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297" r:id="rId3"/>
    <p:sldId id="269" r:id="rId4"/>
    <p:sldId id="308" r:id="rId5"/>
    <p:sldId id="307" r:id="rId6"/>
    <p:sldId id="309" r:id="rId7"/>
    <p:sldId id="317" r:id="rId8"/>
    <p:sldId id="312" r:id="rId9"/>
    <p:sldId id="318" r:id="rId10"/>
    <p:sldId id="314" r:id="rId11"/>
    <p:sldId id="315" r:id="rId12"/>
    <p:sldId id="316" r:id="rId13"/>
    <p:sldId id="293" r:id="rId1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FF9900"/>
    <a:srgbClr val="FCD965"/>
    <a:srgbClr val="000000"/>
    <a:srgbClr val="4D4D4C"/>
    <a:srgbClr val="BFBFBF"/>
    <a:srgbClr val="D9D9D9"/>
    <a:srgbClr val="70AD47"/>
    <a:srgbClr val="CCD351"/>
    <a:srgbClr val="3E8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ile medio 4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1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explosion val="14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AE8-4C3C-AA88-F378909180C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AE8-4C3C-AA88-F378909180C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3EF-4B77-A5DB-9854E6AF8A1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3EF-4B77-A5DB-9854E6AF8A1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Coperti</c:v>
                </c:pt>
                <c:pt idx="1">
                  <c:v>Non coperti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0.46</c:v>
                </c:pt>
                <c:pt idx="1">
                  <c:v>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E8-4C3C-AA88-F378909180C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err="1"/>
              <a:t>Codice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explosion val="19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E14-4E92-8155-DFBBE744430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E14-4E92-8155-DFBBE744430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4F9-4869-A0EF-5E717537AD4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4F9-4869-A0EF-5E717537AD4C}"/>
              </c:ext>
            </c:extLst>
          </c:dPt>
          <c:dLbls>
            <c:dLbl>
              <c:idx val="0"/>
              <c:layout>
                <c:manualLayout>
                  <c:x val="-0.11672514987962423"/>
                  <c:y val="8.5698397876425594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14-4E92-8155-DFBBE744430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Coperti</c:v>
                </c:pt>
                <c:pt idx="1">
                  <c:v>Non coperti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14-4E92-8155-DFBBE744430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Codice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explosion val="12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745-420B-AB3F-E74DF2E8014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745-420B-AB3F-E74DF2E8014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EB3-4D17-B5BE-F82AAA31C1E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EB3-4D17-B5BE-F82AAA31C1E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24762D5-E31A-9147-8D23-33870B32F6A0}" type="PERCENTAGE">
                      <a:rPr lang="en-US" baseline="0" smtClean="0"/>
                      <a:pPr/>
                      <a:t>[PERCENTUALE]</a:t>
                    </a:fld>
                    <a:endParaRPr lang="it-IT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745-420B-AB3F-E74DF2E8014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6CF9486-FCDC-7248-8F5A-66662BB1DD69}" type="PERCENTAGE">
                      <a:rPr lang="en-US" baseline="0" smtClean="0"/>
                      <a:pPr/>
                      <a:t>[PERCENTUALE]</a:t>
                    </a:fld>
                    <a:endParaRPr lang="it-IT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745-420B-AB3F-E74DF2E801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0.54</c:v>
                </c:pt>
                <c:pt idx="1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45-420B-AB3F-E74DF2E8014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0000">
        <a:alpha val="0"/>
      </a:srgbClr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Archittettura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DE0-466E-B901-6C44B40E4A3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DE0-466E-B901-6C44B40E4A3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4DB-457E-A5ED-4BB1380E4E1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4DB-457E-A5ED-4BB1380E4E10}"/>
              </c:ext>
            </c:extLst>
          </c:dPt>
          <c:dLbls>
            <c:dLbl>
              <c:idx val="0"/>
              <c:layout>
                <c:manualLayout>
                  <c:x val="1.0568806758406666E-2"/>
                  <c:y val="-0.2816294151018832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DE0-466E-B901-6C44B40E4A3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DE0-466E-B901-6C44B40E4A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E8-4047-95EE-1FB42FD1739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0000">
        <a:alpha val="0"/>
      </a:srgbClr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0803B-BD1C-054E-8672-6BF489F426EF}" type="datetimeFigureOut">
              <a:rPr lang="it-IT" smtClean="0"/>
              <a:t>09/04/2018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515BD-F5A5-EC43-BA36-EDF9126B3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9250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515BD-F5A5-EC43-BA36-EDF9126B3A5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2880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9C7A2F-661A-4E4C-BA2C-CAD72BD50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30DB36-0139-4784-A20A-6F3487E12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B4F72A-C6C4-4BD4-9201-2FA961C3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0338-2898-4744-8D9D-6B7BA8F74234}" type="datetime1">
              <a:rPr lang="it-IT" smtClean="0"/>
              <a:t>09/04/2018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C44107-3E1E-40FB-B322-85A82004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716FA9-CF91-4DFE-A860-651871E4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84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62ED4-85F4-46BC-B67F-D79F0D22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07311E-49EE-42EB-9259-76C03735C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B94918-177E-44C3-A488-7D4E219C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456A-4F80-4185-828B-DF29EFC2526F}" type="datetime1">
              <a:rPr lang="it-IT" smtClean="0"/>
              <a:t>09/04/2018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88F85A-6C16-4941-995F-7C35BDE1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695228-DBC6-4D5E-9488-DA8BD4B9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319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C512458-E612-4706-9930-630A16003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B3AB6C-2879-4759-A268-1E8305F9B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98EFC3-A578-469B-B3A7-469FD8A4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3336-DAB6-490E-9162-9C568A77C974}" type="datetime1">
              <a:rPr lang="it-IT" smtClean="0"/>
              <a:t>09/04/2018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F0D85C-1B78-488C-AA83-EE454DF1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B21FE0-3FD4-4486-9223-D471E824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262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208322" y="923731"/>
            <a:ext cx="7935678" cy="5934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13711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5D86D-B093-4495-8BD2-781C4425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D0B64C-B06C-4ECA-81D9-F340560B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DBCC5A-4D6B-42D8-A677-0FAE054C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84E3-FB57-41B9-96CE-DDF0C9DCA04D}" type="datetime1">
              <a:rPr lang="it-IT" smtClean="0"/>
              <a:t>09/04/2018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FFD457-8CDC-46D3-91D0-4156B21A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8D6D61-7CD0-4630-BB90-A1F4339A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96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9D200-8A45-4633-AA30-ED2860BE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0A208E-EAF4-4B1F-9090-FC15BED3A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E9CC46-B6C5-4F56-A015-05E75188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F17F-4898-4998-BB5C-6C732D6F090B}" type="datetime1">
              <a:rPr lang="it-IT" smtClean="0"/>
              <a:t>09/04/2018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D738D-A9EA-46C3-833D-83DF7DAB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807FE4-03DA-4269-B0E5-D4A0F666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834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92BC6A-17BD-43EE-9A58-85C9E05D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2AA5D0-4507-4436-93BA-8A58B8495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B5107A-B6CE-4FB4-89AA-7B8520A7E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99FD1D-2149-4FD0-948F-9144F0B1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FA88-4D91-42A3-98D2-0F39AA14B7F6}" type="datetime1">
              <a:rPr lang="it-IT" smtClean="0"/>
              <a:t>09/04/2018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5B9C98-CAE5-4D0B-BE9B-6E104A17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2D5792-4963-48E8-8865-275928C1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77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A6F7B1-678C-4C3D-8EF8-84FA2592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F90927-5634-49CB-A990-2311AA2B4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B384563-2EDD-47D3-8FC9-D2E8CB50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F7E0C82-7DD5-4BC2-81F9-80453F7CC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1D1E920-E65F-465E-91CF-B7F18D02F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5370A3-9486-45F7-8550-A398A489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0AB7-B0B2-4B37-855D-6B0DB4615D1B}" type="datetime1">
              <a:rPr lang="it-IT" smtClean="0"/>
              <a:t>09/04/2018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DC8C0F-A69A-4C85-81FE-253F0A42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57EFEAC-4643-47B9-9CD2-9210E866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425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FAF28-A97E-492A-80F8-2661C84F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76BB961-A50D-4EBE-B17E-CF3E035F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66E-E1AB-4E52-8110-985C53360CB7}" type="datetime1">
              <a:rPr lang="it-IT" smtClean="0"/>
              <a:t>09/04/2018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2806109-3736-44BB-AEE3-F38D6691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67E5E5-3502-490F-84A0-D2C030CA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88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F5EFE9-32A0-47A3-A728-ED85099A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7858-F57D-4DFB-9744-D403E321992A}" type="datetime1">
              <a:rPr lang="it-IT" smtClean="0"/>
              <a:t>09/04/2018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EBF7B3F-4E3C-4652-ADCD-546CF009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8BAC52-7989-4472-B01D-87FADFA1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602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4066A-5FB9-4402-8EFB-B5A4BBA3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6ABF36-CD07-4385-A034-DD0A707AE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AE6AF4-9456-48F3-8229-DE3774081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76E548-7997-4CD3-91D9-E3BB3090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D85D-815E-4032-8C9C-AA2FFAAFC015}" type="datetime1">
              <a:rPr lang="it-IT" smtClean="0"/>
              <a:t>09/04/2018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8C54FF-FE60-4332-9011-7B31FDFD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0E15FD-88C0-42F5-9DEA-A31FE7FD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032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6F7056-7CD3-490E-B7EF-79249A77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AEA6942-AAE2-47C0-A84E-28EA2EC53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28085A-7925-402B-BC3A-9B625D693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F3BC9D-0CDA-4D7E-BE3B-97A84A0F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BE07-9897-4192-BD6D-E065595EB701}" type="datetime1">
              <a:rPr lang="it-IT" smtClean="0"/>
              <a:t>09/04/2018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680F66-26A3-47A5-9E22-6CA5797F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91E260-D0A4-4189-8B65-2F6B26BC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76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4FFC709-8B60-4F37-BB19-DE469BD6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E2DDC97-C57F-4B3A-8F74-FDEEC1CDC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370908-17BF-4D7C-9992-A9647E8B8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894D9-0FC3-4849-96F2-0EC177E60D11}" type="datetime1">
              <a:rPr lang="it-IT" smtClean="0"/>
              <a:t>09/04/2018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B8330F-A20F-44E4-8B4C-0B4D1D342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FF9B2C-6073-4A76-B976-323E09050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097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71499" y="1025628"/>
            <a:ext cx="10811972" cy="608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-3876371" y="-59430"/>
            <a:ext cx="14474867" cy="5785201"/>
            <a:chOff x="-5574891" y="-109720"/>
            <a:chExt cx="19299822" cy="7714223"/>
          </a:xfrm>
        </p:grpSpPr>
        <p:sp>
          <p:nvSpPr>
            <p:cNvPr id="8" name="矩形 7"/>
            <p:cNvSpPr/>
            <p:nvPr/>
          </p:nvSpPr>
          <p:spPr>
            <a:xfrm rot="19843571">
              <a:off x="-125030" y="3568581"/>
              <a:ext cx="13849961" cy="90519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" name="等腰三角形 3"/>
            <p:cNvSpPr/>
            <p:nvPr/>
          </p:nvSpPr>
          <p:spPr>
            <a:xfrm rot="19799140">
              <a:off x="-374716" y="3019892"/>
              <a:ext cx="1311704" cy="1147741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梯形 4"/>
            <p:cNvSpPr/>
            <p:nvPr/>
          </p:nvSpPr>
          <p:spPr>
            <a:xfrm rot="19825405">
              <a:off x="-939685" y="3920153"/>
              <a:ext cx="4226887" cy="2546814"/>
            </a:xfrm>
            <a:prstGeom prst="trapezoid">
              <a:avLst>
                <a:gd name="adj" fmla="val 56362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梯形 5"/>
            <p:cNvSpPr/>
            <p:nvPr/>
          </p:nvSpPr>
          <p:spPr>
            <a:xfrm rot="19825405">
              <a:off x="-151304" y="6116394"/>
              <a:ext cx="4785222" cy="924199"/>
            </a:xfrm>
            <a:prstGeom prst="trapezoid">
              <a:avLst>
                <a:gd name="adj" fmla="val 56362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1331797" y="5794753"/>
              <a:ext cx="3203929" cy="1809750"/>
            </a:xfrm>
            <a:prstGeom prst="triangle">
              <a:avLst>
                <a:gd name="adj" fmla="val 10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-5574891" y="-109720"/>
              <a:ext cx="18776540" cy="5446311"/>
            </a:xfrm>
            <a:prstGeom prst="triangle">
              <a:avLst>
                <a:gd name="adj" fmla="val 5055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</p:grpSp>
      <p:sp>
        <p:nvSpPr>
          <p:cNvPr id="14" name="Rectangle 11"/>
          <p:cNvSpPr/>
          <p:nvPr/>
        </p:nvSpPr>
        <p:spPr>
          <a:xfrm>
            <a:off x="896002" y="1985095"/>
            <a:ext cx="2771175" cy="78944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200" dirty="0"/>
              <a:t>M. </a:t>
            </a:r>
            <a:r>
              <a:rPr lang="it-IT" sz="1200" dirty="0" err="1"/>
              <a:t>Focchiatti</a:t>
            </a:r>
            <a:r>
              <a:rPr lang="it-IT" sz="1200" dirty="0"/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200" dirty="0"/>
              <a:t>M. Rizzo ·  G. Rossetti  ·  K. Silvestri   </a:t>
            </a:r>
          </a:p>
          <a:p>
            <a:pPr algn="r">
              <a:lnSpc>
                <a:spcPct val="130000"/>
              </a:lnSpc>
            </a:pPr>
            <a:r>
              <a:rPr lang="it-IT" sz="1200" dirty="0"/>
              <a:t>M. </a:t>
            </a:r>
            <a:r>
              <a:rPr lang="it-IT" sz="1200" dirty="0" err="1"/>
              <a:t>Smaniotto</a:t>
            </a:r>
            <a:r>
              <a:rPr lang="it-IT" sz="1200" dirty="0"/>
              <a:t>  ·   C. </a:t>
            </a:r>
            <a:r>
              <a:rPr lang="it-IT" sz="1200" dirty="0" err="1"/>
              <a:t>Tessarolo</a:t>
            </a:r>
            <a:endParaRPr lang="it-IT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04799" y="1565202"/>
            <a:ext cx="3418791" cy="284691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wrap="square" lIns="68577" tIns="34289" rIns="68577" bIns="34289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</a:rPr>
              <a:t>BY Graphite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304799" y="54749"/>
            <a:ext cx="6184193" cy="160043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kumimoji="1" lang="it-IT" sz="3200" b="1" spc="50" dirty="0" err="1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DeSpeect</a:t>
            </a:r>
            <a:endParaRPr kumimoji="1" lang="it-IT" sz="3200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r>
              <a:rPr kumimoji="1" lang="it-IT" sz="66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Product Baseline</a:t>
            </a:r>
            <a:endParaRPr kumimoji="1" lang="en-US" altLang="zh-CN" sz="6600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3" name="Connettore 1 2"/>
          <p:cNvCxnSpPr/>
          <p:nvPr/>
        </p:nvCxnSpPr>
        <p:spPr>
          <a:xfrm flipH="1">
            <a:off x="3703037" y="1664006"/>
            <a:ext cx="14067" cy="4052515"/>
          </a:xfrm>
          <a:prstGeom prst="line">
            <a:avLst/>
          </a:prstGeom>
          <a:ln w="317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12BC7076-0C68-48FE-87B1-2BFAAFC2686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44" y="2587882"/>
            <a:ext cx="504000" cy="523185"/>
          </a:xfrm>
          <a:prstGeom prst="rect">
            <a:avLst/>
          </a:prstGeom>
        </p:spPr>
      </p:pic>
      <p:sp>
        <p:nvSpPr>
          <p:cNvPr id="18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3386" y="6391960"/>
            <a:ext cx="888046" cy="365125"/>
          </a:xfrm>
        </p:spPr>
        <p:txBody>
          <a:bodyPr/>
          <a:lstStyle/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</a:t>
            </a:fld>
            <a:r>
              <a:rPr lang="it-IT" altLang="zh-CN" sz="2000" dirty="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8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7872C403-9A12-4609-9E57-D686D94651B9}"/>
              </a:ext>
            </a:extLst>
          </p:cNvPr>
          <p:cNvSpPr/>
          <p:nvPr/>
        </p:nvSpPr>
        <p:spPr>
          <a:xfrm>
            <a:off x="260059" y="941005"/>
            <a:ext cx="8657438" cy="581607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Triangolo isoscele 20">
            <a:extLst>
              <a:ext uri="{FF2B5EF4-FFF2-40B4-BE49-F238E27FC236}">
                <a16:creationId xmlns:a16="http://schemas.microsoft.com/office/drawing/2014/main" id="{C74CC833-6750-4BC3-AC74-955204094191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Segnaposto numero diapositiva 10">
            <a:extLst>
              <a:ext uri="{FF2B5EF4-FFF2-40B4-BE49-F238E27FC236}">
                <a16:creationId xmlns:a16="http://schemas.microsoft.com/office/drawing/2014/main" id="{A5A06EE0-9290-475C-A618-E68622A9A48A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10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Rettangolo arrotondato 5">
            <a:extLst>
              <a:ext uri="{FF2B5EF4-FFF2-40B4-BE49-F238E27FC236}">
                <a16:creationId xmlns:a16="http://schemas.microsoft.com/office/drawing/2014/main" id="{D9AA691C-7F54-4D9E-8340-A566566B2927}"/>
              </a:ext>
            </a:extLst>
          </p:cNvPr>
          <p:cNvSpPr/>
          <p:nvPr/>
        </p:nvSpPr>
        <p:spPr>
          <a:xfrm>
            <a:off x="1018492" y="99113"/>
            <a:ext cx="7073461" cy="755183"/>
          </a:xfrm>
          <a:prstGeom prst="roundRect">
            <a:avLst/>
          </a:prstGeom>
          <a:solidFill>
            <a:schemeClr val="accent5">
              <a:lumMod val="5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A9614362-9EAE-4DAF-A3F3-0D0722D094E1}"/>
              </a:ext>
            </a:extLst>
          </p:cNvPr>
          <p:cNvSpPr/>
          <p:nvPr/>
        </p:nvSpPr>
        <p:spPr>
          <a:xfrm>
            <a:off x="1120051" y="178115"/>
            <a:ext cx="68703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Diagramma di sequenza / </a:t>
            </a:r>
            <a:r>
              <a:rPr lang="it-IT" sz="3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Stampa grafo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531214C0-3BE4-42CD-86EC-A792D370E5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30" t="8527" b="16848"/>
          <a:stretch/>
        </p:blipFill>
        <p:spPr>
          <a:xfrm>
            <a:off x="625474" y="1274167"/>
            <a:ext cx="8167350" cy="485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7043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2418310" y="571608"/>
            <a:ext cx="4267201" cy="755183"/>
          </a:xfrm>
          <a:prstGeom prst="roundRect">
            <a:avLst/>
          </a:prstGeom>
          <a:solidFill>
            <a:schemeClr val="accent5">
              <a:lumMod val="5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583037" y="595256"/>
            <a:ext cx="39377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Casi d’uso coperti</a:t>
            </a:r>
          </a:p>
        </p:txBody>
      </p:sp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B9720260-9DF1-4E05-9E83-7AA662EFD5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3587023"/>
              </p:ext>
            </p:extLst>
          </p:nvPr>
        </p:nvGraphicFramePr>
        <p:xfrm>
          <a:off x="4897316" y="2136529"/>
          <a:ext cx="3578470" cy="3763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Grafico 14">
            <a:extLst>
              <a:ext uri="{FF2B5EF4-FFF2-40B4-BE49-F238E27FC236}">
                <a16:creationId xmlns:a16="http://schemas.microsoft.com/office/drawing/2014/main" id="{220C445B-B017-49F0-9210-670A042B4F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5100603"/>
              </p:ext>
            </p:extLst>
          </p:nvPr>
        </p:nvGraphicFramePr>
        <p:xfrm>
          <a:off x="668215" y="2136529"/>
          <a:ext cx="3560885" cy="3763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riangolo isoscele 20">
            <a:extLst>
              <a:ext uri="{FF2B5EF4-FFF2-40B4-BE49-F238E27FC236}">
                <a16:creationId xmlns:a16="http://schemas.microsoft.com/office/drawing/2014/main" id="{F24756A8-7024-46E6-82BA-7E976385C2AC}"/>
              </a:ext>
            </a:extLst>
          </p:cNvPr>
          <p:cNvSpPr/>
          <p:nvPr/>
        </p:nvSpPr>
        <p:spPr>
          <a:xfrm>
            <a:off x="8196044" y="6300132"/>
            <a:ext cx="947956" cy="56657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Segnaposto numero diapositiva 10">
            <a:extLst>
              <a:ext uri="{FF2B5EF4-FFF2-40B4-BE49-F238E27FC236}">
                <a16:creationId xmlns:a16="http://schemas.microsoft.com/office/drawing/2014/main" id="{79F7A8E6-2FFF-441B-9945-D618CE13B55B}"/>
              </a:ext>
            </a:extLst>
          </p:cNvPr>
          <p:cNvSpPr txBox="1">
            <a:spLocks/>
          </p:cNvSpPr>
          <p:nvPr/>
        </p:nvSpPr>
        <p:spPr>
          <a:xfrm>
            <a:off x="8514826" y="6568579"/>
            <a:ext cx="566606" cy="18850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1100" smtClean="0">
                <a:solidFill>
                  <a:schemeClr val="bg1"/>
                </a:solidFill>
              </a:rPr>
              <a:pPr/>
              <a:t>11</a:t>
            </a:fld>
            <a:r>
              <a:rPr lang="it-IT" altLang="zh-CN" sz="1100" dirty="0">
                <a:solidFill>
                  <a:schemeClr val="bg1"/>
                </a:solidFill>
              </a:rPr>
              <a:t>/12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463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Graphic spid="1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2427890" y="313295"/>
            <a:ext cx="4267201" cy="1271810"/>
          </a:xfrm>
          <a:prstGeom prst="roundRect">
            <a:avLst/>
          </a:prstGeom>
          <a:solidFill>
            <a:schemeClr val="accent5">
              <a:lumMod val="5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689215" y="432957"/>
            <a:ext cx="37445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Requisiti obbligatori </a:t>
            </a:r>
          </a:p>
          <a:p>
            <a:pPr algn="ctr"/>
            <a:r>
              <a:rPr lang="it-IT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funzionali soddisfatti</a:t>
            </a:r>
          </a:p>
        </p:txBody>
      </p:sp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775EDA16-A3B7-4CB1-82BF-52FFE186ED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7886180"/>
              </p:ext>
            </p:extLst>
          </p:nvPr>
        </p:nvGraphicFramePr>
        <p:xfrm>
          <a:off x="835268" y="2083776"/>
          <a:ext cx="3226777" cy="4050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45AD7D08-3C82-4345-92E5-90F976A756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7242329"/>
              </p:ext>
            </p:extLst>
          </p:nvPr>
        </p:nvGraphicFramePr>
        <p:xfrm>
          <a:off x="5081957" y="2083776"/>
          <a:ext cx="3399312" cy="4050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riangolo isoscele 20">
            <a:extLst>
              <a:ext uri="{FF2B5EF4-FFF2-40B4-BE49-F238E27FC236}">
                <a16:creationId xmlns:a16="http://schemas.microsoft.com/office/drawing/2014/main" id="{1D543EB0-D14E-4C5F-B3EA-41441BE5F737}"/>
              </a:ext>
            </a:extLst>
          </p:cNvPr>
          <p:cNvSpPr/>
          <p:nvPr/>
        </p:nvSpPr>
        <p:spPr>
          <a:xfrm>
            <a:off x="8028264" y="6134734"/>
            <a:ext cx="1119620" cy="723266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Segnaposto numero diapositiva 10">
            <a:extLst>
              <a:ext uri="{FF2B5EF4-FFF2-40B4-BE49-F238E27FC236}">
                <a16:creationId xmlns:a16="http://schemas.microsoft.com/office/drawing/2014/main" id="{904C9D65-A62F-4E6A-AC9E-B6BC7818C822}"/>
              </a:ext>
            </a:extLst>
          </p:cNvPr>
          <p:cNvSpPr txBox="1">
            <a:spLocks/>
          </p:cNvSpPr>
          <p:nvPr/>
        </p:nvSpPr>
        <p:spPr>
          <a:xfrm>
            <a:off x="8481269" y="6493079"/>
            <a:ext cx="675663" cy="314340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1600" smtClean="0">
                <a:solidFill>
                  <a:schemeClr val="bg1"/>
                </a:solidFill>
              </a:rPr>
              <a:pPr/>
              <a:t>12</a:t>
            </a:fld>
            <a:r>
              <a:rPr lang="it-IT" altLang="zh-CN" sz="1600" dirty="0">
                <a:solidFill>
                  <a:schemeClr val="bg1"/>
                </a:solidFill>
              </a:rPr>
              <a:t>/12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355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3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468990" y="5984267"/>
            <a:ext cx="44265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>
                <a:solidFill>
                  <a:schemeClr val="bg1">
                    <a:lumMod val="75000"/>
                  </a:schemeClr>
                </a:solidFill>
              </a:rPr>
              <a:t>graphite.swe@gmail.com</a:t>
            </a:r>
            <a:endParaRPr lang="it-IT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20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618494" y="923475"/>
            <a:ext cx="8525506" cy="5934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</a:endParaRPr>
          </a:p>
        </p:txBody>
      </p:sp>
      <p:sp>
        <p:nvSpPr>
          <p:cNvPr id="5" name="Segnaposto testo 3"/>
          <p:cNvSpPr txBox="1">
            <a:spLocks/>
          </p:cNvSpPr>
          <p:nvPr/>
        </p:nvSpPr>
        <p:spPr>
          <a:xfrm>
            <a:off x="1421295" y="2041712"/>
            <a:ext cx="7485629" cy="515911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defTabSz="609630">
              <a:defRPr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  <a:lvl2pPr marL="609630" defTabSz="609630">
              <a:defRPr sz="2400"/>
            </a:lvl2pPr>
            <a:lvl3pPr marL="1219261" defTabSz="609630">
              <a:defRPr sz="2400"/>
            </a:lvl3pPr>
            <a:lvl4pPr marL="1828891" defTabSz="609630">
              <a:defRPr sz="2400"/>
            </a:lvl4pPr>
            <a:lvl5pPr marL="2438522" defTabSz="609630">
              <a:defRPr sz="2400"/>
            </a:lvl5pPr>
            <a:lvl6pPr marL="3048152" defTabSz="609630">
              <a:defRPr sz="2400"/>
            </a:lvl6pPr>
            <a:lvl7pPr marL="3657783" defTabSz="609630">
              <a:defRPr sz="2400"/>
            </a:lvl7pPr>
            <a:lvl8pPr marL="4267413" defTabSz="609630">
              <a:defRPr sz="2400"/>
            </a:lvl8pPr>
            <a:lvl9pPr marL="4877044" defTabSz="609630">
              <a:defRPr sz="2400"/>
            </a:lvl9pPr>
          </a:lstStyle>
          <a:p>
            <a:r>
              <a:rPr lang="it-IT" dirty="0">
                <a:solidFill>
                  <a:schemeClr val="bg1"/>
                </a:solidFill>
              </a:rPr>
              <a:t>Dal </a:t>
            </a:r>
            <a:r>
              <a:rPr lang="it-IT" dirty="0" err="1">
                <a:solidFill>
                  <a:schemeClr val="bg1"/>
                </a:solidFill>
              </a:rPr>
              <a:t>PoC</a:t>
            </a:r>
            <a:r>
              <a:rPr lang="it-IT" dirty="0">
                <a:solidFill>
                  <a:schemeClr val="bg1"/>
                </a:solidFill>
              </a:rPr>
              <a:t> alla PB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4" name="矩形 1"/>
          <p:cNvSpPr/>
          <p:nvPr/>
        </p:nvSpPr>
        <p:spPr>
          <a:xfrm>
            <a:off x="585628" y="923475"/>
            <a:ext cx="79369" cy="5688000"/>
          </a:xfrm>
          <a:prstGeom prst="rect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Triangolo 10"/>
          <p:cNvSpPr>
            <a:spLocks noChangeAspect="1"/>
          </p:cNvSpPr>
          <p:nvPr/>
        </p:nvSpPr>
        <p:spPr>
          <a:xfrm rot="5400000">
            <a:off x="610237" y="3329378"/>
            <a:ext cx="657091" cy="547576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5" name="Triangolo 54"/>
          <p:cNvSpPr>
            <a:spLocks noChangeAspect="1"/>
          </p:cNvSpPr>
          <p:nvPr/>
        </p:nvSpPr>
        <p:spPr>
          <a:xfrm rot="5400000">
            <a:off x="617938" y="3983925"/>
            <a:ext cx="657091" cy="54757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Triangolo 56"/>
          <p:cNvSpPr>
            <a:spLocks noChangeAspect="1"/>
          </p:cNvSpPr>
          <p:nvPr/>
        </p:nvSpPr>
        <p:spPr>
          <a:xfrm rot="5400000">
            <a:off x="611314" y="4650511"/>
            <a:ext cx="657091" cy="54757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7" name="Triangolo 66"/>
          <p:cNvSpPr>
            <a:spLocks noChangeAspect="1"/>
          </p:cNvSpPr>
          <p:nvPr/>
        </p:nvSpPr>
        <p:spPr>
          <a:xfrm rot="5400000">
            <a:off x="610237" y="2029125"/>
            <a:ext cx="657091" cy="547576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8" name="Triangolo 67"/>
          <p:cNvSpPr>
            <a:spLocks noChangeAspect="1"/>
          </p:cNvSpPr>
          <p:nvPr/>
        </p:nvSpPr>
        <p:spPr>
          <a:xfrm rot="5400000">
            <a:off x="605736" y="2672287"/>
            <a:ext cx="657091" cy="547576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9" name="Segnaposto testo 3"/>
          <p:cNvSpPr txBox="1">
            <a:spLocks/>
          </p:cNvSpPr>
          <p:nvPr/>
        </p:nvSpPr>
        <p:spPr>
          <a:xfrm>
            <a:off x="1438190" y="2688119"/>
            <a:ext cx="7485629" cy="5159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– </a:t>
            </a:r>
            <a:r>
              <a:rPr lang="it-IT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r>
              <a:rPr lang="it-IT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it-IT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Viewmodel</a:t>
            </a:r>
            <a:endParaRPr lang="it-IT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it-IT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Segnaposto testo 3"/>
          <p:cNvSpPr txBox="1">
            <a:spLocks/>
          </p:cNvSpPr>
          <p:nvPr/>
        </p:nvSpPr>
        <p:spPr>
          <a:xfrm>
            <a:off x="1421294" y="3345210"/>
            <a:ext cx="7485629" cy="5159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Diagrammi di sequenza</a:t>
            </a:r>
          </a:p>
        </p:txBody>
      </p:sp>
      <p:sp>
        <p:nvSpPr>
          <p:cNvPr id="73" name="Segnaposto testo 3"/>
          <p:cNvSpPr txBox="1">
            <a:spLocks/>
          </p:cNvSpPr>
          <p:nvPr/>
        </p:nvSpPr>
        <p:spPr>
          <a:xfrm>
            <a:off x="1428993" y="4666341"/>
            <a:ext cx="7485629" cy="5159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Requisiti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soddisfatti</a:t>
            </a:r>
          </a:p>
        </p:txBody>
      </p:sp>
      <p:sp>
        <p:nvSpPr>
          <p:cNvPr id="74" name="Segnaposto testo 3"/>
          <p:cNvSpPr txBox="1">
            <a:spLocks/>
          </p:cNvSpPr>
          <p:nvPr/>
        </p:nvSpPr>
        <p:spPr>
          <a:xfrm>
            <a:off x="1428993" y="3999757"/>
            <a:ext cx="7485629" cy="515911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defTabSz="609630">
              <a:defRPr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  <a:lvl2pPr marL="609630" defTabSz="609630">
              <a:defRPr sz="2400"/>
            </a:lvl2pPr>
            <a:lvl3pPr marL="1219261" defTabSz="609630">
              <a:defRPr sz="2400"/>
            </a:lvl3pPr>
            <a:lvl4pPr marL="1828891" defTabSz="609630">
              <a:defRPr sz="2400"/>
            </a:lvl4pPr>
            <a:lvl5pPr marL="2438522" defTabSz="609630">
              <a:defRPr sz="2400"/>
            </a:lvl5pPr>
            <a:lvl6pPr marL="3048152" defTabSz="609630">
              <a:defRPr sz="2400"/>
            </a:lvl6pPr>
            <a:lvl7pPr marL="3657783" defTabSz="609630">
              <a:defRPr sz="2400"/>
            </a:lvl7pPr>
            <a:lvl8pPr marL="4267413" defTabSz="609630">
              <a:defRPr sz="2400"/>
            </a:lvl8pPr>
            <a:lvl9pPr marL="4877044" defTabSz="609630">
              <a:defRPr sz="2400"/>
            </a:lvl9pPr>
          </a:lstStyle>
          <a:p>
            <a:r>
              <a:rPr lang="it-IT" dirty="0">
                <a:solidFill>
                  <a:schemeClr val="bg1"/>
                </a:solidFill>
              </a:rPr>
              <a:t>Casi d’uso coperti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4881247" y="40751"/>
            <a:ext cx="42142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it-IT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Product Baseline</a:t>
            </a:r>
            <a:endParaRPr kumimoji="1" lang="en-US" altLang="zh-C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9" name="Triangolo isoscele 20">
            <a:extLst>
              <a:ext uri="{FF2B5EF4-FFF2-40B4-BE49-F238E27FC236}">
                <a16:creationId xmlns:a16="http://schemas.microsoft.com/office/drawing/2014/main" id="{6AAC2D0F-A5DE-4058-9EFC-3A6841E54B58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Segnaposto numero diapositiva 10">
            <a:extLst>
              <a:ext uri="{FF2B5EF4-FFF2-40B4-BE49-F238E27FC236}">
                <a16:creationId xmlns:a16="http://schemas.microsoft.com/office/drawing/2014/main" id="{06410352-B207-4FA9-A0C1-BA56F0F1DA0F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2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7763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2" y="-15265"/>
            <a:ext cx="9144000" cy="6873265"/>
          </a:xfrm>
          <a:prstGeom prst="rect">
            <a:avLst/>
          </a:prstGeom>
        </p:spPr>
      </p:pic>
      <p:sp>
        <p:nvSpPr>
          <p:cNvPr id="10" name="Rettangolo arrotondato 9"/>
          <p:cNvSpPr/>
          <p:nvPr/>
        </p:nvSpPr>
        <p:spPr>
          <a:xfrm>
            <a:off x="413865" y="184081"/>
            <a:ext cx="2518521" cy="760442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arrotondato 20"/>
          <p:cNvSpPr/>
          <p:nvPr/>
        </p:nvSpPr>
        <p:spPr>
          <a:xfrm>
            <a:off x="413865" y="3268028"/>
            <a:ext cx="2518521" cy="755183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文本框 6"/>
          <p:cNvSpPr txBox="1"/>
          <p:nvPr/>
        </p:nvSpPr>
        <p:spPr>
          <a:xfrm>
            <a:off x="413865" y="210359"/>
            <a:ext cx="2518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Dal </a:t>
            </a:r>
            <a:r>
              <a:rPr lang="it-IT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PoC</a:t>
            </a:r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</a:p>
        </p:txBody>
      </p:sp>
      <p:sp>
        <p:nvSpPr>
          <p:cNvPr id="20" name="矩形 24"/>
          <p:cNvSpPr/>
          <p:nvPr/>
        </p:nvSpPr>
        <p:spPr>
          <a:xfrm>
            <a:off x="615631" y="1010512"/>
            <a:ext cx="728304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Architettura abbozzata e sommaria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Implementazione di un'interfaccia grafica provvisoria e carente di elementi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Implementazione di poche funzionalità dimostrative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Modalità di installazione e configurazione macchinose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834594" y="3291676"/>
            <a:ext cx="16770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Alla PB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615629" y="4085083"/>
            <a:ext cx="7283045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Architettura basata su MVVM e facente uso di vari design pattern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Interfaccia grafica quasi completa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Implementazione della maggior parte delle funzionalità richieste 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Modalità di installazione e configurazione semplificate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12" name="Freccia a inversione 11"/>
          <p:cNvSpPr/>
          <p:nvPr/>
        </p:nvSpPr>
        <p:spPr>
          <a:xfrm rot="5400000">
            <a:off x="6012593" y="1259246"/>
            <a:ext cx="3474927" cy="1797269"/>
          </a:xfrm>
          <a:prstGeom prst="uturnArrow">
            <a:avLst>
              <a:gd name="adj1" fmla="val 17398"/>
              <a:gd name="adj2" fmla="val 17398"/>
              <a:gd name="adj3" fmla="val 31433"/>
              <a:gd name="adj4" fmla="val 43750"/>
              <a:gd name="adj5" fmla="val 75000"/>
            </a:avLst>
          </a:prstGeom>
          <a:solidFill>
            <a:schemeClr val="accent5">
              <a:lumMod val="60000"/>
              <a:lumOff val="4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3" name="Triangolo isoscele 20">
            <a:extLst>
              <a:ext uri="{FF2B5EF4-FFF2-40B4-BE49-F238E27FC236}">
                <a16:creationId xmlns:a16="http://schemas.microsoft.com/office/drawing/2014/main" id="{0652640C-B937-4C90-BA99-C918BDC5D548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Segnaposto numero diapositiva 10">
            <a:extLst>
              <a:ext uri="{FF2B5EF4-FFF2-40B4-BE49-F238E27FC236}">
                <a16:creationId xmlns:a16="http://schemas.microsoft.com/office/drawing/2014/main" id="{01D4AB8D-AA3A-428B-8A59-82FEABD4C88C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3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28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" y="42863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1353425" y="245266"/>
            <a:ext cx="6451943" cy="755183"/>
          </a:xfrm>
          <a:prstGeom prst="roundRect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1566537" y="268915"/>
            <a:ext cx="60594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– </a:t>
            </a:r>
            <a:r>
              <a:rPr lang="it-IT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it-IT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ViewModel</a:t>
            </a:r>
            <a:endParaRPr lang="it-IT" sz="4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F6D7C813-2FBE-46A3-8AAB-8470F683EE03}"/>
              </a:ext>
            </a:extLst>
          </p:cNvPr>
          <p:cNvSpPr/>
          <p:nvPr/>
        </p:nvSpPr>
        <p:spPr>
          <a:xfrm>
            <a:off x="2919317" y="3400858"/>
            <a:ext cx="3204594" cy="3174968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Elemento grafico 12">
            <a:extLst>
              <a:ext uri="{FF2B5EF4-FFF2-40B4-BE49-F238E27FC236}">
                <a16:creationId xmlns:a16="http://schemas.microsoft.com/office/drawing/2014/main" id="{BCF52997-AD86-4326-A02F-84F19DACED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" t="1245" r="62454" b="51496"/>
          <a:stretch/>
        </p:blipFill>
        <p:spPr>
          <a:xfrm>
            <a:off x="3095580" y="3591744"/>
            <a:ext cx="2860551" cy="2782295"/>
          </a:xfrm>
          <a:prstGeom prst="rect">
            <a:avLst/>
          </a:prstGeom>
        </p:spPr>
      </p:pic>
      <p:sp>
        <p:nvSpPr>
          <p:cNvPr id="8" name="Rettangolo arrotondato 7"/>
          <p:cNvSpPr/>
          <p:nvPr/>
        </p:nvSpPr>
        <p:spPr>
          <a:xfrm>
            <a:off x="1941505" y="2771879"/>
            <a:ext cx="3174002" cy="34065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Presentation and Presentation </a:t>
            </a:r>
            <a:r>
              <a:rPr lang="it-IT" sz="1400" dirty="0" err="1"/>
              <a:t>Logic</a:t>
            </a:r>
            <a:endParaRPr lang="it-IT" sz="1400" dirty="0"/>
          </a:p>
        </p:txBody>
      </p:sp>
      <p:sp>
        <p:nvSpPr>
          <p:cNvPr id="9" name="Rettangolo arrotondato 8"/>
          <p:cNvSpPr/>
          <p:nvPr/>
        </p:nvSpPr>
        <p:spPr>
          <a:xfrm>
            <a:off x="3095580" y="1698316"/>
            <a:ext cx="906364" cy="340650"/>
          </a:xfrm>
          <a:prstGeom prst="roundRect">
            <a:avLst>
              <a:gd name="adj" fmla="val 2274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/>
              <a:t>DataBinding</a:t>
            </a:r>
            <a:endParaRPr lang="it-IT" sz="900" dirty="0"/>
          </a:p>
        </p:txBody>
      </p:sp>
      <p:sp>
        <p:nvSpPr>
          <p:cNvPr id="10" name="Rettangolo arrotondato 9"/>
          <p:cNvSpPr/>
          <p:nvPr/>
        </p:nvSpPr>
        <p:spPr>
          <a:xfrm>
            <a:off x="1941505" y="1549831"/>
            <a:ext cx="1238017" cy="118562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View</a:t>
            </a:r>
            <a:endParaRPr lang="it-IT" dirty="0"/>
          </a:p>
        </p:txBody>
      </p:sp>
      <p:sp>
        <p:nvSpPr>
          <p:cNvPr id="11" name="Rettangolo arrotondato 10"/>
          <p:cNvSpPr/>
          <p:nvPr/>
        </p:nvSpPr>
        <p:spPr>
          <a:xfrm>
            <a:off x="5853987" y="1549832"/>
            <a:ext cx="1238017" cy="11856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Model</a:t>
            </a:r>
          </a:p>
        </p:txBody>
      </p:sp>
      <p:sp>
        <p:nvSpPr>
          <p:cNvPr id="12" name="Rettangolo arrotondato 11"/>
          <p:cNvSpPr/>
          <p:nvPr/>
        </p:nvSpPr>
        <p:spPr>
          <a:xfrm>
            <a:off x="3877490" y="1549832"/>
            <a:ext cx="1238017" cy="11856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ViewModel</a:t>
            </a:r>
            <a:endParaRPr lang="it-IT" sz="1400" dirty="0"/>
          </a:p>
        </p:txBody>
      </p:sp>
      <p:sp>
        <p:nvSpPr>
          <p:cNvPr id="14" name="Rettangolo arrotondato 13"/>
          <p:cNvSpPr/>
          <p:nvPr/>
        </p:nvSpPr>
        <p:spPr>
          <a:xfrm>
            <a:off x="5852299" y="2766721"/>
            <a:ext cx="1239706" cy="43235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BusinessLogic</a:t>
            </a:r>
            <a:r>
              <a:rPr lang="it-IT" sz="1400" dirty="0"/>
              <a:t> and Data</a:t>
            </a:r>
          </a:p>
        </p:txBody>
      </p:sp>
      <p:sp>
        <p:nvSpPr>
          <p:cNvPr id="17" name="Freccia bidirezionale orizzontale 16"/>
          <p:cNvSpPr/>
          <p:nvPr/>
        </p:nvSpPr>
        <p:spPr>
          <a:xfrm>
            <a:off x="3156343" y="2058402"/>
            <a:ext cx="744326" cy="268239"/>
          </a:xfrm>
          <a:prstGeom prst="leftRightArrow">
            <a:avLst>
              <a:gd name="adj1" fmla="val 42429"/>
              <a:gd name="adj2" fmla="val 60064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destra 17"/>
          <p:cNvSpPr/>
          <p:nvPr/>
        </p:nvSpPr>
        <p:spPr>
          <a:xfrm>
            <a:off x="5139988" y="1698316"/>
            <a:ext cx="712311" cy="275239"/>
          </a:xfrm>
          <a:prstGeom prst="rightArrow">
            <a:avLst>
              <a:gd name="adj1" fmla="val 50000"/>
              <a:gd name="adj2" fmla="val 6846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Triangolo isoscele 20">
            <a:extLst>
              <a:ext uri="{FF2B5EF4-FFF2-40B4-BE49-F238E27FC236}">
                <a16:creationId xmlns:a16="http://schemas.microsoft.com/office/drawing/2014/main" id="{7CB62C1B-0F99-4615-93BD-41B7E83C5C0F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Segnaposto numero diapositiva 10">
            <a:extLst>
              <a:ext uri="{FF2B5EF4-FFF2-40B4-BE49-F238E27FC236}">
                <a16:creationId xmlns:a16="http://schemas.microsoft.com/office/drawing/2014/main" id="{CE19F247-69C1-4F1E-BB09-E8F3149777E6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4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Freccia a sinistra 12">
            <a:extLst>
              <a:ext uri="{FF2B5EF4-FFF2-40B4-BE49-F238E27FC236}">
                <a16:creationId xmlns:a16="http://schemas.microsoft.com/office/drawing/2014/main" id="{72F19C94-D994-45C7-85A1-8CD283574279}"/>
              </a:ext>
            </a:extLst>
          </p:cNvPr>
          <p:cNvSpPr/>
          <p:nvPr/>
        </p:nvSpPr>
        <p:spPr>
          <a:xfrm>
            <a:off x="5122650" y="2283425"/>
            <a:ext cx="263642" cy="253865"/>
          </a:xfrm>
          <a:prstGeom prst="lef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61294C6-74D1-498B-9FC8-61658538EC59}"/>
              </a:ext>
            </a:extLst>
          </p:cNvPr>
          <p:cNvSpPr/>
          <p:nvPr/>
        </p:nvSpPr>
        <p:spPr>
          <a:xfrm>
            <a:off x="5432330" y="2346158"/>
            <a:ext cx="45719" cy="128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30D6D300-CA6B-46C9-B57C-A97871087962}"/>
              </a:ext>
            </a:extLst>
          </p:cNvPr>
          <p:cNvSpPr/>
          <p:nvPr/>
        </p:nvSpPr>
        <p:spPr>
          <a:xfrm>
            <a:off x="5517574" y="2346158"/>
            <a:ext cx="45719" cy="128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7A78F8-5899-4160-B6E4-815AE2D0895E}"/>
              </a:ext>
            </a:extLst>
          </p:cNvPr>
          <p:cNvSpPr/>
          <p:nvPr/>
        </p:nvSpPr>
        <p:spPr>
          <a:xfrm>
            <a:off x="5608155" y="2345955"/>
            <a:ext cx="45719" cy="128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036FA9FC-B8FC-4AD8-B3BC-3039639FB8C3}"/>
              </a:ext>
            </a:extLst>
          </p:cNvPr>
          <p:cNvSpPr/>
          <p:nvPr/>
        </p:nvSpPr>
        <p:spPr>
          <a:xfrm>
            <a:off x="5697774" y="2345955"/>
            <a:ext cx="45719" cy="128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5D7139F8-44A1-40CD-8173-45B73D334C82}"/>
              </a:ext>
            </a:extLst>
          </p:cNvPr>
          <p:cNvSpPr/>
          <p:nvPr/>
        </p:nvSpPr>
        <p:spPr>
          <a:xfrm>
            <a:off x="5783980" y="2345955"/>
            <a:ext cx="45719" cy="128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0506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ttangolo arrotondato 3"/>
          <p:cNvSpPr/>
          <p:nvPr/>
        </p:nvSpPr>
        <p:spPr>
          <a:xfrm>
            <a:off x="394137" y="324350"/>
            <a:ext cx="1800543" cy="755183"/>
          </a:xfrm>
          <a:prstGeom prst="round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668499" y="347999"/>
            <a:ext cx="12518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endParaRPr lang="it-IT" sz="4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2391426" y="208737"/>
            <a:ext cx="65558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>
                <a:solidFill>
                  <a:schemeClr val="bg1"/>
                </a:solidFill>
              </a:rPr>
              <a:t>La </a:t>
            </a:r>
            <a:r>
              <a:rPr lang="it-IT" sz="2400" dirty="0" err="1">
                <a:solidFill>
                  <a:schemeClr val="bg1"/>
                </a:solidFill>
              </a:rPr>
              <a:t>View</a:t>
            </a:r>
            <a:r>
              <a:rPr lang="it-IT" sz="2400" dirty="0">
                <a:solidFill>
                  <a:schemeClr val="bg1"/>
                </a:solidFill>
              </a:rPr>
              <a:t>, conseguentemente all’uso del framework </a:t>
            </a:r>
            <a:r>
              <a:rPr lang="it-IT" sz="2400" dirty="0" err="1">
                <a:solidFill>
                  <a:schemeClr val="bg1"/>
                </a:solidFill>
              </a:rPr>
              <a:t>Qt</a:t>
            </a:r>
            <a:r>
              <a:rPr lang="it-IT" sz="2400" dirty="0">
                <a:solidFill>
                  <a:schemeClr val="bg1"/>
                </a:solidFill>
              </a:rPr>
              <a:t>, consiste di un file QML trasformato durante la compilazione in classi compatibili C++</a:t>
            </a:r>
          </a:p>
        </p:txBody>
      </p:sp>
      <p:sp>
        <p:nvSpPr>
          <p:cNvPr id="9" name="Rettangolo 8"/>
          <p:cNvSpPr/>
          <p:nvPr/>
        </p:nvSpPr>
        <p:spPr>
          <a:xfrm>
            <a:off x="433874" y="1482660"/>
            <a:ext cx="85133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600"/>
              </a:spcAft>
            </a:pPr>
            <a:r>
              <a:rPr lang="it-IT" sz="2200" i="1" dirty="0">
                <a:solidFill>
                  <a:schemeClr val="bg1"/>
                </a:solidFill>
              </a:rPr>
              <a:t>Il comportamento della </a:t>
            </a:r>
            <a:r>
              <a:rPr lang="it-IT" sz="2200" i="1" dirty="0" err="1">
                <a:solidFill>
                  <a:schemeClr val="bg1"/>
                </a:solidFill>
              </a:rPr>
              <a:t>View</a:t>
            </a:r>
            <a:r>
              <a:rPr lang="it-IT" sz="2200" i="1" dirty="0">
                <a:solidFill>
                  <a:schemeClr val="bg1"/>
                </a:solidFill>
              </a:rPr>
              <a:t> è gestito dal package </a:t>
            </a:r>
            <a:r>
              <a:rPr lang="it-IT" sz="2200" i="1" dirty="0" err="1">
                <a:solidFill>
                  <a:schemeClr val="bg1"/>
                </a:solidFill>
              </a:rPr>
              <a:t>ViewModel</a:t>
            </a:r>
            <a:r>
              <a:rPr lang="it-IT" sz="2200" i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Freccia curva 10"/>
          <p:cNvSpPr/>
          <p:nvPr/>
        </p:nvSpPr>
        <p:spPr>
          <a:xfrm flipV="1">
            <a:off x="668499" y="1256261"/>
            <a:ext cx="785804" cy="709472"/>
          </a:xfrm>
          <a:prstGeom prst="bentArrow">
            <a:avLst>
              <a:gd name="adj1" fmla="val 32843"/>
              <a:gd name="adj2" fmla="val 33061"/>
              <a:gd name="adj3" fmla="val 44608"/>
              <a:gd name="adj4" fmla="val 31985"/>
            </a:avLst>
          </a:prstGeom>
          <a:solidFill>
            <a:srgbClr val="FFC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0" name="Triangolo isoscele 20">
            <a:extLst>
              <a:ext uri="{FF2B5EF4-FFF2-40B4-BE49-F238E27FC236}">
                <a16:creationId xmlns:a16="http://schemas.microsoft.com/office/drawing/2014/main" id="{00B52E6C-745A-4B0A-AF22-6D1BF2E65996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Segnaposto numero diapositiva 10">
            <a:extLst>
              <a:ext uri="{FF2B5EF4-FFF2-40B4-BE49-F238E27FC236}">
                <a16:creationId xmlns:a16="http://schemas.microsoft.com/office/drawing/2014/main" id="{5EC7647D-5728-441B-8DA6-4829AB8E6957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5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37FE0776-BC4D-464A-90EA-FF26077A6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682" y="2032806"/>
            <a:ext cx="6180636" cy="472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50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118848" y="1205329"/>
            <a:ext cx="1136754" cy="4262678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229664" y="877261"/>
            <a:ext cx="915122" cy="4622276"/>
          </a:xfrm>
          <a:prstGeom prst="rect">
            <a:avLst/>
          </a:prstGeom>
        </p:spPr>
        <p:txBody>
          <a:bodyPr vert="wordArtVert" wrap="square">
            <a:spAutoFit/>
          </a:bodyPr>
          <a:lstStyle/>
          <a:p>
            <a:pPr algn="ctr"/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6B0BAC4D-92F3-4B15-98C9-9E5BA8816B6F}"/>
              </a:ext>
            </a:extLst>
          </p:cNvPr>
          <p:cNvSpPr txBox="1">
            <a:spLocks/>
          </p:cNvSpPr>
          <p:nvPr/>
        </p:nvSpPr>
        <p:spPr>
          <a:xfrm>
            <a:off x="1703379" y="1547374"/>
            <a:ext cx="7290857" cy="376325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000" b="1" dirty="0">
                <a:solidFill>
                  <a:schemeClr val="bg1"/>
                </a:solidFill>
              </a:rPr>
              <a:t>Design pattern</a:t>
            </a:r>
          </a:p>
          <a:p>
            <a:pPr marL="0" indent="0">
              <a:buNone/>
            </a:pPr>
            <a:endParaRPr lang="it-IT" sz="4000" b="1" dirty="0">
              <a:solidFill>
                <a:schemeClr val="bg1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  </a:t>
            </a:r>
            <a:r>
              <a:rPr lang="it-IT" sz="2800" b="1" dirty="0" err="1">
                <a:solidFill>
                  <a:schemeClr val="bg1"/>
                </a:solidFill>
              </a:rPr>
              <a:t>Command</a:t>
            </a:r>
            <a:endParaRPr lang="it-IT" sz="2800" b="1" dirty="0">
              <a:solidFill>
                <a:schemeClr val="bg1"/>
              </a:solidFill>
            </a:endParaRPr>
          </a:p>
          <a:p>
            <a:pPr marL="514350" lvl="2" indent="0">
              <a:buNone/>
            </a:pPr>
            <a:r>
              <a:rPr lang="it-IT" sz="2200" dirty="0">
                <a:solidFill>
                  <a:schemeClr val="bg1"/>
                </a:solidFill>
              </a:rPr>
              <a:t>Incapsulamento delle varie funzionalità, </a:t>
            </a:r>
          </a:p>
          <a:p>
            <a:pPr marL="514350" lvl="2" indent="0">
              <a:buNone/>
            </a:pPr>
            <a:r>
              <a:rPr lang="it-IT" sz="2200" dirty="0">
                <a:solidFill>
                  <a:schemeClr val="bg1"/>
                </a:solidFill>
              </a:rPr>
              <a:t>così da renderle facilmente estensibili</a:t>
            </a:r>
          </a:p>
          <a:p>
            <a:pPr marL="514350" lvl="2" indent="0">
              <a:buNone/>
            </a:pPr>
            <a:endParaRPr lang="it-IT" sz="2088" dirty="0">
              <a:solidFill>
                <a:schemeClr val="bg1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it-IT" sz="2800" dirty="0">
                <a:solidFill>
                  <a:schemeClr val="bg1"/>
                </a:solidFill>
              </a:rPr>
              <a:t>  </a:t>
            </a:r>
            <a:r>
              <a:rPr lang="it-IT" sz="2800" b="1" dirty="0">
                <a:solidFill>
                  <a:schemeClr val="bg1"/>
                </a:solidFill>
              </a:rPr>
              <a:t>Builder</a:t>
            </a:r>
          </a:p>
          <a:p>
            <a:pPr marL="257175" lvl="1" indent="0">
              <a:buNone/>
            </a:pPr>
            <a:r>
              <a:rPr lang="it-IT" sz="2800" b="1" dirty="0">
                <a:solidFill>
                  <a:schemeClr val="bg1"/>
                </a:solidFill>
              </a:rPr>
              <a:t>	</a:t>
            </a:r>
            <a:r>
              <a:rPr lang="it-IT" sz="2200" dirty="0">
                <a:solidFill>
                  <a:schemeClr val="bg1"/>
                </a:solidFill>
              </a:rPr>
              <a:t>Costruzione della lista di comandi da eseguire</a:t>
            </a:r>
          </a:p>
          <a:p>
            <a:pPr marL="257175" lvl="1" indent="0">
              <a:buNone/>
            </a:pPr>
            <a:endParaRPr lang="it-IT" sz="2088" dirty="0">
              <a:solidFill>
                <a:schemeClr val="bg1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it-IT" sz="2800" dirty="0">
                <a:solidFill>
                  <a:schemeClr val="bg1"/>
                </a:solidFill>
              </a:rPr>
              <a:t>  </a:t>
            </a:r>
            <a:r>
              <a:rPr lang="it-IT" sz="2800" b="1" dirty="0" err="1">
                <a:solidFill>
                  <a:schemeClr val="bg1"/>
                </a:solidFill>
              </a:rPr>
              <a:t>Facade</a:t>
            </a:r>
            <a:endParaRPr lang="it-IT" sz="2200" b="1" dirty="0">
              <a:solidFill>
                <a:schemeClr val="bg1"/>
              </a:solidFill>
            </a:endParaRPr>
          </a:p>
          <a:p>
            <a:pPr marL="514350" lvl="2" indent="0">
              <a:buNone/>
            </a:pPr>
            <a:r>
              <a:rPr lang="it-IT" sz="2200" dirty="0">
                <a:solidFill>
                  <a:schemeClr val="bg1"/>
                </a:solidFill>
              </a:rPr>
              <a:t>Incapsulamento di classi di </a:t>
            </a:r>
            <a:r>
              <a:rPr lang="it-IT" sz="2200" dirty="0" err="1">
                <a:solidFill>
                  <a:schemeClr val="bg1"/>
                </a:solidFill>
              </a:rPr>
              <a:t>Speect</a:t>
            </a:r>
            <a:r>
              <a:rPr lang="it-IT" sz="2200" dirty="0">
                <a:solidFill>
                  <a:schemeClr val="bg1"/>
                </a:solidFill>
              </a:rPr>
              <a:t> al fine di fornire un’interfaccia semplice e facile da implementare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8BC1522F-433B-4EBD-9031-347BA10AC7BB}"/>
              </a:ext>
            </a:extLst>
          </p:cNvPr>
          <p:cNvSpPr/>
          <p:nvPr/>
        </p:nvSpPr>
        <p:spPr>
          <a:xfrm>
            <a:off x="1366418" y="8389"/>
            <a:ext cx="7777581" cy="6858000"/>
          </a:xfrm>
          <a:prstGeom prst="roundRect">
            <a:avLst/>
          </a:prstGeom>
          <a:solidFill>
            <a:srgbClr val="A5A5A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riangolo isoscele 20">
            <a:extLst>
              <a:ext uri="{FF2B5EF4-FFF2-40B4-BE49-F238E27FC236}">
                <a16:creationId xmlns:a16="http://schemas.microsoft.com/office/drawing/2014/main" id="{3BDD9656-8629-4D6E-94F1-509FB714AE52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Segnaposto numero diapositiva 10">
            <a:extLst>
              <a:ext uri="{FF2B5EF4-FFF2-40B4-BE49-F238E27FC236}">
                <a16:creationId xmlns:a16="http://schemas.microsoft.com/office/drawing/2014/main" id="{6CCB2256-FB41-4F07-ABDD-922C54F75E7E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6</a:t>
            </a:fld>
            <a:r>
              <a:rPr lang="it-IT" altLang="zh-CN" sz="2000" dirty="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31222752-EC82-4EED-8214-A0D076C63C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75" r="11493" b="41572"/>
          <a:stretch/>
        </p:blipFill>
        <p:spPr>
          <a:xfrm>
            <a:off x="1553616" y="274213"/>
            <a:ext cx="7350223" cy="620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37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C982A718-4CBB-40C2-B1E5-49967357C4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522" t="33878" r="10109" b="1650"/>
          <a:stretch/>
        </p:blipFill>
        <p:spPr>
          <a:xfrm>
            <a:off x="1611525" y="105890"/>
            <a:ext cx="7230472" cy="6454301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171717" y="304801"/>
            <a:ext cx="1136754" cy="6400800"/>
          </a:xfrm>
          <a:prstGeom prst="roundRect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319049" y="80723"/>
            <a:ext cx="842090" cy="6632028"/>
          </a:xfrm>
          <a:prstGeom prst="rect">
            <a:avLst/>
          </a:prstGeom>
        </p:spPr>
        <p:txBody>
          <a:bodyPr vert="wordArtVert" wrap="square">
            <a:spAutoFit/>
          </a:bodyPr>
          <a:lstStyle/>
          <a:p>
            <a:pPr algn="ctr"/>
            <a:r>
              <a:rPr lang="it-IT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ViewModel</a:t>
            </a:r>
            <a:endParaRPr lang="it-IT" sz="3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6B0BAC4D-92F3-4B15-98C9-9E5BA8816B6F}"/>
              </a:ext>
            </a:extLst>
          </p:cNvPr>
          <p:cNvSpPr txBox="1">
            <a:spLocks/>
          </p:cNvSpPr>
          <p:nvPr/>
        </p:nvSpPr>
        <p:spPr>
          <a:xfrm>
            <a:off x="2222663" y="2183093"/>
            <a:ext cx="7663814" cy="249181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it-IT"/>
            </a:defPPr>
            <a:lvl1pPr marL="128588" indent="-128588" defTabSz="514350">
              <a:lnSpc>
                <a:spcPct val="90000"/>
              </a:lnSpc>
              <a:spcBef>
                <a:spcPts val="563"/>
              </a:spcBef>
              <a:buFont typeface="Wingdings" charset="2"/>
              <a:buChar char="§"/>
              <a:defRPr sz="2800">
                <a:solidFill>
                  <a:schemeClr val="bg1"/>
                </a:solidFill>
              </a:defRPr>
            </a:lvl1pPr>
            <a:lvl2pPr marL="385763" lvl="1" indent="-128588" defTabSz="514350">
              <a:lnSpc>
                <a:spcPct val="90000"/>
              </a:lnSpc>
              <a:spcBef>
                <a:spcPts val="281"/>
              </a:spcBef>
              <a:buFont typeface="Wingdings" charset="2"/>
              <a:buChar char="§"/>
              <a:defRPr sz="2800">
                <a:solidFill>
                  <a:schemeClr val="bg1"/>
                </a:solidFill>
              </a:defRPr>
            </a:lvl2pPr>
            <a:lvl3pPr marL="642938" lvl="2" indent="-128588" defTabSz="514350">
              <a:lnSpc>
                <a:spcPct val="90000"/>
              </a:lnSpc>
              <a:spcBef>
                <a:spcPts val="281"/>
              </a:spcBef>
              <a:buFont typeface="Wingdings" charset="2"/>
              <a:buChar char="§"/>
              <a:defRPr sz="2175">
                <a:solidFill>
                  <a:schemeClr val="bg1"/>
                </a:solidFill>
              </a:defRPr>
            </a:lvl3pPr>
            <a:lvl4pPr marL="900113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4pPr>
            <a:lvl5pPr marL="1157288" lvl="4" indent="-128588" defTabSz="514350">
              <a:lnSpc>
                <a:spcPct val="90000"/>
              </a:lnSpc>
              <a:spcBef>
                <a:spcPts val="281"/>
              </a:spcBef>
              <a:buFont typeface="Wingdings" charset="2"/>
              <a:buChar char="§"/>
              <a:defRPr sz="2288">
                <a:solidFill>
                  <a:schemeClr val="bg1"/>
                </a:solidFill>
              </a:defRPr>
            </a:lvl5pPr>
            <a:lvl6pPr marL="1414463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6pPr>
            <a:lvl7pPr marL="1671638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7pPr>
            <a:lvl8pPr marL="1928813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8pPr>
            <a:lvl9pPr marL="2185988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9pPr>
          </a:lstStyle>
          <a:p>
            <a:pPr marL="0" indent="0">
              <a:buNone/>
            </a:pPr>
            <a:r>
              <a:rPr lang="it-IT" sz="3700" b="1" dirty="0"/>
              <a:t>Design pattern</a:t>
            </a:r>
          </a:p>
          <a:p>
            <a:pPr marL="0" indent="0">
              <a:buNone/>
            </a:pPr>
            <a:endParaRPr lang="it-IT" dirty="0"/>
          </a:p>
          <a:p>
            <a:pPr lvl="2"/>
            <a:r>
              <a:rPr lang="it-IT" sz="2800" dirty="0"/>
              <a:t> </a:t>
            </a:r>
            <a:r>
              <a:rPr lang="it-IT" sz="2800" b="1" dirty="0" err="1"/>
              <a:t>Observer</a:t>
            </a:r>
            <a:endParaRPr lang="it-IT" sz="2800" b="1" dirty="0"/>
          </a:p>
          <a:p>
            <a:pPr marL="771525" lvl="3" indent="0">
              <a:buNone/>
            </a:pPr>
            <a:r>
              <a:rPr lang="it-IT" sz="2000" dirty="0">
                <a:solidFill>
                  <a:schemeClr val="bg1"/>
                </a:solidFill>
              </a:rPr>
              <a:t>Implementati all’interno del framework </a:t>
            </a:r>
            <a:r>
              <a:rPr lang="it-IT" sz="2000" dirty="0" err="1">
                <a:solidFill>
                  <a:schemeClr val="bg1"/>
                </a:solidFill>
              </a:rPr>
              <a:t>Qt</a:t>
            </a:r>
            <a:endParaRPr lang="it-IT" sz="2000" dirty="0">
              <a:solidFill>
                <a:schemeClr val="bg1"/>
              </a:solidFill>
            </a:endParaRPr>
          </a:p>
          <a:p>
            <a:pPr marL="771525" lvl="3" indent="0">
              <a:buNone/>
            </a:pPr>
            <a:r>
              <a:rPr lang="it-IT" sz="2000" dirty="0">
                <a:solidFill>
                  <a:schemeClr val="bg1"/>
                </a:solidFill>
              </a:rPr>
              <a:t>per la gestione di slot e </a:t>
            </a:r>
            <a:r>
              <a:rPr lang="it-IT" sz="2000" dirty="0" err="1">
                <a:solidFill>
                  <a:schemeClr val="bg1"/>
                </a:solidFill>
              </a:rPr>
              <a:t>signals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D03CFE0F-51AA-43F3-90FB-E05DC5CF8C55}"/>
              </a:ext>
            </a:extLst>
          </p:cNvPr>
          <p:cNvSpPr/>
          <p:nvPr/>
        </p:nvSpPr>
        <p:spPr>
          <a:xfrm>
            <a:off x="1390089" y="1398"/>
            <a:ext cx="7755309" cy="6858000"/>
          </a:xfrm>
          <a:prstGeom prst="roundRect">
            <a:avLst/>
          </a:prstGeom>
          <a:solidFill>
            <a:srgbClr val="A5A5A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riangolo isoscele 20">
            <a:extLst>
              <a:ext uri="{FF2B5EF4-FFF2-40B4-BE49-F238E27FC236}">
                <a16:creationId xmlns:a16="http://schemas.microsoft.com/office/drawing/2014/main" id="{2CC2F4C9-0129-4E50-A712-49230561525E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Segnaposto numero diapositiva 10">
            <a:extLst>
              <a:ext uri="{FF2B5EF4-FFF2-40B4-BE49-F238E27FC236}">
                <a16:creationId xmlns:a16="http://schemas.microsoft.com/office/drawing/2014/main" id="{1640A6F0-BF0B-42B4-9C8A-C17B5B119696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7</a:t>
            </a:fld>
            <a:r>
              <a:rPr lang="it-IT" altLang="zh-CN" sz="2000" dirty="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48CAF4E8-011C-4B6B-8F28-BC35DF046E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43169" b="34411"/>
          <a:stretch/>
        </p:blipFill>
        <p:spPr>
          <a:xfrm>
            <a:off x="1605389" y="304801"/>
            <a:ext cx="7052694" cy="625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49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F28748DE-7809-48B5-8106-5812DA07CE33}"/>
              </a:ext>
            </a:extLst>
          </p:cNvPr>
          <p:cNvSpPr/>
          <p:nvPr/>
        </p:nvSpPr>
        <p:spPr>
          <a:xfrm>
            <a:off x="260059" y="941005"/>
            <a:ext cx="8657438" cy="581607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riangolo isoscele 20">
            <a:extLst>
              <a:ext uri="{FF2B5EF4-FFF2-40B4-BE49-F238E27FC236}">
                <a16:creationId xmlns:a16="http://schemas.microsoft.com/office/drawing/2014/main" id="{49E6C270-1F7A-4279-A05F-6C4B0CA3ABD1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Segnaposto numero diapositiva 10">
            <a:extLst>
              <a:ext uri="{FF2B5EF4-FFF2-40B4-BE49-F238E27FC236}">
                <a16:creationId xmlns:a16="http://schemas.microsoft.com/office/drawing/2014/main" id="{02E9807A-C557-4F49-A42E-9FF80AE5BE01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8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Rettangolo arrotondato 5">
            <a:extLst>
              <a:ext uri="{FF2B5EF4-FFF2-40B4-BE49-F238E27FC236}">
                <a16:creationId xmlns:a16="http://schemas.microsoft.com/office/drawing/2014/main" id="{800BBE8F-12A8-42AC-81B0-33070B2C1750}"/>
              </a:ext>
            </a:extLst>
          </p:cNvPr>
          <p:cNvSpPr/>
          <p:nvPr/>
        </p:nvSpPr>
        <p:spPr>
          <a:xfrm>
            <a:off x="1018492" y="99113"/>
            <a:ext cx="7073461" cy="755183"/>
          </a:xfrm>
          <a:prstGeom prst="roundRect">
            <a:avLst/>
          </a:prstGeom>
          <a:solidFill>
            <a:schemeClr val="accent5">
              <a:lumMod val="5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2B7FB71-D015-415A-B86F-B27CE68AD407}"/>
              </a:ext>
            </a:extLst>
          </p:cNvPr>
          <p:cNvSpPr/>
          <p:nvPr/>
        </p:nvSpPr>
        <p:spPr>
          <a:xfrm>
            <a:off x="1134061" y="208893"/>
            <a:ext cx="68423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Diagramma di sequenza / </a:t>
            </a:r>
            <a:r>
              <a:rPr lang="it-IT" sz="28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Caricamento Voice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45C5C0C6-7EF7-42C8-8F94-FB794312B9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6839" b="37981"/>
          <a:stretch/>
        </p:blipFill>
        <p:spPr>
          <a:xfrm>
            <a:off x="852744" y="1111522"/>
            <a:ext cx="7336758" cy="55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8343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2267415" y="64430"/>
            <a:ext cx="4432271" cy="755183"/>
          </a:xfrm>
          <a:prstGeom prst="roundRect">
            <a:avLst/>
          </a:prstGeom>
          <a:solidFill>
            <a:schemeClr val="accent5">
              <a:lumMod val="5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410756" y="25073"/>
            <a:ext cx="42889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Diagramma di sequenza / </a:t>
            </a:r>
          </a:p>
          <a:p>
            <a:pPr algn="ctr"/>
            <a:r>
              <a:rPr lang="it-IT" sz="24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Esecuzione processor selezionati</a:t>
            </a:r>
          </a:p>
          <a:p>
            <a:pPr algn="ctr"/>
            <a:endParaRPr lang="it-IT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A6667A7-A0E0-42F9-B1A0-4C985573F68F}"/>
              </a:ext>
            </a:extLst>
          </p:cNvPr>
          <p:cNvSpPr/>
          <p:nvPr/>
        </p:nvSpPr>
        <p:spPr>
          <a:xfrm>
            <a:off x="260059" y="941005"/>
            <a:ext cx="8657438" cy="581607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riangolo isoscele 20">
            <a:extLst>
              <a:ext uri="{FF2B5EF4-FFF2-40B4-BE49-F238E27FC236}">
                <a16:creationId xmlns:a16="http://schemas.microsoft.com/office/drawing/2014/main" id="{2AE09729-B511-4FCC-9872-09460E69895E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Segnaposto numero diapositiva 10">
            <a:extLst>
              <a:ext uri="{FF2B5EF4-FFF2-40B4-BE49-F238E27FC236}">
                <a16:creationId xmlns:a16="http://schemas.microsoft.com/office/drawing/2014/main" id="{8ED42C9A-519E-4E09-817E-094DF8E34033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9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11D21EC5-14CE-4211-B72D-424E1FDC95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6157" b="23303"/>
          <a:stretch/>
        </p:blipFill>
        <p:spPr>
          <a:xfrm>
            <a:off x="869722" y="961119"/>
            <a:ext cx="7261096" cy="579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157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3D21E177B0D12EB19DB2EF185832DA9E</Template>
  <TotalTime>778</TotalTime>
  <Words>254</Words>
  <Application>Microsoft Office PowerPoint</Application>
  <PresentationFormat>Presentazione su schermo (4:3)</PresentationFormat>
  <Paragraphs>78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等线</vt:lpstr>
      <vt:lpstr>Arial</vt:lpstr>
      <vt:lpstr>Calibri</vt:lpstr>
      <vt:lpstr>Calibri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cristiano tessarolo</dc:creator>
  <cp:lastModifiedBy>Cristiano Tessarolo</cp:lastModifiedBy>
  <cp:revision>328</cp:revision>
  <cp:lastPrinted>2018-03-11T14:03:18Z</cp:lastPrinted>
  <dcterms:created xsi:type="dcterms:W3CDTF">2018-03-10T20:16:12Z</dcterms:created>
  <dcterms:modified xsi:type="dcterms:W3CDTF">2018-04-09T09:43:46Z</dcterms:modified>
</cp:coreProperties>
</file>