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0" r:id="rId5"/>
    <p:sldId id="272" r:id="rId6"/>
    <p:sldId id="291" r:id="rId7"/>
    <p:sldId id="284" r:id="rId8"/>
    <p:sldId id="266" r:id="rId9"/>
    <p:sldId id="278" r:id="rId10"/>
    <p:sldId id="263" r:id="rId11"/>
    <p:sldId id="301" r:id="rId12"/>
    <p:sldId id="261" r:id="rId13"/>
    <p:sldId id="270" r:id="rId14"/>
    <p:sldId id="306" r:id="rId15"/>
    <p:sldId id="299" r:id="rId16"/>
    <p:sldId id="26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11BF"/>
    <a:srgbClr val="AA21AF"/>
    <a:srgbClr val="595959"/>
    <a:srgbClr val="83CCFF"/>
    <a:srgbClr val="9DE9FC"/>
    <a:srgbClr val="9DBAFC"/>
    <a:srgbClr val="6DDBFF"/>
    <a:srgbClr val="94D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2D5B-3EED-41BA-94D9-90B1F1B19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17AC-5819-47CE-B884-001938CF9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.xm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0.xml"/><Relationship Id="rId4" Type="http://schemas.openxmlformats.org/officeDocument/2006/relationships/image" Target="../media/image2.svg"/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.xml"/><Relationship Id="rId4" Type="http://schemas.openxmlformats.org/officeDocument/2006/relationships/image" Target="../media/image2.svg"/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.xml"/><Relationship Id="rId2" Type="http://schemas.openxmlformats.org/officeDocument/2006/relationships/image" Target="../media/image2.sv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3.xml"/><Relationship Id="rId2" Type="http://schemas.openxmlformats.org/officeDocument/2006/relationships/image" Target="../media/image2.sv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4.xml"/><Relationship Id="rId6" Type="http://schemas.openxmlformats.org/officeDocument/2006/relationships/tags" Target="../tags/tag2.xml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4.xml"/><Relationship Id="rId6" Type="http://schemas.openxmlformats.org/officeDocument/2006/relationships/tags" Target="../tags/tag3.xml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4.xml"/><Relationship Id="rId6" Type="http://schemas.openxmlformats.org/officeDocument/2006/relationships/tags" Target="../tags/tag4.xml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4.xml"/><Relationship Id="rId7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4.xml"/><Relationship Id="rId6" Type="http://schemas.openxmlformats.org/officeDocument/2006/relationships/tags" Target="../tags/tag6.xml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4.xml"/><Relationship Id="rId7" Type="http://schemas.openxmlformats.org/officeDocument/2006/relationships/tags" Target="../tags/tag7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2.svg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8.xml"/><Relationship Id="rId4" Type="http://schemas.openxmlformats.org/officeDocument/2006/relationships/image" Target="../media/image2.svg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7" name="矩形 136"/>
          <p:cNvSpPr/>
          <p:nvPr/>
        </p:nvSpPr>
        <p:spPr>
          <a:xfrm>
            <a:off x="3023235" y="883920"/>
            <a:ext cx="6123940" cy="4815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3023235" y="1115695"/>
            <a:ext cx="6123305" cy="2152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1" name="组合 140"/>
          <p:cNvGrpSpPr/>
          <p:nvPr/>
        </p:nvGrpSpPr>
        <p:grpSpPr>
          <a:xfrm>
            <a:off x="8454390" y="927735"/>
            <a:ext cx="614045" cy="164465"/>
            <a:chOff x="13159" y="1506"/>
            <a:chExt cx="1147" cy="296"/>
          </a:xfrm>
        </p:grpSpPr>
        <p:pic>
          <p:nvPicPr>
            <p:cNvPr id="138" name="图片 137" descr="3645637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4006" y="1506"/>
              <a:ext cx="301" cy="297"/>
            </a:xfrm>
            <a:prstGeom prst="rect">
              <a:avLst/>
            </a:prstGeom>
            <a:effectLst>
              <a:outerShdw blurRad="63500" sx="102000" sy="102000" algn="ctr" rotWithShape="0">
                <a:schemeClr val="accent1">
                  <a:lumMod val="75000"/>
                  <a:alpha val="40000"/>
                </a:schemeClr>
              </a:outerShdw>
            </a:effectLst>
          </p:spPr>
        </p:pic>
        <p:sp>
          <p:nvSpPr>
            <p:cNvPr id="139" name="圆角矩形 138"/>
            <p:cNvSpPr/>
            <p:nvPr/>
          </p:nvSpPr>
          <p:spPr>
            <a:xfrm>
              <a:off x="13159" y="1752"/>
              <a:ext cx="227" cy="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0" name="圆角矩形 139"/>
            <p:cNvSpPr/>
            <p:nvPr/>
          </p:nvSpPr>
          <p:spPr>
            <a:xfrm>
              <a:off x="13568" y="1533"/>
              <a:ext cx="259" cy="23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4" name="矩形 83"/>
          <p:cNvSpPr/>
          <p:nvPr/>
        </p:nvSpPr>
        <p:spPr>
          <a:xfrm>
            <a:off x="3031490" y="1330960"/>
            <a:ext cx="6115685" cy="4368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圆角矩形 86"/>
          <p:cNvSpPr/>
          <p:nvPr/>
        </p:nvSpPr>
        <p:spPr>
          <a:xfrm>
            <a:off x="6129338" y="1430338"/>
            <a:ext cx="252413" cy="252413"/>
          </a:xfrm>
          <a:prstGeom prst="roundRect">
            <a:avLst>
              <a:gd name="adj" fmla="val 2880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1</a:t>
            </a:r>
            <a:endParaRPr lang="en-US" altLang="zh-CN" strike="noStrike" noProof="1"/>
          </a:p>
        </p:txBody>
      </p:sp>
      <p:sp>
        <p:nvSpPr>
          <p:cNvPr id="92" name="矩形 91"/>
          <p:cNvSpPr/>
          <p:nvPr/>
        </p:nvSpPr>
        <p:spPr>
          <a:xfrm>
            <a:off x="6504305" y="1432560"/>
            <a:ext cx="830580" cy="2508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微软雅黑" panose="020B0503020204020204" charset="-122"/>
                <a:ea typeface="微软雅黑" panose="020B0503020204020204" charset="-122"/>
              </a:rPr>
              <a:t>频谱形状</a:t>
            </a:r>
            <a:endParaRPr lang="zh-CN" altLang="en-US" sz="12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428230" y="1430655"/>
            <a:ext cx="669925" cy="250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微软雅黑" panose="020B0503020204020204" charset="-122"/>
                <a:ea typeface="微软雅黑" panose="020B0503020204020204" charset="-122"/>
              </a:rPr>
              <a:t>填充</a:t>
            </a:r>
            <a:endParaRPr lang="zh-CN" altLang="en-US" sz="12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192135" y="1432560"/>
            <a:ext cx="857250" cy="250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微软雅黑" panose="020B0503020204020204" charset="-122"/>
                <a:ea typeface="微软雅黑" panose="020B0503020204020204" charset="-122"/>
              </a:rPr>
              <a:t>频谱设置</a:t>
            </a:r>
            <a:endParaRPr lang="zh-CN" altLang="en-US" sz="12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>
            <a:spLocks noChangeAspect="1"/>
          </p:cNvSpPr>
          <p:nvPr/>
        </p:nvSpPr>
        <p:spPr>
          <a:xfrm>
            <a:off x="3124200" y="4443730"/>
            <a:ext cx="1132840" cy="1098550"/>
          </a:xfrm>
          <a:prstGeom prst="rect">
            <a:avLst/>
          </a:prstGeom>
          <a:solidFill>
            <a:schemeClr val="tx1"/>
          </a:solidFill>
          <a:ln w="63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6" name="圆角矩形 115"/>
          <p:cNvSpPr/>
          <p:nvPr/>
        </p:nvSpPr>
        <p:spPr>
          <a:xfrm>
            <a:off x="6129338" y="1787208"/>
            <a:ext cx="252413" cy="252413"/>
          </a:xfrm>
          <a:prstGeom prst="roundRect">
            <a:avLst>
              <a:gd name="adj" fmla="val 2880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6129338" y="2140268"/>
            <a:ext cx="252413" cy="252413"/>
          </a:xfrm>
          <a:prstGeom prst="roundRect">
            <a:avLst>
              <a:gd name="adj" fmla="val 2880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129338" y="2496503"/>
            <a:ext cx="252413" cy="252413"/>
          </a:xfrm>
          <a:prstGeom prst="roundRect">
            <a:avLst>
              <a:gd name="adj" fmla="val 2880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ym typeface="+mn-ea"/>
              </a:rPr>
              <a:t>4</a:t>
            </a:r>
            <a:endParaRPr lang="en-US" altLang="zh-CN"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320540" y="4443730"/>
            <a:ext cx="1686560" cy="1099185"/>
            <a:chOff x="6804" y="6998"/>
            <a:chExt cx="2656" cy="1730"/>
          </a:xfrm>
        </p:grpSpPr>
        <p:sp>
          <p:nvSpPr>
            <p:cNvPr id="107" name="矩形 106"/>
            <p:cNvSpPr/>
            <p:nvPr/>
          </p:nvSpPr>
          <p:spPr>
            <a:xfrm>
              <a:off x="6804" y="6998"/>
              <a:ext cx="2657" cy="17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t" anchorCtr="0" forceAA="0" compatLnSpc="1">
              <a:noAutofit/>
            </a:bodyPr>
            <a:p>
              <a:pPr lvl="0" algn="l" fontAlgn="t">
                <a:lnSpc>
                  <a:spcPct val="150000"/>
                </a:lnSpc>
                <a:buClrTx/>
                <a:buSzTx/>
                <a:buFontTx/>
              </a:pP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屏幕</a:t>
              </a: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尺寸</a:t>
              </a: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：</a:t>
              </a:r>
              <a:r>
                <a:rPr lang="en-US" altLang="zh-CN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1920X1080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l" fontAlgn="t">
                <a:lnSpc>
                  <a:spcPct val="150000"/>
                </a:lnSpc>
                <a:buClrTx/>
                <a:buSzTx/>
                <a:buFontTx/>
              </a:pP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全屏频谱尺寸：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l" fontAlgn="t">
                <a:lnSpc>
                  <a:spcPct val="150000"/>
                </a:lnSpc>
                <a:buClrTx/>
                <a:buSzTx/>
                <a:buFontTx/>
              </a:pP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      </a:t>
              </a: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宽           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l" fontAlgn="t">
                <a:lnSpc>
                  <a:spcPct val="150000"/>
                </a:lnSpc>
                <a:buClrTx/>
                <a:buSzTx/>
                <a:buFontTx/>
              </a:pP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      </a:t>
              </a: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高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l" fontAlgn="t">
                <a:lnSpc>
                  <a:spcPct val="150000"/>
                </a:lnSpc>
                <a:buClrTx/>
                <a:buSzTx/>
                <a:buFontTx/>
              </a:pP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      </a:t>
              </a:r>
              <a:endParaRPr lang="en-US" altLang="zh-CN" sz="10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27" name="组合 49"/>
            <p:cNvGrpSpPr/>
            <p:nvPr/>
          </p:nvGrpSpPr>
          <p:grpSpPr>
            <a:xfrm>
              <a:off x="8073" y="7931"/>
              <a:ext cx="952" cy="210"/>
              <a:chOff x="10894" y="5074"/>
              <a:chExt cx="2131" cy="454"/>
            </a:xfrm>
          </p:grpSpPr>
          <p:sp>
            <p:nvSpPr>
              <p:cNvPr id="128" name="圆角矩形 127"/>
              <p:cNvSpPr/>
              <p:nvPr/>
            </p:nvSpPr>
            <p:spPr>
              <a:xfrm>
                <a:off x="10894" y="5074"/>
                <a:ext cx="503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 anchorCtr="0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2537" y="5074"/>
                <a:ext cx="488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11336" y="5074"/>
                <a:ext cx="1246" cy="4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endParaRPr lang="zh-CN" altLang="en-US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31" name="组合 49"/>
            <p:cNvGrpSpPr/>
            <p:nvPr/>
          </p:nvGrpSpPr>
          <p:grpSpPr>
            <a:xfrm>
              <a:off x="8073" y="8271"/>
              <a:ext cx="952" cy="210"/>
              <a:chOff x="10894" y="5074"/>
              <a:chExt cx="2131" cy="454"/>
            </a:xfrm>
          </p:grpSpPr>
          <p:sp>
            <p:nvSpPr>
              <p:cNvPr id="132" name="圆角矩形 131"/>
              <p:cNvSpPr/>
              <p:nvPr/>
            </p:nvSpPr>
            <p:spPr>
              <a:xfrm>
                <a:off x="10894" y="5074"/>
                <a:ext cx="503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 anchorCtr="0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>
                <a:off x="12537" y="5074"/>
                <a:ext cx="488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1336" y="5074"/>
                <a:ext cx="1246" cy="4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endParaRPr lang="zh-CN" altLang="en-US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35" name="组合 134"/>
          <p:cNvGrpSpPr/>
          <p:nvPr/>
        </p:nvGrpSpPr>
        <p:grpSpPr>
          <a:xfrm>
            <a:off x="2977515" y="1091565"/>
            <a:ext cx="1671955" cy="246158"/>
            <a:chOff x="2063" y="3652"/>
            <a:chExt cx="2633" cy="1107"/>
          </a:xfrm>
        </p:grpSpPr>
        <p:sp>
          <p:nvSpPr>
            <p:cNvPr id="10251" name="文本框 32"/>
            <p:cNvSpPr txBox="1"/>
            <p:nvPr/>
          </p:nvSpPr>
          <p:spPr>
            <a:xfrm>
              <a:off x="2063" y="3657"/>
              <a:ext cx="1370" cy="1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53" name="文本框 37"/>
            <p:cNvSpPr txBox="1"/>
            <p:nvPr/>
          </p:nvSpPr>
          <p:spPr>
            <a:xfrm>
              <a:off x="4001" y="3652"/>
              <a:ext cx="695" cy="1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关于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54" name="文本框 38"/>
            <p:cNvSpPr txBox="1"/>
            <p:nvPr/>
          </p:nvSpPr>
          <p:spPr>
            <a:xfrm>
              <a:off x="3326" y="3652"/>
              <a:ext cx="1370" cy="1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预览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69" name="文本框 160"/>
            <p:cNvSpPr txBox="1"/>
            <p:nvPr/>
          </p:nvSpPr>
          <p:spPr>
            <a:xfrm>
              <a:off x="2708" y="3657"/>
              <a:ext cx="725" cy="1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添加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2" name="矩形 151"/>
          <p:cNvSpPr/>
          <p:nvPr/>
        </p:nvSpPr>
        <p:spPr>
          <a:xfrm>
            <a:off x="6507480" y="1749425"/>
            <a:ext cx="2546350" cy="3502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>
              <a:lnSpc>
                <a:spcPct val="150000"/>
              </a:lnSpc>
            </a:pPr>
            <a:endParaRPr lang="zh-CN" altLang="en-US" sz="14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6551613" y="2941955"/>
            <a:ext cx="2413000" cy="755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 fontAlgn="t">
              <a:lnSpc>
                <a:spcPct val="150000"/>
              </a:lnSpc>
            </a:pPr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大小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 fontAlgn="t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宽度</a:t>
            </a:r>
            <a:endParaRPr lang="zh-CN" altLang="en-US" sz="9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 fontAlgn="t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高度</a:t>
            </a:r>
            <a:endParaRPr lang="zh-CN" altLang="en-US" sz="9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6556375" y="2092325"/>
            <a:ext cx="2413000" cy="404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 fontAlgn="base">
              <a:lnSpc>
                <a:spcPct val="150000"/>
              </a:lnSpc>
            </a:pP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556375" y="2092325"/>
            <a:ext cx="2411730" cy="216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 fontAlgn="base">
              <a:lnSpc>
                <a:spcPct val="150000"/>
              </a:lnSpc>
            </a:pPr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频谱条形状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7790180" y="2140585"/>
            <a:ext cx="1022350" cy="168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 fontAlgn="base">
              <a:lnSpc>
                <a:spcPct val="150000"/>
              </a:lnSpc>
            </a:pP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6556375" y="2309495"/>
            <a:ext cx="792480" cy="187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>
              <a:lnSpc>
                <a:spcPct val="150000"/>
              </a:lnSpc>
            </a:pPr>
            <a:r>
              <a: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rPr>
              <a:t>宽度</a:t>
            </a: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271" name="组合 66"/>
          <p:cNvGrpSpPr/>
          <p:nvPr/>
        </p:nvGrpSpPr>
        <p:grpSpPr>
          <a:xfrm>
            <a:off x="6551613" y="2576513"/>
            <a:ext cx="2416175" cy="322896"/>
            <a:chOff x="10670" y="7220"/>
            <a:chExt cx="3805" cy="50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63" name="矩形 162"/>
            <p:cNvSpPr/>
            <p:nvPr/>
          </p:nvSpPr>
          <p:spPr>
            <a:xfrm>
              <a:off x="10670" y="7250"/>
              <a:ext cx="3805" cy="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l" fontAlgn="base">
                <a:lnSpc>
                  <a:spcPct val="150000"/>
                </a:lnSpc>
              </a:pP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显示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73" name="文本框 165"/>
            <p:cNvSpPr txBox="1"/>
            <p:nvPr/>
          </p:nvSpPr>
          <p:spPr>
            <a:xfrm>
              <a:off x="12007" y="7220"/>
              <a:ext cx="1122" cy="5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正面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74" name="文本框 166"/>
            <p:cNvSpPr txBox="1"/>
            <p:nvPr/>
          </p:nvSpPr>
          <p:spPr>
            <a:xfrm>
              <a:off x="13403" y="7221"/>
              <a:ext cx="897" cy="5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反面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11917" y="7448"/>
              <a:ext cx="112" cy="112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>
                <a:lnSpc>
                  <a:spcPct val="150000"/>
                </a:lnSpc>
              </a:pPr>
              <a:endParaRPr lang="zh-CN" altLang="en-US" sz="14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13290" y="7448"/>
              <a:ext cx="112" cy="112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>
                <a:lnSpc>
                  <a:spcPct val="150000"/>
                </a:lnSpc>
              </a:pPr>
              <a:endParaRPr lang="zh-CN" altLang="en-US" sz="14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9294495" y="2035175"/>
            <a:ext cx="937895" cy="67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l" fontAlgn="base"/>
            <a:r>
              <a: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rPr>
              <a:t>点</a:t>
            </a: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rPr>
              <a:t>线</a:t>
            </a: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rPr>
              <a:t>折线</a:t>
            </a: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rPr>
              <a:t>柱状</a:t>
            </a: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49"/>
          <p:cNvGrpSpPr/>
          <p:nvPr/>
        </p:nvGrpSpPr>
        <p:grpSpPr>
          <a:xfrm>
            <a:off x="7999413" y="2335848"/>
            <a:ext cx="604837" cy="133350"/>
            <a:chOff x="10894" y="5074"/>
            <a:chExt cx="2131" cy="4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" name="圆角矩形 3"/>
            <p:cNvSpPr/>
            <p:nvPr/>
          </p:nvSpPr>
          <p:spPr>
            <a:xfrm>
              <a:off x="10894" y="5074"/>
              <a:ext cx="503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2537" y="5074"/>
              <a:ext cx="488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336" y="5074"/>
              <a:ext cx="1246" cy="4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endParaRPr lang="zh-CN" altLang="en-US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49"/>
          <p:cNvGrpSpPr/>
          <p:nvPr/>
        </p:nvGrpSpPr>
        <p:grpSpPr>
          <a:xfrm>
            <a:off x="7999413" y="3500438"/>
            <a:ext cx="604837" cy="133350"/>
            <a:chOff x="10894" y="5074"/>
            <a:chExt cx="2131" cy="4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圆角矩形 16"/>
            <p:cNvSpPr/>
            <p:nvPr/>
          </p:nvSpPr>
          <p:spPr>
            <a:xfrm>
              <a:off x="10894" y="5074"/>
              <a:ext cx="503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2537" y="5074"/>
              <a:ext cx="488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1336" y="5074"/>
              <a:ext cx="1246" cy="4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endParaRPr lang="zh-CN" altLang="en-US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49"/>
          <p:cNvGrpSpPr/>
          <p:nvPr/>
        </p:nvGrpSpPr>
        <p:grpSpPr>
          <a:xfrm>
            <a:off x="7999413" y="3290888"/>
            <a:ext cx="604837" cy="133350"/>
            <a:chOff x="10894" y="5074"/>
            <a:chExt cx="2131" cy="4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1" name="圆角矩形 20"/>
            <p:cNvSpPr/>
            <p:nvPr/>
          </p:nvSpPr>
          <p:spPr>
            <a:xfrm>
              <a:off x="10894" y="5074"/>
              <a:ext cx="503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2537" y="5074"/>
              <a:ext cx="488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336" y="5074"/>
              <a:ext cx="1246" cy="4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endParaRPr lang="zh-CN" altLang="en-US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551930" y="3775710"/>
            <a:ext cx="2413000" cy="1393190"/>
            <a:chOff x="10318" y="5946"/>
            <a:chExt cx="3800" cy="2194"/>
          </a:xfrm>
        </p:grpSpPr>
        <p:sp>
          <p:nvSpPr>
            <p:cNvPr id="157" name="矩形 156"/>
            <p:cNvSpPr/>
            <p:nvPr/>
          </p:nvSpPr>
          <p:spPr>
            <a:xfrm>
              <a:off x="10318" y="5946"/>
              <a:ext cx="3800" cy="21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 anchorCtr="0"/>
            <a:p>
              <a:pPr algn="l" fontAlgn="t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位置：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 fontAlgn="t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    左上角坐标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 fontAlgn="t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          x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 fontAlgn="t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          y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 fontAlgn="t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  旋转角度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 fontAlgn="t">
                <a:lnSpc>
                  <a:spcPct val="150000"/>
                </a:lnSpc>
                <a:buClrTx/>
                <a:buSzTx/>
                <a:buNone/>
              </a:pP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  居中矫正     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1493" y="7816"/>
              <a:ext cx="710" cy="2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垂直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40" y="7816"/>
              <a:ext cx="710" cy="2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中心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383" y="7816"/>
              <a:ext cx="710" cy="2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水平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4" name="组合 49"/>
            <p:cNvGrpSpPr/>
            <p:nvPr/>
          </p:nvGrpSpPr>
          <p:grpSpPr>
            <a:xfrm>
              <a:off x="12580" y="6788"/>
              <a:ext cx="952" cy="210"/>
              <a:chOff x="10894" y="5074"/>
              <a:chExt cx="2131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圆角矩形 24"/>
              <p:cNvSpPr/>
              <p:nvPr/>
            </p:nvSpPr>
            <p:spPr>
              <a:xfrm>
                <a:off x="10894" y="5074"/>
                <a:ext cx="503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12537" y="5074"/>
                <a:ext cx="488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1336" y="5074"/>
                <a:ext cx="1246" cy="4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endParaRPr lang="zh-CN" altLang="en-US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9" name="组合 49"/>
            <p:cNvGrpSpPr/>
            <p:nvPr/>
          </p:nvGrpSpPr>
          <p:grpSpPr>
            <a:xfrm>
              <a:off x="12580" y="7133"/>
              <a:ext cx="952" cy="210"/>
              <a:chOff x="10894" y="5074"/>
              <a:chExt cx="2131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圆角矩形 29"/>
              <p:cNvSpPr/>
              <p:nvPr/>
            </p:nvSpPr>
            <p:spPr>
              <a:xfrm>
                <a:off x="10894" y="5074"/>
                <a:ext cx="503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12537" y="5074"/>
                <a:ext cx="488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1336" y="5074"/>
                <a:ext cx="1246" cy="4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endParaRPr lang="zh-CN" altLang="en-US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5" name="组合 49"/>
            <p:cNvGrpSpPr/>
            <p:nvPr/>
          </p:nvGrpSpPr>
          <p:grpSpPr>
            <a:xfrm>
              <a:off x="12580" y="7443"/>
              <a:ext cx="952" cy="210"/>
              <a:chOff x="10894" y="5074"/>
              <a:chExt cx="2131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圆角矩形 35"/>
              <p:cNvSpPr/>
              <p:nvPr/>
            </p:nvSpPr>
            <p:spPr>
              <a:xfrm>
                <a:off x="10894" y="5074"/>
                <a:ext cx="503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2537" y="5074"/>
                <a:ext cx="488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336" y="5074"/>
                <a:ext cx="1246" cy="4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endParaRPr lang="zh-CN" altLang="en-US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6503988" y="1731010"/>
            <a:ext cx="2544763" cy="322580"/>
            <a:chOff x="10243" y="2726"/>
            <a:chExt cx="4008" cy="508"/>
          </a:xfrm>
        </p:grpSpPr>
        <p:sp>
          <p:nvSpPr>
            <p:cNvPr id="147" name="矩形 146"/>
            <p:cNvSpPr/>
            <p:nvPr/>
          </p:nvSpPr>
          <p:spPr>
            <a:xfrm>
              <a:off x="10243" y="2755"/>
              <a:ext cx="4008" cy="4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l" fontAlgn="base">
                <a:lnSpc>
                  <a:spcPct val="150000"/>
                </a:lnSpc>
              </a:pP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轨道形状：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11860" y="2957"/>
              <a:ext cx="115" cy="1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>
                <a:lnSpc>
                  <a:spcPct val="150000"/>
                </a:lnSpc>
              </a:pPr>
              <a:endParaRPr lang="zh-CN" altLang="en-US" sz="14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3197" y="2956"/>
              <a:ext cx="113" cy="115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>
                <a:lnSpc>
                  <a:spcPct val="150000"/>
                </a:lnSpc>
              </a:pPr>
              <a:endParaRPr lang="zh-CN" altLang="en-US" sz="14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61" name="文本框 149"/>
            <p:cNvSpPr txBox="1"/>
            <p:nvPr/>
          </p:nvSpPr>
          <p:spPr>
            <a:xfrm>
              <a:off x="11975" y="2726"/>
              <a:ext cx="712" cy="5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线型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62" name="文本框 150"/>
            <p:cNvSpPr txBox="1"/>
            <p:nvPr/>
          </p:nvSpPr>
          <p:spPr>
            <a:xfrm>
              <a:off x="13310" y="2727"/>
              <a:ext cx="790" cy="5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扇环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2977515" y="857250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Spectrum Designer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124200" y="1430655"/>
            <a:ext cx="2883535" cy="2879725"/>
            <a:chOff x="4920" y="2253"/>
            <a:chExt cx="4541" cy="4535"/>
          </a:xfrm>
        </p:grpSpPr>
        <p:sp>
          <p:nvSpPr>
            <p:cNvPr id="85" name="矩形 84"/>
            <p:cNvSpPr>
              <a:spLocks noChangeAspect="1"/>
            </p:cNvSpPr>
            <p:nvPr/>
          </p:nvSpPr>
          <p:spPr>
            <a:xfrm>
              <a:off x="4920" y="2253"/>
              <a:ext cx="4538" cy="4535"/>
            </a:xfrm>
            <a:prstGeom prst="rect">
              <a:avLst/>
            </a:prstGeom>
            <a:solidFill>
              <a:schemeClr val="tx1"/>
            </a:solidFill>
            <a:ln w="635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48" name="矩形 47"/>
            <p:cNvSpPr/>
            <p:nvPr/>
          </p:nvSpPr>
          <p:spPr>
            <a:xfrm>
              <a:off x="7649" y="6368"/>
              <a:ext cx="1812" cy="4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显示比例：</a:t>
              </a:r>
              <a:r>
                <a:rPr lang="en-US" altLang="zh-CN" sz="1000"/>
                <a:t>100%</a:t>
              </a:r>
              <a:endParaRPr lang="en-US" altLang="zh-CN" sz="1000"/>
            </a:p>
          </p:txBody>
        </p:sp>
      </p:grpSp>
      <p:sp>
        <p:nvSpPr>
          <p:cNvPr id="50" name="矩形 49"/>
          <p:cNvSpPr/>
          <p:nvPr/>
        </p:nvSpPr>
        <p:spPr>
          <a:xfrm>
            <a:off x="1530350" y="1382395"/>
            <a:ext cx="937895" cy="11144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新建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打开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保存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另存为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退出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30350" y="2792095"/>
            <a:ext cx="937895" cy="5708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频谱面板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动画资源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215765" y="59690"/>
            <a:ext cx="3706495" cy="706755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55500" dist="101600" dir="5400000" sy="-100000" algn="bl" rotWithShape="0"/>
          </a:effectLst>
        </p:spPr>
        <p:txBody>
          <a:bodyPr wrap="square" rtlCol="0">
            <a:spAutoFit/>
            <a:sp3d extrusionH="190500" prstMaterial="powder">
              <a:extrusionClr>
                <a:srgbClr val="E842B9"/>
              </a:extrusionClr>
            </a:sp3d>
          </a:bodyPr>
          <a:p>
            <a:r>
              <a:rPr lang="zh-CN" altLang="en-US" sz="4000" b="1">
                <a:gradFill>
                  <a:gsLst>
                    <a:gs pos="99000">
                      <a:schemeClr val="tx1">
                        <a:lumMod val="50000"/>
                        <a:lumOff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0">
                      <a:schemeClr val="tx1"/>
                    </a:gs>
                  </a:gsLst>
                  <a:lin ang="2700000" scaled="0"/>
                  <a:tileRect r="-100000" b="-10000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【暖色君】音浪" panose="02020300000000000000" charset="-122"/>
                <a:ea typeface="【暖色君】音浪" panose="02020300000000000000" charset="-122"/>
              </a:rPr>
              <a:t>频谱设计器（旧）</a:t>
            </a:r>
            <a:endParaRPr lang="zh-CN" altLang="en-US" sz="4000" b="1">
              <a:gradFill>
                <a:gsLst>
                  <a:gs pos="99000">
                    <a:schemeClr val="tx1">
                      <a:lumMod val="50000"/>
                      <a:lumOff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0">
                    <a:schemeClr val="tx1"/>
                  </a:gs>
                </a:gsLst>
                <a:lin ang="2700000" scaled="0"/>
                <a:tileRect r="-100000" b="-100000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【暖色君】音浪" panose="02020300000000000000" charset="-122"/>
              <a:ea typeface="【暖色君】音浪" panose="02020300000000000000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ldLvl="0" animBg="1"/>
      <p:bldP spid="46" grpId="0"/>
      <p:bldP spid="142" grpId="0" bldLvl="0" animBg="1"/>
      <p:bldP spid="84" grpId="0" bldLvl="0" animBg="1"/>
      <p:bldP spid="105" grpId="0" bldLvl="0" animBg="1"/>
      <p:bldP spid="87" grpId="0" bldLvl="0" animBg="1"/>
      <p:bldP spid="116" grpId="0" bldLvl="0" animBg="1"/>
      <p:bldP spid="117" grpId="0" bldLvl="0" animBg="1"/>
      <p:bldP spid="118" grpId="0" bldLvl="0" animBg="1"/>
      <p:bldP spid="92" grpId="0" bldLvl="0" animBg="1"/>
      <p:bldP spid="93" grpId="0" bldLvl="0" animBg="1"/>
      <p:bldP spid="94" grpId="0" bldLvl="0" animBg="1"/>
      <p:bldP spid="152" grpId="0" bldLvl="0" animBg="1"/>
      <p:bldP spid="160" grpId="0" bldLvl="0" animBg="1"/>
      <p:bldP spid="158" grpId="0" bldLvl="0" animBg="1"/>
      <p:bldP spid="162" grpId="0" bldLvl="0" animBg="1"/>
      <p:bldP spid="156" grpId="0" bldLvl="0" animBg="1"/>
      <p:bldP spid="159" grpId="0" bldLvl="0" animBg="1"/>
      <p:bldP spid="66" grpId="0" bldLvl="0" animBg="1"/>
      <p:bldP spid="50" grpId="0" bldLvl="0" animBg="1"/>
      <p:bldP spid="51" grpId="0" bldLvl="0" animBg="1"/>
      <p:bldP spid="152" grpId="1" bldLvl="0" animBg="1"/>
      <p:bldP spid="156" grpId="1" bldLvl="0" animBg="1"/>
      <p:bldP spid="160" grpId="1" bldLvl="0" animBg="1"/>
      <p:bldP spid="158" grpId="1" bldLvl="0" animBg="1"/>
      <p:bldP spid="159" grpId="1" bldLvl="0" animBg="1"/>
      <p:bldP spid="162" grpId="1" bldLvl="0" animBg="1"/>
      <p:bldP spid="66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2" name="矩形 151"/>
          <p:cNvSpPr/>
          <p:nvPr/>
        </p:nvSpPr>
        <p:spPr>
          <a:xfrm>
            <a:off x="1435735" y="348615"/>
            <a:ext cx="2546350" cy="56064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>
              <a:lnSpc>
                <a:spcPct val="150000"/>
              </a:lnSpc>
            </a:pPr>
            <a:endParaRPr lang="zh-CN" altLang="en-US" sz="14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66070" y="7756525"/>
            <a:ext cx="450850" cy="16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垂直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575415" y="7756525"/>
            <a:ext cx="450850" cy="16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中心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031220" y="7756525"/>
            <a:ext cx="450850" cy="16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水平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7" name="组合 49"/>
          <p:cNvGrpSpPr/>
          <p:nvPr/>
        </p:nvGrpSpPr>
        <p:grpSpPr>
          <a:xfrm rot="0">
            <a:off x="11156315" y="7519670"/>
            <a:ext cx="604520" cy="133350"/>
            <a:chOff x="10894" y="5074"/>
            <a:chExt cx="2131" cy="4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10894" y="5074"/>
              <a:ext cx="503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2537" y="5074"/>
              <a:ext cx="488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1336" y="5074"/>
              <a:ext cx="1246" cy="4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endParaRPr lang="zh-CN" altLang="en-US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 rot="0">
            <a:off x="1493520" y="2985770"/>
            <a:ext cx="2413000" cy="1024255"/>
            <a:chOff x="11509" y="4461"/>
            <a:chExt cx="3800" cy="1778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8" name="矩形 77"/>
            <p:cNvSpPr/>
            <p:nvPr/>
          </p:nvSpPr>
          <p:spPr>
            <a:xfrm>
              <a:off x="11509" y="4461"/>
              <a:ext cx="3800" cy="4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/>
                <a:t>大小</a:t>
              </a:r>
              <a:endParaRPr lang="zh-CN" altLang="en-US" sz="1000"/>
            </a:p>
          </p:txBody>
        </p:sp>
        <p:sp>
          <p:nvSpPr>
            <p:cNvPr id="79" name="矩形 78"/>
            <p:cNvSpPr/>
            <p:nvPr/>
          </p:nvSpPr>
          <p:spPr>
            <a:xfrm>
              <a:off x="11509" y="4891"/>
              <a:ext cx="3800" cy="134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 anchorCtr="0"/>
            <a:p>
              <a:pPr algn="l" fontAlgn="t">
                <a:lnSpc>
                  <a:spcPct val="150000"/>
                </a:lnSpc>
                <a:buClrTx/>
                <a:buSzTx/>
                <a:buNone/>
              </a:pPr>
              <a:r>
                <a:rPr lang="en-US" altLang="zh-CN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            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1567180" y="3372485"/>
            <a:ext cx="1174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宽度（像素）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67180" y="3636645"/>
            <a:ext cx="1174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高度（像素）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4" name="组合 153"/>
          <p:cNvGrpSpPr/>
          <p:nvPr/>
        </p:nvGrpSpPr>
        <p:grpSpPr>
          <a:xfrm rot="0">
            <a:off x="1502410" y="4107815"/>
            <a:ext cx="2413000" cy="1643380"/>
            <a:chOff x="11509" y="4461"/>
            <a:chExt cx="3800" cy="285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5" name="矩形 154"/>
            <p:cNvSpPr/>
            <p:nvPr/>
          </p:nvSpPr>
          <p:spPr>
            <a:xfrm>
              <a:off x="11509" y="4461"/>
              <a:ext cx="3800" cy="4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/>
                <a:t>频谱条</a:t>
              </a:r>
              <a:endParaRPr lang="zh-CN" altLang="en-US" sz="1000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11509" y="4891"/>
              <a:ext cx="3800" cy="24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 anchorCtr="0"/>
            <a:p>
              <a:pPr algn="l" fontAlgn="t">
                <a:lnSpc>
                  <a:spcPct val="150000"/>
                </a:lnSpc>
                <a:buClrTx/>
                <a:buSzTx/>
                <a:buNone/>
              </a:pPr>
              <a:r>
                <a:rPr lang="en-US" altLang="zh-CN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            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1567180" y="4758690"/>
            <a:ext cx="1174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2933700" y="4792980"/>
            <a:ext cx="822325" cy="1619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000"/>
          </a:p>
        </p:txBody>
      </p:sp>
      <p:grpSp>
        <p:nvGrpSpPr>
          <p:cNvPr id="300" name="组合 299"/>
          <p:cNvGrpSpPr/>
          <p:nvPr/>
        </p:nvGrpSpPr>
        <p:grpSpPr>
          <a:xfrm rot="0">
            <a:off x="5281930" y="1410970"/>
            <a:ext cx="2413000" cy="1898556"/>
            <a:chOff x="11509" y="4461"/>
            <a:chExt cx="3800" cy="32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01" name="矩形 300"/>
            <p:cNvSpPr/>
            <p:nvPr/>
          </p:nvSpPr>
          <p:spPr>
            <a:xfrm>
              <a:off x="11509" y="4461"/>
              <a:ext cx="3800" cy="4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/>
                <a:t>填充</a:t>
              </a:r>
              <a:endParaRPr lang="zh-CN" altLang="en-US" sz="1000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11509" y="4891"/>
              <a:ext cx="3800" cy="28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 anchorCtr="0"/>
            <a:p>
              <a:pPr algn="l" fontAlgn="t">
                <a:lnSpc>
                  <a:spcPct val="150000"/>
                </a:lnSpc>
                <a:buClrTx/>
                <a:buSzTx/>
                <a:buNone/>
              </a:pPr>
              <a:r>
                <a:rPr lang="en-US" altLang="zh-CN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            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0" name="组合 319"/>
          <p:cNvGrpSpPr/>
          <p:nvPr/>
        </p:nvGrpSpPr>
        <p:grpSpPr>
          <a:xfrm>
            <a:off x="5483225" y="1711960"/>
            <a:ext cx="1515745" cy="229870"/>
            <a:chOff x="10364" y="3003"/>
            <a:chExt cx="2387" cy="362"/>
          </a:xfrm>
        </p:grpSpPr>
        <p:sp>
          <p:nvSpPr>
            <p:cNvPr id="321" name="椭圆 320"/>
            <p:cNvSpPr/>
            <p:nvPr/>
          </p:nvSpPr>
          <p:spPr>
            <a:xfrm>
              <a:off x="10364" y="3125"/>
              <a:ext cx="115" cy="113"/>
            </a:xfrm>
            <a:prstGeom prst="ellips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10" name="文本框 4"/>
            <p:cNvSpPr txBox="1"/>
            <p:nvPr/>
          </p:nvSpPr>
          <p:spPr>
            <a:xfrm>
              <a:off x="10479" y="3003"/>
              <a:ext cx="2273" cy="362"/>
            </a:xfrm>
            <a:prstGeom prst="rect">
              <a:avLst/>
            </a:prstGeom>
            <a:noFill/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anchor="t">
              <a:spAutoFit/>
            </a:bodyPr>
            <a:p>
              <a:pPr>
                <a:buSzTx/>
              </a:pPr>
              <a:r>
                <a:rPr lang="zh-CN" altLang="en-US" sz="9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纯色填充</a:t>
              </a:r>
              <a:endParaRPr lang="zh-CN" altLang="en-US" sz="9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6558280" y="1710055"/>
            <a:ext cx="993140" cy="229870"/>
            <a:chOff x="10369" y="3485"/>
            <a:chExt cx="1564" cy="362"/>
          </a:xfrm>
        </p:grpSpPr>
        <p:sp>
          <p:nvSpPr>
            <p:cNvPr id="323" name="椭圆 322"/>
            <p:cNvSpPr/>
            <p:nvPr/>
          </p:nvSpPr>
          <p:spPr>
            <a:xfrm>
              <a:off x="10369" y="3625"/>
              <a:ext cx="113" cy="113"/>
            </a:xfrm>
            <a:prstGeom prst="ellips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 fontAlgn="base">
                <a:buClrTx/>
                <a:buSzTx/>
                <a:buFontTx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2311" name="文本框 5"/>
            <p:cNvSpPr txBox="1"/>
            <p:nvPr/>
          </p:nvSpPr>
          <p:spPr>
            <a:xfrm>
              <a:off x="10479" y="3485"/>
              <a:ext cx="1455" cy="362"/>
            </a:xfrm>
            <a:prstGeom prst="rect">
              <a:avLst/>
            </a:prstGeom>
            <a:noFill/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anchor="t">
              <a:spAutoFit/>
            </a:bodyPr>
            <a:p>
              <a:pPr>
                <a:buSzTx/>
              </a:pPr>
              <a:r>
                <a:rPr lang="zh-CN" altLang="en-US" sz="9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渐变填充</a:t>
              </a:r>
              <a:endParaRPr lang="zh-CN" altLang="en-US" sz="9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4" name="组合 323"/>
          <p:cNvGrpSpPr/>
          <p:nvPr/>
        </p:nvGrpSpPr>
        <p:grpSpPr>
          <a:xfrm>
            <a:off x="5220970" y="2018665"/>
            <a:ext cx="2473960" cy="1247775"/>
            <a:chOff x="10123" y="4051"/>
            <a:chExt cx="4106" cy="2182"/>
          </a:xfrm>
        </p:grpSpPr>
        <p:sp>
          <p:nvSpPr>
            <p:cNvPr id="325" name="矩形 324"/>
            <p:cNvSpPr/>
            <p:nvPr/>
          </p:nvSpPr>
          <p:spPr>
            <a:xfrm>
              <a:off x="10293" y="4051"/>
              <a:ext cx="3865" cy="218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l" fontAlgn="base"/>
              <a:endParaRPr lang="zh-CN" altLang="en-US" sz="14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26" name="图片 325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0F0F0">
                    <a:alpha val="100000"/>
                  </a:srgbClr>
                </a:clrFrom>
                <a:clrTo>
                  <a:srgbClr val="F0F0F0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123" y="4254"/>
              <a:ext cx="4107" cy="1869"/>
            </a:xfrm>
            <a:prstGeom prst="rect">
              <a:avLst/>
            </a:prstGeom>
            <a:effectLst/>
          </p:spPr>
        </p:pic>
      </p:grpSp>
      <p:pic>
        <p:nvPicPr>
          <p:cNvPr id="340" name="图片 3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60" y="2063750"/>
            <a:ext cx="2319020" cy="6813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82" name="组合 381"/>
          <p:cNvGrpSpPr/>
          <p:nvPr/>
        </p:nvGrpSpPr>
        <p:grpSpPr>
          <a:xfrm>
            <a:off x="5279390" y="3363595"/>
            <a:ext cx="2413000" cy="999968"/>
            <a:chOff x="8713" y="9185"/>
            <a:chExt cx="3800" cy="1575"/>
          </a:xfrm>
        </p:grpSpPr>
        <p:grpSp>
          <p:nvGrpSpPr>
            <p:cNvPr id="342" name="组合 341"/>
            <p:cNvGrpSpPr/>
            <p:nvPr/>
          </p:nvGrpSpPr>
          <p:grpSpPr>
            <a:xfrm>
              <a:off x="8713" y="9185"/>
              <a:ext cx="3800" cy="1575"/>
              <a:chOff x="12682" y="1995"/>
              <a:chExt cx="3800" cy="1575"/>
            </a:xfrm>
          </p:grpSpPr>
          <p:grpSp>
            <p:nvGrpSpPr>
              <p:cNvPr id="343" name="组合 342"/>
              <p:cNvGrpSpPr/>
              <p:nvPr/>
            </p:nvGrpSpPr>
            <p:grpSpPr>
              <a:xfrm rot="0">
                <a:off x="12682" y="1995"/>
                <a:ext cx="3800" cy="1575"/>
                <a:chOff x="11509" y="4461"/>
                <a:chExt cx="3800" cy="1736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4" name="矩形 343"/>
                <p:cNvSpPr/>
                <p:nvPr/>
              </p:nvSpPr>
              <p:spPr>
                <a:xfrm>
                  <a:off x="11509" y="4461"/>
                  <a:ext cx="3800" cy="43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zh-CN" altLang="en-US" sz="1000"/>
                    <a:t>引擎设置</a:t>
                  </a:r>
                  <a:endParaRPr lang="zh-CN" altLang="en-US" sz="1000"/>
                </a:p>
              </p:txBody>
            </p:sp>
            <p:sp>
              <p:nvSpPr>
                <p:cNvPr id="345" name="矩形 344"/>
                <p:cNvSpPr/>
                <p:nvPr/>
              </p:nvSpPr>
              <p:spPr>
                <a:xfrm>
                  <a:off x="11509" y="4891"/>
                  <a:ext cx="3800" cy="130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p>
                  <a:pPr algn="l" fontAlgn="t">
                    <a:lnSpc>
                      <a:spcPct val="150000"/>
                    </a:lnSpc>
                    <a:buClrTx/>
                    <a:buSzTx/>
                    <a:buNone/>
                  </a:pPr>
                  <a:r>
                    <a:rPr lang="en-US" altLang="zh-CN" sz="1000" strike="noStrike" noProof="1">
                      <a:latin typeface="微软雅黑" panose="020B0503020204020204" charset="-122"/>
                      <a:ea typeface="微软雅黑" panose="020B0503020204020204" charset="-122"/>
                    </a:rPr>
                    <a:t>  </a:t>
                  </a:r>
                  <a:r>
                    <a:rPr lang="zh-CN" altLang="en-US" sz="1000" strike="noStrike" noProof="1">
                      <a:latin typeface="微软雅黑" panose="020B0503020204020204" charset="-122"/>
                      <a:ea typeface="微软雅黑" panose="020B0503020204020204" charset="-122"/>
                    </a:rPr>
                    <a:t>            </a:t>
                  </a:r>
                  <a:endParaRPr lang="zh-CN" altLang="en-US" sz="1000" strike="noStrike" noProof="1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351" name="文本框 350"/>
              <p:cNvSpPr txBox="1"/>
              <p:nvPr/>
            </p:nvSpPr>
            <p:spPr>
              <a:xfrm>
                <a:off x="12784" y="2604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音频范围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52" name="文本框 351"/>
              <p:cNvSpPr txBox="1"/>
              <p:nvPr/>
            </p:nvSpPr>
            <p:spPr>
              <a:xfrm>
                <a:off x="12784" y="3020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最低有效音频强度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370" name="组合 369"/>
            <p:cNvGrpSpPr/>
            <p:nvPr/>
          </p:nvGrpSpPr>
          <p:grpSpPr>
            <a:xfrm>
              <a:off x="11087" y="9744"/>
              <a:ext cx="1144" cy="434"/>
              <a:chOff x="12900" y="3359"/>
              <a:chExt cx="1144" cy="43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71" name="矩形 370"/>
              <p:cNvSpPr/>
              <p:nvPr/>
            </p:nvSpPr>
            <p:spPr>
              <a:xfrm>
                <a:off x="13655" y="3485"/>
                <a:ext cx="389" cy="2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endPara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2" name="文本框 11"/>
              <p:cNvSpPr txBox="1"/>
              <p:nvPr/>
            </p:nvSpPr>
            <p:spPr>
              <a:xfrm>
                <a:off x="13289" y="3359"/>
                <a:ext cx="453" cy="4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3" name="矩形 372"/>
              <p:cNvSpPr/>
              <p:nvPr/>
            </p:nvSpPr>
            <p:spPr>
              <a:xfrm>
                <a:off x="12900" y="3485"/>
                <a:ext cx="389" cy="2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endPara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03" name="组合 49"/>
          <p:cNvGrpSpPr/>
          <p:nvPr/>
        </p:nvGrpSpPr>
        <p:grpSpPr>
          <a:xfrm>
            <a:off x="2774924" y="3420745"/>
            <a:ext cx="944139" cy="133350"/>
            <a:chOff x="11104" y="5074"/>
            <a:chExt cx="1516" cy="4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04" name="圆角矩形 403"/>
            <p:cNvSpPr/>
            <p:nvPr/>
          </p:nvSpPr>
          <p:spPr>
            <a:xfrm>
              <a:off x="11104" y="5074"/>
              <a:ext cx="214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5" name="圆角矩形 404"/>
            <p:cNvSpPr/>
            <p:nvPr/>
          </p:nvSpPr>
          <p:spPr>
            <a:xfrm>
              <a:off x="12409" y="5074"/>
              <a:ext cx="211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6" name="圆角矩形 405"/>
            <p:cNvSpPr/>
            <p:nvPr/>
          </p:nvSpPr>
          <p:spPr>
            <a:xfrm>
              <a:off x="11390" y="5074"/>
              <a:ext cx="963" cy="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400</a:t>
              </a:r>
              <a:endParaRPr lang="en-US" altLang="zh-CN" sz="700" strike="noStrike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07" name="组合 49"/>
          <p:cNvGrpSpPr/>
          <p:nvPr/>
        </p:nvGrpSpPr>
        <p:grpSpPr>
          <a:xfrm>
            <a:off x="2774924" y="3684905"/>
            <a:ext cx="944139" cy="133350"/>
            <a:chOff x="11104" y="5074"/>
            <a:chExt cx="1516" cy="4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08" name="圆角矩形 407"/>
            <p:cNvSpPr/>
            <p:nvPr/>
          </p:nvSpPr>
          <p:spPr>
            <a:xfrm>
              <a:off x="11104" y="5074"/>
              <a:ext cx="214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" name="圆角矩形 408"/>
            <p:cNvSpPr/>
            <p:nvPr/>
          </p:nvSpPr>
          <p:spPr>
            <a:xfrm>
              <a:off x="12409" y="5074"/>
              <a:ext cx="211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0" name="圆角矩形 409"/>
            <p:cNvSpPr/>
            <p:nvPr/>
          </p:nvSpPr>
          <p:spPr>
            <a:xfrm>
              <a:off x="11390" y="5074"/>
              <a:ext cx="963" cy="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600</a:t>
              </a:r>
              <a:endParaRPr lang="en-US" altLang="zh-CN" sz="700" strike="noStrike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6" name="文本框 165"/>
          <p:cNvSpPr txBox="1"/>
          <p:nvPr/>
        </p:nvSpPr>
        <p:spPr>
          <a:xfrm>
            <a:off x="1567180" y="4494530"/>
            <a:ext cx="1174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数量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26" name="组合 425"/>
          <p:cNvGrpSpPr/>
          <p:nvPr/>
        </p:nvGrpSpPr>
        <p:grpSpPr>
          <a:xfrm>
            <a:off x="1614170" y="5056505"/>
            <a:ext cx="2171700" cy="584200"/>
            <a:chOff x="2542" y="7963"/>
            <a:chExt cx="3420" cy="920"/>
          </a:xfrm>
        </p:grpSpPr>
        <p:sp>
          <p:nvSpPr>
            <p:cNvPr id="156" name="矩形 155"/>
            <p:cNvSpPr/>
            <p:nvPr/>
          </p:nvSpPr>
          <p:spPr>
            <a:xfrm>
              <a:off x="2542" y="7963"/>
              <a:ext cx="3421" cy="9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p>
              <a:pPr algn="l" fontAlgn="t">
                <a:lnSpc>
                  <a:spcPct val="150000"/>
                </a:lnSpc>
              </a:pPr>
              <a:endParaRPr lang="zh-CN" altLang="en-US" sz="9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730" y="8406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形状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4507" y="8459"/>
              <a:ext cx="1295" cy="2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1000"/>
            </a:p>
          </p:txBody>
        </p:sp>
        <p:sp>
          <p:nvSpPr>
            <p:cNvPr id="250" name="文本框 249"/>
            <p:cNvSpPr txBox="1"/>
            <p:nvPr/>
          </p:nvSpPr>
          <p:spPr>
            <a:xfrm>
              <a:off x="2740" y="8031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点大小（像素）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15" name="组合 49"/>
            <p:cNvGrpSpPr/>
            <p:nvPr/>
          </p:nvGrpSpPr>
          <p:grpSpPr>
            <a:xfrm>
              <a:off x="4422" y="8084"/>
              <a:ext cx="1487" cy="210"/>
              <a:chOff x="11104" y="5074"/>
              <a:chExt cx="1516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16" name="圆角矩形 415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7" name="圆角矩形 416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8" name="圆角矩形 417"/>
              <p:cNvSpPr/>
              <p:nvPr/>
            </p:nvSpPr>
            <p:spPr>
              <a:xfrm>
                <a:off x="11390" y="5074"/>
                <a:ext cx="963" cy="4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endPara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19" name="组合 418"/>
          <p:cNvGrpSpPr/>
          <p:nvPr/>
        </p:nvGrpSpPr>
        <p:grpSpPr>
          <a:xfrm>
            <a:off x="2771114" y="4417060"/>
            <a:ext cx="1184936" cy="223520"/>
            <a:chOff x="15326" y="8146"/>
            <a:chExt cx="1866" cy="352"/>
          </a:xfrm>
        </p:grpSpPr>
        <p:grpSp>
          <p:nvGrpSpPr>
            <p:cNvPr id="420" name="组合 49"/>
            <p:cNvGrpSpPr/>
            <p:nvPr/>
          </p:nvGrpSpPr>
          <p:grpSpPr>
            <a:xfrm>
              <a:off x="15326" y="8288"/>
              <a:ext cx="1487" cy="210"/>
              <a:chOff x="11104" y="5074"/>
              <a:chExt cx="1516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21" name="圆角矩形 420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2" name="圆角矩形 421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423" name="直接连接符 422"/>
            <p:cNvCxnSpPr/>
            <p:nvPr/>
          </p:nvCxnSpPr>
          <p:spPr>
            <a:xfrm>
              <a:off x="15563" y="8393"/>
              <a:ext cx="9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圆角矩形 423"/>
            <p:cNvSpPr>
              <a:spLocks noChangeAspect="1"/>
            </p:cNvSpPr>
            <p:nvPr/>
          </p:nvSpPr>
          <p:spPr>
            <a:xfrm>
              <a:off x="15803" y="8333"/>
              <a:ext cx="120" cy="12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"/>
            </a:p>
          </p:txBody>
        </p:sp>
        <p:sp>
          <p:nvSpPr>
            <p:cNvPr id="425" name="文本框 424"/>
            <p:cNvSpPr txBox="1"/>
            <p:nvPr/>
          </p:nvSpPr>
          <p:spPr>
            <a:xfrm>
              <a:off x="15879" y="8146"/>
              <a:ext cx="1313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00">
                  <a:latin typeface="微软雅黑" panose="020B0503020204020204" charset="-122"/>
                  <a:ea typeface="微软雅黑" panose="020B0503020204020204" charset="-122"/>
                </a:rPr>
                <a:t>30</a:t>
              </a:r>
              <a:r>
                <a:rPr lang="zh-CN" altLang="en-US" sz="700">
                  <a:latin typeface="微软雅黑" panose="020B0503020204020204" charset="-122"/>
                  <a:ea typeface="微软雅黑" panose="020B0503020204020204" charset="-122"/>
                </a:rPr>
                <a:t>个</a:t>
              </a:r>
              <a:endParaRPr lang="zh-CN" altLang="en-US" sz="7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27" name="组合 426"/>
          <p:cNvGrpSpPr/>
          <p:nvPr/>
        </p:nvGrpSpPr>
        <p:grpSpPr>
          <a:xfrm>
            <a:off x="6648424" y="3980180"/>
            <a:ext cx="1184936" cy="223520"/>
            <a:chOff x="15326" y="8146"/>
            <a:chExt cx="1866" cy="352"/>
          </a:xfrm>
        </p:grpSpPr>
        <p:grpSp>
          <p:nvGrpSpPr>
            <p:cNvPr id="428" name="组合 49"/>
            <p:cNvGrpSpPr/>
            <p:nvPr/>
          </p:nvGrpSpPr>
          <p:grpSpPr>
            <a:xfrm>
              <a:off x="15326" y="8288"/>
              <a:ext cx="1487" cy="210"/>
              <a:chOff x="11104" y="5074"/>
              <a:chExt cx="1516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29" name="圆角矩形 428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30" name="圆角矩形 429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431" name="直接连接符 430"/>
            <p:cNvCxnSpPr/>
            <p:nvPr/>
          </p:nvCxnSpPr>
          <p:spPr>
            <a:xfrm>
              <a:off x="15563" y="8393"/>
              <a:ext cx="9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圆角矩形 431"/>
            <p:cNvSpPr>
              <a:spLocks noChangeAspect="1"/>
            </p:cNvSpPr>
            <p:nvPr/>
          </p:nvSpPr>
          <p:spPr>
            <a:xfrm>
              <a:off x="15803" y="8333"/>
              <a:ext cx="120" cy="12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"/>
            </a:p>
          </p:txBody>
        </p:sp>
        <p:sp>
          <p:nvSpPr>
            <p:cNvPr id="433" name="文本框 432"/>
            <p:cNvSpPr txBox="1"/>
            <p:nvPr/>
          </p:nvSpPr>
          <p:spPr>
            <a:xfrm>
              <a:off x="15879" y="8146"/>
              <a:ext cx="1313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00">
                  <a:latin typeface="微软雅黑" panose="020B0503020204020204" charset="-122"/>
                  <a:ea typeface="微软雅黑" panose="020B0503020204020204" charset="-122"/>
                </a:rPr>
                <a:t>30%</a:t>
              </a:r>
              <a:endParaRPr lang="zh-CN" altLang="en-US" sz="7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34" name="组合 433"/>
          <p:cNvGrpSpPr/>
          <p:nvPr/>
        </p:nvGrpSpPr>
        <p:grpSpPr>
          <a:xfrm>
            <a:off x="5186045" y="4755515"/>
            <a:ext cx="2172335" cy="584200"/>
            <a:chOff x="2542" y="7963"/>
            <a:chExt cx="3421" cy="920"/>
          </a:xfrm>
        </p:grpSpPr>
        <p:sp>
          <p:nvSpPr>
            <p:cNvPr id="435" name="矩形 434"/>
            <p:cNvSpPr/>
            <p:nvPr/>
          </p:nvSpPr>
          <p:spPr>
            <a:xfrm>
              <a:off x="2542" y="7963"/>
              <a:ext cx="3421" cy="9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p>
              <a:pPr algn="l" fontAlgn="t">
                <a:lnSpc>
                  <a:spcPct val="150000"/>
                </a:lnSpc>
              </a:pPr>
              <a:endParaRPr lang="zh-CN" altLang="en-US" sz="9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6" name="文本框 435"/>
            <p:cNvSpPr txBox="1"/>
            <p:nvPr/>
          </p:nvSpPr>
          <p:spPr>
            <a:xfrm>
              <a:off x="2730" y="8406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形状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7" name="矩形 436"/>
            <p:cNvSpPr/>
            <p:nvPr/>
          </p:nvSpPr>
          <p:spPr>
            <a:xfrm>
              <a:off x="4507" y="8459"/>
              <a:ext cx="1295" cy="2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1000"/>
            </a:p>
          </p:txBody>
        </p:sp>
        <p:sp>
          <p:nvSpPr>
            <p:cNvPr id="438" name="文本框 437"/>
            <p:cNvSpPr txBox="1"/>
            <p:nvPr/>
          </p:nvSpPr>
          <p:spPr>
            <a:xfrm>
              <a:off x="2740" y="8031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线宽（像素）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39" name="组合 49"/>
            <p:cNvGrpSpPr/>
            <p:nvPr/>
          </p:nvGrpSpPr>
          <p:grpSpPr>
            <a:xfrm>
              <a:off x="4422" y="8084"/>
              <a:ext cx="1487" cy="210"/>
              <a:chOff x="11104" y="5074"/>
              <a:chExt cx="1516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40" name="圆角矩形 439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1" name="圆角矩形 440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2" name="圆角矩形 441"/>
              <p:cNvSpPr/>
              <p:nvPr/>
            </p:nvSpPr>
            <p:spPr>
              <a:xfrm>
                <a:off x="11390" y="5074"/>
                <a:ext cx="963" cy="4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endPara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43" name="组合 442"/>
          <p:cNvGrpSpPr/>
          <p:nvPr/>
        </p:nvGrpSpPr>
        <p:grpSpPr>
          <a:xfrm>
            <a:off x="5186045" y="5478145"/>
            <a:ext cx="2172335" cy="584200"/>
            <a:chOff x="2542" y="7963"/>
            <a:chExt cx="3421" cy="920"/>
          </a:xfrm>
        </p:grpSpPr>
        <p:sp>
          <p:nvSpPr>
            <p:cNvPr id="444" name="矩形 443"/>
            <p:cNvSpPr/>
            <p:nvPr/>
          </p:nvSpPr>
          <p:spPr>
            <a:xfrm>
              <a:off x="2542" y="7963"/>
              <a:ext cx="3421" cy="9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p>
              <a:pPr algn="l" fontAlgn="t">
                <a:lnSpc>
                  <a:spcPct val="150000"/>
                </a:lnSpc>
              </a:pPr>
              <a:endParaRPr lang="zh-CN" altLang="en-US" sz="9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5" name="文本框 444"/>
            <p:cNvSpPr txBox="1"/>
            <p:nvPr/>
          </p:nvSpPr>
          <p:spPr>
            <a:xfrm>
              <a:off x="2730" y="8406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形状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46" name="矩形 445"/>
            <p:cNvSpPr/>
            <p:nvPr/>
          </p:nvSpPr>
          <p:spPr>
            <a:xfrm>
              <a:off x="4507" y="8459"/>
              <a:ext cx="1295" cy="2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1000"/>
            </a:p>
          </p:txBody>
        </p:sp>
        <p:sp>
          <p:nvSpPr>
            <p:cNvPr id="447" name="文本框 446"/>
            <p:cNvSpPr txBox="1"/>
            <p:nvPr/>
          </p:nvSpPr>
          <p:spPr>
            <a:xfrm>
              <a:off x="2740" y="8031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柱宽（像素）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48" name="组合 49"/>
            <p:cNvGrpSpPr/>
            <p:nvPr/>
          </p:nvGrpSpPr>
          <p:grpSpPr>
            <a:xfrm>
              <a:off x="4422" y="8084"/>
              <a:ext cx="1487" cy="210"/>
              <a:chOff x="11104" y="5074"/>
              <a:chExt cx="1516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49" name="圆角矩形 448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0" name="圆角矩形 449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1" name="圆角矩形 450"/>
              <p:cNvSpPr/>
              <p:nvPr/>
            </p:nvSpPr>
            <p:spPr>
              <a:xfrm>
                <a:off x="11390" y="5074"/>
                <a:ext cx="963" cy="4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endPara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62" name="组合 461"/>
          <p:cNvGrpSpPr/>
          <p:nvPr/>
        </p:nvGrpSpPr>
        <p:grpSpPr>
          <a:xfrm>
            <a:off x="1502410" y="424180"/>
            <a:ext cx="2413000" cy="865505"/>
            <a:chOff x="2366" y="668"/>
            <a:chExt cx="3800" cy="1363"/>
          </a:xfrm>
        </p:grpSpPr>
        <p:grpSp>
          <p:nvGrpSpPr>
            <p:cNvPr id="239" name="组合 238"/>
            <p:cNvGrpSpPr/>
            <p:nvPr/>
          </p:nvGrpSpPr>
          <p:grpSpPr>
            <a:xfrm>
              <a:off x="2366" y="669"/>
              <a:ext cx="3800" cy="1362"/>
              <a:chOff x="10482" y="3588"/>
              <a:chExt cx="3800" cy="1362"/>
            </a:xfrm>
          </p:grpSpPr>
          <p:grpSp>
            <p:nvGrpSpPr>
              <p:cNvPr id="210" name="组合 209"/>
              <p:cNvGrpSpPr/>
              <p:nvPr/>
            </p:nvGrpSpPr>
            <p:grpSpPr>
              <a:xfrm rot="0">
                <a:off x="10482" y="3588"/>
                <a:ext cx="3800" cy="1362"/>
                <a:chOff x="11509" y="4461"/>
                <a:chExt cx="3800" cy="1502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1" name="矩形 210"/>
                <p:cNvSpPr/>
                <p:nvPr/>
              </p:nvSpPr>
              <p:spPr>
                <a:xfrm>
                  <a:off x="11509" y="4461"/>
                  <a:ext cx="3800" cy="43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zh-CN" altLang="en-US" sz="1000"/>
                    <a:t>轨道形状</a:t>
                  </a:r>
                  <a:endParaRPr lang="zh-CN" altLang="en-US" sz="1000"/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>
                  <a:off x="11509" y="4891"/>
                  <a:ext cx="3800" cy="107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p>
                  <a:pPr algn="l" fontAlgn="t">
                    <a:lnSpc>
                      <a:spcPct val="150000"/>
                    </a:lnSpc>
                    <a:buClrTx/>
                    <a:buSzTx/>
                    <a:buNone/>
                  </a:pPr>
                  <a:r>
                    <a:rPr lang="en-US" altLang="zh-CN" sz="1000" strike="noStrike" noProof="1">
                      <a:latin typeface="微软雅黑" panose="020B0503020204020204" charset="-122"/>
                      <a:ea typeface="微软雅黑" panose="020B0503020204020204" charset="-122"/>
                    </a:rPr>
                    <a:t>  </a:t>
                  </a:r>
                  <a:r>
                    <a:rPr lang="zh-CN" altLang="en-US" sz="1000" strike="noStrike" noProof="1">
                      <a:latin typeface="微软雅黑" panose="020B0503020204020204" charset="-122"/>
                      <a:ea typeface="微软雅黑" panose="020B0503020204020204" charset="-122"/>
                    </a:rPr>
                    <a:t>            </a:t>
                  </a:r>
                  <a:endParaRPr lang="zh-CN" altLang="en-US" sz="1000" strike="noStrike" noProof="1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10517" y="4019"/>
                <a:ext cx="3703" cy="471"/>
                <a:chOff x="10245" y="2714"/>
                <a:chExt cx="3703" cy="471"/>
              </a:xfrm>
            </p:grpSpPr>
            <p:sp>
              <p:nvSpPr>
                <p:cNvPr id="147" name="矩形 146"/>
                <p:cNvSpPr/>
                <p:nvPr/>
              </p:nvSpPr>
              <p:spPr>
                <a:xfrm>
                  <a:off x="10245" y="2724"/>
                  <a:ext cx="1242" cy="4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l" fontAlgn="base">
                    <a:lnSpc>
                      <a:spcPct val="150000"/>
                    </a:lnSpc>
                  </a:pPr>
                  <a:r>
                    <a:rPr lang="zh-CN" altLang="en-US" sz="900" strike="noStrike" noProof="1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轨道类型</a:t>
                  </a:r>
                  <a:endParaRPr lang="zh-CN" altLang="en-US" sz="900" strike="noStrike" noProof="1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11653" y="2939"/>
                  <a:ext cx="115" cy="11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base">
                    <a:lnSpc>
                      <a:spcPct val="150000"/>
                    </a:lnSpc>
                  </a:pPr>
                  <a:endParaRPr lang="zh-CN" altLang="en-US" sz="1200" strike="noStrike" noProof="1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13082" y="2939"/>
                  <a:ext cx="113" cy="115"/>
                </a:xfrm>
                <a:prstGeom prst="ellips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base">
                    <a:lnSpc>
                      <a:spcPct val="150000"/>
                    </a:lnSpc>
                  </a:pPr>
                  <a:endParaRPr lang="zh-CN" altLang="en-US" sz="1200" strike="noStrike" noProof="1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0261" name="文本框 149"/>
                <p:cNvSpPr txBox="1"/>
                <p:nvPr/>
              </p:nvSpPr>
              <p:spPr>
                <a:xfrm>
                  <a:off x="11813" y="2714"/>
                  <a:ext cx="712" cy="47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zh-CN" altLang="en-US" sz="900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线型</a:t>
                  </a:r>
                  <a:endParaRPr lang="zh-CN" altLang="en-US" sz="9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0262" name="文本框 150"/>
                <p:cNvSpPr txBox="1"/>
                <p:nvPr/>
              </p:nvSpPr>
              <p:spPr>
                <a:xfrm>
                  <a:off x="13158" y="2714"/>
                  <a:ext cx="790" cy="47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zh-CN" altLang="en-US" sz="900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扇环</a:t>
                  </a:r>
                  <a:endParaRPr lang="zh-CN" altLang="en-US" sz="9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234" name="文本框 233"/>
              <p:cNvSpPr txBox="1"/>
              <p:nvPr/>
            </p:nvSpPr>
            <p:spPr>
              <a:xfrm>
                <a:off x="10517" y="4552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轨道面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37" name="矩形 236"/>
              <p:cNvSpPr/>
              <p:nvPr/>
            </p:nvSpPr>
            <p:spPr>
              <a:xfrm>
                <a:off x="12582" y="4605"/>
                <a:ext cx="1295" cy="25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endParaRPr lang="zh-CN" altLang="en-US" sz="1000"/>
              </a:p>
            </p:txBody>
          </p:sp>
        </p:grpSp>
        <p:pic>
          <p:nvPicPr>
            <p:cNvPr id="453" name="图片 452" descr="1742344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5739" y="731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463" name="组合 462"/>
          <p:cNvGrpSpPr/>
          <p:nvPr/>
        </p:nvGrpSpPr>
        <p:grpSpPr>
          <a:xfrm>
            <a:off x="1493520" y="1410335"/>
            <a:ext cx="2501900" cy="1511935"/>
            <a:chOff x="2366" y="2160"/>
            <a:chExt cx="3940" cy="2381"/>
          </a:xfrm>
        </p:grpSpPr>
        <p:sp>
          <p:nvSpPr>
            <p:cNvPr id="159" name="矩形 158"/>
            <p:cNvSpPr/>
            <p:nvPr/>
          </p:nvSpPr>
          <p:spPr>
            <a:xfrm>
              <a:off x="4281" y="2869"/>
              <a:ext cx="161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l" fontAlgn="base">
                <a:lnSpc>
                  <a:spcPct val="150000"/>
                </a:lnSpc>
              </a:pPr>
              <a:endPara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 rot="0">
              <a:off x="2366" y="2161"/>
              <a:ext cx="3800" cy="2381"/>
              <a:chOff x="11509" y="4461"/>
              <a:chExt cx="3800" cy="262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矩形 8"/>
              <p:cNvSpPr/>
              <p:nvPr/>
            </p:nvSpPr>
            <p:spPr>
              <a:xfrm>
                <a:off x="11509" y="4461"/>
                <a:ext cx="3800" cy="4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zh-CN" altLang="en-US" sz="1000"/>
                  <a:t>位置</a:t>
                </a:r>
                <a:endParaRPr lang="zh-CN" altLang="en-US" sz="100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509" y="4891"/>
                <a:ext cx="3800" cy="21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 anchorCtr="0"/>
              <a:p>
                <a:pPr algn="l" fontAlgn="t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1000" strike="noStrike" noProof="1">
                    <a:latin typeface="微软雅黑" panose="020B0503020204020204" charset="-122"/>
                    <a:ea typeface="微软雅黑" panose="020B0503020204020204" charset="-122"/>
                  </a:rPr>
                  <a:t>  </a:t>
                </a:r>
                <a:r>
                  <a:rPr lang="zh-CN" altLang="en-US" sz="1000" strike="noStrike" noProof="1">
                    <a:latin typeface="微软雅黑" panose="020B0503020204020204" charset="-122"/>
                    <a:ea typeface="微软雅黑" panose="020B0503020204020204" charset="-122"/>
                  </a:rPr>
                  <a:t>            </a:t>
                </a:r>
                <a:endPara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2468" y="2758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水平坐标（像素）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468" y="3174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垂直坐标（像素）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468" y="3600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旋转角度（°）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171" y="4109"/>
              <a:ext cx="710" cy="2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垂直</a:t>
              </a:r>
              <a:endParaRPr lang="zh-CN" altLang="en-US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139" y="4109"/>
              <a:ext cx="710" cy="2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rPr>
                <a:t>水平</a:t>
              </a:r>
              <a:endParaRPr lang="zh-CN" altLang="en-US" sz="1000" strike="noStrike" noProof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468" y="4048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中心矫正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383" name="组合 49"/>
            <p:cNvGrpSpPr/>
            <p:nvPr/>
          </p:nvGrpSpPr>
          <p:grpSpPr>
            <a:xfrm>
              <a:off x="4424" y="2834"/>
              <a:ext cx="1487" cy="210"/>
              <a:chOff x="11104" y="5074"/>
              <a:chExt cx="1516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4" name="圆角矩形 383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5" name="圆角矩形 384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6" name="圆角矩形 385"/>
              <p:cNvSpPr/>
              <p:nvPr/>
            </p:nvSpPr>
            <p:spPr>
              <a:xfrm>
                <a:off x="11390" y="5074"/>
                <a:ext cx="963" cy="4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200</a:t>
                </a:r>
                <a:endPara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402" name="组合 401"/>
            <p:cNvGrpSpPr/>
            <p:nvPr/>
          </p:nvGrpSpPr>
          <p:grpSpPr>
            <a:xfrm>
              <a:off x="4440" y="3536"/>
              <a:ext cx="1866" cy="352"/>
              <a:chOff x="15326" y="8146"/>
              <a:chExt cx="1866" cy="352"/>
            </a:xfrm>
          </p:grpSpPr>
          <p:grpSp>
            <p:nvGrpSpPr>
              <p:cNvPr id="388" name="组合 49"/>
              <p:cNvGrpSpPr/>
              <p:nvPr/>
            </p:nvGrpSpPr>
            <p:grpSpPr>
              <a:xfrm>
                <a:off x="15326" y="8288"/>
                <a:ext cx="1487" cy="210"/>
                <a:chOff x="11104" y="5074"/>
                <a:chExt cx="1516" cy="45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9" name="圆角矩形 388"/>
                <p:cNvSpPr/>
                <p:nvPr/>
              </p:nvSpPr>
              <p:spPr>
                <a:xfrm>
                  <a:off x="11104" y="5074"/>
                  <a:ext cx="214" cy="454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-</a:t>
                  </a:r>
                  <a:endPara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90" name="圆角矩形 389"/>
                <p:cNvSpPr/>
                <p:nvPr/>
              </p:nvSpPr>
              <p:spPr>
                <a:xfrm>
                  <a:off x="12409" y="5074"/>
                  <a:ext cx="211" cy="454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+</a:t>
                  </a:r>
                  <a:endPara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cxnSp>
            <p:nvCxnSpPr>
              <p:cNvPr id="392" name="直接连接符 391"/>
              <p:cNvCxnSpPr/>
              <p:nvPr/>
            </p:nvCxnSpPr>
            <p:spPr>
              <a:xfrm>
                <a:off x="15563" y="8393"/>
                <a:ext cx="99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圆角矩形 392"/>
              <p:cNvSpPr>
                <a:spLocks noChangeAspect="1"/>
              </p:cNvSpPr>
              <p:nvPr/>
            </p:nvSpPr>
            <p:spPr>
              <a:xfrm>
                <a:off x="15803" y="8333"/>
                <a:ext cx="120" cy="12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"/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879" y="8146"/>
                <a:ext cx="1313" cy="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700">
                    <a:latin typeface="微软雅黑" panose="020B0503020204020204" charset="-122"/>
                    <a:ea typeface="微软雅黑" panose="020B0503020204020204" charset="-122"/>
                  </a:rPr>
                  <a:t>30</a:t>
                </a:r>
                <a:r>
                  <a:rPr lang="zh-CN" altLang="en-US" sz="700">
                    <a:latin typeface="微软雅黑" panose="020B0503020204020204" charset="-122"/>
                    <a:ea typeface="微软雅黑" panose="020B0503020204020204" charset="-122"/>
                  </a:rPr>
                  <a:t>°</a:t>
                </a:r>
                <a:endParaRPr lang="zh-CN" altLang="en-US" sz="7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98" name="组合 49"/>
            <p:cNvGrpSpPr/>
            <p:nvPr/>
          </p:nvGrpSpPr>
          <p:grpSpPr>
            <a:xfrm>
              <a:off x="4424" y="3250"/>
              <a:ext cx="1487" cy="210"/>
              <a:chOff x="11104" y="5074"/>
              <a:chExt cx="1516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9" name="圆角矩形 398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0" name="圆角矩形 399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1" name="圆角矩形 400"/>
              <p:cNvSpPr/>
              <p:nvPr/>
            </p:nvSpPr>
            <p:spPr>
              <a:xfrm>
                <a:off x="11390" y="5074"/>
                <a:ext cx="963" cy="4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200</a:t>
                </a:r>
                <a:endPara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454" name="图片 453" descr="1742344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5739" y="2223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455" name="图片 454" descr="1742344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644265" y="302514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456" name="图片 455" descr="1742344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644265" y="4147185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457" name="图片 456" descr="1742344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421245" y="145034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458" name="图片 457" descr="1742344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421245" y="3402965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66" name="矩形 65"/>
          <p:cNvSpPr/>
          <p:nvPr/>
        </p:nvSpPr>
        <p:spPr>
          <a:xfrm>
            <a:off x="3915410" y="4792980"/>
            <a:ext cx="937895" cy="577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l" fontAlgn="base"/>
            <a:r>
              <a: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rPr>
              <a:t>点</a:t>
            </a: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rPr>
              <a:t>折线</a:t>
            </a: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rPr>
              <a:t>柱状</a:t>
            </a: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3915410" y="1070610"/>
            <a:ext cx="937895" cy="67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AB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A+B-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A-B+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566910" y="4617720"/>
            <a:ext cx="23622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9916160" y="4617720"/>
            <a:ext cx="23622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ldLvl="0" animBg="1"/>
      <p:bldP spid="66" grpId="0" bldLvl="0" animBg="1"/>
      <p:bldP spid="152" grpId="1" bldLvl="0" animBg="1"/>
      <p:bldP spid="66" grpId="1" bldLvl="0" animBg="1"/>
      <p:bldP spid="238" grpId="0" bldLvl="0" animBg="1"/>
      <p:bldP spid="238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2" name="矩形 151"/>
          <p:cNvSpPr/>
          <p:nvPr/>
        </p:nvSpPr>
        <p:spPr>
          <a:xfrm>
            <a:off x="1427480" y="348615"/>
            <a:ext cx="2546350" cy="56064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>
              <a:lnSpc>
                <a:spcPct val="150000"/>
              </a:lnSpc>
            </a:pPr>
            <a:endParaRPr lang="zh-CN" altLang="en-US" sz="14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67180" y="3636645"/>
            <a:ext cx="1174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高度（像素）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00" name="组合 299"/>
          <p:cNvGrpSpPr/>
          <p:nvPr/>
        </p:nvGrpSpPr>
        <p:grpSpPr>
          <a:xfrm rot="0">
            <a:off x="8790305" y="4288155"/>
            <a:ext cx="2413000" cy="1773555"/>
            <a:chOff x="11509" y="4461"/>
            <a:chExt cx="3800" cy="32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01" name="矩形 300"/>
            <p:cNvSpPr/>
            <p:nvPr/>
          </p:nvSpPr>
          <p:spPr>
            <a:xfrm>
              <a:off x="11509" y="4461"/>
              <a:ext cx="3800" cy="4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/>
                <a:t>颜色填充</a:t>
              </a:r>
              <a:endParaRPr lang="zh-CN" altLang="en-US" sz="1000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11509" y="4891"/>
              <a:ext cx="3800" cy="28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 anchorCtr="0"/>
            <a:p>
              <a:pPr algn="l" fontAlgn="t">
                <a:lnSpc>
                  <a:spcPct val="150000"/>
                </a:lnSpc>
                <a:buClrTx/>
                <a:buSzTx/>
                <a:buNone/>
              </a:pPr>
              <a:r>
                <a:rPr lang="en-US" altLang="zh-CN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            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4" name="组合 323"/>
          <p:cNvGrpSpPr/>
          <p:nvPr/>
        </p:nvGrpSpPr>
        <p:grpSpPr>
          <a:xfrm>
            <a:off x="8728710" y="4710430"/>
            <a:ext cx="2473960" cy="1247775"/>
            <a:chOff x="10123" y="4051"/>
            <a:chExt cx="4106" cy="2182"/>
          </a:xfrm>
        </p:grpSpPr>
        <p:sp>
          <p:nvSpPr>
            <p:cNvPr id="325" name="矩形 324"/>
            <p:cNvSpPr/>
            <p:nvPr/>
          </p:nvSpPr>
          <p:spPr>
            <a:xfrm>
              <a:off x="10293" y="4051"/>
              <a:ext cx="3865" cy="218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l" fontAlgn="base"/>
              <a:endParaRPr lang="zh-CN" altLang="en-US" sz="14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26" name="图片 325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0F0F0">
                    <a:alpha val="100000"/>
                  </a:srgbClr>
                </a:clrFrom>
                <a:clrTo>
                  <a:srgbClr val="F0F0F0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123" y="4254"/>
              <a:ext cx="4107" cy="1869"/>
            </a:xfrm>
            <a:prstGeom prst="rect">
              <a:avLst/>
            </a:prstGeom>
            <a:effectLst/>
          </p:spPr>
        </p:pic>
      </p:grpSp>
      <p:pic>
        <p:nvPicPr>
          <p:cNvPr id="340" name="图片 3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330" y="4832350"/>
            <a:ext cx="2319020" cy="6813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407" name="组合 49"/>
          <p:cNvGrpSpPr/>
          <p:nvPr/>
        </p:nvGrpSpPr>
        <p:grpSpPr>
          <a:xfrm>
            <a:off x="2774924" y="3684905"/>
            <a:ext cx="944139" cy="133350"/>
            <a:chOff x="11104" y="5074"/>
            <a:chExt cx="1516" cy="4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08" name="圆角矩形 407"/>
            <p:cNvSpPr/>
            <p:nvPr/>
          </p:nvSpPr>
          <p:spPr>
            <a:xfrm>
              <a:off x="11104" y="5074"/>
              <a:ext cx="214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" name="圆角矩形 408"/>
            <p:cNvSpPr/>
            <p:nvPr/>
          </p:nvSpPr>
          <p:spPr>
            <a:xfrm>
              <a:off x="12409" y="5074"/>
              <a:ext cx="211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0" name="圆角矩形 409"/>
            <p:cNvSpPr/>
            <p:nvPr/>
          </p:nvSpPr>
          <p:spPr>
            <a:xfrm>
              <a:off x="11390" y="5074"/>
              <a:ext cx="963" cy="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600</a:t>
              </a:r>
              <a:endParaRPr lang="en-US" altLang="zh-CN" sz="700" strike="noStrike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27" name="组合 426"/>
          <p:cNvGrpSpPr/>
          <p:nvPr/>
        </p:nvGrpSpPr>
        <p:grpSpPr>
          <a:xfrm>
            <a:off x="6648424" y="3980180"/>
            <a:ext cx="1184936" cy="223520"/>
            <a:chOff x="15326" y="8146"/>
            <a:chExt cx="1866" cy="352"/>
          </a:xfrm>
        </p:grpSpPr>
        <p:grpSp>
          <p:nvGrpSpPr>
            <p:cNvPr id="428" name="组合 49"/>
            <p:cNvGrpSpPr/>
            <p:nvPr/>
          </p:nvGrpSpPr>
          <p:grpSpPr>
            <a:xfrm>
              <a:off x="15326" y="8288"/>
              <a:ext cx="1487" cy="210"/>
              <a:chOff x="11104" y="5074"/>
              <a:chExt cx="1516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29" name="圆角矩形 428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30" name="圆角矩形 429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431" name="直接连接符 430"/>
            <p:cNvCxnSpPr/>
            <p:nvPr/>
          </p:nvCxnSpPr>
          <p:spPr>
            <a:xfrm>
              <a:off x="15563" y="8393"/>
              <a:ext cx="9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圆角矩形 431"/>
            <p:cNvSpPr>
              <a:spLocks noChangeAspect="1"/>
            </p:cNvSpPr>
            <p:nvPr/>
          </p:nvSpPr>
          <p:spPr>
            <a:xfrm>
              <a:off x="15803" y="8333"/>
              <a:ext cx="120" cy="12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"/>
            </a:p>
          </p:txBody>
        </p:sp>
        <p:sp>
          <p:nvSpPr>
            <p:cNvPr id="433" name="文本框 432"/>
            <p:cNvSpPr txBox="1"/>
            <p:nvPr/>
          </p:nvSpPr>
          <p:spPr>
            <a:xfrm>
              <a:off x="15879" y="8146"/>
              <a:ext cx="1313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00">
                  <a:latin typeface="微软雅黑" panose="020B0503020204020204" charset="-122"/>
                  <a:ea typeface="微软雅黑" panose="020B0503020204020204" charset="-122"/>
                </a:rPr>
                <a:t>30%</a:t>
              </a:r>
              <a:endParaRPr lang="zh-CN" altLang="en-US" sz="7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34" name="组合 433"/>
          <p:cNvGrpSpPr/>
          <p:nvPr/>
        </p:nvGrpSpPr>
        <p:grpSpPr>
          <a:xfrm>
            <a:off x="5186045" y="4755515"/>
            <a:ext cx="2172335" cy="584200"/>
            <a:chOff x="2542" y="7963"/>
            <a:chExt cx="3421" cy="920"/>
          </a:xfrm>
        </p:grpSpPr>
        <p:sp>
          <p:nvSpPr>
            <p:cNvPr id="435" name="矩形 434"/>
            <p:cNvSpPr/>
            <p:nvPr/>
          </p:nvSpPr>
          <p:spPr>
            <a:xfrm>
              <a:off x="2542" y="7963"/>
              <a:ext cx="3421" cy="9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p>
              <a:pPr algn="l" fontAlgn="t">
                <a:lnSpc>
                  <a:spcPct val="150000"/>
                </a:lnSpc>
              </a:pPr>
              <a:endParaRPr lang="zh-CN" altLang="en-US" sz="9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6" name="文本框 435"/>
            <p:cNvSpPr txBox="1"/>
            <p:nvPr/>
          </p:nvSpPr>
          <p:spPr>
            <a:xfrm>
              <a:off x="2730" y="8406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形状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7" name="矩形 436"/>
            <p:cNvSpPr/>
            <p:nvPr/>
          </p:nvSpPr>
          <p:spPr>
            <a:xfrm>
              <a:off x="4507" y="8459"/>
              <a:ext cx="1295" cy="2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1000"/>
            </a:p>
          </p:txBody>
        </p:sp>
        <p:grpSp>
          <p:nvGrpSpPr>
            <p:cNvPr id="439" name="组合 49"/>
            <p:cNvGrpSpPr/>
            <p:nvPr/>
          </p:nvGrpSpPr>
          <p:grpSpPr>
            <a:xfrm>
              <a:off x="4422" y="8084"/>
              <a:ext cx="1487" cy="210"/>
              <a:chOff x="11104" y="5074"/>
              <a:chExt cx="1516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40" name="圆角矩形 439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1" name="圆角矩形 440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2" name="圆角矩形 441"/>
              <p:cNvSpPr/>
              <p:nvPr/>
            </p:nvSpPr>
            <p:spPr>
              <a:xfrm>
                <a:off x="11390" y="5074"/>
                <a:ext cx="963" cy="4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endPara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43" name="组合 442"/>
          <p:cNvGrpSpPr/>
          <p:nvPr/>
        </p:nvGrpSpPr>
        <p:grpSpPr>
          <a:xfrm>
            <a:off x="5186045" y="5478145"/>
            <a:ext cx="2172335" cy="584200"/>
            <a:chOff x="2542" y="7963"/>
            <a:chExt cx="3421" cy="920"/>
          </a:xfrm>
        </p:grpSpPr>
        <p:sp>
          <p:nvSpPr>
            <p:cNvPr id="444" name="矩形 443"/>
            <p:cNvSpPr/>
            <p:nvPr/>
          </p:nvSpPr>
          <p:spPr>
            <a:xfrm>
              <a:off x="2542" y="7963"/>
              <a:ext cx="3421" cy="9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p>
              <a:pPr algn="l" fontAlgn="t">
                <a:lnSpc>
                  <a:spcPct val="150000"/>
                </a:lnSpc>
              </a:pPr>
              <a:endParaRPr lang="zh-CN" altLang="en-US" sz="9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5" name="文本框 444"/>
            <p:cNvSpPr txBox="1"/>
            <p:nvPr/>
          </p:nvSpPr>
          <p:spPr>
            <a:xfrm>
              <a:off x="2730" y="8406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形状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46" name="矩形 445"/>
            <p:cNvSpPr/>
            <p:nvPr/>
          </p:nvSpPr>
          <p:spPr>
            <a:xfrm>
              <a:off x="4507" y="8459"/>
              <a:ext cx="1295" cy="2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1000"/>
            </a:p>
          </p:txBody>
        </p:sp>
        <p:sp>
          <p:nvSpPr>
            <p:cNvPr id="447" name="文本框 446"/>
            <p:cNvSpPr txBox="1"/>
            <p:nvPr/>
          </p:nvSpPr>
          <p:spPr>
            <a:xfrm>
              <a:off x="2740" y="8031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柱宽（像素）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48" name="组合 49"/>
            <p:cNvGrpSpPr/>
            <p:nvPr/>
          </p:nvGrpSpPr>
          <p:grpSpPr>
            <a:xfrm>
              <a:off x="4422" y="8084"/>
              <a:ext cx="1487" cy="210"/>
              <a:chOff x="11104" y="5074"/>
              <a:chExt cx="1516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49" name="圆角矩形 448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0" name="圆角矩形 449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1" name="圆角矩形 450"/>
              <p:cNvSpPr/>
              <p:nvPr/>
            </p:nvSpPr>
            <p:spPr>
              <a:xfrm>
                <a:off x="11390" y="5074"/>
                <a:ext cx="963" cy="4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endPara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pic>
        <p:nvPicPr>
          <p:cNvPr id="455" name="图片 454" descr="1742344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644265" y="302514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456" name="图片 455" descr="1742344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644265" y="4147185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457" name="图片 456" descr="1742344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908030" y="431419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32" name="组合 31"/>
          <p:cNvGrpSpPr/>
          <p:nvPr/>
        </p:nvGrpSpPr>
        <p:grpSpPr>
          <a:xfrm>
            <a:off x="8761095" y="6299200"/>
            <a:ext cx="2999740" cy="1353820"/>
            <a:chOff x="13797" y="9920"/>
            <a:chExt cx="4724" cy="2132"/>
          </a:xfrm>
        </p:grpSpPr>
        <p:grpSp>
          <p:nvGrpSpPr>
            <p:cNvPr id="47" name="组合 49"/>
            <p:cNvGrpSpPr/>
            <p:nvPr/>
          </p:nvGrpSpPr>
          <p:grpSpPr>
            <a:xfrm rot="0">
              <a:off x="16558" y="11097"/>
              <a:ext cx="1963" cy="955"/>
              <a:chOff x="8632" y="3463"/>
              <a:chExt cx="4393" cy="206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52" name="圆角矩形 51"/>
              <p:cNvSpPr/>
              <p:nvPr/>
            </p:nvSpPr>
            <p:spPr>
              <a:xfrm>
                <a:off x="10894" y="5074"/>
                <a:ext cx="503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12537" y="5074"/>
                <a:ext cx="488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8632" y="3463"/>
                <a:ext cx="1246" cy="4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endParaRPr lang="zh-CN" altLang="en-US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82" name="组合 381"/>
            <p:cNvGrpSpPr/>
            <p:nvPr/>
          </p:nvGrpSpPr>
          <p:grpSpPr>
            <a:xfrm>
              <a:off x="13797" y="9920"/>
              <a:ext cx="3800" cy="1575"/>
              <a:chOff x="8713" y="9185"/>
              <a:chExt cx="3800" cy="1575"/>
            </a:xfrm>
          </p:grpSpPr>
          <p:grpSp>
            <p:nvGrpSpPr>
              <p:cNvPr id="342" name="组合 341"/>
              <p:cNvGrpSpPr/>
              <p:nvPr/>
            </p:nvGrpSpPr>
            <p:grpSpPr>
              <a:xfrm>
                <a:off x="8713" y="9185"/>
                <a:ext cx="3800" cy="1575"/>
                <a:chOff x="12682" y="1995"/>
                <a:chExt cx="3800" cy="1575"/>
              </a:xfrm>
            </p:grpSpPr>
            <p:grpSp>
              <p:nvGrpSpPr>
                <p:cNvPr id="343" name="组合 342"/>
                <p:cNvGrpSpPr/>
                <p:nvPr/>
              </p:nvGrpSpPr>
              <p:grpSpPr>
                <a:xfrm rot="0">
                  <a:off x="12682" y="1995"/>
                  <a:ext cx="3800" cy="1575"/>
                  <a:chOff x="11509" y="4461"/>
                  <a:chExt cx="3800" cy="1736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44" name="矩形 343"/>
                  <p:cNvSpPr/>
                  <p:nvPr/>
                </p:nvSpPr>
                <p:spPr>
                  <a:xfrm>
                    <a:off x="11509" y="4461"/>
                    <a:ext cx="3800" cy="43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zh-CN" altLang="en-US" sz="1000"/>
                      <a:t>引擎设置</a:t>
                    </a:r>
                    <a:endParaRPr lang="zh-CN" altLang="en-US" sz="1000"/>
                  </a:p>
                </p:txBody>
              </p:sp>
              <p:sp>
                <p:nvSpPr>
                  <p:cNvPr id="345" name="矩形 344"/>
                  <p:cNvSpPr/>
                  <p:nvPr/>
                </p:nvSpPr>
                <p:spPr>
                  <a:xfrm>
                    <a:off x="11509" y="4891"/>
                    <a:ext cx="3800" cy="130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b" anchorCtr="0"/>
                  <a:p>
                    <a:pPr algn="l" fontAlgn="t">
                      <a:lnSpc>
                        <a:spcPct val="150000"/>
                      </a:lnSpc>
                      <a:buClrTx/>
                      <a:buSzTx/>
                      <a:buNone/>
                    </a:pPr>
                    <a:r>
                      <a:rPr lang="en-US" altLang="zh-CN" sz="1000" strike="noStrike" noProof="1">
                        <a:latin typeface="微软雅黑" panose="020B0503020204020204" charset="-122"/>
                        <a:ea typeface="微软雅黑" panose="020B0503020204020204" charset="-122"/>
                      </a:rPr>
                      <a:t>  </a:t>
                    </a:r>
                    <a:r>
                      <a:rPr lang="zh-CN" altLang="en-US" sz="1000" strike="noStrike" noProof="1">
                        <a:latin typeface="微软雅黑" panose="020B0503020204020204" charset="-122"/>
                        <a:ea typeface="微软雅黑" panose="020B0503020204020204" charset="-122"/>
                      </a:rPr>
                      <a:t>            </a:t>
                    </a:r>
                    <a:endParaRPr lang="zh-CN" altLang="en-US" sz="1000" strike="noStrike" noProof="1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351" name="文本框 350"/>
                <p:cNvSpPr txBox="1"/>
                <p:nvPr/>
              </p:nvSpPr>
              <p:spPr>
                <a:xfrm>
                  <a:off x="12784" y="2604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音频范围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352" name="文本框 351"/>
                <p:cNvSpPr txBox="1"/>
                <p:nvPr/>
              </p:nvSpPr>
              <p:spPr>
                <a:xfrm>
                  <a:off x="12784" y="3020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最低有效音频强度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grpSp>
            <p:nvGrpSpPr>
              <p:cNvPr id="370" name="组合 369"/>
              <p:cNvGrpSpPr/>
              <p:nvPr/>
            </p:nvGrpSpPr>
            <p:grpSpPr>
              <a:xfrm>
                <a:off x="11087" y="9744"/>
                <a:ext cx="1144" cy="434"/>
                <a:chOff x="12900" y="3359"/>
                <a:chExt cx="1144" cy="43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71" name="矩形 370"/>
                <p:cNvSpPr/>
                <p:nvPr/>
              </p:nvSpPr>
              <p:spPr>
                <a:xfrm>
                  <a:off x="13655" y="3485"/>
                  <a:ext cx="389" cy="2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endParaRPr lang="zh-CN" altLang="en-US" sz="1000" strike="noStrike" noProof="1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72" name="文本框 11"/>
                <p:cNvSpPr txBox="1"/>
                <p:nvPr/>
              </p:nvSpPr>
              <p:spPr>
                <a:xfrm>
                  <a:off x="13289" y="3359"/>
                  <a:ext cx="453" cy="43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r>
                    <a:rPr lang="en-US" altLang="zh-CN" sz="1200">
                      <a:latin typeface="微软雅黑" panose="020B0503020204020204" charset="-122"/>
                      <a:ea typeface="微软雅黑" panose="020B0503020204020204" charset="-122"/>
                    </a:rPr>
                    <a:t>-</a:t>
                  </a:r>
                  <a:endParaRPr lang="en-US" altLang="zh-CN" sz="12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73" name="矩形 372"/>
                <p:cNvSpPr/>
                <p:nvPr/>
              </p:nvSpPr>
              <p:spPr>
                <a:xfrm>
                  <a:off x="12900" y="3485"/>
                  <a:ext cx="389" cy="2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endParaRPr lang="zh-CN" altLang="en-US" sz="1000" strike="noStrike" noProof="1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pic>
          <p:nvPicPr>
            <p:cNvPr id="458" name="图片 457" descr="1742344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7193" y="9982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66" name="矩形 65"/>
          <p:cNvSpPr/>
          <p:nvPr/>
        </p:nvSpPr>
        <p:spPr>
          <a:xfrm>
            <a:off x="3915410" y="4792980"/>
            <a:ext cx="937895" cy="577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l" fontAlgn="base"/>
            <a:r>
              <a: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rPr>
              <a:t>点</a:t>
            </a: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rPr>
              <a:t>折线</a:t>
            </a: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rPr>
              <a:t>柱状</a:t>
            </a: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3915410" y="1070610"/>
            <a:ext cx="937895" cy="67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AB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A+B-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A-B+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894195" y="409575"/>
            <a:ext cx="2413000" cy="3413125"/>
            <a:chOff x="11949" y="549"/>
            <a:chExt cx="3800" cy="5375"/>
          </a:xfrm>
        </p:grpSpPr>
        <p:grpSp>
          <p:nvGrpSpPr>
            <p:cNvPr id="462" name="组合 461"/>
            <p:cNvGrpSpPr/>
            <p:nvPr/>
          </p:nvGrpSpPr>
          <p:grpSpPr>
            <a:xfrm rot="0">
              <a:off x="11949" y="549"/>
              <a:ext cx="3800" cy="5375"/>
              <a:chOff x="2366" y="669"/>
              <a:chExt cx="3800" cy="6033"/>
            </a:xfrm>
          </p:grpSpPr>
          <p:grpSp>
            <p:nvGrpSpPr>
              <p:cNvPr id="239" name="组合 238"/>
              <p:cNvGrpSpPr/>
              <p:nvPr/>
            </p:nvGrpSpPr>
            <p:grpSpPr>
              <a:xfrm>
                <a:off x="2366" y="669"/>
                <a:ext cx="3800" cy="6033"/>
                <a:chOff x="10482" y="3588"/>
                <a:chExt cx="3800" cy="6033"/>
              </a:xfrm>
            </p:grpSpPr>
            <p:grpSp>
              <p:nvGrpSpPr>
                <p:cNvPr id="210" name="组合 209"/>
                <p:cNvGrpSpPr/>
                <p:nvPr/>
              </p:nvGrpSpPr>
              <p:grpSpPr>
                <a:xfrm rot="0">
                  <a:off x="10482" y="3588"/>
                  <a:ext cx="3800" cy="6033"/>
                  <a:chOff x="11509" y="4461"/>
                  <a:chExt cx="3800" cy="6653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11" name="矩形 210"/>
                  <p:cNvSpPr/>
                  <p:nvPr/>
                </p:nvSpPr>
                <p:spPr>
                  <a:xfrm>
                    <a:off x="11509" y="4461"/>
                    <a:ext cx="3800" cy="43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zh-CN" altLang="en-US" sz="1000"/>
                      <a:t>属性</a:t>
                    </a:r>
                    <a:endParaRPr lang="zh-CN" altLang="en-US" sz="1000"/>
                  </a:p>
                </p:txBody>
              </p:sp>
              <p:sp>
                <p:nvSpPr>
                  <p:cNvPr id="212" name="矩形 211"/>
                  <p:cNvSpPr/>
                  <p:nvPr/>
                </p:nvSpPr>
                <p:spPr>
                  <a:xfrm>
                    <a:off x="11509" y="4891"/>
                    <a:ext cx="3800" cy="622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b" anchorCtr="0"/>
                  <a:p>
                    <a:pPr algn="l" fontAlgn="t">
                      <a:lnSpc>
                        <a:spcPct val="150000"/>
                      </a:lnSpc>
                      <a:buClrTx/>
                      <a:buSzTx/>
                      <a:buNone/>
                    </a:pPr>
                    <a:r>
                      <a:rPr lang="en-US" altLang="zh-CN" sz="1000" strike="noStrike" noProof="1">
                        <a:latin typeface="微软雅黑" panose="020B0503020204020204" charset="-122"/>
                        <a:ea typeface="微软雅黑" panose="020B0503020204020204" charset="-122"/>
                      </a:rPr>
                      <a:t>  </a:t>
                    </a:r>
                    <a:r>
                      <a:rPr lang="zh-CN" altLang="en-US" sz="1000" strike="noStrike" noProof="1">
                        <a:latin typeface="微软雅黑" panose="020B0503020204020204" charset="-122"/>
                        <a:ea typeface="微软雅黑" panose="020B0503020204020204" charset="-122"/>
                      </a:rPr>
                      <a:t>            </a:t>
                    </a:r>
                    <a:endParaRPr lang="zh-CN" altLang="en-US" sz="1000" strike="noStrike" noProof="1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39" name="组合 38"/>
                <p:cNvGrpSpPr/>
                <p:nvPr/>
              </p:nvGrpSpPr>
              <p:grpSpPr>
                <a:xfrm>
                  <a:off x="10517" y="4019"/>
                  <a:ext cx="3703" cy="594"/>
                  <a:chOff x="10245" y="2714"/>
                  <a:chExt cx="3703" cy="594"/>
                </a:xfrm>
              </p:grpSpPr>
              <p:sp>
                <p:nvSpPr>
                  <p:cNvPr id="147" name="矩形 146"/>
                  <p:cNvSpPr/>
                  <p:nvPr/>
                </p:nvSpPr>
                <p:spPr>
                  <a:xfrm>
                    <a:off x="10245" y="2724"/>
                    <a:ext cx="1242" cy="4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 anchorCtr="0"/>
                  <a:p>
                    <a:pPr algn="l" fontAlgn="base">
                      <a:lnSpc>
                        <a:spcPct val="150000"/>
                      </a:lnSpc>
                    </a:pPr>
                    <a:r>
                      <a:rPr lang="zh-CN" altLang="en-US" sz="900" strike="noStrike" noProof="1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轨道类型</a:t>
                    </a:r>
                    <a:endParaRPr lang="zh-CN" altLang="en-US" sz="900" strike="noStrike" noProof="1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48" name="椭圆 147"/>
                  <p:cNvSpPr/>
                  <p:nvPr/>
                </p:nvSpPr>
                <p:spPr>
                  <a:xfrm>
                    <a:off x="11653" y="2939"/>
                    <a:ext cx="115" cy="11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1200" strike="noStrike" noProof="1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49" name="椭圆 148"/>
                  <p:cNvSpPr/>
                  <p:nvPr/>
                </p:nvSpPr>
                <p:spPr>
                  <a:xfrm>
                    <a:off x="13082" y="2939"/>
                    <a:ext cx="113" cy="115"/>
                  </a:xfrm>
                  <a:prstGeom prst="ellipse">
                    <a:avLst/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1200" strike="noStrike" noProof="1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261" name="文本框 149"/>
                  <p:cNvSpPr txBox="1"/>
                  <p:nvPr/>
                </p:nvSpPr>
                <p:spPr>
                  <a:xfrm>
                    <a:off x="11813" y="2714"/>
                    <a:ext cx="712" cy="52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>
                    <a:spAutoFit/>
                  </a:bodyPr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900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线型</a:t>
                    </a:r>
                    <a:endParaRPr lang="zh-CN" altLang="en-US" sz="900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262" name="文本框 150"/>
                  <p:cNvSpPr txBox="1"/>
                  <p:nvPr/>
                </p:nvSpPr>
                <p:spPr>
                  <a:xfrm>
                    <a:off x="13158" y="2714"/>
                    <a:ext cx="790" cy="59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>
                    <a:spAutoFit/>
                  </a:bodyPr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900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扇环</a:t>
                    </a:r>
                    <a:endParaRPr lang="zh-CN" altLang="en-US" sz="900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234" name="文本框 233"/>
                <p:cNvSpPr txBox="1"/>
                <p:nvPr/>
              </p:nvSpPr>
              <p:spPr>
                <a:xfrm>
                  <a:off x="10517" y="4552"/>
                  <a:ext cx="1850" cy="4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轨道面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>
                  <a:off x="12582" y="4605"/>
                  <a:ext cx="1295" cy="25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endParaRPr lang="zh-CN" altLang="en-US" sz="1000"/>
                </a:p>
              </p:txBody>
            </p:sp>
          </p:grpSp>
          <p:pic>
            <p:nvPicPr>
              <p:cNvPr id="453" name="图片 452" descr="17423445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5739" y="731"/>
                <a:ext cx="406" cy="281"/>
              </a:xfrm>
              <a:prstGeom prst="rect">
                <a:avLst/>
              </a:prstGeom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</p:spPr>
          </p:pic>
        </p:grpSp>
        <p:grpSp>
          <p:nvGrpSpPr>
            <p:cNvPr id="2" name="组合 1"/>
            <p:cNvGrpSpPr/>
            <p:nvPr/>
          </p:nvGrpSpPr>
          <p:grpSpPr>
            <a:xfrm rot="0">
              <a:off x="11974" y="1834"/>
              <a:ext cx="3370" cy="362"/>
              <a:chOff x="2458" y="7548"/>
              <a:chExt cx="3370" cy="362"/>
            </a:xfrm>
          </p:grpSpPr>
          <p:sp>
            <p:nvSpPr>
              <p:cNvPr id="174" name="文本框 173"/>
              <p:cNvSpPr txBox="1"/>
              <p:nvPr/>
            </p:nvSpPr>
            <p:spPr>
              <a:xfrm>
                <a:off x="2458" y="7548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频谱形状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4533" y="7616"/>
                <a:ext cx="1295" cy="2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endParaRPr lang="zh-CN" altLang="en-US" sz="1000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 rot="0">
              <a:off x="11987" y="2248"/>
              <a:ext cx="3383" cy="428"/>
              <a:chOff x="2468" y="6956"/>
              <a:chExt cx="3383" cy="428"/>
            </a:xfrm>
          </p:grpSpPr>
          <p:sp>
            <p:nvSpPr>
              <p:cNvPr id="166" name="文本框 165"/>
              <p:cNvSpPr txBox="1"/>
              <p:nvPr/>
            </p:nvSpPr>
            <p:spPr>
              <a:xfrm>
                <a:off x="2468" y="7022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频谱条数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grpSp>
            <p:nvGrpSpPr>
              <p:cNvPr id="419" name="组合 418"/>
              <p:cNvGrpSpPr/>
              <p:nvPr/>
            </p:nvGrpSpPr>
            <p:grpSpPr>
              <a:xfrm>
                <a:off x="4364" y="6956"/>
                <a:ext cx="1487" cy="352"/>
                <a:chOff x="15326" y="8146"/>
                <a:chExt cx="1487" cy="352"/>
              </a:xfrm>
            </p:grpSpPr>
            <p:grpSp>
              <p:nvGrpSpPr>
                <p:cNvPr id="420" name="组合 49"/>
                <p:cNvGrpSpPr/>
                <p:nvPr/>
              </p:nvGrpSpPr>
              <p:grpSpPr>
                <a:xfrm>
                  <a:off x="15326" y="8288"/>
                  <a:ext cx="1487" cy="210"/>
                  <a:chOff x="11104" y="5074"/>
                  <a:chExt cx="1516" cy="454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421" name="圆角矩形 420"/>
                  <p:cNvSpPr/>
                  <p:nvPr/>
                </p:nvSpPr>
                <p:spPr>
                  <a:xfrm>
                    <a:off x="11104" y="5074"/>
                    <a:ext cx="214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-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422" name="圆角矩形 421"/>
                  <p:cNvSpPr/>
                  <p:nvPr/>
                </p:nvSpPr>
                <p:spPr>
                  <a:xfrm>
                    <a:off x="12409" y="5074"/>
                    <a:ext cx="211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+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cxnSp>
              <p:nvCxnSpPr>
                <p:cNvPr id="423" name="直接连接符 422"/>
                <p:cNvCxnSpPr/>
                <p:nvPr/>
              </p:nvCxnSpPr>
              <p:spPr>
                <a:xfrm>
                  <a:off x="15563" y="8393"/>
                  <a:ext cx="994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4" name="圆角矩形 423"/>
                <p:cNvSpPr>
                  <a:spLocks noChangeAspect="1"/>
                </p:cNvSpPr>
                <p:nvPr/>
              </p:nvSpPr>
              <p:spPr>
                <a:xfrm>
                  <a:off x="15803" y="8333"/>
                  <a:ext cx="120" cy="12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00"/>
                </a:p>
              </p:txBody>
            </p:sp>
            <p:sp>
              <p:nvSpPr>
                <p:cNvPr id="425" name="文本框 424"/>
                <p:cNvSpPr txBox="1"/>
                <p:nvPr/>
              </p:nvSpPr>
              <p:spPr>
                <a:xfrm>
                  <a:off x="15879" y="8146"/>
                  <a:ext cx="608" cy="3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700">
                      <a:latin typeface="微软雅黑" panose="020B0503020204020204" charset="-122"/>
                      <a:ea typeface="微软雅黑" panose="020B0503020204020204" charset="-122"/>
                    </a:rPr>
                    <a:t>30</a:t>
                  </a:r>
                  <a:r>
                    <a:rPr lang="zh-CN" altLang="en-US" sz="700">
                      <a:latin typeface="微软雅黑" panose="020B0503020204020204" charset="-122"/>
                      <a:ea typeface="微软雅黑" panose="020B0503020204020204" charset="-122"/>
                    </a:rPr>
                    <a:t>个</a:t>
                  </a:r>
                  <a:endParaRPr lang="zh-CN" altLang="en-US" sz="7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4" name="组合 3"/>
            <p:cNvGrpSpPr/>
            <p:nvPr/>
          </p:nvGrpSpPr>
          <p:grpSpPr>
            <a:xfrm rot="0">
              <a:off x="11984" y="2676"/>
              <a:ext cx="3383" cy="428"/>
              <a:chOff x="2468" y="6956"/>
              <a:chExt cx="3383" cy="428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2468" y="7022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形状尺寸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4364" y="6956"/>
                <a:ext cx="1487" cy="352"/>
                <a:chOff x="15326" y="8146"/>
                <a:chExt cx="1487" cy="352"/>
              </a:xfrm>
            </p:grpSpPr>
            <p:grpSp>
              <p:nvGrpSpPr>
                <p:cNvPr id="7" name="组合 49"/>
                <p:cNvGrpSpPr/>
                <p:nvPr/>
              </p:nvGrpSpPr>
              <p:grpSpPr>
                <a:xfrm>
                  <a:off x="15326" y="8288"/>
                  <a:ext cx="1487" cy="210"/>
                  <a:chOff x="11104" y="5074"/>
                  <a:chExt cx="1516" cy="454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" name="圆角矩形 7"/>
                  <p:cNvSpPr/>
                  <p:nvPr/>
                </p:nvSpPr>
                <p:spPr>
                  <a:xfrm>
                    <a:off x="11104" y="5074"/>
                    <a:ext cx="214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-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9" name="圆角矩形 8"/>
                  <p:cNvSpPr/>
                  <p:nvPr/>
                </p:nvSpPr>
                <p:spPr>
                  <a:xfrm>
                    <a:off x="12409" y="5074"/>
                    <a:ext cx="211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+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cxnSp>
              <p:nvCxnSpPr>
                <p:cNvPr id="10" name="直接连接符 9"/>
                <p:cNvCxnSpPr/>
                <p:nvPr/>
              </p:nvCxnSpPr>
              <p:spPr>
                <a:xfrm>
                  <a:off x="15563" y="8393"/>
                  <a:ext cx="994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圆角矩形 10"/>
                <p:cNvSpPr>
                  <a:spLocks noChangeAspect="1"/>
                </p:cNvSpPr>
                <p:nvPr/>
              </p:nvSpPr>
              <p:spPr>
                <a:xfrm>
                  <a:off x="15803" y="8333"/>
                  <a:ext cx="120" cy="12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00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15879" y="8146"/>
                  <a:ext cx="553" cy="3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700">
                      <a:latin typeface="微软雅黑" panose="020B0503020204020204" charset="-122"/>
                      <a:ea typeface="微软雅黑" panose="020B0503020204020204" charset="-122"/>
                    </a:rPr>
                    <a:t>8</a:t>
                  </a:r>
                  <a:endParaRPr lang="en-US" altLang="zh-CN" sz="7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6" name="组合 15"/>
            <p:cNvGrpSpPr/>
            <p:nvPr/>
          </p:nvGrpSpPr>
          <p:grpSpPr>
            <a:xfrm rot="0">
              <a:off x="11979" y="3104"/>
              <a:ext cx="3389" cy="362"/>
              <a:chOff x="2468" y="5311"/>
              <a:chExt cx="3389" cy="362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2468" y="5311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宽度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grpSp>
            <p:nvGrpSpPr>
              <p:cNvPr id="403" name="组合 49"/>
              <p:cNvGrpSpPr/>
              <p:nvPr/>
            </p:nvGrpSpPr>
            <p:grpSpPr>
              <a:xfrm>
                <a:off x="4370" y="5387"/>
                <a:ext cx="1487" cy="210"/>
                <a:chOff x="11104" y="5074"/>
                <a:chExt cx="1516" cy="45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4" name="圆角矩形 403"/>
                <p:cNvSpPr/>
                <p:nvPr/>
              </p:nvSpPr>
              <p:spPr>
                <a:xfrm>
                  <a:off x="11104" y="5074"/>
                  <a:ext cx="214" cy="45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-</a:t>
                  </a:r>
                  <a:endPara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05" name="圆角矩形 404"/>
                <p:cNvSpPr/>
                <p:nvPr/>
              </p:nvSpPr>
              <p:spPr>
                <a:xfrm>
                  <a:off x="12409" y="5074"/>
                  <a:ext cx="211" cy="45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+</a:t>
                  </a:r>
                  <a:endPara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06" name="圆角矩形 405"/>
                <p:cNvSpPr/>
                <p:nvPr/>
              </p:nvSpPr>
              <p:spPr>
                <a:xfrm>
                  <a:off x="11390" y="5074"/>
                  <a:ext cx="963" cy="45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700" strike="noStrike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400</a:t>
                  </a:r>
                  <a:endPara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8" name="组合 17"/>
            <p:cNvGrpSpPr/>
            <p:nvPr/>
          </p:nvGrpSpPr>
          <p:grpSpPr>
            <a:xfrm rot="0">
              <a:off x="11974" y="3465"/>
              <a:ext cx="3394" cy="362"/>
              <a:chOff x="2463" y="5311"/>
              <a:chExt cx="3394" cy="362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463" y="5311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高度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grpSp>
            <p:nvGrpSpPr>
              <p:cNvPr id="20" name="组合 49"/>
              <p:cNvGrpSpPr/>
              <p:nvPr/>
            </p:nvGrpSpPr>
            <p:grpSpPr>
              <a:xfrm>
                <a:off x="4370" y="5387"/>
                <a:ext cx="1487" cy="210"/>
                <a:chOff x="11104" y="5074"/>
                <a:chExt cx="1516" cy="45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圆角矩形 20"/>
                <p:cNvSpPr/>
                <p:nvPr/>
              </p:nvSpPr>
              <p:spPr>
                <a:xfrm>
                  <a:off x="11104" y="5074"/>
                  <a:ext cx="214" cy="45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-</a:t>
                  </a:r>
                  <a:endPara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2" name="圆角矩形 21"/>
                <p:cNvSpPr/>
                <p:nvPr/>
              </p:nvSpPr>
              <p:spPr>
                <a:xfrm>
                  <a:off x="12409" y="5074"/>
                  <a:ext cx="211" cy="45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1000" strike="noStrike" noProof="1">
                      <a:solidFill>
                        <a:schemeClr val="bg1"/>
                      </a:solidFill>
                      <a:latin typeface="Noto Sans CJK DemiLight" panose="020B0400000000000000" charset="-122"/>
                      <a:ea typeface="Noto Sans CJK DemiLight" panose="020B0400000000000000" charset="-122"/>
                    </a:rPr>
                    <a:t>+</a:t>
                  </a:r>
                  <a:endPara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endParaRPr>
                </a:p>
              </p:txBody>
            </p:sp>
            <p:sp>
              <p:nvSpPr>
                <p:cNvPr id="23" name="圆角矩形 22"/>
                <p:cNvSpPr/>
                <p:nvPr/>
              </p:nvSpPr>
              <p:spPr>
                <a:xfrm>
                  <a:off x="11390" y="5074"/>
                  <a:ext cx="963" cy="45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700" strike="noStrike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400</a:t>
                  </a:r>
                  <a:endPara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463" name="组合 462"/>
            <p:cNvGrpSpPr/>
            <p:nvPr/>
          </p:nvGrpSpPr>
          <p:grpSpPr>
            <a:xfrm rot="0">
              <a:off x="11979" y="3850"/>
              <a:ext cx="3394" cy="1206"/>
              <a:chOff x="2517" y="2758"/>
              <a:chExt cx="3394" cy="1206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2517" y="2758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X</a:t>
                </a:r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坐标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517" y="3174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Y</a:t>
                </a:r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坐标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2517" y="3602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旋转角度（°）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grpSp>
            <p:nvGrpSpPr>
              <p:cNvPr id="383" name="组合 49"/>
              <p:cNvGrpSpPr/>
              <p:nvPr/>
            </p:nvGrpSpPr>
            <p:grpSpPr>
              <a:xfrm>
                <a:off x="4424" y="2834"/>
                <a:ext cx="1487" cy="210"/>
                <a:chOff x="11104" y="5074"/>
                <a:chExt cx="1516" cy="45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4" name="圆角矩形 383"/>
                <p:cNvSpPr/>
                <p:nvPr/>
              </p:nvSpPr>
              <p:spPr>
                <a:xfrm>
                  <a:off x="11104" y="5074"/>
                  <a:ext cx="214" cy="45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-</a:t>
                  </a:r>
                  <a:endPara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85" name="圆角矩形 384"/>
                <p:cNvSpPr/>
                <p:nvPr/>
              </p:nvSpPr>
              <p:spPr>
                <a:xfrm>
                  <a:off x="12409" y="5074"/>
                  <a:ext cx="211" cy="45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+</a:t>
                  </a:r>
                  <a:endPara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86" name="圆角矩形 385"/>
                <p:cNvSpPr/>
                <p:nvPr/>
              </p:nvSpPr>
              <p:spPr>
                <a:xfrm>
                  <a:off x="11390" y="5074"/>
                  <a:ext cx="963" cy="45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700" strike="noStrike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200</a:t>
                  </a:r>
                  <a:endPara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402" name="组合 401"/>
              <p:cNvGrpSpPr/>
              <p:nvPr/>
            </p:nvGrpSpPr>
            <p:grpSpPr>
              <a:xfrm>
                <a:off x="4440" y="3530"/>
                <a:ext cx="1471" cy="358"/>
                <a:chOff x="15326" y="8140"/>
                <a:chExt cx="1471" cy="358"/>
              </a:xfrm>
            </p:grpSpPr>
            <p:grpSp>
              <p:nvGrpSpPr>
                <p:cNvPr id="388" name="组合 49"/>
                <p:cNvGrpSpPr/>
                <p:nvPr/>
              </p:nvGrpSpPr>
              <p:grpSpPr>
                <a:xfrm>
                  <a:off x="15326" y="8288"/>
                  <a:ext cx="1471" cy="210"/>
                  <a:chOff x="11104" y="5074"/>
                  <a:chExt cx="1500" cy="454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89" name="圆角矩形 388"/>
                  <p:cNvSpPr/>
                  <p:nvPr/>
                </p:nvSpPr>
                <p:spPr>
                  <a:xfrm>
                    <a:off x="11104" y="5074"/>
                    <a:ext cx="214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-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90" name="圆角矩形 389"/>
                  <p:cNvSpPr/>
                  <p:nvPr/>
                </p:nvSpPr>
                <p:spPr>
                  <a:xfrm>
                    <a:off x="12393" y="5074"/>
                    <a:ext cx="211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+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cxnSp>
              <p:nvCxnSpPr>
                <p:cNvPr id="392" name="直接连接符 391"/>
                <p:cNvCxnSpPr/>
                <p:nvPr/>
              </p:nvCxnSpPr>
              <p:spPr>
                <a:xfrm>
                  <a:off x="15563" y="8393"/>
                  <a:ext cx="994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3" name="圆角矩形 392"/>
                <p:cNvSpPr>
                  <a:spLocks noChangeAspect="1"/>
                </p:cNvSpPr>
                <p:nvPr/>
              </p:nvSpPr>
              <p:spPr>
                <a:xfrm>
                  <a:off x="15803" y="8333"/>
                  <a:ext cx="120" cy="12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00"/>
                </a:p>
              </p:txBody>
            </p:sp>
            <p:sp>
              <p:nvSpPr>
                <p:cNvPr id="394" name="文本框 393"/>
                <p:cNvSpPr txBox="1"/>
                <p:nvPr/>
              </p:nvSpPr>
              <p:spPr>
                <a:xfrm>
                  <a:off x="15879" y="8140"/>
                  <a:ext cx="531" cy="3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700">
                      <a:latin typeface="微软雅黑" panose="020B0503020204020204" charset="-122"/>
                      <a:ea typeface="微软雅黑" panose="020B0503020204020204" charset="-122"/>
                    </a:rPr>
                    <a:t>90</a:t>
                  </a:r>
                  <a:r>
                    <a:rPr lang="zh-CN" altLang="en-US" sz="700">
                      <a:latin typeface="微软雅黑" panose="020B0503020204020204" charset="-122"/>
                      <a:ea typeface="微软雅黑" panose="020B0503020204020204" charset="-122"/>
                    </a:rPr>
                    <a:t>°</a:t>
                  </a:r>
                  <a:endParaRPr lang="zh-CN" altLang="en-US" sz="7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398" name="组合 49"/>
              <p:cNvGrpSpPr/>
              <p:nvPr/>
            </p:nvGrpSpPr>
            <p:grpSpPr>
              <a:xfrm>
                <a:off x="4424" y="3250"/>
                <a:ext cx="1487" cy="210"/>
                <a:chOff x="11104" y="5074"/>
                <a:chExt cx="1516" cy="45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99" name="圆角矩形 398"/>
                <p:cNvSpPr/>
                <p:nvPr/>
              </p:nvSpPr>
              <p:spPr>
                <a:xfrm>
                  <a:off x="11104" y="5074"/>
                  <a:ext cx="214" cy="45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-</a:t>
                  </a:r>
                  <a:endPara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00" name="圆角矩形 399"/>
                <p:cNvSpPr/>
                <p:nvPr/>
              </p:nvSpPr>
              <p:spPr>
                <a:xfrm>
                  <a:off x="12409" y="5074"/>
                  <a:ext cx="211" cy="454"/>
                </a:xfrm>
                <a:prstGeom prst="roundRect">
                  <a:avLst>
                    <a:gd name="adj" fmla="val 47333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+</a:t>
                  </a:r>
                  <a:endPara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01" name="圆角矩形 400"/>
                <p:cNvSpPr/>
                <p:nvPr/>
              </p:nvSpPr>
              <p:spPr>
                <a:xfrm>
                  <a:off x="11390" y="5074"/>
                  <a:ext cx="963" cy="45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700" strike="noStrike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200</a:t>
                  </a:r>
                  <a:endPara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26" name="文本框 25"/>
            <p:cNvSpPr txBox="1"/>
            <p:nvPr/>
          </p:nvSpPr>
          <p:spPr>
            <a:xfrm>
              <a:off x="11979" y="5056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端点固定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966" y="5418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镜面反转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4657" y="5165"/>
              <a:ext cx="144" cy="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657" y="5527"/>
              <a:ext cx="144" cy="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ldLvl="0" animBg="1"/>
      <p:bldP spid="66" grpId="0" bldLvl="0" animBg="1"/>
      <p:bldP spid="152" grpId="1" bldLvl="0" animBg="1"/>
      <p:bldP spid="66" grpId="1" bldLvl="0" animBg="1"/>
      <p:bldP spid="238" grpId="0" bldLvl="0" animBg="1"/>
      <p:bldP spid="238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8" name="矩形 77"/>
          <p:cNvSpPr/>
          <p:nvPr/>
        </p:nvSpPr>
        <p:spPr>
          <a:xfrm>
            <a:off x="270510" y="0"/>
            <a:ext cx="2054860" cy="680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55" name="图片 454" descr="1742344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6200000">
            <a:off x="4013835" y="285496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13" name="矩形 12"/>
          <p:cNvSpPr/>
          <p:nvPr/>
        </p:nvSpPr>
        <p:spPr>
          <a:xfrm>
            <a:off x="690880" y="1431290"/>
            <a:ext cx="11811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点尺寸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2150" y="1963420"/>
            <a:ext cx="11811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点数量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1515" y="530860"/>
            <a:ext cx="11811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点来源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4055" y="2976880"/>
            <a:ext cx="11811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连线机制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0880" y="4177665"/>
            <a:ext cx="11811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存活机制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458970" y="530860"/>
            <a:ext cx="11811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图片资源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73985" y="530860"/>
            <a:ext cx="11811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内部绘图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73985" y="984250"/>
            <a:ext cx="11811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点颜色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76525" y="2976880"/>
            <a:ext cx="11811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距离连线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32275" y="2976880"/>
            <a:ext cx="163957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固定点连线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78735" y="3383280"/>
            <a:ext cx="1377315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最大连线数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72610" y="3383280"/>
            <a:ext cx="1358265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连线端点数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0245" y="4597400"/>
            <a:ext cx="11811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运动速度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96900" y="2470150"/>
            <a:ext cx="1370965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填充块颜色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010" y="6362065"/>
            <a:ext cx="1892935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鼠标牵引距离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0880" y="89535"/>
            <a:ext cx="11811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运动区域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47820" y="1431290"/>
            <a:ext cx="1802765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图片旋转角度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601595" y="4177665"/>
            <a:ext cx="11811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周期重置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428490" y="4177665"/>
            <a:ext cx="11811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边界重置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90245" y="5427345"/>
            <a:ext cx="11811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踩点机制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577465" y="3778250"/>
            <a:ext cx="1377315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连线距离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90245" y="4974590"/>
            <a:ext cx="11811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运动角度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9" name="直接连接符 78"/>
          <p:cNvCxnSpPr>
            <a:stCxn id="17" idx="3"/>
            <a:endCxn id="33" idx="1"/>
          </p:cNvCxnSpPr>
          <p:nvPr/>
        </p:nvCxnSpPr>
        <p:spPr>
          <a:xfrm>
            <a:off x="1872615" y="683260"/>
            <a:ext cx="801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31" idx="1"/>
          </p:cNvCxnSpPr>
          <p:nvPr/>
        </p:nvCxnSpPr>
        <p:spPr>
          <a:xfrm>
            <a:off x="3855720" y="683260"/>
            <a:ext cx="603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33" idx="2"/>
            <a:endCxn id="34" idx="0"/>
          </p:cNvCxnSpPr>
          <p:nvPr/>
        </p:nvCxnSpPr>
        <p:spPr>
          <a:xfrm>
            <a:off x="3264535" y="835660"/>
            <a:ext cx="0" cy="14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</p:cNvCxnSpPr>
          <p:nvPr/>
        </p:nvCxnSpPr>
        <p:spPr>
          <a:xfrm>
            <a:off x="1875155" y="3129280"/>
            <a:ext cx="798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endCxn id="36" idx="1"/>
          </p:cNvCxnSpPr>
          <p:nvPr/>
        </p:nvCxnSpPr>
        <p:spPr>
          <a:xfrm>
            <a:off x="3856990" y="3129280"/>
            <a:ext cx="375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72" idx="1"/>
          </p:cNvCxnSpPr>
          <p:nvPr/>
        </p:nvCxnSpPr>
        <p:spPr>
          <a:xfrm>
            <a:off x="1874520" y="4330065"/>
            <a:ext cx="727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3782695" y="4330065"/>
            <a:ext cx="6775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35" idx="2"/>
            <a:endCxn id="37" idx="0"/>
          </p:cNvCxnSpPr>
          <p:nvPr/>
        </p:nvCxnSpPr>
        <p:spPr>
          <a:xfrm>
            <a:off x="3267075" y="3281680"/>
            <a:ext cx="635" cy="10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37" idx="2"/>
            <a:endCxn id="75" idx="0"/>
          </p:cNvCxnSpPr>
          <p:nvPr/>
        </p:nvCxnSpPr>
        <p:spPr>
          <a:xfrm flipH="1">
            <a:off x="3266440" y="3688080"/>
            <a:ext cx="1270" cy="90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36" idx="2"/>
            <a:endCxn id="38" idx="0"/>
          </p:cNvCxnSpPr>
          <p:nvPr/>
        </p:nvCxnSpPr>
        <p:spPr>
          <a:xfrm>
            <a:off x="5052060" y="3281680"/>
            <a:ext cx="0" cy="10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4428490" y="4597400"/>
            <a:ext cx="11811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重置速度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28490" y="4974590"/>
            <a:ext cx="11811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方向机制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771515" y="4974590"/>
            <a:ext cx="89154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反弹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601595" y="4597400"/>
            <a:ext cx="11811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渐变消失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601595" y="4974590"/>
            <a:ext cx="11811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存活周期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24980" y="4974590"/>
            <a:ext cx="86106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重置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连接符 98"/>
          <p:cNvCxnSpPr>
            <a:stCxn id="72" idx="2"/>
            <a:endCxn id="96" idx="0"/>
          </p:cNvCxnSpPr>
          <p:nvPr/>
        </p:nvCxnSpPr>
        <p:spPr>
          <a:xfrm>
            <a:off x="3192145" y="4482465"/>
            <a:ext cx="0" cy="114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6" idx="2"/>
            <a:endCxn id="97" idx="0"/>
          </p:cNvCxnSpPr>
          <p:nvPr/>
        </p:nvCxnSpPr>
        <p:spPr>
          <a:xfrm>
            <a:off x="3192145" y="4902200"/>
            <a:ext cx="0" cy="72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73" idx="2"/>
            <a:endCxn id="92" idx="0"/>
          </p:cNvCxnSpPr>
          <p:nvPr/>
        </p:nvCxnSpPr>
        <p:spPr>
          <a:xfrm>
            <a:off x="5019040" y="4482465"/>
            <a:ext cx="0" cy="114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92" idx="2"/>
            <a:endCxn id="93" idx="0"/>
          </p:cNvCxnSpPr>
          <p:nvPr/>
        </p:nvCxnSpPr>
        <p:spPr>
          <a:xfrm>
            <a:off x="5019040" y="4902200"/>
            <a:ext cx="0" cy="72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93" idx="3"/>
            <a:endCxn id="95" idx="1"/>
          </p:cNvCxnSpPr>
          <p:nvPr/>
        </p:nvCxnSpPr>
        <p:spPr>
          <a:xfrm>
            <a:off x="5609590" y="5126990"/>
            <a:ext cx="161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95" idx="3"/>
            <a:endCxn id="98" idx="1"/>
          </p:cNvCxnSpPr>
          <p:nvPr/>
        </p:nvCxnSpPr>
        <p:spPr>
          <a:xfrm>
            <a:off x="6663055" y="5126990"/>
            <a:ext cx="161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4459605" y="984250"/>
            <a:ext cx="11811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资源路径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6" name="直接连接符 105"/>
          <p:cNvCxnSpPr>
            <a:stCxn id="31" idx="2"/>
            <a:endCxn id="105" idx="0"/>
          </p:cNvCxnSpPr>
          <p:nvPr/>
        </p:nvCxnSpPr>
        <p:spPr>
          <a:xfrm>
            <a:off x="5049520" y="835660"/>
            <a:ext cx="635" cy="14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69" idx="0"/>
            <a:endCxn id="105" idx="2"/>
          </p:cNvCxnSpPr>
          <p:nvPr/>
        </p:nvCxnSpPr>
        <p:spPr>
          <a:xfrm flipV="1">
            <a:off x="5049520" y="1289050"/>
            <a:ext cx="635" cy="14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55" name="图片 454" descr="1742344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6200000">
            <a:off x="4355465" y="1781175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456" name="图片 455" descr="1742344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6200000">
            <a:off x="4355465" y="290322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457" name="图片 456" descr="1742344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6200000">
            <a:off x="11619230" y="3070225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5728335" y="258445"/>
            <a:ext cx="1065530" cy="49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QObject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肘形连接符 10"/>
          <p:cNvCxnSpPr>
            <a:stCxn id="5" idx="0"/>
            <a:endCxn id="3" idx="2"/>
          </p:cNvCxnSpPr>
          <p:nvPr/>
        </p:nvCxnSpPr>
        <p:spPr>
          <a:xfrm rot="16200000">
            <a:off x="6007100" y="1011555"/>
            <a:ext cx="50800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795905" y="1265555"/>
            <a:ext cx="6930390" cy="3733165"/>
            <a:chOff x="6922" y="1600"/>
            <a:chExt cx="10914" cy="5879"/>
          </a:xfrm>
        </p:grpSpPr>
        <p:sp>
          <p:nvSpPr>
            <p:cNvPr id="4" name="矩形 3"/>
            <p:cNvSpPr/>
            <p:nvPr/>
          </p:nvSpPr>
          <p:spPr>
            <a:xfrm>
              <a:off x="6922" y="2350"/>
              <a:ext cx="10914" cy="5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 fontAlgn="ctr"/>
              <a:r>
                <a:rPr lang="en-US" altLang="zh-CN">
                  <a:solidFill>
                    <a:schemeClr val="tx1"/>
                  </a:solidFill>
                </a:rPr>
                <a:t>+QMap&lt;QString,Adjuster*&gt; attributes		//</a:t>
              </a:r>
              <a:r>
                <a:rPr lang="zh-CN" altLang="en-US">
                  <a:solidFill>
                    <a:schemeClr val="tx1"/>
                  </a:solidFill>
                </a:rPr>
                <a:t>属性值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l" fontAlgn="ctr"/>
              <a:r>
                <a:rPr lang="en-US" altLang="zh-CN">
                  <a:solidFill>
                    <a:schemeClr val="tx1"/>
                  </a:solidFill>
                </a:rPr>
                <a:t>+ListBox* attributePane			//</a:t>
              </a:r>
              <a:r>
                <a:rPr lang="zh-CN" altLang="en-US">
                  <a:solidFill>
                    <a:schemeClr val="tx1"/>
                  </a:solidFill>
                </a:rPr>
                <a:t>属性面板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l" fontAlgn="ctr"/>
              <a:r>
                <a:rPr lang="en-US" altLang="zh-CN">
                  <a:solidFill>
                    <a:schemeClr val="tx1"/>
                  </a:solidFill>
                </a:rPr>
                <a:t>+QMap&lt;qreal,QColor&gt; colors;		//</a:t>
              </a:r>
              <a:r>
                <a:rPr lang="zh-CN" altLang="en-US">
                  <a:solidFill>
                    <a:schemeClr val="tx1"/>
                  </a:solidFill>
                </a:rPr>
                <a:t>颜色字典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l" fontAlgn="ctr"/>
              <a:r>
                <a:rPr lang="en-US" altLang="zh-CN">
                  <a:solidFill>
                    <a:schemeClr val="tx1"/>
                  </a:solidFill>
                </a:rPr>
                <a:t>+QPixMap graph;				//</a:t>
              </a:r>
              <a:r>
                <a:rPr lang="zh-CN" altLang="en-US">
                  <a:solidFill>
                    <a:schemeClr val="tx1"/>
                  </a:solidFill>
                </a:rPr>
                <a:t>临时象图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l" fontAlgn="ctr"/>
              <a:r>
                <a:rPr lang="en-US" altLang="zh-CN">
                  <a:solidFill>
                    <a:schemeClr val="tx1"/>
                  </a:solidFill>
                </a:rPr>
                <a:t>+int getAttribute(const QString&amp; key);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l" fontAlgn="ctr"/>
              <a:r>
                <a:rPr lang="en-US" altLang="zh-CN">
                  <a:solidFill>
                    <a:schemeClr val="tx1"/>
                  </a:solidFill>
                </a:rPr>
                <a:t>+bool setAttribute(const QString&amp; key,const int&amp;value);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l" fontAlgn="ctr"/>
              <a:r>
                <a:rPr lang="en-US" altLang="zh-CN" i="1">
                  <a:solidFill>
                    <a:schemeClr val="tx1"/>
                  </a:solidFill>
                </a:rPr>
                <a:t>+virtual void paintBackground(QPainter&amp; painter,const float &amp;a)=0;</a:t>
              </a:r>
              <a:endParaRPr lang="en-US" altLang="zh-CN" i="1">
                <a:solidFill>
                  <a:schemeClr val="tx1"/>
                </a:solidFill>
              </a:endParaRPr>
            </a:p>
            <a:p>
              <a:pPr algn="l" fontAlgn="ctr"/>
              <a:r>
                <a:rPr lang="en-US" altLang="zh-CN" i="1">
                  <a:solidFill>
                    <a:schemeClr val="tx1"/>
                  </a:solidFill>
                </a:rPr>
                <a:t>+virtual void paintSpec(QPainter&amp; painter,QList&lt;double&gt; data)=0;</a:t>
              </a:r>
              <a:endParaRPr lang="en-US" altLang="zh-CN" i="1">
                <a:solidFill>
                  <a:schemeClr val="tx1"/>
                </a:solidFill>
              </a:endParaRPr>
            </a:p>
            <a:p>
              <a:pPr algn="l" font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+void setColor(</a:t>
              </a:r>
              <a:r>
                <a:rPr lang="en-US" altLang="zh-CN">
                  <a:solidFill>
                    <a:schemeClr val="tx1"/>
                  </a:solidFill>
                  <a:sym typeface="+mn-ea"/>
                </a:rPr>
                <a:t>QMap&lt;qreal,QColor&gt;</a:t>
              </a:r>
              <a:r>
                <a:rPr lang="en-US" altLang="zh-CN">
                  <a:solidFill>
                    <a:schemeClr val="tx1"/>
                  </a:solidFill>
                  <a:sym typeface="+mn-ea"/>
                </a:rPr>
                <a:t>)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l" font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+int getValue(QString);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l" font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+void setValue(QString ,int);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l" font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22" y="1600"/>
              <a:ext cx="10914" cy="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 fontAlgn="ctr"/>
              <a:r>
                <a:rPr lang="en-US" altLang="zh-CN">
                  <a:solidFill>
                    <a:schemeClr val="tx1"/>
                  </a:solidFill>
                </a:rPr>
                <a:t> SpecBuilder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l" font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645285" y="6037580"/>
            <a:ext cx="1626196" cy="691515"/>
            <a:chOff x="6922" y="1600"/>
            <a:chExt cx="10918" cy="5879"/>
          </a:xfrm>
        </p:grpSpPr>
        <p:sp>
          <p:nvSpPr>
            <p:cNvPr id="15" name="矩形 14"/>
            <p:cNvSpPr/>
            <p:nvPr/>
          </p:nvSpPr>
          <p:spPr>
            <a:xfrm>
              <a:off x="6922" y="4607"/>
              <a:ext cx="10918" cy="28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 fontAlgn="ctr"/>
              <a:r>
                <a:rPr lang="en-US" altLang="zh-CN" sz="1600">
                  <a:solidFill>
                    <a:schemeClr val="tx1"/>
                  </a:solidFill>
                </a:rPr>
                <a:t>...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22" y="1600"/>
              <a:ext cx="10914" cy="3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 fontAlgn="ctr"/>
              <a:r>
                <a:rPr lang="en-US" altLang="zh-CN">
                  <a:solidFill>
                    <a:schemeClr val="tx1"/>
                  </a:solidFill>
                </a:rPr>
                <a:t>AnnularSpec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395470" y="6036945"/>
            <a:ext cx="1626196" cy="691515"/>
            <a:chOff x="6922" y="1600"/>
            <a:chExt cx="10918" cy="5879"/>
          </a:xfrm>
        </p:grpSpPr>
        <p:sp>
          <p:nvSpPr>
            <p:cNvPr id="18" name="矩形 17"/>
            <p:cNvSpPr/>
            <p:nvPr/>
          </p:nvSpPr>
          <p:spPr>
            <a:xfrm>
              <a:off x="6922" y="4607"/>
              <a:ext cx="10918" cy="28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 fontAlgn="ctr"/>
              <a:r>
                <a:rPr lang="en-US" altLang="zh-CN" sz="1600">
                  <a:solidFill>
                    <a:schemeClr val="tx1"/>
                  </a:solidFill>
                </a:rPr>
                <a:t>...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22" y="1600"/>
              <a:ext cx="10914" cy="3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 fontAlgn="ctr"/>
              <a:r>
                <a:rPr lang="en-US" altLang="zh-CN">
                  <a:solidFill>
                    <a:schemeClr val="tx1"/>
                  </a:solidFill>
                </a:rPr>
                <a:t>LinearSpec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56070" y="6037580"/>
            <a:ext cx="1626196" cy="691515"/>
            <a:chOff x="6922" y="1600"/>
            <a:chExt cx="10918" cy="5879"/>
          </a:xfrm>
        </p:grpSpPr>
        <p:sp>
          <p:nvSpPr>
            <p:cNvPr id="21" name="矩形 20"/>
            <p:cNvSpPr/>
            <p:nvPr/>
          </p:nvSpPr>
          <p:spPr>
            <a:xfrm>
              <a:off x="6922" y="4607"/>
              <a:ext cx="10918" cy="28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 fontAlgn="ctr"/>
              <a:r>
                <a:rPr lang="en-US" altLang="zh-CN" sz="1600">
                  <a:solidFill>
                    <a:schemeClr val="tx1"/>
                  </a:solidFill>
                </a:rPr>
                <a:t>...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922" y="1600"/>
              <a:ext cx="10914" cy="3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 fontAlgn="ctr"/>
              <a:r>
                <a:rPr lang="en-US" altLang="zh-CN">
                  <a:solidFill>
                    <a:schemeClr val="tx1"/>
                  </a:solidFill>
                </a:rPr>
                <a:t>...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肘形连接符 22"/>
          <p:cNvCxnSpPr>
            <a:stCxn id="19" idx="0"/>
            <a:endCxn id="4" idx="2"/>
          </p:cNvCxnSpPr>
          <p:nvPr/>
        </p:nvCxnSpPr>
        <p:spPr>
          <a:xfrm rot="16200000">
            <a:off x="5215255" y="4991100"/>
            <a:ext cx="1038225" cy="10528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6" idx="0"/>
            <a:endCxn id="4" idx="2"/>
          </p:cNvCxnSpPr>
          <p:nvPr/>
        </p:nvCxnSpPr>
        <p:spPr>
          <a:xfrm rot="16200000">
            <a:off x="3839845" y="3616960"/>
            <a:ext cx="1038860" cy="3803015"/>
          </a:xfrm>
          <a:prstGeom prst="bentConnector3">
            <a:avLst>
              <a:gd name="adj1" fmla="val 500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2" idx="0"/>
            <a:endCxn id="4" idx="2"/>
          </p:cNvCxnSpPr>
          <p:nvPr/>
        </p:nvCxnSpPr>
        <p:spPr>
          <a:xfrm rot="16200000" flipV="1">
            <a:off x="6345555" y="4914265"/>
            <a:ext cx="1038860" cy="12077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5821680" y="5334635"/>
            <a:ext cx="1203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hakuyoxingshu7000" panose="02000600000000000000" charset="-122"/>
                <a:ea typeface="hakuyoxingshu7000" panose="02000600000000000000" charset="-122"/>
              </a:rPr>
              <a:t>Italink</a:t>
            </a:r>
            <a:endParaRPr lang="en-US" altLang="zh-CN">
              <a:latin typeface="hakuyoxingshu7000" panose="02000600000000000000" charset="-122"/>
              <a:ea typeface="hakuyoxingshu7000" panose="02000600000000000000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10432415" y="7292340"/>
            <a:ext cx="450850" cy="16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垂直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541760" y="7292340"/>
            <a:ext cx="450850" cy="16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中心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997565" y="7292340"/>
            <a:ext cx="450850" cy="16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rPr>
              <a:t>水平</a:t>
            </a:r>
            <a:endParaRPr lang="zh-CN" altLang="en-US" sz="10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7" name="组合 49"/>
          <p:cNvGrpSpPr/>
          <p:nvPr/>
        </p:nvGrpSpPr>
        <p:grpSpPr>
          <a:xfrm rot="0">
            <a:off x="11122660" y="7055485"/>
            <a:ext cx="604520" cy="133350"/>
            <a:chOff x="10894" y="5074"/>
            <a:chExt cx="2131" cy="4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10894" y="5074"/>
              <a:ext cx="503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2537" y="5074"/>
              <a:ext cx="488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1336" y="5074"/>
              <a:ext cx="1246" cy="4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endParaRPr lang="zh-CN" altLang="en-US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87270" y="789940"/>
            <a:ext cx="1065530" cy="49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QObject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4405" y="1632585"/>
            <a:ext cx="3731260" cy="295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ctr"/>
            <a:r>
              <a:rPr lang="en-US" altLang="zh-CN">
                <a:solidFill>
                  <a:schemeClr val="tx1"/>
                </a:solidFill>
              </a:rPr>
              <a:t>                               Spec</a:t>
            </a:r>
            <a:endParaRPr lang="en-US" altLang="zh-CN">
              <a:solidFill>
                <a:schemeClr val="tx1"/>
              </a:solidFill>
            </a:endParaRPr>
          </a:p>
          <a:p>
            <a:pPr algn="l" fontAlgn="ctr"/>
            <a:r>
              <a:rPr lang="en-US" altLang="zh-CN">
                <a:solidFill>
                  <a:schemeClr val="tx1"/>
                </a:solidFill>
              </a:rPr>
              <a:t>+QMap&lt;QString,Adjuster&gt;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properties</a:t>
            </a:r>
            <a:endParaRPr lang="en-US" altLang="zh-CN">
              <a:solidFill>
                <a:schemeClr val="tx1"/>
              </a:solidFill>
            </a:endParaRPr>
          </a:p>
          <a:p>
            <a:pPr algn="l" fontAlgn="ctr"/>
            <a:r>
              <a:rPr lang="en-US" altLang="zh-CN">
                <a:solidFill>
                  <a:schemeClr val="tx1"/>
                </a:solidFill>
              </a:rPr>
              <a:t>+QWidget propertiesPane;</a:t>
            </a:r>
            <a:endParaRPr lang="en-US" altLang="zh-CN">
              <a:solidFill>
                <a:schemeClr val="tx1"/>
              </a:solidFill>
            </a:endParaRPr>
          </a:p>
          <a:p>
            <a:pPr algn="l" fontAlgn="ctr"/>
            <a:r>
              <a:rPr lang="en-US" altLang="zh-CN">
                <a:solidFill>
                  <a:schemeClr val="tx1"/>
                </a:solidFill>
              </a:rPr>
              <a:t>+QWidget AdjustPane;</a:t>
            </a:r>
            <a:endParaRPr lang="en-US" altLang="zh-CN">
              <a:solidFill>
                <a:schemeClr val="tx1"/>
              </a:solidFill>
            </a:endParaRPr>
          </a:p>
          <a:p>
            <a:pPr algn="l" fontAlgn="ctr"/>
            <a:r>
              <a:rPr lang="en-US" altLang="zh-CN">
                <a:solidFill>
                  <a:schemeClr val="tx1"/>
                </a:solidFill>
              </a:rPr>
              <a:t>+QPixmap getBorder();</a:t>
            </a:r>
            <a:endParaRPr lang="en-US" altLang="zh-CN">
              <a:solidFill>
                <a:schemeClr val="tx1"/>
              </a:solidFill>
            </a:endParaRPr>
          </a:p>
          <a:p>
            <a:pPr algn="l" fontAlgn="ctr"/>
            <a:r>
              <a:rPr lang="en-US" altLang="zh-CN">
                <a:solidFill>
                  <a:schemeClr val="tx1"/>
                </a:solidFill>
              </a:rPr>
              <a:t>+QMap&lt;qreal,QColor&gt; colors;</a:t>
            </a:r>
            <a:endParaRPr lang="en-US" altLang="zh-CN">
              <a:solidFill>
                <a:schemeClr val="tx1"/>
              </a:solidFill>
            </a:endParaRPr>
          </a:p>
          <a:p>
            <a:pPr algn="l" fontAlgn="ctr"/>
            <a:r>
              <a:rPr lang="en-US" altLang="zh-CN">
                <a:solidFill>
                  <a:schemeClr val="tx1"/>
                </a:solidFill>
              </a:rPr>
              <a:t>+void setValue(QString ,int);</a:t>
            </a:r>
            <a:endParaRPr lang="en-US" altLang="zh-CN">
              <a:solidFill>
                <a:schemeClr val="tx1"/>
              </a:solidFill>
            </a:endParaRPr>
          </a:p>
          <a:p>
            <a:pPr algn="l" fontAlgn="ctr"/>
            <a:r>
              <a:rPr lang="en-US" altLang="zh-CN">
                <a:solidFill>
                  <a:schemeClr val="tx1"/>
                </a:solidFill>
              </a:rPr>
              <a:t>+void setColor(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QMap&lt;qreal,QColor&gt;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  <a:p>
            <a:pPr algn="l" fontAlgn="ctr"/>
            <a:r>
              <a:rPr lang="en-US" altLang="zh-CN">
                <a:solidFill>
                  <a:schemeClr val="tx1"/>
                </a:solidFill>
              </a:rPr>
              <a:t>+int getValue(QString);</a:t>
            </a:r>
            <a:endParaRPr lang="en-US" altLang="zh-CN">
              <a:solidFill>
                <a:schemeClr val="tx1"/>
              </a:solidFill>
            </a:endParaRPr>
          </a:p>
          <a:p>
            <a:pPr algn="l" fontAlgn="ctr"/>
            <a:r>
              <a:rPr lang="en-US" altLang="zh-CN">
                <a:solidFill>
                  <a:schemeClr val="tx1"/>
                </a:solidFill>
              </a:rPr>
              <a:t>+QPixMap graph;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6535" y="4408170"/>
            <a:ext cx="1628775" cy="39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>
                <a:solidFill>
                  <a:schemeClr val="tx1"/>
                </a:solidFill>
              </a:rPr>
              <a:t>Spin</a:t>
            </a:r>
            <a:endParaRPr lang="en-US" altLang="zh-CN">
              <a:solidFill>
                <a:schemeClr val="tx1"/>
              </a:solidFill>
            </a:endParaRPr>
          </a:p>
          <a:p>
            <a:pPr algn="ctr" font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19975" y="4408170"/>
            <a:ext cx="2590165" cy="39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>
                <a:solidFill>
                  <a:schemeClr val="tx1"/>
                </a:solidFill>
              </a:rPr>
              <a:t>DropDownButton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04170" y="4408805"/>
            <a:ext cx="1243965" cy="39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>
                <a:solidFill>
                  <a:schemeClr val="tx1"/>
                </a:solidFill>
              </a:rPr>
              <a:t>CheckBox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54880" y="6154420"/>
            <a:ext cx="1269365" cy="39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>
                <a:solidFill>
                  <a:schemeClr val="tx1"/>
                </a:solidFill>
              </a:rPr>
              <a:t>SpinBox</a:t>
            </a:r>
            <a:endParaRPr lang="en-US" altLang="zh-CN">
              <a:solidFill>
                <a:schemeClr val="tx1"/>
              </a:solidFill>
            </a:endParaRPr>
          </a:p>
          <a:p>
            <a:pPr algn="l" font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23075" y="6154420"/>
            <a:ext cx="1269365" cy="39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>
                <a:solidFill>
                  <a:schemeClr val="tx1"/>
                </a:solidFill>
              </a:rPr>
              <a:t>SpinSlider</a:t>
            </a:r>
            <a:endParaRPr lang="en-US" altLang="zh-CN">
              <a:solidFill>
                <a:schemeClr val="tx1"/>
              </a:solidFill>
            </a:endParaRPr>
          </a:p>
          <a:p>
            <a:pPr algn="l" font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肘形连接符 10"/>
          <p:cNvCxnSpPr>
            <a:stCxn id="3" idx="0"/>
            <a:endCxn id="2" idx="2"/>
          </p:cNvCxnSpPr>
          <p:nvPr/>
        </p:nvCxnSpPr>
        <p:spPr>
          <a:xfrm rot="16200000">
            <a:off x="2648268" y="1460818"/>
            <a:ext cx="343535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rot="16200000">
            <a:off x="6082665" y="3566160"/>
            <a:ext cx="1050290" cy="6343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7" idx="0"/>
            <a:endCxn id="4" idx="2"/>
          </p:cNvCxnSpPr>
          <p:nvPr/>
        </p:nvCxnSpPr>
        <p:spPr>
          <a:xfrm rot="16200000" flipV="1">
            <a:off x="8427403" y="4120198"/>
            <a:ext cx="575310" cy="635"/>
          </a:xfrm>
          <a:prstGeom prst="bentConnector3">
            <a:avLst>
              <a:gd name="adj1" fmla="val 50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0"/>
            <a:endCxn id="4" idx="3"/>
          </p:cNvCxnSpPr>
          <p:nvPr/>
        </p:nvCxnSpPr>
        <p:spPr>
          <a:xfrm rot="16200000" flipV="1">
            <a:off x="10194608" y="3476943"/>
            <a:ext cx="1241425" cy="6223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9" idx="0"/>
            <a:endCxn id="24" idx="2"/>
          </p:cNvCxnSpPr>
          <p:nvPr/>
        </p:nvCxnSpPr>
        <p:spPr>
          <a:xfrm rot="16200000">
            <a:off x="5509895" y="5553075"/>
            <a:ext cx="481330" cy="7213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0"/>
            <a:endCxn id="24" idx="2"/>
          </p:cNvCxnSpPr>
          <p:nvPr/>
        </p:nvCxnSpPr>
        <p:spPr>
          <a:xfrm rot="16200000" flipV="1">
            <a:off x="6543675" y="5240655"/>
            <a:ext cx="481330" cy="1346835"/>
          </a:xfrm>
          <a:prstGeom prst="bentConnector3">
            <a:avLst>
              <a:gd name="adj1" fmla="val 500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6925310" y="2103755"/>
            <a:ext cx="3578860" cy="1729105"/>
            <a:chOff x="10728" y="2135"/>
            <a:chExt cx="5636" cy="2723"/>
          </a:xfrm>
        </p:grpSpPr>
        <p:sp>
          <p:nvSpPr>
            <p:cNvPr id="4" name="矩形 3"/>
            <p:cNvSpPr/>
            <p:nvPr/>
          </p:nvSpPr>
          <p:spPr>
            <a:xfrm>
              <a:off x="10728" y="2761"/>
              <a:ext cx="5636" cy="20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 fontAlgn="ctr"/>
              <a:r>
                <a:rPr lang="en-US" altLang="zh-CN">
                  <a:solidFill>
                    <a:schemeClr val="tx1"/>
                  </a:solidFill>
                </a:rPr>
                <a:t>int value;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l" fontAlgn="ctr"/>
              <a:r>
                <a:rPr lang="en-US" altLang="zh-CN">
                  <a:solidFill>
                    <a:schemeClr val="tx1"/>
                  </a:solidFill>
                </a:rPr>
                <a:t>signals</a:t>
              </a:r>
              <a:r>
                <a:rPr lang="zh-CN" altLang="en-US">
                  <a:solidFill>
                    <a:schemeClr val="tx1"/>
                  </a:solidFill>
                </a:rPr>
                <a:t>：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l" fontAlgn="ctr"/>
              <a:r>
                <a:rPr lang="en-US" altLang="zh-CN">
                  <a:solidFill>
                    <a:schemeClr val="tx1"/>
                  </a:solidFill>
                </a:rPr>
                <a:t>void valueChange(const int&amp;)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l" fontAlgn="ctr"/>
              <a:r>
                <a:rPr lang="en-US" altLang="zh-CN">
                  <a:solidFill>
                    <a:schemeClr val="tx1"/>
                  </a:solidFill>
                </a:rPr>
                <a:t>...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728" y="2135"/>
              <a:ext cx="5636" cy="6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 fontAlgn="ctr"/>
              <a:r>
                <a:rPr lang="en-US" altLang="zh-CN">
                  <a:solidFill>
                    <a:schemeClr val="tx1"/>
                  </a:solidFill>
                </a:rPr>
                <a:t>Adjuster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420610" y="4801235"/>
            <a:ext cx="2590165" cy="386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ctr"/>
            <a:r>
              <a:rPr lang="en-US" altLang="zh-CN">
                <a:solidFill>
                  <a:schemeClr val="tx1"/>
                </a:solidFill>
              </a:rPr>
              <a:t>QVector&lt;QString&gt; values;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181975" y="1035050"/>
            <a:ext cx="1065530" cy="49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QWidget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3" name="肘形连接符 22"/>
          <p:cNvCxnSpPr>
            <a:stCxn id="5" idx="0"/>
            <a:endCxn id="22" idx="2"/>
          </p:cNvCxnSpPr>
          <p:nvPr/>
        </p:nvCxnSpPr>
        <p:spPr>
          <a:xfrm rot="16200000">
            <a:off x="8429943" y="1818958"/>
            <a:ext cx="569595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6216015" y="3244850"/>
            <a:ext cx="1203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hakuyoxingshu7000" panose="02000600000000000000" charset="-122"/>
                <a:ea typeface="hakuyoxingshu7000" panose="02000600000000000000" charset="-122"/>
              </a:rPr>
              <a:t>Italink</a:t>
            </a:r>
            <a:endParaRPr lang="en-US" altLang="zh-CN">
              <a:latin typeface="hakuyoxingshu7000" panose="02000600000000000000" charset="-122"/>
              <a:ea typeface="hakuyoxingshu7000" panose="0200060000000000000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6535" y="4801235"/>
            <a:ext cx="1629410" cy="87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ctr"/>
            <a:r>
              <a:rPr lang="en-US" altLang="zh-CN">
                <a:solidFill>
                  <a:schemeClr val="tx1"/>
                </a:solidFill>
              </a:rPr>
              <a:t>Button add</a:t>
            </a:r>
            <a:endParaRPr lang="en-US" altLang="zh-CN">
              <a:solidFill>
                <a:schemeClr val="tx1"/>
              </a:solidFill>
            </a:endParaRPr>
          </a:p>
          <a:p>
            <a:pPr algn="l" fontAlgn="ctr"/>
            <a:r>
              <a:rPr lang="en-US" altLang="zh-CN">
                <a:solidFill>
                  <a:schemeClr val="tx1"/>
                </a:solidFill>
              </a:rPr>
              <a:t>Button </a:t>
            </a:r>
            <a:r>
              <a:rPr lang="en-US" altLang="zh-CN">
                <a:solidFill>
                  <a:schemeClr val="tx1"/>
                </a:solidFill>
              </a:rPr>
              <a:t>sub</a:t>
            </a:r>
            <a:endParaRPr lang="en-US" altLang="zh-CN">
              <a:solidFill>
                <a:schemeClr val="tx1"/>
              </a:solidFill>
            </a:endParaRPr>
          </a:p>
          <a:p>
            <a:pPr algn="l" fontAlgn="ctr"/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725" y="4801235"/>
            <a:ext cx="2257425" cy="1943100"/>
          </a:xfrm>
          <a:prstGeom prst="rect">
            <a:avLst/>
          </a:prstGeom>
        </p:spPr>
      </p:pic>
      <p:pic>
        <p:nvPicPr>
          <p:cNvPr id="26" name="图片 25" descr="取色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90" y="6028055"/>
            <a:ext cx="207645" cy="2076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1435" y="1137920"/>
            <a:ext cx="5032375" cy="4217035"/>
          </a:xfrm>
          <a:prstGeom prst="rect">
            <a:avLst/>
          </a:prstGeom>
        </p:spPr>
      </p:pic>
      <p:sp>
        <p:nvSpPr>
          <p:cNvPr id="238" name="矩形 237"/>
          <p:cNvSpPr/>
          <p:nvPr/>
        </p:nvSpPr>
        <p:spPr>
          <a:xfrm>
            <a:off x="12541250" y="1306195"/>
            <a:ext cx="937895" cy="67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AB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A+B-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A-B+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384550" y="-2540"/>
            <a:ext cx="9525" cy="6899275"/>
          </a:xfrm>
          <a:prstGeom prst="line">
            <a:avLst/>
          </a:prstGeom>
          <a:ln cmpd="sng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4" idx="1"/>
            <a:endCxn id="84" idx="3"/>
          </p:cNvCxnSpPr>
          <p:nvPr/>
        </p:nvCxnSpPr>
        <p:spPr>
          <a:xfrm>
            <a:off x="0" y="3439160"/>
            <a:ext cx="12192000" cy="0"/>
          </a:xfrm>
          <a:prstGeom prst="line">
            <a:avLst/>
          </a:prstGeom>
          <a:ln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9016048" y="1566863"/>
            <a:ext cx="252413" cy="252413"/>
          </a:xfrm>
          <a:prstGeom prst="roundRect">
            <a:avLst>
              <a:gd name="adj" fmla="val 28804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bg1"/>
                </a:solidFill>
              </a:rPr>
              <a:t>1</a:t>
            </a:r>
            <a:endParaRPr lang="en-US" altLang="zh-CN" strike="noStrike" noProof="1">
              <a:solidFill>
                <a:schemeClr val="bg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9016048" y="1923733"/>
            <a:ext cx="252413" cy="252413"/>
          </a:xfrm>
          <a:prstGeom prst="roundRect">
            <a:avLst>
              <a:gd name="adj" fmla="val 28804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9016048" y="2276793"/>
            <a:ext cx="252413" cy="252413"/>
          </a:xfrm>
          <a:prstGeom prst="roundRect">
            <a:avLst>
              <a:gd name="adj" fmla="val 28804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9016048" y="2633028"/>
            <a:ext cx="252413" cy="252413"/>
          </a:xfrm>
          <a:prstGeom prst="roundRect">
            <a:avLst>
              <a:gd name="adj" fmla="val 28804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4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9406890" y="1306830"/>
            <a:ext cx="2546350" cy="4353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>
              <a:lnSpc>
                <a:spcPct val="150000"/>
              </a:lnSpc>
            </a:pPr>
            <a:endParaRPr lang="zh-CN" altLang="en-US" sz="14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168890" y="2787650"/>
            <a:ext cx="1022350" cy="168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 fontAlgn="base">
              <a:lnSpc>
                <a:spcPct val="150000"/>
              </a:lnSpc>
            </a:pP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371330" y="1306830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70C0"/>
                </a:solidFill>
              </a:rPr>
              <a:t>Specinker</a:t>
            </a:r>
            <a:endParaRPr lang="en-US" altLang="zh-CN" sz="140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9473565" y="4321770"/>
            <a:ext cx="2413000" cy="24771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尺寸</a:t>
            </a:r>
            <a:endParaRPr lang="zh-CN" altLang="en-US" sz="1000"/>
          </a:p>
        </p:txBody>
      </p:sp>
      <p:sp>
        <p:nvSpPr>
          <p:cNvPr id="460" name="矩形 459"/>
          <p:cNvSpPr/>
          <p:nvPr/>
        </p:nvSpPr>
        <p:spPr>
          <a:xfrm>
            <a:off x="9473565" y="4680585"/>
            <a:ext cx="2413000" cy="24768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频谱形状</a:t>
            </a:r>
            <a:endParaRPr lang="zh-CN" altLang="en-US" sz="1000"/>
          </a:p>
        </p:txBody>
      </p:sp>
      <p:sp>
        <p:nvSpPr>
          <p:cNvPr id="461" name="矩形 460"/>
          <p:cNvSpPr/>
          <p:nvPr/>
        </p:nvSpPr>
        <p:spPr>
          <a:xfrm>
            <a:off x="9473565" y="5012681"/>
            <a:ext cx="2413000" cy="24768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颜色</a:t>
            </a:r>
            <a:r>
              <a:rPr lang="zh-CN" altLang="en-US" sz="1000"/>
              <a:t>填充</a:t>
            </a:r>
            <a:endParaRPr lang="zh-CN" altLang="en-US" sz="1000"/>
          </a:p>
        </p:txBody>
      </p:sp>
      <p:sp>
        <p:nvSpPr>
          <p:cNvPr id="344" name="矩形 343"/>
          <p:cNvSpPr/>
          <p:nvPr/>
        </p:nvSpPr>
        <p:spPr>
          <a:xfrm>
            <a:off x="9460230" y="5354955"/>
            <a:ext cx="2413000" cy="24768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引擎设置</a:t>
            </a:r>
            <a:endParaRPr lang="zh-CN" altLang="en-US" sz="1000"/>
          </a:p>
        </p:txBody>
      </p:sp>
      <p:grpSp>
        <p:nvGrpSpPr>
          <p:cNvPr id="462" name="组合 461"/>
          <p:cNvGrpSpPr/>
          <p:nvPr/>
        </p:nvGrpSpPr>
        <p:grpSpPr>
          <a:xfrm>
            <a:off x="9473565" y="1698625"/>
            <a:ext cx="2413000" cy="865505"/>
            <a:chOff x="2366" y="668"/>
            <a:chExt cx="3800" cy="1363"/>
          </a:xfrm>
        </p:grpSpPr>
        <p:grpSp>
          <p:nvGrpSpPr>
            <p:cNvPr id="239" name="组合 238"/>
            <p:cNvGrpSpPr/>
            <p:nvPr/>
          </p:nvGrpSpPr>
          <p:grpSpPr>
            <a:xfrm>
              <a:off x="2366" y="669"/>
              <a:ext cx="3800" cy="1362"/>
              <a:chOff x="10482" y="3588"/>
              <a:chExt cx="3800" cy="1362"/>
            </a:xfrm>
          </p:grpSpPr>
          <p:grpSp>
            <p:nvGrpSpPr>
              <p:cNvPr id="210" name="组合 209"/>
              <p:cNvGrpSpPr/>
              <p:nvPr/>
            </p:nvGrpSpPr>
            <p:grpSpPr>
              <a:xfrm rot="0">
                <a:off x="10482" y="3588"/>
                <a:ext cx="3800" cy="1362"/>
                <a:chOff x="11509" y="4461"/>
                <a:chExt cx="3800" cy="1502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9" name="矩形 88"/>
                <p:cNvSpPr/>
                <p:nvPr/>
              </p:nvSpPr>
              <p:spPr>
                <a:xfrm>
                  <a:off x="11509" y="4461"/>
                  <a:ext cx="3800" cy="43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zh-CN" altLang="en-US" sz="1000"/>
                    <a:t>轨道形状</a:t>
                  </a:r>
                  <a:endParaRPr lang="zh-CN" altLang="en-US" sz="1000"/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>
                  <a:off x="11509" y="4891"/>
                  <a:ext cx="3800" cy="107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p>
                  <a:pPr algn="l" fontAlgn="t">
                    <a:lnSpc>
                      <a:spcPct val="150000"/>
                    </a:lnSpc>
                    <a:buClrTx/>
                    <a:buSzTx/>
                    <a:buNone/>
                  </a:pPr>
                  <a:r>
                    <a:rPr lang="en-US" altLang="zh-CN" sz="1000" strike="noStrike" noProof="1">
                      <a:latin typeface="微软雅黑" panose="020B0503020204020204" charset="-122"/>
                      <a:ea typeface="微软雅黑" panose="020B0503020204020204" charset="-122"/>
                    </a:rPr>
                    <a:t>  </a:t>
                  </a:r>
                  <a:r>
                    <a:rPr lang="zh-CN" altLang="en-US" sz="1000" strike="noStrike" noProof="1">
                      <a:latin typeface="微软雅黑" panose="020B0503020204020204" charset="-122"/>
                      <a:ea typeface="微软雅黑" panose="020B0503020204020204" charset="-122"/>
                    </a:rPr>
                    <a:t>            </a:t>
                  </a:r>
                  <a:endParaRPr lang="zh-CN" altLang="en-US" sz="1000" strike="noStrike" noProof="1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10517" y="4019"/>
                <a:ext cx="3703" cy="471"/>
                <a:chOff x="10245" y="2714"/>
                <a:chExt cx="3703" cy="471"/>
              </a:xfrm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10245" y="2724"/>
                  <a:ext cx="1242" cy="4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l" fontAlgn="base">
                    <a:lnSpc>
                      <a:spcPct val="150000"/>
                    </a:lnSpc>
                  </a:pPr>
                  <a:r>
                    <a:rPr lang="zh-CN" altLang="en-US" sz="900" strike="noStrike" noProof="1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轨道类型</a:t>
                  </a:r>
                  <a:endParaRPr lang="zh-CN" altLang="en-US" sz="900" strike="noStrike" noProof="1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11653" y="2939"/>
                  <a:ext cx="115" cy="11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base">
                    <a:lnSpc>
                      <a:spcPct val="150000"/>
                    </a:lnSpc>
                  </a:pPr>
                  <a:endParaRPr lang="zh-CN" altLang="en-US" sz="1200" strike="noStrike" noProof="1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13082" y="2939"/>
                  <a:ext cx="113" cy="115"/>
                </a:xfrm>
                <a:prstGeom prst="ellips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base">
                    <a:lnSpc>
                      <a:spcPct val="150000"/>
                    </a:lnSpc>
                  </a:pPr>
                  <a:endParaRPr lang="zh-CN" altLang="en-US" sz="1200" strike="noStrike" noProof="1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97" name="文本框 149"/>
                <p:cNvSpPr txBox="1"/>
                <p:nvPr/>
              </p:nvSpPr>
              <p:spPr>
                <a:xfrm>
                  <a:off x="11813" y="2714"/>
                  <a:ext cx="712" cy="47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zh-CN" altLang="en-US" sz="900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线型</a:t>
                  </a:r>
                  <a:endParaRPr lang="zh-CN" altLang="en-US" sz="9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98" name="文本框 150"/>
                <p:cNvSpPr txBox="1"/>
                <p:nvPr/>
              </p:nvSpPr>
              <p:spPr>
                <a:xfrm>
                  <a:off x="13158" y="2714"/>
                  <a:ext cx="790" cy="47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zh-CN" altLang="en-US" sz="900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扇环</a:t>
                  </a:r>
                  <a:endParaRPr lang="zh-CN" altLang="en-US" sz="9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234" name="文本框 233"/>
              <p:cNvSpPr txBox="1"/>
              <p:nvPr/>
            </p:nvSpPr>
            <p:spPr>
              <a:xfrm>
                <a:off x="10517" y="4552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轨道面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37" name="矩形 236"/>
              <p:cNvSpPr/>
              <p:nvPr/>
            </p:nvSpPr>
            <p:spPr>
              <a:xfrm>
                <a:off x="12582" y="4605"/>
                <a:ext cx="1295" cy="25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endParaRPr lang="zh-CN" altLang="en-US" sz="1000"/>
              </a:p>
            </p:txBody>
          </p:sp>
        </p:grpSp>
        <p:pic>
          <p:nvPicPr>
            <p:cNvPr id="453" name="图片 452" descr="1742344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5739" y="731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463" name="组合 462"/>
          <p:cNvGrpSpPr/>
          <p:nvPr/>
        </p:nvGrpSpPr>
        <p:grpSpPr>
          <a:xfrm>
            <a:off x="9460230" y="2680970"/>
            <a:ext cx="2413000" cy="1511935"/>
            <a:chOff x="2366" y="2161"/>
            <a:chExt cx="3800" cy="2381"/>
          </a:xfrm>
        </p:grpSpPr>
        <p:sp>
          <p:nvSpPr>
            <p:cNvPr id="102" name="矩形 101"/>
            <p:cNvSpPr/>
            <p:nvPr/>
          </p:nvSpPr>
          <p:spPr>
            <a:xfrm>
              <a:off x="4281" y="2869"/>
              <a:ext cx="161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l" fontAlgn="base">
                <a:lnSpc>
                  <a:spcPct val="150000"/>
                </a:lnSpc>
              </a:pPr>
              <a:endPara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03" name="组合 102"/>
            <p:cNvGrpSpPr/>
            <p:nvPr/>
          </p:nvGrpSpPr>
          <p:grpSpPr>
            <a:xfrm rot="0">
              <a:off x="2366" y="2161"/>
              <a:ext cx="3800" cy="2381"/>
              <a:chOff x="11509" y="4461"/>
              <a:chExt cx="3800" cy="262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4" name="矩形 103"/>
              <p:cNvSpPr/>
              <p:nvPr/>
            </p:nvSpPr>
            <p:spPr>
              <a:xfrm>
                <a:off x="11509" y="4461"/>
                <a:ext cx="3800" cy="43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zh-CN" altLang="en-US" sz="1000"/>
                  <a:t>位置</a:t>
                </a:r>
                <a:endParaRPr lang="zh-CN" altLang="en-US" sz="100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1509" y="4891"/>
                <a:ext cx="3800" cy="21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 anchorCtr="0"/>
              <a:p>
                <a:pPr algn="l" fontAlgn="t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1000" strike="noStrike" noProof="1">
                    <a:latin typeface="微软雅黑" panose="020B0503020204020204" charset="-122"/>
                    <a:ea typeface="微软雅黑" panose="020B0503020204020204" charset="-122"/>
                  </a:rPr>
                  <a:t>  </a:t>
                </a:r>
                <a:r>
                  <a:rPr lang="zh-CN" altLang="en-US" sz="1000" strike="noStrike" noProof="1">
                    <a:latin typeface="微软雅黑" panose="020B0503020204020204" charset="-122"/>
                    <a:ea typeface="微软雅黑" panose="020B0503020204020204" charset="-122"/>
                  </a:rPr>
                  <a:t>            </a:t>
                </a:r>
                <a:endPara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08" name="文本框 107"/>
            <p:cNvSpPr txBox="1"/>
            <p:nvPr/>
          </p:nvSpPr>
          <p:spPr>
            <a:xfrm>
              <a:off x="2468" y="2758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水平坐标（像素）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468" y="3174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垂直坐标（像素）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2468" y="3600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旋转角度（°）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171" y="4109"/>
              <a:ext cx="710" cy="265"/>
            </a:xfrm>
            <a:prstGeom prst="rect">
              <a:avLst/>
            </a:prstGeom>
            <a:solidFill>
              <a:srgbClr val="83CC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垂直</a:t>
              </a:r>
              <a:endParaRPr lang="zh-CN" altLang="en-US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5139" y="4109"/>
              <a:ext cx="710" cy="265"/>
            </a:xfrm>
            <a:prstGeom prst="rect">
              <a:avLst/>
            </a:prstGeom>
            <a:solidFill>
              <a:srgbClr val="83CC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rPr>
                <a:t>水平</a:t>
              </a:r>
              <a:endParaRPr lang="zh-CN" altLang="en-US" sz="1000" strike="noStrike" noProof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2468" y="4048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中心矫正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383" name="组合 49"/>
            <p:cNvGrpSpPr/>
            <p:nvPr/>
          </p:nvGrpSpPr>
          <p:grpSpPr>
            <a:xfrm>
              <a:off x="4421" y="2834"/>
              <a:ext cx="1492" cy="210"/>
              <a:chOff x="11101" y="5074"/>
              <a:chExt cx="1521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4" name="圆角矩形 383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5" name="圆角矩形 384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6" name="圆角矩形 385"/>
              <p:cNvSpPr/>
              <p:nvPr/>
            </p:nvSpPr>
            <p:spPr>
              <a:xfrm>
                <a:off x="11390" y="5074"/>
                <a:ext cx="963" cy="4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200</a:t>
                </a:r>
                <a:endPara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11101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2411" y="5074"/>
                <a:ext cx="211" cy="454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1103" y="5074"/>
                <a:ext cx="214" cy="454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402" name="组合 401"/>
            <p:cNvGrpSpPr/>
            <p:nvPr/>
          </p:nvGrpSpPr>
          <p:grpSpPr>
            <a:xfrm>
              <a:off x="4421" y="3536"/>
              <a:ext cx="1492" cy="350"/>
              <a:chOff x="15307" y="8146"/>
              <a:chExt cx="1492" cy="350"/>
            </a:xfrm>
          </p:grpSpPr>
          <p:grpSp>
            <p:nvGrpSpPr>
              <p:cNvPr id="388" name="组合 49"/>
              <p:cNvGrpSpPr/>
              <p:nvPr/>
            </p:nvGrpSpPr>
            <p:grpSpPr>
              <a:xfrm>
                <a:off x="15307" y="8286"/>
                <a:ext cx="1492" cy="210"/>
                <a:chOff x="11085" y="5070"/>
                <a:chExt cx="1521" cy="45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9" name="圆角矩形 388"/>
                <p:cNvSpPr/>
                <p:nvPr/>
              </p:nvSpPr>
              <p:spPr>
                <a:xfrm>
                  <a:off x="11085" y="5070"/>
                  <a:ext cx="214" cy="45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-</a:t>
                  </a:r>
                  <a:endPara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90" name="圆角矩形 389"/>
                <p:cNvSpPr/>
                <p:nvPr/>
              </p:nvSpPr>
              <p:spPr>
                <a:xfrm>
                  <a:off x="12395" y="5070"/>
                  <a:ext cx="211" cy="45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+</a:t>
                  </a:r>
                  <a:endPara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cxnSp>
            <p:nvCxnSpPr>
              <p:cNvPr id="392" name="直接连接符 391"/>
              <p:cNvCxnSpPr/>
              <p:nvPr/>
            </p:nvCxnSpPr>
            <p:spPr>
              <a:xfrm>
                <a:off x="15563" y="8393"/>
                <a:ext cx="99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圆角矩形 392"/>
              <p:cNvSpPr>
                <a:spLocks noChangeAspect="1"/>
              </p:cNvSpPr>
              <p:nvPr/>
            </p:nvSpPr>
            <p:spPr>
              <a:xfrm>
                <a:off x="15803" y="8333"/>
                <a:ext cx="120" cy="12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"/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879" y="8146"/>
                <a:ext cx="549" cy="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700">
                    <a:latin typeface="微软雅黑" panose="020B0503020204020204" charset="-122"/>
                    <a:ea typeface="微软雅黑" panose="020B0503020204020204" charset="-122"/>
                  </a:rPr>
                  <a:t>30</a:t>
                </a:r>
                <a:r>
                  <a:rPr lang="zh-CN" altLang="en-US" sz="700">
                    <a:latin typeface="微软雅黑" panose="020B0503020204020204" charset="-122"/>
                    <a:ea typeface="微软雅黑" panose="020B0503020204020204" charset="-122"/>
                  </a:rPr>
                  <a:t>°</a:t>
                </a:r>
                <a:endParaRPr lang="zh-CN" altLang="en-US" sz="7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98" name="组合 49"/>
            <p:cNvGrpSpPr/>
            <p:nvPr/>
          </p:nvGrpSpPr>
          <p:grpSpPr>
            <a:xfrm>
              <a:off x="4421" y="3250"/>
              <a:ext cx="1490" cy="210"/>
              <a:chOff x="11101" y="5074"/>
              <a:chExt cx="1519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9" name="圆角矩形 398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0" name="圆角矩形 399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1" name="圆角矩形 400"/>
              <p:cNvSpPr/>
              <p:nvPr/>
            </p:nvSpPr>
            <p:spPr>
              <a:xfrm>
                <a:off x="11390" y="5074"/>
                <a:ext cx="963" cy="4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200</a:t>
                </a:r>
                <a:endPara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11101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12406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11103" y="5074"/>
                <a:ext cx="214" cy="454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12408" y="5074"/>
                <a:ext cx="211" cy="454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454" name="图片 453" descr="1742344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5739" y="2223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114" name="图片 113" descr="174234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5420" y="4356735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15" name="图片 114" descr="174234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5420" y="471551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19" name="图片 118" descr="174234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5420" y="504698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20" name="图片 119" descr="174234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5420" y="538988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38" name="图片 137" descr="364563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11940" y="1377950"/>
            <a:ext cx="161290" cy="165100"/>
          </a:xfrm>
          <a:prstGeom prst="rect">
            <a:avLst/>
          </a:prstGeom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</p:pic>
      <p:sp>
        <p:nvSpPr>
          <p:cNvPr id="2" name="圆角矩形 1"/>
          <p:cNvSpPr/>
          <p:nvPr/>
        </p:nvSpPr>
        <p:spPr>
          <a:xfrm>
            <a:off x="9016048" y="2988628"/>
            <a:ext cx="252413" cy="252413"/>
          </a:xfrm>
          <a:prstGeom prst="roundRect">
            <a:avLst>
              <a:gd name="adj" fmla="val 28804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+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489200" y="2539365"/>
            <a:ext cx="1800000" cy="1800000"/>
          </a:xfrm>
          <a:prstGeom prst="ellipse">
            <a:avLst/>
          </a:prstGeom>
          <a:noFill/>
          <a:ln cmpd="tri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877060" y="1917065"/>
            <a:ext cx="3024000" cy="3024000"/>
          </a:xfrm>
          <a:prstGeom prst="ellipse">
            <a:avLst/>
          </a:prstGeom>
          <a:noFill/>
          <a:ln w="50800" cmpd="dbl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265555" y="1304925"/>
            <a:ext cx="4248000" cy="4248000"/>
          </a:xfrm>
          <a:prstGeom prst="ellipse">
            <a:avLst/>
          </a:prstGeom>
          <a:noFill/>
          <a:ln w="12700" cmpd="sng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481070" y="-2540"/>
            <a:ext cx="87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X:486</a:t>
            </a:r>
            <a:endParaRPr lang="en-US" altLang="zh-CN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3429635"/>
            <a:ext cx="87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Y:</a:t>
            </a:r>
            <a:r>
              <a:rPr lang="en-US" altLang="zh-CN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501</a:t>
            </a:r>
            <a:endParaRPr lang="en-US" altLang="zh-CN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316605" y="336740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214495" y="3366770"/>
            <a:ext cx="144000" cy="1440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819015" y="3366770"/>
            <a:ext cx="144000" cy="144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433695" y="3366770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436995" y="5912485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436995" y="5091218"/>
            <a:ext cx="144000" cy="144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36995" y="5501852"/>
            <a:ext cx="144000" cy="1440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436995" y="468058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915150" y="4572635"/>
            <a:ext cx="181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中心位置调整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915150" y="4979035"/>
            <a:ext cx="219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轨道半径调整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915150" y="5389880"/>
            <a:ext cx="219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频谱幅度</a:t>
            </a:r>
            <a:r>
              <a:rPr lang="zh-CN" altLang="en-US"/>
              <a:t>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915150" y="5800725"/>
            <a:ext cx="219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旋转角度</a:t>
            </a:r>
            <a:r>
              <a:rPr lang="zh-CN" altLang="en-US"/>
              <a:t>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436995" y="5115983"/>
            <a:ext cx="144000" cy="144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436995" y="468058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87" grpId="0" bldLvl="0" animBg="1"/>
      <p:bldP spid="116" grpId="0" bldLvl="0" animBg="1"/>
      <p:bldP spid="117" grpId="0" bldLvl="0" animBg="1"/>
      <p:bldP spid="118" grpId="0" bldLvl="0" animBg="1"/>
      <p:bldP spid="152" grpId="0" bldLvl="0" animBg="1"/>
      <p:bldP spid="159" grpId="0" bldLvl="0" animBg="1"/>
      <p:bldP spid="152" grpId="1" bldLvl="0" animBg="1"/>
      <p:bldP spid="159" grpId="1" bldLvl="0" animBg="1"/>
      <p:bldP spid="238" grpId="0" bldLvl="0" animBg="1"/>
      <p:bldP spid="238" grpId="1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16404"/>
          <a:stretch>
            <a:fillRect/>
          </a:stretch>
        </p:blipFill>
        <p:spPr>
          <a:xfrm>
            <a:off x="1334770" y="1172845"/>
            <a:ext cx="4206875" cy="4217035"/>
          </a:xfrm>
          <a:prstGeom prst="rect">
            <a:avLst/>
          </a:prstGeom>
        </p:spPr>
      </p:pic>
      <p:sp>
        <p:nvSpPr>
          <p:cNvPr id="21" name="椭圆 20"/>
          <p:cNvSpPr/>
          <p:nvPr/>
        </p:nvSpPr>
        <p:spPr>
          <a:xfrm>
            <a:off x="2489200" y="2539365"/>
            <a:ext cx="1800000" cy="1800000"/>
          </a:xfrm>
          <a:prstGeom prst="ellipse">
            <a:avLst/>
          </a:prstGeom>
          <a:noFill/>
          <a:ln w="25400" cmpd="sng">
            <a:solidFill>
              <a:schemeClr val="bg1">
                <a:lumMod val="95000"/>
              </a:schemeClr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3383280" y="-13970"/>
            <a:ext cx="1270" cy="1107440"/>
          </a:xfrm>
          <a:prstGeom prst="line">
            <a:avLst/>
          </a:prstGeom>
          <a:ln w="22225" cmpd="sng">
            <a:solidFill>
              <a:schemeClr val="bg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892165" y="3422015"/>
            <a:ext cx="6344285" cy="15240"/>
          </a:xfrm>
          <a:prstGeom prst="line">
            <a:avLst/>
          </a:prstGeom>
          <a:ln w="25400">
            <a:solidFill>
              <a:schemeClr val="bg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436995" y="5912485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436995" y="5091218"/>
            <a:ext cx="144000" cy="144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436995" y="5501852"/>
            <a:ext cx="144000" cy="144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436995" y="468058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915150" y="4572635"/>
            <a:ext cx="181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频谱幅度调整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915150" y="4979035"/>
            <a:ext cx="219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旋转调整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915150" y="5389880"/>
            <a:ext cx="219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轨道调整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915150" y="5800725"/>
            <a:ext cx="219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位置调整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436995" y="5115983"/>
            <a:ext cx="144000" cy="144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36995" y="4680585"/>
            <a:ext cx="144000" cy="144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394710" y="5755005"/>
            <a:ext cx="6985" cy="1155065"/>
          </a:xfrm>
          <a:prstGeom prst="line">
            <a:avLst/>
          </a:prstGeom>
          <a:ln w="25400" cmpd="sng">
            <a:solidFill>
              <a:schemeClr val="bg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890" y="3422650"/>
            <a:ext cx="982980" cy="3810"/>
          </a:xfrm>
          <a:prstGeom prst="line">
            <a:avLst/>
          </a:prstGeom>
          <a:ln w="25400">
            <a:solidFill>
              <a:schemeClr val="bg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25775" y="-2540"/>
            <a:ext cx="721995" cy="34163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70C0"/>
                </a:solidFill>
              </a:rPr>
              <a:t>X:341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90" y="3253740"/>
            <a:ext cx="721995" cy="3416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70C0"/>
                </a:solidFill>
              </a:rPr>
              <a:t>Y:452</a:t>
            </a:r>
            <a:endParaRPr lang="en-US" altLang="zh-CN">
              <a:solidFill>
                <a:srgbClr val="0070C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112770" y="1093470"/>
            <a:ext cx="542290" cy="4445"/>
          </a:xfrm>
          <a:prstGeom prst="line">
            <a:avLst/>
          </a:prstGeom>
          <a:ln w="25400">
            <a:solidFill>
              <a:schemeClr val="bg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126740" y="5745480"/>
            <a:ext cx="542290" cy="4445"/>
          </a:xfrm>
          <a:prstGeom prst="line">
            <a:avLst/>
          </a:prstGeom>
          <a:ln w="25400">
            <a:solidFill>
              <a:schemeClr val="bg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877060" y="1917065"/>
            <a:ext cx="4015105" cy="3023870"/>
            <a:chOff x="2956" y="3019"/>
            <a:chExt cx="6323" cy="4762"/>
          </a:xfrm>
        </p:grpSpPr>
        <p:sp>
          <p:nvSpPr>
            <p:cNvPr id="47" name="饼形 46"/>
            <p:cNvSpPr/>
            <p:nvPr/>
          </p:nvSpPr>
          <p:spPr>
            <a:xfrm>
              <a:off x="3915" y="3986"/>
              <a:ext cx="2840" cy="2831"/>
            </a:xfrm>
            <a:prstGeom prst="pie">
              <a:avLst>
                <a:gd name="adj1" fmla="val 19975454"/>
                <a:gd name="adj2" fmla="val 21591538"/>
              </a:avLst>
            </a:prstGeom>
            <a:solidFill>
              <a:srgbClr val="00B050">
                <a:alpha val="47000"/>
              </a:srgbClr>
            </a:solidFill>
            <a:ln w="28575" cmpd="sng">
              <a:solidFill>
                <a:srgbClr val="00B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H="1" flipV="1">
              <a:off x="5330" y="5398"/>
              <a:ext cx="2405" cy="15"/>
            </a:xfrm>
            <a:prstGeom prst="line">
              <a:avLst/>
            </a:prstGeom>
            <a:ln w="25400">
              <a:solidFill>
                <a:srgbClr val="00B0F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5238" y="5286"/>
              <a:ext cx="227" cy="22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457" y="4655"/>
              <a:ext cx="227" cy="2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956" y="3019"/>
              <a:ext cx="4762" cy="4762"/>
            </a:xfrm>
            <a:prstGeom prst="ellipse">
              <a:avLst/>
            </a:prstGeom>
            <a:noFill/>
            <a:ln w="25400" cmpd="sng">
              <a:solidFill>
                <a:schemeClr val="bg1"/>
              </a:solidFill>
              <a:prstDash val="solid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 flipH="1" flipV="1">
              <a:off x="7718" y="5409"/>
              <a:ext cx="1009" cy="13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8591" y="5311"/>
              <a:ext cx="227" cy="2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600" y="5302"/>
              <a:ext cx="227" cy="2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8" name="直接连接符 57"/>
            <p:cNvCxnSpPr/>
            <p:nvPr/>
          </p:nvCxnSpPr>
          <p:spPr>
            <a:xfrm flipH="1">
              <a:off x="9269" y="5008"/>
              <a:ext cx="10" cy="729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直接连接符 58"/>
          <p:cNvCxnSpPr/>
          <p:nvPr/>
        </p:nvCxnSpPr>
        <p:spPr>
          <a:xfrm flipH="1">
            <a:off x="971550" y="3180080"/>
            <a:ext cx="6350" cy="462915"/>
          </a:xfrm>
          <a:prstGeom prst="line">
            <a:avLst/>
          </a:prstGeom>
          <a:ln w="25400">
            <a:solidFill>
              <a:schemeClr val="bg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组合 144"/>
          <p:cNvGrpSpPr/>
          <p:nvPr/>
        </p:nvGrpSpPr>
        <p:grpSpPr>
          <a:xfrm>
            <a:off x="8610600" y="1009015"/>
            <a:ext cx="2581275" cy="4611370"/>
            <a:chOff x="14759" y="1651"/>
            <a:chExt cx="4065" cy="7262"/>
          </a:xfrm>
        </p:grpSpPr>
        <p:sp>
          <p:nvSpPr>
            <p:cNvPr id="2" name="矩形 1"/>
            <p:cNvSpPr/>
            <p:nvPr/>
          </p:nvSpPr>
          <p:spPr>
            <a:xfrm>
              <a:off x="14814" y="1651"/>
              <a:ext cx="4010" cy="7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>
                <a:lnSpc>
                  <a:spcPct val="150000"/>
                </a:lnSpc>
              </a:pPr>
              <a:endParaRPr lang="zh-CN" altLang="en-US" sz="14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4759" y="1687"/>
              <a:ext cx="269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rgbClr val="0070C0"/>
                  </a:solidFill>
                </a:rPr>
                <a:t>Specinker</a:t>
              </a:r>
              <a:endParaRPr lang="en-US" altLang="zh-CN" sz="1400">
                <a:solidFill>
                  <a:srgbClr val="0070C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4919" y="7894"/>
              <a:ext cx="3800" cy="39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/>
                <a:t>颜色</a:t>
              </a:r>
              <a:r>
                <a:rPr lang="zh-CN" altLang="en-US" sz="1000"/>
                <a:t>填充</a:t>
              </a:r>
              <a:endParaRPr lang="zh-CN" altLang="en-US" sz="1000"/>
            </a:p>
          </p:txBody>
        </p:sp>
        <p:sp>
          <p:nvSpPr>
            <p:cNvPr id="9" name="矩形 8"/>
            <p:cNvSpPr/>
            <p:nvPr/>
          </p:nvSpPr>
          <p:spPr>
            <a:xfrm>
              <a:off x="14898" y="8433"/>
              <a:ext cx="3800" cy="39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/>
                <a:t>特效</a:t>
              </a:r>
              <a:endParaRPr lang="zh-CN" altLang="en-US" sz="1000"/>
            </a:p>
          </p:txBody>
        </p:sp>
        <p:pic>
          <p:nvPicPr>
            <p:cNvPr id="126" name="图片 125" descr="1742344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8292" y="6861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  <p:pic>
          <p:nvPicPr>
            <p:cNvPr id="127" name="图片 126" descr="1742344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8292" y="7426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  <p:pic>
          <p:nvPicPr>
            <p:cNvPr id="128" name="图片 127" descr="1742344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8292" y="7948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  <p:pic>
          <p:nvPicPr>
            <p:cNvPr id="129" name="图片 128" descr="1742344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8292" y="8488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  <p:pic>
          <p:nvPicPr>
            <p:cNvPr id="130" name="图片 129" descr="3645637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44" y="1797"/>
              <a:ext cx="254" cy="260"/>
            </a:xfrm>
            <a:prstGeom prst="rect">
              <a:avLst/>
            </a:prstGeom>
            <a:effectLst>
              <a:outerShdw blurRad="63500" sx="102000" sy="102000" algn="ctr" rotWithShape="0">
                <a:schemeClr val="accent1">
                  <a:lumMod val="75000"/>
                  <a:alpha val="40000"/>
                </a:schemeClr>
              </a:outerShdw>
            </a:effectLst>
          </p:spPr>
        </p:pic>
        <p:grpSp>
          <p:nvGrpSpPr>
            <p:cNvPr id="10" name="组合 9"/>
            <p:cNvGrpSpPr/>
            <p:nvPr/>
          </p:nvGrpSpPr>
          <p:grpSpPr>
            <a:xfrm>
              <a:off x="14919" y="2339"/>
              <a:ext cx="3800" cy="5374"/>
              <a:chOff x="11949" y="549"/>
              <a:chExt cx="3800" cy="5374"/>
            </a:xfrm>
          </p:grpSpPr>
          <p:grpSp>
            <p:nvGrpSpPr>
              <p:cNvPr id="14" name="组合 13"/>
              <p:cNvGrpSpPr/>
              <p:nvPr/>
            </p:nvGrpSpPr>
            <p:grpSpPr>
              <a:xfrm rot="0">
                <a:off x="11949" y="549"/>
                <a:ext cx="3800" cy="5375"/>
                <a:chOff x="2366" y="669"/>
                <a:chExt cx="3800" cy="6033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2366" y="669"/>
                  <a:ext cx="3800" cy="6033"/>
                  <a:chOff x="10482" y="3588"/>
                  <a:chExt cx="3800" cy="6033"/>
                </a:xfrm>
              </p:grpSpPr>
              <p:grpSp>
                <p:nvGrpSpPr>
                  <p:cNvPr id="16" name="组合 15"/>
                  <p:cNvGrpSpPr/>
                  <p:nvPr/>
                </p:nvGrpSpPr>
                <p:grpSpPr>
                  <a:xfrm rot="0">
                    <a:off x="10482" y="3588"/>
                    <a:ext cx="3800" cy="6033"/>
                    <a:chOff x="11509" y="4461"/>
                    <a:chExt cx="3800" cy="6653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23" name="矩形 22"/>
                    <p:cNvSpPr/>
                    <p:nvPr/>
                  </p:nvSpPr>
                  <p:spPr>
                    <a:xfrm>
                      <a:off x="11509" y="4461"/>
                      <a:ext cx="3800" cy="43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l"/>
                      <a:r>
                        <a:rPr lang="zh-CN" altLang="en-US" sz="1000"/>
                        <a:t>属性</a:t>
                      </a:r>
                      <a:endParaRPr lang="zh-CN" altLang="en-US" sz="1000"/>
                    </a:p>
                  </p:txBody>
                </p:sp>
                <p:sp>
                  <p:nvSpPr>
                    <p:cNvPr id="25" name="矩形 24"/>
                    <p:cNvSpPr/>
                    <p:nvPr/>
                  </p:nvSpPr>
                  <p:spPr>
                    <a:xfrm>
                      <a:off x="11509" y="4891"/>
                      <a:ext cx="3800" cy="6223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b" anchorCtr="0"/>
                    <a:p>
                      <a:pPr algn="l" fontAlgn="t">
                        <a:lnSpc>
                          <a:spcPct val="150000"/>
                        </a:lnSpc>
                        <a:buClrTx/>
                        <a:buSzTx/>
                        <a:buNone/>
                      </a:pPr>
                      <a:r>
                        <a:rPr lang="en-US" altLang="zh-CN" sz="1000" strike="noStrike" noProof="1">
                          <a:latin typeface="微软雅黑" panose="020B0503020204020204" charset="-122"/>
                          <a:ea typeface="微软雅黑" panose="020B0503020204020204" charset="-122"/>
                        </a:rPr>
                        <a:t>  </a:t>
                      </a:r>
                      <a:r>
                        <a:rPr lang="zh-CN" altLang="en-US" sz="1000" strike="noStrike" noProof="1">
                          <a:latin typeface="微软雅黑" panose="020B0503020204020204" charset="-122"/>
                          <a:ea typeface="微软雅黑" panose="020B0503020204020204" charset="-122"/>
                        </a:rPr>
                        <a:t>            </a:t>
                      </a:r>
                      <a:endParaRPr lang="zh-CN" altLang="en-US" sz="1000" strike="noStrike" noProof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60" name="组合 59"/>
                  <p:cNvGrpSpPr/>
                  <p:nvPr/>
                </p:nvGrpSpPr>
                <p:grpSpPr>
                  <a:xfrm>
                    <a:off x="10517" y="4019"/>
                    <a:ext cx="3703" cy="594"/>
                    <a:chOff x="10245" y="2714"/>
                    <a:chExt cx="3703" cy="594"/>
                  </a:xfrm>
                </p:grpSpPr>
                <p:sp>
                  <p:nvSpPr>
                    <p:cNvPr id="61" name="矩形 60"/>
                    <p:cNvSpPr/>
                    <p:nvPr/>
                  </p:nvSpPr>
                  <p:spPr>
                    <a:xfrm>
                      <a:off x="10245" y="2724"/>
                      <a:ext cx="1242" cy="4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 anchorCtr="0"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zh-CN" altLang="en-US" sz="900" strike="noStrike" noProof="1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轨道类型</a:t>
                      </a:r>
                      <a:endParaRPr lang="zh-CN" altLang="en-US" sz="900" strike="noStrike" noProof="1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62" name="椭圆 61"/>
                    <p:cNvSpPr/>
                    <p:nvPr/>
                  </p:nvSpPr>
                  <p:spPr>
                    <a:xfrm>
                      <a:off x="11653" y="2939"/>
                      <a:ext cx="115" cy="115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base">
                        <a:lnSpc>
                          <a:spcPct val="150000"/>
                        </a:lnSpc>
                      </a:pPr>
                      <a:endParaRPr lang="zh-CN" altLang="en-US" sz="1200" strike="noStrike" noProof="1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63" name="椭圆 62"/>
                    <p:cNvSpPr/>
                    <p:nvPr/>
                  </p:nvSpPr>
                  <p:spPr>
                    <a:xfrm>
                      <a:off x="13082" y="2939"/>
                      <a:ext cx="113" cy="115"/>
                    </a:xfrm>
                    <a:prstGeom prst="ellipse">
                      <a:avLst/>
                    </a:prstGeom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base">
                        <a:lnSpc>
                          <a:spcPct val="150000"/>
                        </a:lnSpc>
                      </a:pPr>
                      <a:endParaRPr lang="zh-CN" altLang="en-US" sz="1200" strike="noStrike" noProof="1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64" name="文本框 149"/>
                    <p:cNvSpPr txBox="1"/>
                    <p:nvPr/>
                  </p:nvSpPr>
                  <p:spPr>
                    <a:xfrm>
                      <a:off x="11813" y="2714"/>
                      <a:ext cx="712" cy="529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>
                      <a:sp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900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线型</a:t>
                      </a:r>
                      <a:endParaRPr lang="zh-CN" altLang="en-US" sz="900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65" name="文本框 150"/>
                    <p:cNvSpPr txBox="1"/>
                    <p:nvPr/>
                  </p:nvSpPr>
                  <p:spPr>
                    <a:xfrm>
                      <a:off x="13158" y="2714"/>
                      <a:ext cx="790" cy="59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>
                      <a:sp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900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扇环</a:t>
                      </a:r>
                      <a:endParaRPr lang="zh-CN" altLang="en-US" sz="900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10517" y="4552"/>
                    <a:ext cx="1850" cy="4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a:t>轨道面</a:t>
                    </a:r>
                    <a:endPara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endParaRPr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12582" y="4605"/>
                    <a:ext cx="1295" cy="255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endParaRPr lang="zh-CN" altLang="en-US" sz="1000"/>
                  </a:p>
                </p:txBody>
              </p:sp>
            </p:grpSp>
            <p:pic>
              <p:nvPicPr>
                <p:cNvPr id="68" name="图片 67" descr="1742344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739" y="731"/>
                  <a:ext cx="406" cy="281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p:spPr>
            </p:pic>
          </p:grpSp>
          <p:grpSp>
            <p:nvGrpSpPr>
              <p:cNvPr id="69" name="组合 68"/>
              <p:cNvGrpSpPr/>
              <p:nvPr/>
            </p:nvGrpSpPr>
            <p:grpSpPr>
              <a:xfrm rot="0">
                <a:off x="11974" y="1834"/>
                <a:ext cx="3370" cy="362"/>
                <a:chOff x="2458" y="7548"/>
                <a:chExt cx="3370" cy="362"/>
              </a:xfrm>
            </p:grpSpPr>
            <p:sp>
              <p:nvSpPr>
                <p:cNvPr id="174" name="文本框 173"/>
                <p:cNvSpPr txBox="1"/>
                <p:nvPr/>
              </p:nvSpPr>
              <p:spPr>
                <a:xfrm>
                  <a:off x="2458" y="7548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频谱形状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>
                  <a:off x="4533" y="7616"/>
                  <a:ext cx="1295" cy="22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endParaRPr lang="zh-CN" altLang="en-US" sz="1000"/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 rot="0">
                <a:off x="11987" y="2248"/>
                <a:ext cx="3383" cy="428"/>
                <a:chOff x="2468" y="6956"/>
                <a:chExt cx="3383" cy="428"/>
              </a:xfrm>
            </p:grpSpPr>
            <p:sp>
              <p:nvSpPr>
                <p:cNvPr id="166" name="文本框 165"/>
                <p:cNvSpPr txBox="1"/>
                <p:nvPr/>
              </p:nvSpPr>
              <p:spPr>
                <a:xfrm>
                  <a:off x="2468" y="7022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频谱条数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grpSp>
              <p:nvGrpSpPr>
                <p:cNvPr id="419" name="组合 418"/>
                <p:cNvGrpSpPr/>
                <p:nvPr/>
              </p:nvGrpSpPr>
              <p:grpSpPr>
                <a:xfrm>
                  <a:off x="4364" y="6956"/>
                  <a:ext cx="1487" cy="352"/>
                  <a:chOff x="15326" y="8146"/>
                  <a:chExt cx="1487" cy="352"/>
                </a:xfrm>
              </p:grpSpPr>
              <p:grpSp>
                <p:nvGrpSpPr>
                  <p:cNvPr id="420" name="组合 49"/>
                  <p:cNvGrpSpPr/>
                  <p:nvPr/>
                </p:nvGrpSpPr>
                <p:grpSpPr>
                  <a:xfrm>
                    <a:off x="15326" y="8288"/>
                    <a:ext cx="1487" cy="210"/>
                    <a:chOff x="11104" y="5074"/>
                    <a:chExt cx="1516" cy="45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421" name="圆角矩形 420"/>
                    <p:cNvSpPr/>
                    <p:nvPr/>
                  </p:nvSpPr>
                  <p:spPr>
                    <a:xfrm>
                      <a:off x="11104" y="5074"/>
                      <a:ext cx="214" cy="45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ctr"/>
                      <a:r>
                        <a:rPr lang="en-US" altLang="zh-CN" sz="1000" strike="noStrike" noProof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endPara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422" name="圆角矩形 421"/>
                    <p:cNvSpPr/>
                    <p:nvPr/>
                  </p:nvSpPr>
                  <p:spPr>
                    <a:xfrm>
                      <a:off x="12409" y="5074"/>
                      <a:ext cx="211" cy="45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ctr"/>
                      <a:r>
                        <a:rPr lang="en-US" altLang="zh-CN" sz="1000" strike="noStrike" noProof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endPara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cxnSp>
                <p:nvCxnSpPr>
                  <p:cNvPr id="423" name="直接连接符 422"/>
                  <p:cNvCxnSpPr/>
                  <p:nvPr/>
                </p:nvCxnSpPr>
                <p:spPr>
                  <a:xfrm>
                    <a:off x="15563" y="8393"/>
                    <a:ext cx="99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4" name="圆角矩形 423"/>
                  <p:cNvSpPr>
                    <a:spLocks noChangeAspect="1"/>
                  </p:cNvSpPr>
                  <p:nvPr/>
                </p:nvSpPr>
                <p:spPr>
                  <a:xfrm>
                    <a:off x="15803" y="8333"/>
                    <a:ext cx="120" cy="12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100"/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15879" y="8146"/>
                    <a:ext cx="608" cy="3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700">
                        <a:latin typeface="微软雅黑" panose="020B0503020204020204" charset="-122"/>
                        <a:ea typeface="微软雅黑" panose="020B0503020204020204" charset="-122"/>
                      </a:rPr>
                      <a:t>30</a:t>
                    </a:r>
                    <a:r>
                      <a:rPr lang="zh-CN" altLang="en-US" sz="700">
                        <a:latin typeface="微软雅黑" panose="020B0503020204020204" charset="-122"/>
                        <a:ea typeface="微软雅黑" panose="020B0503020204020204" charset="-122"/>
                      </a:rPr>
                      <a:t>个</a:t>
                    </a:r>
                    <a:endParaRPr lang="zh-CN" altLang="en-US" sz="70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71" name="组合 70"/>
              <p:cNvGrpSpPr/>
              <p:nvPr/>
            </p:nvGrpSpPr>
            <p:grpSpPr>
              <a:xfrm rot="0">
                <a:off x="11984" y="2676"/>
                <a:ext cx="3383" cy="428"/>
                <a:chOff x="2468" y="6956"/>
                <a:chExt cx="3383" cy="428"/>
              </a:xfrm>
            </p:grpSpPr>
            <p:sp>
              <p:nvSpPr>
                <p:cNvPr id="72" name="文本框 71"/>
                <p:cNvSpPr txBox="1"/>
                <p:nvPr/>
              </p:nvSpPr>
              <p:spPr>
                <a:xfrm>
                  <a:off x="2468" y="7022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形状尺寸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grpSp>
              <p:nvGrpSpPr>
                <p:cNvPr id="73" name="组合 72"/>
                <p:cNvGrpSpPr/>
                <p:nvPr/>
              </p:nvGrpSpPr>
              <p:grpSpPr>
                <a:xfrm>
                  <a:off x="4364" y="6956"/>
                  <a:ext cx="1487" cy="352"/>
                  <a:chOff x="15326" y="8146"/>
                  <a:chExt cx="1487" cy="352"/>
                </a:xfrm>
              </p:grpSpPr>
              <p:grpSp>
                <p:nvGrpSpPr>
                  <p:cNvPr id="74" name="组合 49"/>
                  <p:cNvGrpSpPr/>
                  <p:nvPr/>
                </p:nvGrpSpPr>
                <p:grpSpPr>
                  <a:xfrm>
                    <a:off x="15326" y="8288"/>
                    <a:ext cx="1487" cy="210"/>
                    <a:chOff x="11104" y="5074"/>
                    <a:chExt cx="1516" cy="45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75" name="圆角矩形 74"/>
                    <p:cNvSpPr/>
                    <p:nvPr/>
                  </p:nvSpPr>
                  <p:spPr>
                    <a:xfrm>
                      <a:off x="11104" y="5074"/>
                      <a:ext cx="214" cy="45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ctr"/>
                      <a:r>
                        <a:rPr lang="en-US" altLang="zh-CN" sz="1000" strike="noStrike" noProof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endPara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76" name="圆角矩形 75"/>
                    <p:cNvSpPr/>
                    <p:nvPr/>
                  </p:nvSpPr>
                  <p:spPr>
                    <a:xfrm>
                      <a:off x="12409" y="5074"/>
                      <a:ext cx="211" cy="45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ctr"/>
                      <a:r>
                        <a:rPr lang="en-US" altLang="zh-CN" sz="1000" strike="noStrike" noProof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endPara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cxnSp>
                <p:nvCxnSpPr>
                  <p:cNvPr id="77" name="直接连接符 76"/>
                  <p:cNvCxnSpPr/>
                  <p:nvPr/>
                </p:nvCxnSpPr>
                <p:spPr>
                  <a:xfrm>
                    <a:off x="15563" y="8393"/>
                    <a:ext cx="99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圆角矩形 115"/>
                  <p:cNvSpPr>
                    <a:spLocks noChangeAspect="1"/>
                  </p:cNvSpPr>
                  <p:nvPr/>
                </p:nvSpPr>
                <p:spPr>
                  <a:xfrm>
                    <a:off x="15803" y="8333"/>
                    <a:ext cx="120" cy="12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100"/>
                  </a:p>
                </p:txBody>
              </p:sp>
              <p:sp>
                <p:nvSpPr>
                  <p:cNvPr id="117" name="文本框 116"/>
                  <p:cNvSpPr txBox="1"/>
                  <p:nvPr/>
                </p:nvSpPr>
                <p:spPr>
                  <a:xfrm>
                    <a:off x="15879" y="8146"/>
                    <a:ext cx="553" cy="3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700">
                        <a:latin typeface="微软雅黑" panose="020B0503020204020204" charset="-122"/>
                        <a:ea typeface="微软雅黑" panose="020B0503020204020204" charset="-122"/>
                      </a:rPr>
                      <a:t>8</a:t>
                    </a:r>
                    <a:endParaRPr lang="en-US" altLang="zh-CN" sz="70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118" name="组合 117"/>
              <p:cNvGrpSpPr/>
              <p:nvPr/>
            </p:nvGrpSpPr>
            <p:grpSpPr>
              <a:xfrm rot="0">
                <a:off x="11979" y="3104"/>
                <a:ext cx="3389" cy="362"/>
                <a:chOff x="2468" y="5311"/>
                <a:chExt cx="3389" cy="362"/>
              </a:xfrm>
            </p:grpSpPr>
            <p:sp>
              <p:nvSpPr>
                <p:cNvPr id="78" name="文本框 77"/>
                <p:cNvSpPr txBox="1"/>
                <p:nvPr/>
              </p:nvSpPr>
              <p:spPr>
                <a:xfrm>
                  <a:off x="2468" y="5311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轨道半径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grpSp>
              <p:nvGrpSpPr>
                <p:cNvPr id="403" name="组合 49"/>
                <p:cNvGrpSpPr/>
                <p:nvPr/>
              </p:nvGrpSpPr>
              <p:grpSpPr>
                <a:xfrm>
                  <a:off x="4370" y="5387"/>
                  <a:ext cx="1487" cy="210"/>
                  <a:chOff x="11104" y="5074"/>
                  <a:chExt cx="1516" cy="454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404" name="圆角矩形 403"/>
                  <p:cNvSpPr/>
                  <p:nvPr/>
                </p:nvSpPr>
                <p:spPr>
                  <a:xfrm>
                    <a:off x="11104" y="5074"/>
                    <a:ext cx="214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-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405" name="圆角矩形 404"/>
                  <p:cNvSpPr/>
                  <p:nvPr/>
                </p:nvSpPr>
                <p:spPr>
                  <a:xfrm>
                    <a:off x="12409" y="5074"/>
                    <a:ext cx="211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+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406" name="圆角矩形 405"/>
                  <p:cNvSpPr/>
                  <p:nvPr/>
                </p:nvSpPr>
                <p:spPr>
                  <a:xfrm>
                    <a:off x="11390" y="5074"/>
                    <a:ext cx="963" cy="45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700" strike="noStrike" noProof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400</a:t>
                    </a:r>
                    <a:endParaRPr lang="en-US" altLang="zh-CN" sz="700" strike="noStrike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79" name="组合 78"/>
              <p:cNvGrpSpPr/>
              <p:nvPr/>
            </p:nvGrpSpPr>
            <p:grpSpPr>
              <a:xfrm rot="0">
                <a:off x="11979" y="3465"/>
                <a:ext cx="3389" cy="362"/>
                <a:chOff x="2468" y="5311"/>
                <a:chExt cx="3389" cy="362"/>
              </a:xfrm>
            </p:grpSpPr>
            <p:sp>
              <p:nvSpPr>
                <p:cNvPr id="133" name="文本框 132"/>
                <p:cNvSpPr txBox="1"/>
                <p:nvPr/>
              </p:nvSpPr>
              <p:spPr>
                <a:xfrm>
                  <a:off x="2468" y="5311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频谱幅度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grpSp>
              <p:nvGrpSpPr>
                <p:cNvPr id="134" name="组合 49"/>
                <p:cNvGrpSpPr/>
                <p:nvPr/>
              </p:nvGrpSpPr>
              <p:grpSpPr>
                <a:xfrm>
                  <a:off x="4370" y="5387"/>
                  <a:ext cx="1487" cy="210"/>
                  <a:chOff x="11104" y="5074"/>
                  <a:chExt cx="1516" cy="454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35" name="圆角矩形 134"/>
                  <p:cNvSpPr/>
                  <p:nvPr/>
                </p:nvSpPr>
                <p:spPr>
                  <a:xfrm>
                    <a:off x="11104" y="5074"/>
                    <a:ext cx="214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-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36" name="圆角矩形 135"/>
                  <p:cNvSpPr/>
                  <p:nvPr/>
                </p:nvSpPr>
                <p:spPr>
                  <a:xfrm>
                    <a:off x="12409" y="5074"/>
                    <a:ext cx="211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+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37" name="圆角矩形 136"/>
                  <p:cNvSpPr/>
                  <p:nvPr/>
                </p:nvSpPr>
                <p:spPr>
                  <a:xfrm>
                    <a:off x="11390" y="5074"/>
                    <a:ext cx="963" cy="45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700" strike="noStrike" noProof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200</a:t>
                    </a:r>
                    <a:endParaRPr lang="en-US" altLang="zh-CN" sz="700" strike="noStrike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80" name="组合 79"/>
              <p:cNvGrpSpPr/>
              <p:nvPr/>
            </p:nvGrpSpPr>
            <p:grpSpPr>
              <a:xfrm rot="0">
                <a:off x="11979" y="3850"/>
                <a:ext cx="3394" cy="1206"/>
                <a:chOff x="2517" y="2758"/>
                <a:chExt cx="3394" cy="1206"/>
              </a:xfrm>
            </p:grpSpPr>
            <p:sp>
              <p:nvSpPr>
                <p:cNvPr id="81" name="文本框 80"/>
                <p:cNvSpPr txBox="1"/>
                <p:nvPr/>
              </p:nvSpPr>
              <p:spPr>
                <a:xfrm>
                  <a:off x="2517" y="2758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X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139" name="文本框 138"/>
                <p:cNvSpPr txBox="1"/>
                <p:nvPr/>
              </p:nvSpPr>
              <p:spPr>
                <a:xfrm>
                  <a:off x="2517" y="3174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Y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140" name="文本框 139"/>
                <p:cNvSpPr txBox="1"/>
                <p:nvPr/>
              </p:nvSpPr>
              <p:spPr>
                <a:xfrm>
                  <a:off x="2517" y="3602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旋转角度（°）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grpSp>
              <p:nvGrpSpPr>
                <p:cNvPr id="82" name="组合 49"/>
                <p:cNvGrpSpPr/>
                <p:nvPr/>
              </p:nvGrpSpPr>
              <p:grpSpPr>
                <a:xfrm>
                  <a:off x="4424" y="2834"/>
                  <a:ext cx="1487" cy="210"/>
                  <a:chOff x="11104" y="5074"/>
                  <a:chExt cx="1516" cy="454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84" name="圆角矩形 383"/>
                  <p:cNvSpPr/>
                  <p:nvPr/>
                </p:nvSpPr>
                <p:spPr>
                  <a:xfrm>
                    <a:off x="11104" y="5074"/>
                    <a:ext cx="214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-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83" name="圆角矩形 82"/>
                  <p:cNvSpPr/>
                  <p:nvPr/>
                </p:nvSpPr>
                <p:spPr>
                  <a:xfrm>
                    <a:off x="12409" y="5074"/>
                    <a:ext cx="211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+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84" name="圆角矩形 83"/>
                  <p:cNvSpPr/>
                  <p:nvPr/>
                </p:nvSpPr>
                <p:spPr>
                  <a:xfrm>
                    <a:off x="11390" y="5074"/>
                    <a:ext cx="963" cy="45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700" strike="noStrike" noProof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341</a:t>
                    </a:r>
                    <a:endParaRPr lang="en-US" altLang="zh-CN" sz="700" strike="noStrike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85" name="组合 84"/>
                <p:cNvGrpSpPr/>
                <p:nvPr/>
              </p:nvGrpSpPr>
              <p:grpSpPr>
                <a:xfrm>
                  <a:off x="4440" y="3530"/>
                  <a:ext cx="1471" cy="358"/>
                  <a:chOff x="15326" y="8140"/>
                  <a:chExt cx="1471" cy="358"/>
                </a:xfrm>
              </p:grpSpPr>
              <p:grpSp>
                <p:nvGrpSpPr>
                  <p:cNvPr id="86" name="组合 49"/>
                  <p:cNvGrpSpPr/>
                  <p:nvPr/>
                </p:nvGrpSpPr>
                <p:grpSpPr>
                  <a:xfrm>
                    <a:off x="15326" y="8288"/>
                    <a:ext cx="1471" cy="210"/>
                    <a:chOff x="11104" y="5074"/>
                    <a:chExt cx="1500" cy="45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92" name="圆角矩形 91"/>
                    <p:cNvSpPr/>
                    <p:nvPr/>
                  </p:nvSpPr>
                  <p:spPr>
                    <a:xfrm>
                      <a:off x="11104" y="5074"/>
                      <a:ext cx="214" cy="45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ctr"/>
                      <a:r>
                        <a:rPr lang="en-US" altLang="zh-CN" sz="1000" strike="noStrike" noProof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endPara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93" name="圆角矩形 92"/>
                    <p:cNvSpPr/>
                    <p:nvPr/>
                  </p:nvSpPr>
                  <p:spPr>
                    <a:xfrm>
                      <a:off x="12393" y="5074"/>
                      <a:ext cx="211" cy="45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ctr"/>
                      <a:r>
                        <a:rPr lang="en-US" altLang="zh-CN" sz="1000" strike="noStrike" noProof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endPara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cxnSp>
                <p:nvCxnSpPr>
                  <p:cNvPr id="94" name="直接连接符 93"/>
                  <p:cNvCxnSpPr/>
                  <p:nvPr/>
                </p:nvCxnSpPr>
                <p:spPr>
                  <a:xfrm>
                    <a:off x="15563" y="8393"/>
                    <a:ext cx="99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圆角矩形 98"/>
                  <p:cNvSpPr>
                    <a:spLocks noChangeAspect="1"/>
                  </p:cNvSpPr>
                  <p:nvPr/>
                </p:nvSpPr>
                <p:spPr>
                  <a:xfrm>
                    <a:off x="15803" y="8333"/>
                    <a:ext cx="120" cy="12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100"/>
                  </a:p>
                </p:txBody>
              </p:sp>
              <p:sp>
                <p:nvSpPr>
                  <p:cNvPr id="100" name="文本框 99"/>
                  <p:cNvSpPr txBox="1"/>
                  <p:nvPr/>
                </p:nvSpPr>
                <p:spPr>
                  <a:xfrm>
                    <a:off x="15879" y="8140"/>
                    <a:ext cx="531" cy="3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700">
                        <a:latin typeface="微软雅黑" panose="020B0503020204020204" charset="-122"/>
                        <a:ea typeface="微软雅黑" panose="020B0503020204020204" charset="-122"/>
                      </a:rPr>
                      <a:t>90</a:t>
                    </a:r>
                    <a:r>
                      <a:rPr lang="zh-CN" altLang="en-US" sz="700">
                        <a:latin typeface="微软雅黑" panose="020B0503020204020204" charset="-122"/>
                        <a:ea typeface="微软雅黑" panose="020B0503020204020204" charset="-122"/>
                      </a:rPr>
                      <a:t>°</a:t>
                    </a:r>
                    <a:endParaRPr lang="zh-CN" altLang="en-US" sz="70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01" name="组合 49"/>
                <p:cNvGrpSpPr/>
                <p:nvPr/>
              </p:nvGrpSpPr>
              <p:grpSpPr>
                <a:xfrm>
                  <a:off x="4424" y="3250"/>
                  <a:ext cx="1487" cy="210"/>
                  <a:chOff x="11104" y="5074"/>
                  <a:chExt cx="1516" cy="454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05" name="圆角矩形 104"/>
                  <p:cNvSpPr/>
                  <p:nvPr/>
                </p:nvSpPr>
                <p:spPr>
                  <a:xfrm>
                    <a:off x="11104" y="5074"/>
                    <a:ext cx="214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-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7" name="圆角矩形 106"/>
                  <p:cNvSpPr/>
                  <p:nvPr/>
                </p:nvSpPr>
                <p:spPr>
                  <a:xfrm>
                    <a:off x="12409" y="5074"/>
                    <a:ext cx="211" cy="454"/>
                  </a:xfrm>
                  <a:prstGeom prst="roundRect">
                    <a:avLst>
                      <a:gd name="adj" fmla="val 47333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+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21" name="圆角矩形 120"/>
                  <p:cNvSpPr/>
                  <p:nvPr/>
                </p:nvSpPr>
                <p:spPr>
                  <a:xfrm>
                    <a:off x="11390" y="5074"/>
                    <a:ext cx="963" cy="45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700" strike="noStrike" noProof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452</a:t>
                    </a:r>
                    <a:endParaRPr lang="en-US" altLang="zh-CN" sz="700" strike="noStrike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sp>
            <p:nvSpPr>
              <p:cNvPr id="141" name="文本框 140"/>
              <p:cNvSpPr txBox="1"/>
              <p:nvPr/>
            </p:nvSpPr>
            <p:spPr>
              <a:xfrm>
                <a:off x="11979" y="5056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端点固定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11966" y="5418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镜面反转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14657" y="5165"/>
                <a:ext cx="144" cy="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4657" y="5527"/>
                <a:ext cx="144" cy="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42" name="矩形 41"/>
          <p:cNvSpPr/>
          <p:nvPr/>
        </p:nvSpPr>
        <p:spPr>
          <a:xfrm>
            <a:off x="11784965" y="-2540"/>
            <a:ext cx="405130" cy="7613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365865" y="-2540"/>
            <a:ext cx="419100" cy="38290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366500" y="379730"/>
            <a:ext cx="418465" cy="37909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16404"/>
          <a:stretch>
            <a:fillRect/>
          </a:stretch>
        </p:blipFill>
        <p:spPr>
          <a:xfrm>
            <a:off x="1331595" y="1130300"/>
            <a:ext cx="4206875" cy="4217035"/>
          </a:xfrm>
          <a:prstGeom prst="rect">
            <a:avLst/>
          </a:prstGeom>
        </p:spPr>
      </p:pic>
      <p:sp>
        <p:nvSpPr>
          <p:cNvPr id="21" name="椭圆 20"/>
          <p:cNvSpPr/>
          <p:nvPr/>
        </p:nvSpPr>
        <p:spPr>
          <a:xfrm>
            <a:off x="2489200" y="2539365"/>
            <a:ext cx="1800000" cy="1800000"/>
          </a:xfrm>
          <a:prstGeom prst="ellipse">
            <a:avLst/>
          </a:prstGeom>
          <a:noFill/>
          <a:ln w="25400" cmpd="sng">
            <a:solidFill>
              <a:srgbClr val="00B050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3383280" y="-2540"/>
            <a:ext cx="1270" cy="1107440"/>
          </a:xfrm>
          <a:prstGeom prst="line">
            <a:avLst/>
          </a:prstGeom>
          <a:ln w="22225" cmpd="sng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892165" y="3422015"/>
            <a:ext cx="6344285" cy="1524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8985885" y="1541780"/>
            <a:ext cx="316230" cy="306070"/>
            <a:chOff x="14151" y="2428"/>
            <a:chExt cx="498" cy="482"/>
          </a:xfrm>
        </p:grpSpPr>
        <p:sp>
          <p:nvSpPr>
            <p:cNvPr id="24" name="矩形 23"/>
            <p:cNvSpPr/>
            <p:nvPr/>
          </p:nvSpPr>
          <p:spPr>
            <a:xfrm>
              <a:off x="14151" y="2428"/>
              <a:ext cx="498" cy="483"/>
            </a:xfrm>
            <a:prstGeom prst="rect">
              <a:avLst/>
            </a:prstGeom>
            <a:solidFill>
              <a:srgbClr val="0070C0">
                <a:alpha val="58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175" y="2448"/>
              <a:ext cx="446" cy="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4199" y="2468"/>
              <a:ext cx="398" cy="3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>
                  <a:solidFill>
                    <a:schemeClr val="bg1"/>
                  </a:solidFill>
                </a:rPr>
                <a:t>1</a:t>
              </a:r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6436995" y="5912485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436995" y="5091218"/>
            <a:ext cx="144000" cy="144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436995" y="5501852"/>
            <a:ext cx="144000" cy="144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436995" y="468058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915150" y="4572635"/>
            <a:ext cx="181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频谱幅度调整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915150" y="4979035"/>
            <a:ext cx="219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旋转调整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915150" y="5389880"/>
            <a:ext cx="219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轨道调整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915150" y="5800725"/>
            <a:ext cx="219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位置调整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436995" y="5115983"/>
            <a:ext cx="144000" cy="144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36995" y="4680585"/>
            <a:ext cx="144000" cy="144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394710" y="5755005"/>
            <a:ext cx="6985" cy="1155065"/>
          </a:xfrm>
          <a:prstGeom prst="line">
            <a:avLst/>
          </a:prstGeom>
          <a:ln w="25400" cmpd="sng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890" y="3422650"/>
            <a:ext cx="982980" cy="381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25775" y="-2540"/>
            <a:ext cx="721995" cy="3416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70C0"/>
                </a:solidFill>
              </a:rPr>
              <a:t>X:341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90" y="3253740"/>
            <a:ext cx="721995" cy="3416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70C0"/>
                </a:solidFill>
              </a:rPr>
              <a:t>Y:452</a:t>
            </a:r>
            <a:endParaRPr lang="en-US" altLang="zh-CN">
              <a:solidFill>
                <a:srgbClr val="0070C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112770" y="1093470"/>
            <a:ext cx="542290" cy="4445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126740" y="5745480"/>
            <a:ext cx="542290" cy="4445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877060" y="1917065"/>
            <a:ext cx="4015105" cy="3023870"/>
            <a:chOff x="2956" y="3019"/>
            <a:chExt cx="6323" cy="4762"/>
          </a:xfrm>
        </p:grpSpPr>
        <p:sp>
          <p:nvSpPr>
            <p:cNvPr id="47" name="饼形 46"/>
            <p:cNvSpPr/>
            <p:nvPr/>
          </p:nvSpPr>
          <p:spPr>
            <a:xfrm>
              <a:off x="3915" y="3986"/>
              <a:ext cx="2840" cy="2831"/>
            </a:xfrm>
            <a:prstGeom prst="pie">
              <a:avLst>
                <a:gd name="adj1" fmla="val 19975454"/>
                <a:gd name="adj2" fmla="val 21591538"/>
              </a:avLst>
            </a:prstGeom>
            <a:solidFill>
              <a:srgbClr val="00B050">
                <a:alpha val="47000"/>
              </a:srgbClr>
            </a:solidFill>
            <a:ln w="28575" cmpd="sng">
              <a:solidFill>
                <a:srgbClr val="00B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H="1" flipV="1">
              <a:off x="5330" y="5398"/>
              <a:ext cx="2405" cy="15"/>
            </a:xfrm>
            <a:prstGeom prst="line">
              <a:avLst/>
            </a:prstGeom>
            <a:ln w="25400">
              <a:solidFill>
                <a:srgbClr val="00B0F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5238" y="5286"/>
              <a:ext cx="227" cy="22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457" y="4655"/>
              <a:ext cx="227" cy="2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956" y="3019"/>
              <a:ext cx="4762" cy="4762"/>
            </a:xfrm>
            <a:prstGeom prst="ellipse">
              <a:avLst/>
            </a:prstGeom>
            <a:noFill/>
            <a:ln w="25400" cmpd="sng">
              <a:solidFill>
                <a:srgbClr val="00B0F0"/>
              </a:solidFill>
              <a:prstDash val="solid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 flipH="1" flipV="1">
              <a:off x="7718" y="5409"/>
              <a:ext cx="1009" cy="13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8591" y="5311"/>
              <a:ext cx="227" cy="2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600" y="5302"/>
              <a:ext cx="227" cy="2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8" name="直接连接符 57"/>
            <p:cNvCxnSpPr/>
            <p:nvPr/>
          </p:nvCxnSpPr>
          <p:spPr>
            <a:xfrm flipH="1">
              <a:off x="9269" y="5008"/>
              <a:ext cx="10" cy="729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直接连接符 58"/>
          <p:cNvCxnSpPr/>
          <p:nvPr/>
        </p:nvCxnSpPr>
        <p:spPr>
          <a:xfrm flipH="1">
            <a:off x="971550" y="3180080"/>
            <a:ext cx="6350" cy="462915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8985885" y="1970405"/>
            <a:ext cx="316230" cy="306070"/>
            <a:chOff x="14151" y="2428"/>
            <a:chExt cx="498" cy="482"/>
          </a:xfrm>
        </p:grpSpPr>
        <p:sp>
          <p:nvSpPr>
            <p:cNvPr id="42" name="矩形 41"/>
            <p:cNvSpPr/>
            <p:nvPr/>
          </p:nvSpPr>
          <p:spPr>
            <a:xfrm>
              <a:off x="14151" y="2428"/>
              <a:ext cx="498" cy="483"/>
            </a:xfrm>
            <a:prstGeom prst="rect">
              <a:avLst/>
            </a:prstGeom>
            <a:solidFill>
              <a:srgbClr val="0070C0">
                <a:alpha val="58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4175" y="2448"/>
              <a:ext cx="446" cy="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4199" y="2468"/>
              <a:ext cx="398" cy="3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>
                  <a:solidFill>
                    <a:schemeClr val="bg1"/>
                  </a:solidFill>
                </a:rPr>
                <a:t>2</a:t>
              </a:r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987155" y="2402840"/>
            <a:ext cx="316230" cy="306070"/>
            <a:chOff x="14151" y="2428"/>
            <a:chExt cx="498" cy="482"/>
          </a:xfrm>
        </p:grpSpPr>
        <p:sp>
          <p:nvSpPr>
            <p:cNvPr id="49" name="矩形 48"/>
            <p:cNvSpPr/>
            <p:nvPr/>
          </p:nvSpPr>
          <p:spPr>
            <a:xfrm>
              <a:off x="14151" y="2428"/>
              <a:ext cx="498" cy="483"/>
            </a:xfrm>
            <a:prstGeom prst="rect">
              <a:avLst/>
            </a:prstGeom>
            <a:solidFill>
              <a:srgbClr val="0070C0">
                <a:alpha val="58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4175" y="2448"/>
              <a:ext cx="446" cy="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4199" y="2468"/>
              <a:ext cx="398" cy="3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>
                  <a:solidFill>
                    <a:schemeClr val="bg1"/>
                  </a:solidFill>
                </a:rPr>
                <a:t>3</a:t>
              </a:r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985885" y="2821940"/>
            <a:ext cx="316230" cy="306070"/>
            <a:chOff x="14151" y="2428"/>
            <a:chExt cx="498" cy="482"/>
          </a:xfrm>
        </p:grpSpPr>
        <p:sp>
          <p:nvSpPr>
            <p:cNvPr id="53" name="矩形 52"/>
            <p:cNvSpPr/>
            <p:nvPr/>
          </p:nvSpPr>
          <p:spPr>
            <a:xfrm>
              <a:off x="14151" y="2428"/>
              <a:ext cx="498" cy="483"/>
            </a:xfrm>
            <a:prstGeom prst="rect">
              <a:avLst/>
            </a:prstGeom>
            <a:solidFill>
              <a:srgbClr val="0070C0">
                <a:alpha val="58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4175" y="2448"/>
              <a:ext cx="446" cy="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4199" y="2468"/>
              <a:ext cx="398" cy="3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>
                  <a:solidFill>
                    <a:schemeClr val="bg1"/>
                  </a:solidFill>
                </a:rPr>
                <a:t>+</a:t>
              </a:r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9371965" y="1048385"/>
            <a:ext cx="2581275" cy="4611370"/>
            <a:chOff x="14759" y="1651"/>
            <a:chExt cx="4065" cy="7262"/>
          </a:xfrm>
        </p:grpSpPr>
        <p:sp>
          <p:nvSpPr>
            <p:cNvPr id="2" name="矩形 1"/>
            <p:cNvSpPr/>
            <p:nvPr/>
          </p:nvSpPr>
          <p:spPr>
            <a:xfrm>
              <a:off x="14814" y="1651"/>
              <a:ext cx="4010" cy="7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>
                <a:lnSpc>
                  <a:spcPct val="150000"/>
                </a:lnSpc>
              </a:pPr>
              <a:endParaRPr lang="zh-CN" altLang="en-US" sz="14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4759" y="1687"/>
              <a:ext cx="269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rgbClr val="0070C0"/>
                  </a:solidFill>
                </a:rPr>
                <a:t>Specinker</a:t>
              </a:r>
              <a:endParaRPr lang="en-US" altLang="zh-CN" sz="1400">
                <a:solidFill>
                  <a:srgbClr val="0070C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4919" y="7894"/>
              <a:ext cx="3800" cy="39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/>
                <a:t>颜色</a:t>
              </a:r>
              <a:r>
                <a:rPr lang="zh-CN" altLang="en-US" sz="1000"/>
                <a:t>填充</a:t>
              </a:r>
              <a:endParaRPr lang="zh-CN" altLang="en-US" sz="1000"/>
            </a:p>
          </p:txBody>
        </p:sp>
        <p:sp>
          <p:nvSpPr>
            <p:cNvPr id="9" name="矩形 8"/>
            <p:cNvSpPr/>
            <p:nvPr/>
          </p:nvSpPr>
          <p:spPr>
            <a:xfrm>
              <a:off x="14898" y="8433"/>
              <a:ext cx="3800" cy="39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/>
                <a:t>特效</a:t>
              </a:r>
              <a:endParaRPr lang="zh-CN" altLang="en-US" sz="1000"/>
            </a:p>
          </p:txBody>
        </p:sp>
        <p:pic>
          <p:nvPicPr>
            <p:cNvPr id="126" name="图片 125" descr="1742344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8292" y="6861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  <p:pic>
          <p:nvPicPr>
            <p:cNvPr id="127" name="图片 126" descr="1742344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8292" y="7426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  <p:pic>
          <p:nvPicPr>
            <p:cNvPr id="128" name="图片 127" descr="1742344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8292" y="7948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  <p:pic>
          <p:nvPicPr>
            <p:cNvPr id="129" name="图片 128" descr="1742344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8292" y="8488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  <p:pic>
          <p:nvPicPr>
            <p:cNvPr id="130" name="图片 129" descr="3645637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44" y="1797"/>
              <a:ext cx="254" cy="260"/>
            </a:xfrm>
            <a:prstGeom prst="rect">
              <a:avLst/>
            </a:prstGeom>
            <a:effectLst>
              <a:outerShdw blurRad="63500" sx="102000" sy="102000" algn="ctr" rotWithShape="0">
                <a:schemeClr val="accent1">
                  <a:lumMod val="75000"/>
                  <a:alpha val="40000"/>
                </a:schemeClr>
              </a:outerShdw>
            </a:effectLst>
          </p:spPr>
        </p:pic>
        <p:grpSp>
          <p:nvGrpSpPr>
            <p:cNvPr id="10" name="组合 9"/>
            <p:cNvGrpSpPr/>
            <p:nvPr/>
          </p:nvGrpSpPr>
          <p:grpSpPr>
            <a:xfrm>
              <a:off x="14919" y="2339"/>
              <a:ext cx="3800" cy="5374"/>
              <a:chOff x="11949" y="549"/>
              <a:chExt cx="3800" cy="5374"/>
            </a:xfrm>
          </p:grpSpPr>
          <p:grpSp>
            <p:nvGrpSpPr>
              <p:cNvPr id="14" name="组合 13"/>
              <p:cNvGrpSpPr/>
              <p:nvPr/>
            </p:nvGrpSpPr>
            <p:grpSpPr>
              <a:xfrm rot="0">
                <a:off x="11949" y="549"/>
                <a:ext cx="3800" cy="5375"/>
                <a:chOff x="2366" y="669"/>
                <a:chExt cx="3800" cy="6033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2366" y="669"/>
                  <a:ext cx="3800" cy="6033"/>
                  <a:chOff x="10482" y="3588"/>
                  <a:chExt cx="3800" cy="6033"/>
                </a:xfrm>
              </p:grpSpPr>
              <p:grpSp>
                <p:nvGrpSpPr>
                  <p:cNvPr id="16" name="组合 15"/>
                  <p:cNvGrpSpPr/>
                  <p:nvPr/>
                </p:nvGrpSpPr>
                <p:grpSpPr>
                  <a:xfrm rot="0">
                    <a:off x="10482" y="3588"/>
                    <a:ext cx="3800" cy="6033"/>
                    <a:chOff x="11509" y="4461"/>
                    <a:chExt cx="3800" cy="6653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23" name="矩形 22"/>
                    <p:cNvSpPr/>
                    <p:nvPr/>
                  </p:nvSpPr>
                  <p:spPr>
                    <a:xfrm>
                      <a:off x="11509" y="4461"/>
                      <a:ext cx="3800" cy="43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l"/>
                      <a:r>
                        <a:rPr lang="zh-CN" altLang="en-US" sz="1000"/>
                        <a:t>属性</a:t>
                      </a:r>
                      <a:endParaRPr lang="zh-CN" altLang="en-US" sz="1000"/>
                    </a:p>
                  </p:txBody>
                </p:sp>
                <p:sp>
                  <p:nvSpPr>
                    <p:cNvPr id="25" name="矩形 24"/>
                    <p:cNvSpPr/>
                    <p:nvPr/>
                  </p:nvSpPr>
                  <p:spPr>
                    <a:xfrm>
                      <a:off x="11509" y="4891"/>
                      <a:ext cx="3800" cy="6223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b" anchorCtr="0"/>
                    <a:p>
                      <a:pPr algn="l" fontAlgn="t">
                        <a:lnSpc>
                          <a:spcPct val="150000"/>
                        </a:lnSpc>
                        <a:buClrTx/>
                        <a:buSzTx/>
                        <a:buNone/>
                      </a:pPr>
                      <a:r>
                        <a:rPr lang="en-US" altLang="zh-CN" sz="1000" strike="noStrike" noProof="1">
                          <a:latin typeface="微软雅黑" panose="020B0503020204020204" charset="-122"/>
                          <a:ea typeface="微软雅黑" panose="020B0503020204020204" charset="-122"/>
                        </a:rPr>
                        <a:t>  </a:t>
                      </a:r>
                      <a:r>
                        <a:rPr lang="zh-CN" altLang="en-US" sz="1000" strike="noStrike" noProof="1">
                          <a:latin typeface="微软雅黑" panose="020B0503020204020204" charset="-122"/>
                          <a:ea typeface="微软雅黑" panose="020B0503020204020204" charset="-122"/>
                        </a:rPr>
                        <a:t>            </a:t>
                      </a:r>
                      <a:endParaRPr lang="zh-CN" altLang="en-US" sz="1000" strike="noStrike" noProof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60" name="组合 59"/>
                  <p:cNvGrpSpPr/>
                  <p:nvPr/>
                </p:nvGrpSpPr>
                <p:grpSpPr>
                  <a:xfrm>
                    <a:off x="10517" y="4019"/>
                    <a:ext cx="3703" cy="594"/>
                    <a:chOff x="10245" y="2714"/>
                    <a:chExt cx="3703" cy="594"/>
                  </a:xfrm>
                </p:grpSpPr>
                <p:sp>
                  <p:nvSpPr>
                    <p:cNvPr id="61" name="矩形 60"/>
                    <p:cNvSpPr/>
                    <p:nvPr/>
                  </p:nvSpPr>
                  <p:spPr>
                    <a:xfrm>
                      <a:off x="10245" y="2724"/>
                      <a:ext cx="1242" cy="4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 anchorCtr="0"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zh-CN" altLang="en-US" sz="900" strike="noStrike" noProof="1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轨道类型</a:t>
                      </a:r>
                      <a:endParaRPr lang="zh-CN" altLang="en-US" sz="900" strike="noStrike" noProof="1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62" name="椭圆 61"/>
                    <p:cNvSpPr/>
                    <p:nvPr/>
                  </p:nvSpPr>
                  <p:spPr>
                    <a:xfrm>
                      <a:off x="11653" y="2939"/>
                      <a:ext cx="115" cy="115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base">
                        <a:lnSpc>
                          <a:spcPct val="150000"/>
                        </a:lnSpc>
                      </a:pPr>
                      <a:endParaRPr lang="zh-CN" altLang="en-US" sz="1200" strike="noStrike" noProof="1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63" name="椭圆 62"/>
                    <p:cNvSpPr/>
                    <p:nvPr/>
                  </p:nvSpPr>
                  <p:spPr>
                    <a:xfrm>
                      <a:off x="13082" y="2939"/>
                      <a:ext cx="113" cy="115"/>
                    </a:xfrm>
                    <a:prstGeom prst="ellipse">
                      <a:avLst/>
                    </a:prstGeom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base">
                        <a:lnSpc>
                          <a:spcPct val="150000"/>
                        </a:lnSpc>
                      </a:pPr>
                      <a:endParaRPr lang="zh-CN" altLang="en-US" sz="1200" strike="noStrike" noProof="1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64" name="文本框 149"/>
                    <p:cNvSpPr txBox="1"/>
                    <p:nvPr/>
                  </p:nvSpPr>
                  <p:spPr>
                    <a:xfrm>
                      <a:off x="11813" y="2714"/>
                      <a:ext cx="712" cy="529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>
                      <a:sp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900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线型</a:t>
                      </a:r>
                      <a:endParaRPr lang="zh-CN" altLang="en-US" sz="900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65" name="文本框 150"/>
                    <p:cNvSpPr txBox="1"/>
                    <p:nvPr/>
                  </p:nvSpPr>
                  <p:spPr>
                    <a:xfrm>
                      <a:off x="13158" y="2714"/>
                      <a:ext cx="790" cy="59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>
                      <a:sp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900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扇环</a:t>
                      </a:r>
                      <a:endParaRPr lang="zh-CN" altLang="en-US" sz="900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10517" y="4552"/>
                    <a:ext cx="1850" cy="4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a:t>轨道面</a:t>
                    </a:r>
                    <a:endPara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endParaRPr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12582" y="4605"/>
                    <a:ext cx="1295" cy="255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endParaRPr lang="zh-CN" altLang="en-US" sz="1000"/>
                  </a:p>
                </p:txBody>
              </p:sp>
            </p:grpSp>
            <p:pic>
              <p:nvPicPr>
                <p:cNvPr id="68" name="图片 67" descr="1742344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739" y="731"/>
                  <a:ext cx="406" cy="281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p:spPr>
            </p:pic>
          </p:grpSp>
          <p:grpSp>
            <p:nvGrpSpPr>
              <p:cNvPr id="69" name="组合 68"/>
              <p:cNvGrpSpPr/>
              <p:nvPr/>
            </p:nvGrpSpPr>
            <p:grpSpPr>
              <a:xfrm rot="0">
                <a:off x="11974" y="1834"/>
                <a:ext cx="3370" cy="362"/>
                <a:chOff x="2458" y="7548"/>
                <a:chExt cx="3370" cy="362"/>
              </a:xfrm>
            </p:grpSpPr>
            <p:sp>
              <p:nvSpPr>
                <p:cNvPr id="174" name="文本框 173"/>
                <p:cNvSpPr txBox="1"/>
                <p:nvPr/>
              </p:nvSpPr>
              <p:spPr>
                <a:xfrm>
                  <a:off x="2458" y="7548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频谱形状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>
                  <a:off x="4533" y="7616"/>
                  <a:ext cx="1295" cy="22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endParaRPr lang="zh-CN" altLang="en-US" sz="1000"/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 rot="0">
                <a:off x="11987" y="2248"/>
                <a:ext cx="3383" cy="428"/>
                <a:chOff x="2468" y="6956"/>
                <a:chExt cx="3383" cy="428"/>
              </a:xfrm>
            </p:grpSpPr>
            <p:sp>
              <p:nvSpPr>
                <p:cNvPr id="166" name="文本框 165"/>
                <p:cNvSpPr txBox="1"/>
                <p:nvPr/>
              </p:nvSpPr>
              <p:spPr>
                <a:xfrm>
                  <a:off x="2468" y="7022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频谱条数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grpSp>
              <p:nvGrpSpPr>
                <p:cNvPr id="419" name="组合 418"/>
                <p:cNvGrpSpPr/>
                <p:nvPr/>
              </p:nvGrpSpPr>
              <p:grpSpPr>
                <a:xfrm>
                  <a:off x="4364" y="6956"/>
                  <a:ext cx="1487" cy="352"/>
                  <a:chOff x="15326" y="8146"/>
                  <a:chExt cx="1487" cy="352"/>
                </a:xfrm>
              </p:grpSpPr>
              <p:grpSp>
                <p:nvGrpSpPr>
                  <p:cNvPr id="420" name="组合 49"/>
                  <p:cNvGrpSpPr/>
                  <p:nvPr/>
                </p:nvGrpSpPr>
                <p:grpSpPr>
                  <a:xfrm>
                    <a:off x="15326" y="8288"/>
                    <a:ext cx="1487" cy="210"/>
                    <a:chOff x="11104" y="5074"/>
                    <a:chExt cx="1516" cy="45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421" name="圆角矩形 420"/>
                    <p:cNvSpPr/>
                    <p:nvPr/>
                  </p:nvSpPr>
                  <p:spPr>
                    <a:xfrm>
                      <a:off x="11104" y="5074"/>
                      <a:ext cx="214" cy="45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ctr"/>
                      <a:r>
                        <a:rPr lang="en-US" altLang="zh-CN" sz="1000" strike="noStrike" noProof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endPara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422" name="圆角矩形 421"/>
                    <p:cNvSpPr/>
                    <p:nvPr/>
                  </p:nvSpPr>
                  <p:spPr>
                    <a:xfrm>
                      <a:off x="12409" y="5074"/>
                      <a:ext cx="211" cy="45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ctr"/>
                      <a:r>
                        <a:rPr lang="en-US" altLang="zh-CN" sz="1000" strike="noStrike" noProof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endPara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cxnSp>
                <p:nvCxnSpPr>
                  <p:cNvPr id="423" name="直接连接符 422"/>
                  <p:cNvCxnSpPr/>
                  <p:nvPr/>
                </p:nvCxnSpPr>
                <p:spPr>
                  <a:xfrm>
                    <a:off x="15563" y="8393"/>
                    <a:ext cx="99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4" name="圆角矩形 423"/>
                  <p:cNvSpPr>
                    <a:spLocks noChangeAspect="1"/>
                  </p:cNvSpPr>
                  <p:nvPr/>
                </p:nvSpPr>
                <p:spPr>
                  <a:xfrm>
                    <a:off x="15803" y="8333"/>
                    <a:ext cx="120" cy="12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100"/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15879" y="8146"/>
                    <a:ext cx="608" cy="3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700">
                        <a:latin typeface="微软雅黑" panose="020B0503020204020204" charset="-122"/>
                        <a:ea typeface="微软雅黑" panose="020B0503020204020204" charset="-122"/>
                      </a:rPr>
                      <a:t>30</a:t>
                    </a:r>
                    <a:r>
                      <a:rPr lang="zh-CN" altLang="en-US" sz="700">
                        <a:latin typeface="微软雅黑" panose="020B0503020204020204" charset="-122"/>
                        <a:ea typeface="微软雅黑" panose="020B0503020204020204" charset="-122"/>
                      </a:rPr>
                      <a:t>个</a:t>
                    </a:r>
                    <a:endParaRPr lang="zh-CN" altLang="en-US" sz="70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71" name="组合 70"/>
              <p:cNvGrpSpPr/>
              <p:nvPr/>
            </p:nvGrpSpPr>
            <p:grpSpPr>
              <a:xfrm rot="0">
                <a:off x="11984" y="2676"/>
                <a:ext cx="3383" cy="428"/>
                <a:chOff x="2468" y="6956"/>
                <a:chExt cx="3383" cy="428"/>
              </a:xfrm>
            </p:grpSpPr>
            <p:sp>
              <p:nvSpPr>
                <p:cNvPr id="72" name="文本框 71"/>
                <p:cNvSpPr txBox="1"/>
                <p:nvPr/>
              </p:nvSpPr>
              <p:spPr>
                <a:xfrm>
                  <a:off x="2468" y="7022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形状尺寸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grpSp>
              <p:nvGrpSpPr>
                <p:cNvPr id="73" name="组合 72"/>
                <p:cNvGrpSpPr/>
                <p:nvPr/>
              </p:nvGrpSpPr>
              <p:grpSpPr>
                <a:xfrm>
                  <a:off x="4364" y="6956"/>
                  <a:ext cx="1487" cy="352"/>
                  <a:chOff x="15326" y="8146"/>
                  <a:chExt cx="1487" cy="352"/>
                </a:xfrm>
              </p:grpSpPr>
              <p:grpSp>
                <p:nvGrpSpPr>
                  <p:cNvPr id="74" name="组合 49"/>
                  <p:cNvGrpSpPr/>
                  <p:nvPr/>
                </p:nvGrpSpPr>
                <p:grpSpPr>
                  <a:xfrm>
                    <a:off x="15326" y="8288"/>
                    <a:ext cx="1487" cy="210"/>
                    <a:chOff x="11104" y="5074"/>
                    <a:chExt cx="1516" cy="45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75" name="圆角矩形 74"/>
                    <p:cNvSpPr/>
                    <p:nvPr/>
                  </p:nvSpPr>
                  <p:spPr>
                    <a:xfrm>
                      <a:off x="11104" y="5074"/>
                      <a:ext cx="214" cy="45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ctr"/>
                      <a:r>
                        <a:rPr lang="en-US" altLang="zh-CN" sz="1000" strike="noStrike" noProof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endPara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76" name="圆角矩形 75"/>
                    <p:cNvSpPr/>
                    <p:nvPr/>
                  </p:nvSpPr>
                  <p:spPr>
                    <a:xfrm>
                      <a:off x="12409" y="5074"/>
                      <a:ext cx="211" cy="45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ctr"/>
                      <a:r>
                        <a:rPr lang="en-US" altLang="zh-CN" sz="1000" strike="noStrike" noProof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endPara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cxnSp>
                <p:nvCxnSpPr>
                  <p:cNvPr id="77" name="直接连接符 76"/>
                  <p:cNvCxnSpPr/>
                  <p:nvPr/>
                </p:nvCxnSpPr>
                <p:spPr>
                  <a:xfrm>
                    <a:off x="15563" y="8393"/>
                    <a:ext cx="99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圆角矩形 115"/>
                  <p:cNvSpPr>
                    <a:spLocks noChangeAspect="1"/>
                  </p:cNvSpPr>
                  <p:nvPr/>
                </p:nvSpPr>
                <p:spPr>
                  <a:xfrm>
                    <a:off x="15803" y="8333"/>
                    <a:ext cx="120" cy="12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100"/>
                  </a:p>
                </p:txBody>
              </p:sp>
              <p:sp>
                <p:nvSpPr>
                  <p:cNvPr id="117" name="文本框 116"/>
                  <p:cNvSpPr txBox="1"/>
                  <p:nvPr/>
                </p:nvSpPr>
                <p:spPr>
                  <a:xfrm>
                    <a:off x="15879" y="8146"/>
                    <a:ext cx="553" cy="3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700">
                        <a:latin typeface="微软雅黑" panose="020B0503020204020204" charset="-122"/>
                        <a:ea typeface="微软雅黑" panose="020B0503020204020204" charset="-122"/>
                      </a:rPr>
                      <a:t>8</a:t>
                    </a:r>
                    <a:endParaRPr lang="en-US" altLang="zh-CN" sz="70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118" name="组合 117"/>
              <p:cNvGrpSpPr/>
              <p:nvPr/>
            </p:nvGrpSpPr>
            <p:grpSpPr>
              <a:xfrm rot="0">
                <a:off x="11979" y="3104"/>
                <a:ext cx="3389" cy="362"/>
                <a:chOff x="2468" y="5311"/>
                <a:chExt cx="3389" cy="362"/>
              </a:xfrm>
            </p:grpSpPr>
            <p:sp>
              <p:nvSpPr>
                <p:cNvPr id="78" name="文本框 77"/>
                <p:cNvSpPr txBox="1"/>
                <p:nvPr/>
              </p:nvSpPr>
              <p:spPr>
                <a:xfrm>
                  <a:off x="2468" y="5311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轨道半径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grpSp>
              <p:nvGrpSpPr>
                <p:cNvPr id="403" name="组合 49"/>
                <p:cNvGrpSpPr/>
                <p:nvPr/>
              </p:nvGrpSpPr>
              <p:grpSpPr>
                <a:xfrm>
                  <a:off x="4370" y="5387"/>
                  <a:ext cx="1487" cy="210"/>
                  <a:chOff x="11104" y="5074"/>
                  <a:chExt cx="1516" cy="454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404" name="圆角矩形 403"/>
                  <p:cNvSpPr/>
                  <p:nvPr/>
                </p:nvSpPr>
                <p:spPr>
                  <a:xfrm>
                    <a:off x="11104" y="5074"/>
                    <a:ext cx="214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-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405" name="圆角矩形 404"/>
                  <p:cNvSpPr/>
                  <p:nvPr/>
                </p:nvSpPr>
                <p:spPr>
                  <a:xfrm>
                    <a:off x="12409" y="5074"/>
                    <a:ext cx="211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+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406" name="圆角矩形 405"/>
                  <p:cNvSpPr/>
                  <p:nvPr/>
                </p:nvSpPr>
                <p:spPr>
                  <a:xfrm>
                    <a:off x="11390" y="5074"/>
                    <a:ext cx="963" cy="45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700" strike="noStrike" noProof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400</a:t>
                    </a:r>
                    <a:endParaRPr lang="en-US" altLang="zh-CN" sz="700" strike="noStrike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79" name="组合 78"/>
              <p:cNvGrpSpPr/>
              <p:nvPr/>
            </p:nvGrpSpPr>
            <p:grpSpPr>
              <a:xfrm rot="0">
                <a:off x="11979" y="3465"/>
                <a:ext cx="3389" cy="362"/>
                <a:chOff x="2468" y="5311"/>
                <a:chExt cx="3389" cy="362"/>
              </a:xfrm>
            </p:grpSpPr>
            <p:sp>
              <p:nvSpPr>
                <p:cNvPr id="133" name="文本框 132"/>
                <p:cNvSpPr txBox="1"/>
                <p:nvPr/>
              </p:nvSpPr>
              <p:spPr>
                <a:xfrm>
                  <a:off x="2468" y="5311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频谱幅度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grpSp>
              <p:nvGrpSpPr>
                <p:cNvPr id="134" name="组合 49"/>
                <p:cNvGrpSpPr/>
                <p:nvPr/>
              </p:nvGrpSpPr>
              <p:grpSpPr>
                <a:xfrm>
                  <a:off x="4370" y="5387"/>
                  <a:ext cx="1487" cy="210"/>
                  <a:chOff x="11104" y="5074"/>
                  <a:chExt cx="1516" cy="454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35" name="圆角矩形 134"/>
                  <p:cNvSpPr/>
                  <p:nvPr/>
                </p:nvSpPr>
                <p:spPr>
                  <a:xfrm>
                    <a:off x="11104" y="5074"/>
                    <a:ext cx="214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-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36" name="圆角矩形 135"/>
                  <p:cNvSpPr/>
                  <p:nvPr/>
                </p:nvSpPr>
                <p:spPr>
                  <a:xfrm>
                    <a:off x="12409" y="5074"/>
                    <a:ext cx="211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+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37" name="圆角矩形 136"/>
                  <p:cNvSpPr/>
                  <p:nvPr/>
                </p:nvSpPr>
                <p:spPr>
                  <a:xfrm>
                    <a:off x="11390" y="5074"/>
                    <a:ext cx="963" cy="45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700" strike="noStrike" noProof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200</a:t>
                    </a:r>
                    <a:endParaRPr lang="en-US" altLang="zh-CN" sz="700" strike="noStrike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80" name="组合 79"/>
              <p:cNvGrpSpPr/>
              <p:nvPr/>
            </p:nvGrpSpPr>
            <p:grpSpPr>
              <a:xfrm rot="0">
                <a:off x="11979" y="3850"/>
                <a:ext cx="3394" cy="1206"/>
                <a:chOff x="2517" y="2758"/>
                <a:chExt cx="3394" cy="1206"/>
              </a:xfrm>
            </p:grpSpPr>
            <p:sp>
              <p:nvSpPr>
                <p:cNvPr id="81" name="文本框 80"/>
                <p:cNvSpPr txBox="1"/>
                <p:nvPr/>
              </p:nvSpPr>
              <p:spPr>
                <a:xfrm>
                  <a:off x="2517" y="2758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X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139" name="文本框 138"/>
                <p:cNvSpPr txBox="1"/>
                <p:nvPr/>
              </p:nvSpPr>
              <p:spPr>
                <a:xfrm>
                  <a:off x="2517" y="3174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Y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140" name="文本框 139"/>
                <p:cNvSpPr txBox="1"/>
                <p:nvPr/>
              </p:nvSpPr>
              <p:spPr>
                <a:xfrm>
                  <a:off x="2517" y="3602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旋转角度（°）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grpSp>
              <p:nvGrpSpPr>
                <p:cNvPr id="82" name="组合 49"/>
                <p:cNvGrpSpPr/>
                <p:nvPr/>
              </p:nvGrpSpPr>
              <p:grpSpPr>
                <a:xfrm>
                  <a:off x="4424" y="2834"/>
                  <a:ext cx="1487" cy="210"/>
                  <a:chOff x="11104" y="5074"/>
                  <a:chExt cx="1516" cy="454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84" name="圆角矩形 383"/>
                  <p:cNvSpPr/>
                  <p:nvPr/>
                </p:nvSpPr>
                <p:spPr>
                  <a:xfrm>
                    <a:off x="11104" y="5074"/>
                    <a:ext cx="214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-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83" name="圆角矩形 82"/>
                  <p:cNvSpPr/>
                  <p:nvPr/>
                </p:nvSpPr>
                <p:spPr>
                  <a:xfrm>
                    <a:off x="12409" y="5074"/>
                    <a:ext cx="211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+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84" name="圆角矩形 83"/>
                  <p:cNvSpPr/>
                  <p:nvPr/>
                </p:nvSpPr>
                <p:spPr>
                  <a:xfrm>
                    <a:off x="11390" y="5074"/>
                    <a:ext cx="963" cy="45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700" strike="noStrike" noProof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341</a:t>
                    </a:r>
                    <a:endParaRPr lang="en-US" altLang="zh-CN" sz="700" strike="noStrike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85" name="组合 84"/>
                <p:cNvGrpSpPr/>
                <p:nvPr/>
              </p:nvGrpSpPr>
              <p:grpSpPr>
                <a:xfrm>
                  <a:off x="4440" y="3530"/>
                  <a:ext cx="1471" cy="358"/>
                  <a:chOff x="15326" y="8140"/>
                  <a:chExt cx="1471" cy="358"/>
                </a:xfrm>
              </p:grpSpPr>
              <p:grpSp>
                <p:nvGrpSpPr>
                  <p:cNvPr id="86" name="组合 49"/>
                  <p:cNvGrpSpPr/>
                  <p:nvPr/>
                </p:nvGrpSpPr>
                <p:grpSpPr>
                  <a:xfrm>
                    <a:off x="15326" y="8288"/>
                    <a:ext cx="1471" cy="210"/>
                    <a:chOff x="11104" y="5074"/>
                    <a:chExt cx="1500" cy="45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92" name="圆角矩形 91"/>
                    <p:cNvSpPr/>
                    <p:nvPr/>
                  </p:nvSpPr>
                  <p:spPr>
                    <a:xfrm>
                      <a:off x="11104" y="5074"/>
                      <a:ext cx="214" cy="45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ctr"/>
                      <a:r>
                        <a:rPr lang="en-US" altLang="zh-CN" sz="1000" strike="noStrike" noProof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endPara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93" name="圆角矩形 92"/>
                    <p:cNvSpPr/>
                    <p:nvPr/>
                  </p:nvSpPr>
                  <p:spPr>
                    <a:xfrm>
                      <a:off x="12393" y="5074"/>
                      <a:ext cx="211" cy="45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ctr"/>
                      <a:r>
                        <a:rPr lang="en-US" altLang="zh-CN" sz="1000" strike="noStrike" noProof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endPara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cxnSp>
                <p:nvCxnSpPr>
                  <p:cNvPr id="94" name="直接连接符 93"/>
                  <p:cNvCxnSpPr/>
                  <p:nvPr/>
                </p:nvCxnSpPr>
                <p:spPr>
                  <a:xfrm>
                    <a:off x="15563" y="8393"/>
                    <a:ext cx="99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圆角矩形 98"/>
                  <p:cNvSpPr>
                    <a:spLocks noChangeAspect="1"/>
                  </p:cNvSpPr>
                  <p:nvPr/>
                </p:nvSpPr>
                <p:spPr>
                  <a:xfrm>
                    <a:off x="15803" y="8333"/>
                    <a:ext cx="120" cy="12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100"/>
                  </a:p>
                </p:txBody>
              </p:sp>
              <p:sp>
                <p:nvSpPr>
                  <p:cNvPr id="100" name="文本框 99"/>
                  <p:cNvSpPr txBox="1"/>
                  <p:nvPr/>
                </p:nvSpPr>
                <p:spPr>
                  <a:xfrm>
                    <a:off x="15879" y="8140"/>
                    <a:ext cx="531" cy="3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700">
                        <a:latin typeface="微软雅黑" panose="020B0503020204020204" charset="-122"/>
                        <a:ea typeface="微软雅黑" panose="020B0503020204020204" charset="-122"/>
                      </a:rPr>
                      <a:t>90</a:t>
                    </a:r>
                    <a:r>
                      <a:rPr lang="zh-CN" altLang="en-US" sz="700">
                        <a:latin typeface="微软雅黑" panose="020B0503020204020204" charset="-122"/>
                        <a:ea typeface="微软雅黑" panose="020B0503020204020204" charset="-122"/>
                      </a:rPr>
                      <a:t>°</a:t>
                    </a:r>
                    <a:endParaRPr lang="zh-CN" altLang="en-US" sz="70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01" name="组合 49"/>
                <p:cNvGrpSpPr/>
                <p:nvPr/>
              </p:nvGrpSpPr>
              <p:grpSpPr>
                <a:xfrm>
                  <a:off x="4424" y="3250"/>
                  <a:ext cx="1487" cy="210"/>
                  <a:chOff x="11104" y="5074"/>
                  <a:chExt cx="1516" cy="454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05" name="圆角矩形 104"/>
                  <p:cNvSpPr/>
                  <p:nvPr/>
                </p:nvSpPr>
                <p:spPr>
                  <a:xfrm>
                    <a:off x="11104" y="5074"/>
                    <a:ext cx="214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-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7" name="圆角矩形 106"/>
                  <p:cNvSpPr/>
                  <p:nvPr/>
                </p:nvSpPr>
                <p:spPr>
                  <a:xfrm>
                    <a:off x="12409" y="5074"/>
                    <a:ext cx="211" cy="454"/>
                  </a:xfrm>
                  <a:prstGeom prst="roundRect">
                    <a:avLst>
                      <a:gd name="adj" fmla="val 47333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+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21" name="圆角矩形 120"/>
                  <p:cNvSpPr/>
                  <p:nvPr/>
                </p:nvSpPr>
                <p:spPr>
                  <a:xfrm>
                    <a:off x="11390" y="5074"/>
                    <a:ext cx="963" cy="45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700" strike="noStrike" noProof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452</a:t>
                    </a:r>
                    <a:endParaRPr lang="en-US" altLang="zh-CN" sz="700" strike="noStrike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sp>
            <p:nvSpPr>
              <p:cNvPr id="141" name="文本框 140"/>
              <p:cNvSpPr txBox="1"/>
              <p:nvPr/>
            </p:nvSpPr>
            <p:spPr>
              <a:xfrm>
                <a:off x="11979" y="5056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端点固定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11966" y="5418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镜面反转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14657" y="5165"/>
                <a:ext cx="144" cy="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4657" y="5527"/>
                <a:ext cx="144" cy="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3747770" y="769620"/>
            <a:ext cx="1423035" cy="909955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6826250" y="768350"/>
            <a:ext cx="1423035" cy="909955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5286375" y="768350"/>
            <a:ext cx="1423035" cy="909955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290" y="1979295"/>
            <a:ext cx="5640705" cy="329184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 flipH="1">
            <a:off x="3383280" y="-2540"/>
            <a:ext cx="1270" cy="1107440"/>
          </a:xfrm>
          <a:prstGeom prst="line">
            <a:avLst/>
          </a:prstGeom>
          <a:ln w="22225" cmpd="sng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892165" y="3422015"/>
            <a:ext cx="6344285" cy="1524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8985885" y="1541780"/>
            <a:ext cx="316230" cy="306070"/>
            <a:chOff x="14151" y="2428"/>
            <a:chExt cx="498" cy="482"/>
          </a:xfrm>
        </p:grpSpPr>
        <p:sp>
          <p:nvSpPr>
            <p:cNvPr id="24" name="矩形 23"/>
            <p:cNvSpPr/>
            <p:nvPr/>
          </p:nvSpPr>
          <p:spPr>
            <a:xfrm>
              <a:off x="14151" y="2428"/>
              <a:ext cx="498" cy="483"/>
            </a:xfrm>
            <a:prstGeom prst="rect">
              <a:avLst/>
            </a:prstGeom>
            <a:solidFill>
              <a:srgbClr val="0070C0">
                <a:alpha val="58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175" y="2448"/>
              <a:ext cx="446" cy="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4199" y="2468"/>
              <a:ext cx="398" cy="3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>
                  <a:solidFill>
                    <a:schemeClr val="bg1"/>
                  </a:solidFill>
                </a:rPr>
                <a:t>1</a:t>
              </a:r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</p:grpSp>
      <p:sp>
        <p:nvSpPr>
          <p:cNvPr id="152" name="矩形 151"/>
          <p:cNvSpPr/>
          <p:nvPr/>
        </p:nvSpPr>
        <p:spPr>
          <a:xfrm>
            <a:off x="9406890" y="1306830"/>
            <a:ext cx="2546350" cy="4353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>
              <a:lnSpc>
                <a:spcPct val="150000"/>
              </a:lnSpc>
            </a:pPr>
            <a:endParaRPr lang="zh-CN" altLang="en-US" sz="14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168890" y="2787650"/>
            <a:ext cx="1022350" cy="168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 fontAlgn="base">
              <a:lnSpc>
                <a:spcPct val="150000"/>
              </a:lnSpc>
            </a:pP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371330" y="1306830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70C0"/>
                </a:solidFill>
              </a:rPr>
              <a:t>Specinker</a:t>
            </a:r>
            <a:endParaRPr lang="en-US" altLang="zh-CN" sz="1400">
              <a:solidFill>
                <a:srgbClr val="0070C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9473565" y="4321770"/>
            <a:ext cx="2413000" cy="24771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尺寸</a:t>
            </a:r>
            <a:endParaRPr lang="zh-CN" altLang="en-US" sz="1000"/>
          </a:p>
        </p:txBody>
      </p:sp>
      <p:sp>
        <p:nvSpPr>
          <p:cNvPr id="460" name="矩形 459"/>
          <p:cNvSpPr/>
          <p:nvPr/>
        </p:nvSpPr>
        <p:spPr>
          <a:xfrm>
            <a:off x="9473565" y="4680585"/>
            <a:ext cx="2413000" cy="24768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频谱形状</a:t>
            </a:r>
            <a:endParaRPr lang="zh-CN" altLang="en-US" sz="1000"/>
          </a:p>
        </p:txBody>
      </p:sp>
      <p:sp>
        <p:nvSpPr>
          <p:cNvPr id="461" name="矩形 460"/>
          <p:cNvSpPr/>
          <p:nvPr/>
        </p:nvSpPr>
        <p:spPr>
          <a:xfrm>
            <a:off x="9473565" y="5012681"/>
            <a:ext cx="2413000" cy="24768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颜色</a:t>
            </a:r>
            <a:r>
              <a:rPr lang="zh-CN" altLang="en-US" sz="1000"/>
              <a:t>填充</a:t>
            </a:r>
            <a:endParaRPr lang="zh-CN" altLang="en-US" sz="1000"/>
          </a:p>
        </p:txBody>
      </p:sp>
      <p:sp>
        <p:nvSpPr>
          <p:cNvPr id="344" name="矩形 343"/>
          <p:cNvSpPr/>
          <p:nvPr/>
        </p:nvSpPr>
        <p:spPr>
          <a:xfrm>
            <a:off x="9460230" y="5354955"/>
            <a:ext cx="2413000" cy="24768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引擎设置</a:t>
            </a:r>
            <a:endParaRPr lang="zh-CN" altLang="en-US" sz="1000"/>
          </a:p>
        </p:txBody>
      </p:sp>
      <p:grpSp>
        <p:nvGrpSpPr>
          <p:cNvPr id="462" name="组合 461"/>
          <p:cNvGrpSpPr/>
          <p:nvPr/>
        </p:nvGrpSpPr>
        <p:grpSpPr>
          <a:xfrm>
            <a:off x="9473565" y="1698625"/>
            <a:ext cx="2413000" cy="865505"/>
            <a:chOff x="2366" y="668"/>
            <a:chExt cx="3800" cy="1363"/>
          </a:xfrm>
        </p:grpSpPr>
        <p:grpSp>
          <p:nvGrpSpPr>
            <p:cNvPr id="239" name="组合 238"/>
            <p:cNvGrpSpPr/>
            <p:nvPr/>
          </p:nvGrpSpPr>
          <p:grpSpPr>
            <a:xfrm>
              <a:off x="2366" y="669"/>
              <a:ext cx="3800" cy="1362"/>
              <a:chOff x="10482" y="3588"/>
              <a:chExt cx="3800" cy="1362"/>
            </a:xfrm>
          </p:grpSpPr>
          <p:grpSp>
            <p:nvGrpSpPr>
              <p:cNvPr id="210" name="组合 209"/>
              <p:cNvGrpSpPr/>
              <p:nvPr/>
            </p:nvGrpSpPr>
            <p:grpSpPr>
              <a:xfrm rot="0">
                <a:off x="10482" y="3588"/>
                <a:ext cx="3800" cy="1362"/>
                <a:chOff x="11509" y="4461"/>
                <a:chExt cx="3800" cy="1502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9" name="矩形 88"/>
                <p:cNvSpPr/>
                <p:nvPr/>
              </p:nvSpPr>
              <p:spPr>
                <a:xfrm>
                  <a:off x="11509" y="4461"/>
                  <a:ext cx="3800" cy="43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zh-CN" altLang="en-US" sz="1000"/>
                    <a:t>轨道形状</a:t>
                  </a:r>
                  <a:endParaRPr lang="zh-CN" altLang="en-US" sz="1000"/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>
                  <a:off x="11509" y="4891"/>
                  <a:ext cx="3800" cy="107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p>
                  <a:pPr algn="l" fontAlgn="t">
                    <a:lnSpc>
                      <a:spcPct val="150000"/>
                    </a:lnSpc>
                    <a:buClrTx/>
                    <a:buSzTx/>
                    <a:buNone/>
                  </a:pPr>
                  <a:r>
                    <a:rPr lang="en-US" altLang="zh-CN" sz="1000" strike="noStrike" noProof="1">
                      <a:latin typeface="微软雅黑" panose="020B0503020204020204" charset="-122"/>
                      <a:ea typeface="微软雅黑" panose="020B0503020204020204" charset="-122"/>
                    </a:rPr>
                    <a:t>  </a:t>
                  </a:r>
                  <a:r>
                    <a:rPr lang="zh-CN" altLang="en-US" sz="1000" strike="noStrike" noProof="1">
                      <a:latin typeface="微软雅黑" panose="020B0503020204020204" charset="-122"/>
                      <a:ea typeface="微软雅黑" panose="020B0503020204020204" charset="-122"/>
                    </a:rPr>
                    <a:t>            </a:t>
                  </a:r>
                  <a:endParaRPr lang="zh-CN" altLang="en-US" sz="1000" strike="noStrike" noProof="1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10517" y="4019"/>
                <a:ext cx="3703" cy="471"/>
                <a:chOff x="10245" y="2714"/>
                <a:chExt cx="3703" cy="471"/>
              </a:xfrm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10245" y="2724"/>
                  <a:ext cx="1242" cy="4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l" fontAlgn="base">
                    <a:lnSpc>
                      <a:spcPct val="150000"/>
                    </a:lnSpc>
                  </a:pPr>
                  <a:r>
                    <a:rPr lang="zh-CN" altLang="en-US" sz="900" strike="noStrike" noProof="1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轨道类型</a:t>
                  </a:r>
                  <a:endParaRPr lang="zh-CN" altLang="en-US" sz="900" strike="noStrike" noProof="1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11653" y="2939"/>
                  <a:ext cx="115" cy="11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base">
                    <a:lnSpc>
                      <a:spcPct val="150000"/>
                    </a:lnSpc>
                  </a:pPr>
                  <a:endParaRPr lang="zh-CN" altLang="en-US" sz="1200" strike="noStrike" noProof="1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13082" y="2939"/>
                  <a:ext cx="113" cy="115"/>
                </a:xfrm>
                <a:prstGeom prst="ellips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base">
                    <a:lnSpc>
                      <a:spcPct val="150000"/>
                    </a:lnSpc>
                  </a:pPr>
                  <a:endParaRPr lang="zh-CN" altLang="en-US" sz="1200" strike="noStrike" noProof="1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97" name="文本框 149"/>
                <p:cNvSpPr txBox="1"/>
                <p:nvPr/>
              </p:nvSpPr>
              <p:spPr>
                <a:xfrm>
                  <a:off x="11813" y="2714"/>
                  <a:ext cx="712" cy="47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zh-CN" altLang="en-US" sz="900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线型</a:t>
                  </a:r>
                  <a:endParaRPr lang="zh-CN" altLang="en-US" sz="9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98" name="文本框 150"/>
                <p:cNvSpPr txBox="1"/>
                <p:nvPr/>
              </p:nvSpPr>
              <p:spPr>
                <a:xfrm>
                  <a:off x="13158" y="2714"/>
                  <a:ext cx="790" cy="47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zh-CN" altLang="en-US" sz="900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扇环</a:t>
                  </a:r>
                  <a:endParaRPr lang="zh-CN" altLang="en-US" sz="9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234" name="文本框 233"/>
              <p:cNvSpPr txBox="1"/>
              <p:nvPr/>
            </p:nvSpPr>
            <p:spPr>
              <a:xfrm>
                <a:off x="10517" y="4552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轨道面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37" name="矩形 236"/>
              <p:cNvSpPr/>
              <p:nvPr/>
            </p:nvSpPr>
            <p:spPr>
              <a:xfrm>
                <a:off x="12582" y="4605"/>
                <a:ext cx="1295" cy="25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endParaRPr lang="zh-CN" altLang="en-US" sz="1000"/>
              </a:p>
            </p:txBody>
          </p:sp>
        </p:grpSp>
        <p:pic>
          <p:nvPicPr>
            <p:cNvPr id="453" name="图片 452" descr="1742344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5739" y="731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463" name="组合 462"/>
          <p:cNvGrpSpPr/>
          <p:nvPr/>
        </p:nvGrpSpPr>
        <p:grpSpPr>
          <a:xfrm>
            <a:off x="9460230" y="2680970"/>
            <a:ext cx="2413000" cy="1511935"/>
            <a:chOff x="2366" y="2161"/>
            <a:chExt cx="3800" cy="2381"/>
          </a:xfrm>
        </p:grpSpPr>
        <p:sp>
          <p:nvSpPr>
            <p:cNvPr id="102" name="矩形 101"/>
            <p:cNvSpPr/>
            <p:nvPr/>
          </p:nvSpPr>
          <p:spPr>
            <a:xfrm>
              <a:off x="4281" y="2869"/>
              <a:ext cx="161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l" fontAlgn="base">
                <a:lnSpc>
                  <a:spcPct val="150000"/>
                </a:lnSpc>
              </a:pPr>
              <a:endPara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03" name="组合 102"/>
            <p:cNvGrpSpPr/>
            <p:nvPr/>
          </p:nvGrpSpPr>
          <p:grpSpPr>
            <a:xfrm rot="0">
              <a:off x="2366" y="2161"/>
              <a:ext cx="3800" cy="2381"/>
              <a:chOff x="11509" y="4461"/>
              <a:chExt cx="3800" cy="262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4" name="矩形 103"/>
              <p:cNvSpPr/>
              <p:nvPr/>
            </p:nvSpPr>
            <p:spPr>
              <a:xfrm>
                <a:off x="11509" y="4461"/>
                <a:ext cx="3800" cy="43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zh-CN" altLang="en-US" sz="1000"/>
                  <a:t>位置</a:t>
                </a:r>
                <a:endParaRPr lang="zh-CN" altLang="en-US" sz="100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1509" y="4891"/>
                <a:ext cx="3800" cy="21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 anchorCtr="0"/>
              <a:p>
                <a:pPr algn="l" fontAlgn="t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1000" strike="noStrike" noProof="1">
                    <a:latin typeface="微软雅黑" panose="020B0503020204020204" charset="-122"/>
                    <a:ea typeface="微软雅黑" panose="020B0503020204020204" charset="-122"/>
                  </a:rPr>
                  <a:t>  </a:t>
                </a:r>
                <a:r>
                  <a:rPr lang="zh-CN" altLang="en-US" sz="1000" strike="noStrike" noProof="1">
                    <a:latin typeface="微软雅黑" panose="020B0503020204020204" charset="-122"/>
                    <a:ea typeface="微软雅黑" panose="020B0503020204020204" charset="-122"/>
                  </a:rPr>
                  <a:t>            </a:t>
                </a:r>
                <a:endPara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08" name="文本框 107"/>
            <p:cNvSpPr txBox="1"/>
            <p:nvPr/>
          </p:nvSpPr>
          <p:spPr>
            <a:xfrm>
              <a:off x="2468" y="2758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水平坐标（像素）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468" y="3174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垂直坐标（像素）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2468" y="3600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旋转角度（°）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171" y="4109"/>
              <a:ext cx="710" cy="265"/>
            </a:xfrm>
            <a:prstGeom prst="rect">
              <a:avLst/>
            </a:prstGeom>
            <a:solidFill>
              <a:srgbClr val="83CC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垂直</a:t>
              </a:r>
              <a:endParaRPr lang="zh-CN" altLang="en-US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5139" y="4109"/>
              <a:ext cx="710" cy="265"/>
            </a:xfrm>
            <a:prstGeom prst="rect">
              <a:avLst/>
            </a:prstGeom>
            <a:solidFill>
              <a:srgbClr val="83CC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rPr>
                <a:t>水平</a:t>
              </a:r>
              <a:endParaRPr lang="zh-CN" altLang="en-US" sz="1000" strike="noStrike" noProof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2468" y="4048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中心矫正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383" name="组合 49"/>
            <p:cNvGrpSpPr/>
            <p:nvPr/>
          </p:nvGrpSpPr>
          <p:grpSpPr>
            <a:xfrm>
              <a:off x="4421" y="2834"/>
              <a:ext cx="1490" cy="210"/>
              <a:chOff x="11101" y="5074"/>
              <a:chExt cx="1519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5" name="圆角矩形 384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6" name="圆角矩形 385"/>
              <p:cNvSpPr/>
              <p:nvPr/>
            </p:nvSpPr>
            <p:spPr>
              <a:xfrm>
                <a:off x="11390" y="5074"/>
                <a:ext cx="963" cy="4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200</a:t>
                </a:r>
                <a:endPara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1101" y="5074"/>
                <a:ext cx="214" cy="454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402" name="组合 401"/>
            <p:cNvGrpSpPr/>
            <p:nvPr/>
          </p:nvGrpSpPr>
          <p:grpSpPr>
            <a:xfrm>
              <a:off x="4421" y="3536"/>
              <a:ext cx="1492" cy="350"/>
              <a:chOff x="15307" y="8146"/>
              <a:chExt cx="1492" cy="350"/>
            </a:xfrm>
          </p:grpSpPr>
          <p:grpSp>
            <p:nvGrpSpPr>
              <p:cNvPr id="388" name="组合 49"/>
              <p:cNvGrpSpPr/>
              <p:nvPr/>
            </p:nvGrpSpPr>
            <p:grpSpPr>
              <a:xfrm>
                <a:off x="15307" y="8286"/>
                <a:ext cx="1492" cy="210"/>
                <a:chOff x="11085" y="5070"/>
                <a:chExt cx="1521" cy="45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9" name="圆角矩形 388"/>
                <p:cNvSpPr/>
                <p:nvPr/>
              </p:nvSpPr>
              <p:spPr>
                <a:xfrm>
                  <a:off x="11085" y="5070"/>
                  <a:ext cx="214" cy="45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-</a:t>
                  </a:r>
                  <a:endPara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90" name="圆角矩形 389"/>
                <p:cNvSpPr/>
                <p:nvPr/>
              </p:nvSpPr>
              <p:spPr>
                <a:xfrm>
                  <a:off x="12395" y="5070"/>
                  <a:ext cx="211" cy="45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+</a:t>
                  </a:r>
                  <a:endPara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cxnSp>
            <p:nvCxnSpPr>
              <p:cNvPr id="392" name="直接连接符 391"/>
              <p:cNvCxnSpPr/>
              <p:nvPr/>
            </p:nvCxnSpPr>
            <p:spPr>
              <a:xfrm>
                <a:off x="15563" y="8393"/>
                <a:ext cx="99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圆角矩形 392"/>
              <p:cNvSpPr>
                <a:spLocks noChangeAspect="1"/>
              </p:cNvSpPr>
              <p:nvPr/>
            </p:nvSpPr>
            <p:spPr>
              <a:xfrm>
                <a:off x="15803" y="8333"/>
                <a:ext cx="120" cy="12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"/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879" y="8146"/>
                <a:ext cx="549" cy="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700">
                    <a:latin typeface="微软雅黑" panose="020B0503020204020204" charset="-122"/>
                    <a:ea typeface="微软雅黑" panose="020B0503020204020204" charset="-122"/>
                  </a:rPr>
                  <a:t>30</a:t>
                </a:r>
                <a:r>
                  <a:rPr lang="zh-CN" altLang="en-US" sz="700">
                    <a:latin typeface="微软雅黑" panose="020B0503020204020204" charset="-122"/>
                    <a:ea typeface="微软雅黑" panose="020B0503020204020204" charset="-122"/>
                  </a:rPr>
                  <a:t>°</a:t>
                </a:r>
                <a:endParaRPr lang="zh-CN" altLang="en-US" sz="7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98" name="组合 49"/>
            <p:cNvGrpSpPr/>
            <p:nvPr/>
          </p:nvGrpSpPr>
          <p:grpSpPr>
            <a:xfrm>
              <a:off x="4424" y="3250"/>
              <a:ext cx="1487" cy="210"/>
              <a:chOff x="11104" y="5074"/>
              <a:chExt cx="1516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9" name="圆角矩形 398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0" name="圆角矩形 399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1" name="圆角矩形 400"/>
              <p:cNvSpPr/>
              <p:nvPr/>
            </p:nvSpPr>
            <p:spPr>
              <a:xfrm>
                <a:off x="11390" y="5074"/>
                <a:ext cx="963" cy="4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200</a:t>
                </a:r>
                <a:endPara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454" name="图片 453" descr="1742344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5739" y="2223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114" name="图片 113" descr="174234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5420" y="4356735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15" name="图片 114" descr="174234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5420" y="471551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19" name="图片 118" descr="174234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5420" y="504698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20" name="图片 119" descr="174234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5420" y="538988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38" name="图片 137" descr="364563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11940" y="1377950"/>
            <a:ext cx="161290" cy="165100"/>
          </a:xfrm>
          <a:prstGeom prst="rect">
            <a:avLst/>
          </a:prstGeom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</p:pic>
      <p:sp>
        <p:nvSpPr>
          <p:cNvPr id="30" name="椭圆 29"/>
          <p:cNvSpPr/>
          <p:nvPr/>
        </p:nvSpPr>
        <p:spPr>
          <a:xfrm>
            <a:off x="6436995" y="5912485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436995" y="5091218"/>
            <a:ext cx="144000" cy="144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36995" y="5501852"/>
            <a:ext cx="144000" cy="1440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436995" y="468058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915150" y="4572635"/>
            <a:ext cx="181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中心位置调整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915150" y="4979035"/>
            <a:ext cx="219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轨道半径调整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915150" y="5389880"/>
            <a:ext cx="219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频谱幅度</a:t>
            </a:r>
            <a:r>
              <a:rPr lang="zh-CN" altLang="en-US"/>
              <a:t>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915150" y="5800725"/>
            <a:ext cx="219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旋转角度</a:t>
            </a:r>
            <a:r>
              <a:rPr lang="zh-CN" altLang="en-US"/>
              <a:t>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436995" y="5115983"/>
            <a:ext cx="144000" cy="144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436995" y="468058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394710" y="5755005"/>
            <a:ext cx="6985" cy="1155065"/>
          </a:xfrm>
          <a:prstGeom prst="line">
            <a:avLst/>
          </a:prstGeom>
          <a:ln w="25400" cmpd="sng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890" y="3422650"/>
            <a:ext cx="982980" cy="381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25775" y="-2540"/>
            <a:ext cx="721995" cy="3416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70C0"/>
                </a:solidFill>
              </a:rPr>
              <a:t>X:341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90" y="3253740"/>
            <a:ext cx="721995" cy="3416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70C0"/>
                </a:solidFill>
              </a:rPr>
              <a:t>Y:452</a:t>
            </a:r>
            <a:endParaRPr lang="en-US" altLang="zh-CN">
              <a:solidFill>
                <a:srgbClr val="0070C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112770" y="1093470"/>
            <a:ext cx="542290" cy="4445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126740" y="5745480"/>
            <a:ext cx="542290" cy="4445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326130" y="3356610"/>
            <a:ext cx="144145" cy="144145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326130" y="1983105"/>
            <a:ext cx="144145" cy="14414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endCxn id="26" idx="6"/>
          </p:cNvCxnSpPr>
          <p:nvPr/>
        </p:nvCxnSpPr>
        <p:spPr>
          <a:xfrm flipH="1" flipV="1">
            <a:off x="3470275" y="3429000"/>
            <a:ext cx="2071370" cy="1397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455285" y="3372485"/>
            <a:ext cx="144145" cy="13843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直接连接符 57"/>
          <p:cNvCxnSpPr/>
          <p:nvPr/>
        </p:nvCxnSpPr>
        <p:spPr>
          <a:xfrm flipH="1">
            <a:off x="5885815" y="3180080"/>
            <a:ext cx="6350" cy="462915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971550" y="3180080"/>
            <a:ext cx="6350" cy="462915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8985885" y="1970405"/>
            <a:ext cx="316230" cy="306070"/>
            <a:chOff x="14151" y="2428"/>
            <a:chExt cx="498" cy="482"/>
          </a:xfrm>
        </p:grpSpPr>
        <p:sp>
          <p:nvSpPr>
            <p:cNvPr id="42" name="矩形 41"/>
            <p:cNvSpPr/>
            <p:nvPr/>
          </p:nvSpPr>
          <p:spPr>
            <a:xfrm>
              <a:off x="14151" y="2428"/>
              <a:ext cx="498" cy="483"/>
            </a:xfrm>
            <a:prstGeom prst="rect">
              <a:avLst/>
            </a:prstGeom>
            <a:solidFill>
              <a:srgbClr val="0070C0">
                <a:alpha val="58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4175" y="2448"/>
              <a:ext cx="446" cy="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4199" y="2468"/>
              <a:ext cx="398" cy="3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>
                  <a:solidFill>
                    <a:schemeClr val="bg1"/>
                  </a:solidFill>
                </a:rPr>
                <a:t>2</a:t>
              </a:r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987155" y="2402840"/>
            <a:ext cx="316230" cy="306070"/>
            <a:chOff x="14151" y="2428"/>
            <a:chExt cx="498" cy="482"/>
          </a:xfrm>
        </p:grpSpPr>
        <p:sp>
          <p:nvSpPr>
            <p:cNvPr id="49" name="矩形 48"/>
            <p:cNvSpPr/>
            <p:nvPr/>
          </p:nvSpPr>
          <p:spPr>
            <a:xfrm>
              <a:off x="14151" y="2428"/>
              <a:ext cx="498" cy="483"/>
            </a:xfrm>
            <a:prstGeom prst="rect">
              <a:avLst/>
            </a:prstGeom>
            <a:solidFill>
              <a:srgbClr val="0070C0">
                <a:alpha val="58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4175" y="2448"/>
              <a:ext cx="446" cy="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4199" y="2468"/>
              <a:ext cx="398" cy="3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>
                  <a:solidFill>
                    <a:schemeClr val="bg1"/>
                  </a:solidFill>
                </a:rPr>
                <a:t>3</a:t>
              </a:r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985885" y="2821940"/>
            <a:ext cx="316230" cy="306070"/>
            <a:chOff x="14151" y="2428"/>
            <a:chExt cx="498" cy="482"/>
          </a:xfrm>
        </p:grpSpPr>
        <p:sp>
          <p:nvSpPr>
            <p:cNvPr id="53" name="矩形 52"/>
            <p:cNvSpPr/>
            <p:nvPr/>
          </p:nvSpPr>
          <p:spPr>
            <a:xfrm>
              <a:off x="14151" y="2428"/>
              <a:ext cx="498" cy="483"/>
            </a:xfrm>
            <a:prstGeom prst="rect">
              <a:avLst/>
            </a:prstGeom>
            <a:solidFill>
              <a:srgbClr val="0070C0">
                <a:alpha val="58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4175" y="2448"/>
              <a:ext cx="446" cy="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4199" y="2468"/>
              <a:ext cx="398" cy="3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>
                  <a:solidFill>
                    <a:schemeClr val="bg1"/>
                  </a:solidFill>
                </a:rPr>
                <a:t>+</a:t>
              </a:r>
              <a:endParaRPr lang="en-US" altLang="zh-CN" strike="noStrike" noProof="1">
                <a:solidFill>
                  <a:schemeClr val="bg1"/>
                </a:solidFill>
              </a:endParaRPr>
            </a:p>
          </p:txBody>
        </p:sp>
      </p:grpSp>
      <p:cxnSp>
        <p:nvCxnSpPr>
          <p:cNvPr id="7" name="直接连接符 6"/>
          <p:cNvCxnSpPr>
            <a:stCxn id="27" idx="2"/>
            <a:endCxn id="26" idx="0"/>
          </p:cNvCxnSpPr>
          <p:nvPr/>
        </p:nvCxnSpPr>
        <p:spPr>
          <a:xfrm>
            <a:off x="3398520" y="2127250"/>
            <a:ext cx="0" cy="1229360"/>
          </a:xfrm>
          <a:prstGeom prst="line">
            <a:avLst/>
          </a:prstGeom>
          <a:ln w="25400">
            <a:solidFill>
              <a:srgbClr val="00B0F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15" y="4824730"/>
            <a:ext cx="11839575" cy="20288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5815" y="1979295"/>
            <a:ext cx="5640705" cy="3291840"/>
          </a:xfrm>
          <a:prstGeom prst="rect">
            <a:avLst/>
          </a:prstGeom>
        </p:spPr>
      </p:pic>
      <p:sp>
        <p:nvSpPr>
          <p:cNvPr id="238" name="矩形 237"/>
          <p:cNvSpPr/>
          <p:nvPr/>
        </p:nvSpPr>
        <p:spPr>
          <a:xfrm>
            <a:off x="12541250" y="1306195"/>
            <a:ext cx="937895" cy="67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AB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A+B-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A-B+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384550" y="-2540"/>
            <a:ext cx="9525" cy="6899275"/>
          </a:xfrm>
          <a:prstGeom prst="line">
            <a:avLst/>
          </a:prstGeom>
          <a:ln cmpd="sng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4" idx="1"/>
            <a:endCxn id="84" idx="3"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81070" y="-2540"/>
            <a:ext cx="87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X:486</a:t>
            </a:r>
            <a:endParaRPr lang="en-US" altLang="zh-CN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3429635"/>
            <a:ext cx="87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Y:</a:t>
            </a:r>
            <a:r>
              <a:rPr lang="en-US" altLang="zh-CN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501</a:t>
            </a:r>
            <a:endParaRPr lang="en-US" altLang="zh-CN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6655" y="1922780"/>
            <a:ext cx="4425315" cy="3121025"/>
          </a:xfrm>
          <a:prstGeom prst="rect">
            <a:avLst/>
          </a:prstGeom>
          <a:noFill/>
          <a:ln w="12700" cmpd="sng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28310" y="3356610"/>
            <a:ext cx="144000" cy="144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316605" y="1835150"/>
            <a:ext cx="144000" cy="14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16605" y="4975860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endCxn id="6" idx="2"/>
          </p:cNvCxnSpPr>
          <p:nvPr/>
        </p:nvCxnSpPr>
        <p:spPr>
          <a:xfrm flipV="1">
            <a:off x="3400425" y="3429000"/>
            <a:ext cx="2127885" cy="7620"/>
          </a:xfrm>
          <a:prstGeom prst="line">
            <a:avLst/>
          </a:prstGeom>
          <a:ln w="254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7" idx="4"/>
          </p:cNvCxnSpPr>
          <p:nvPr/>
        </p:nvCxnSpPr>
        <p:spPr>
          <a:xfrm flipH="1" flipV="1">
            <a:off x="3388995" y="1979295"/>
            <a:ext cx="11430" cy="1409700"/>
          </a:xfrm>
          <a:prstGeom prst="line">
            <a:avLst/>
          </a:prstGeom>
          <a:ln w="254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316605" y="335724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968365" y="5909310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968365" y="5088043"/>
            <a:ext cx="144000" cy="144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968365" y="5498677"/>
            <a:ext cx="144000" cy="1440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968365" y="467741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446520" y="4569460"/>
            <a:ext cx="181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中心位置调整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446520" y="4975860"/>
            <a:ext cx="2491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轨道（半</a:t>
            </a:r>
            <a:r>
              <a:rPr lang="zh-CN" altLang="en-US"/>
              <a:t>）宽度</a:t>
            </a:r>
            <a:r>
              <a:rPr lang="zh-CN" altLang="en-US"/>
              <a:t>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446520" y="5386705"/>
            <a:ext cx="2491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轨道（半</a:t>
            </a:r>
            <a:r>
              <a:rPr lang="zh-CN" altLang="en-US"/>
              <a:t>）高度</a:t>
            </a:r>
            <a:r>
              <a:rPr lang="zh-CN" altLang="en-US"/>
              <a:t>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446520" y="5797550"/>
            <a:ext cx="219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旋转角度</a:t>
            </a:r>
            <a:r>
              <a:rPr lang="zh-CN" altLang="en-US"/>
              <a:t>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016048" y="1566863"/>
            <a:ext cx="252413" cy="252413"/>
          </a:xfrm>
          <a:prstGeom prst="roundRect">
            <a:avLst>
              <a:gd name="adj" fmla="val 28804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bg1"/>
                </a:solidFill>
                <a:latin typeface="Noto Sans CJK DemiLight" panose="020B0400000000000000" charset="-122"/>
                <a:ea typeface="Noto Sans CJK DemiLight" panose="020B0400000000000000" charset="-122"/>
              </a:rPr>
              <a:t>1</a:t>
            </a:r>
            <a:endParaRPr lang="en-US" altLang="zh-CN" strike="noStrike" noProof="1">
              <a:solidFill>
                <a:schemeClr val="bg1"/>
              </a:solidFill>
              <a:latin typeface="Noto Sans CJK DemiLight" panose="020B0400000000000000" charset="-122"/>
              <a:ea typeface="Noto Sans CJK DemiLight" panose="020B0400000000000000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9016048" y="1923733"/>
            <a:ext cx="252413" cy="252413"/>
          </a:xfrm>
          <a:prstGeom prst="roundRect">
            <a:avLst>
              <a:gd name="adj" fmla="val 28804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Noto Sans CJK DemiLight" panose="020B0400000000000000" charset="-122"/>
                <a:ea typeface="Noto Sans CJK DemiLight" panose="020B0400000000000000" charset="-122"/>
                <a:sym typeface="+mn-ea"/>
              </a:rPr>
              <a:t>2</a:t>
            </a:r>
            <a:endParaRPr lang="en-US" altLang="zh-CN">
              <a:solidFill>
                <a:schemeClr val="bg1"/>
              </a:solidFill>
              <a:latin typeface="Noto Sans CJK DemiLight" panose="020B0400000000000000" charset="-122"/>
              <a:ea typeface="Noto Sans CJK DemiLight" panose="020B0400000000000000" charset="-122"/>
              <a:sym typeface="+mn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9016048" y="2276793"/>
            <a:ext cx="252413" cy="252413"/>
          </a:xfrm>
          <a:prstGeom prst="roundRect">
            <a:avLst>
              <a:gd name="adj" fmla="val 28804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Noto Sans CJK DemiLight" panose="020B0400000000000000" charset="-122"/>
                <a:ea typeface="Noto Sans CJK DemiLight" panose="020B0400000000000000" charset="-122"/>
                <a:sym typeface="+mn-ea"/>
              </a:rPr>
              <a:t>3</a:t>
            </a:r>
            <a:endParaRPr lang="en-US" altLang="zh-CN">
              <a:solidFill>
                <a:schemeClr val="bg1"/>
              </a:solidFill>
              <a:latin typeface="Noto Sans CJK DemiLight" panose="020B0400000000000000" charset="-122"/>
              <a:ea typeface="Noto Sans CJK DemiLight" panose="020B0400000000000000" charset="-122"/>
              <a:sym typeface="+mn-ea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016048" y="2633028"/>
            <a:ext cx="252413" cy="252413"/>
          </a:xfrm>
          <a:prstGeom prst="roundRect">
            <a:avLst>
              <a:gd name="adj" fmla="val 28804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Noto Sans CJK DemiLight" panose="020B0400000000000000" charset="-122"/>
                <a:ea typeface="Noto Sans CJK DemiLight" panose="020B0400000000000000" charset="-122"/>
                <a:sym typeface="+mn-ea"/>
              </a:rPr>
              <a:t>4</a:t>
            </a:r>
            <a:endParaRPr lang="en-US" altLang="zh-CN">
              <a:solidFill>
                <a:schemeClr val="bg1"/>
              </a:solidFill>
              <a:latin typeface="Noto Sans CJK DemiLight" panose="020B0400000000000000" charset="-122"/>
              <a:ea typeface="Noto Sans CJK DemiLight" panose="020B0400000000000000" charset="-122"/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406890" y="1306830"/>
            <a:ext cx="2546350" cy="4353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>
              <a:lnSpc>
                <a:spcPct val="150000"/>
              </a:lnSpc>
            </a:pPr>
            <a:endParaRPr lang="zh-CN" altLang="en-US" sz="1400" strike="noStrike" noProof="1">
              <a:latin typeface="Noto Sans CJK DemiLight" panose="020B0400000000000000" charset="-122"/>
              <a:ea typeface="Noto Sans CJK DemiLight" panose="020B0400000000000000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168890" y="2787650"/>
            <a:ext cx="1022350" cy="168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 fontAlgn="base">
              <a:lnSpc>
                <a:spcPct val="150000"/>
              </a:lnSpc>
            </a:pPr>
            <a:endParaRPr lang="zh-CN" altLang="en-US" sz="900" strike="noStrike" noProof="1">
              <a:latin typeface="Noto Sans CJK DemiLight" panose="020B0400000000000000" charset="-122"/>
              <a:ea typeface="Noto Sans CJK DemiLight" panose="020B0400000000000000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371330" y="1306830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70C0"/>
                </a:solidFill>
                <a:latin typeface="Noto Sans CJK DemiLight" panose="020B0400000000000000" charset="-122"/>
                <a:ea typeface="Noto Sans CJK DemiLight" panose="020B0400000000000000" charset="-122"/>
              </a:rPr>
              <a:t>Specinker</a:t>
            </a:r>
            <a:endParaRPr lang="en-US" altLang="zh-CN" sz="1400">
              <a:solidFill>
                <a:srgbClr val="0070C0"/>
              </a:solidFill>
              <a:latin typeface="Noto Sans CJK DemiLight" panose="020B0400000000000000" charset="-122"/>
              <a:ea typeface="Noto Sans CJK DemiLight" panose="020B0400000000000000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460230" y="4321770"/>
            <a:ext cx="2413000" cy="24771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latin typeface="Noto Sans CJK DemiLight" panose="020B0400000000000000" charset="-122"/>
                <a:ea typeface="Noto Sans CJK DemiLight" panose="020B0400000000000000" charset="-122"/>
              </a:rPr>
              <a:t>尺寸</a:t>
            </a:r>
            <a:endParaRPr lang="zh-CN" altLang="en-US" sz="1000">
              <a:latin typeface="Noto Sans CJK DemiLight" panose="020B0400000000000000" charset="-122"/>
              <a:ea typeface="Noto Sans CJK DemiLight" panose="020B0400000000000000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473565" y="4680585"/>
            <a:ext cx="2413000" cy="24768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latin typeface="Noto Sans CJK DemiLight" panose="020B0400000000000000" charset="-122"/>
                <a:ea typeface="Noto Sans CJK DemiLight" panose="020B0400000000000000" charset="-122"/>
              </a:rPr>
              <a:t>频谱形状</a:t>
            </a:r>
            <a:endParaRPr lang="zh-CN" altLang="en-US" sz="1000">
              <a:latin typeface="Noto Sans CJK DemiLight" panose="020B0400000000000000" charset="-122"/>
              <a:ea typeface="Noto Sans CJK DemiLight" panose="020B0400000000000000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473565" y="5012681"/>
            <a:ext cx="2413000" cy="24768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latin typeface="Noto Sans CJK DemiLight" panose="020B0400000000000000" charset="-122"/>
                <a:ea typeface="Noto Sans CJK DemiLight" panose="020B0400000000000000" charset="-122"/>
              </a:rPr>
              <a:t>颜色填充</a:t>
            </a:r>
            <a:endParaRPr lang="zh-CN" altLang="en-US" sz="1000">
              <a:latin typeface="Noto Sans CJK DemiLight" panose="020B0400000000000000" charset="-122"/>
              <a:ea typeface="Noto Sans CJK DemiLight" panose="020B0400000000000000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460230" y="5354955"/>
            <a:ext cx="2413000" cy="24768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latin typeface="Noto Sans CJK DemiLight" panose="020B0400000000000000" charset="-122"/>
                <a:ea typeface="Noto Sans CJK DemiLight" panose="020B0400000000000000" charset="-122"/>
              </a:rPr>
              <a:t>引擎设置</a:t>
            </a:r>
            <a:endParaRPr lang="zh-CN" altLang="en-US" sz="1000">
              <a:latin typeface="Noto Sans CJK DemiLight" panose="020B0400000000000000" charset="-122"/>
              <a:ea typeface="Noto Sans CJK DemiLight" panose="020B0400000000000000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9473565" y="1698625"/>
            <a:ext cx="2413000" cy="865505"/>
            <a:chOff x="2366" y="668"/>
            <a:chExt cx="3800" cy="1363"/>
          </a:xfrm>
        </p:grpSpPr>
        <p:grpSp>
          <p:nvGrpSpPr>
            <p:cNvPr id="52" name="组合 51"/>
            <p:cNvGrpSpPr/>
            <p:nvPr/>
          </p:nvGrpSpPr>
          <p:grpSpPr>
            <a:xfrm>
              <a:off x="2366" y="669"/>
              <a:ext cx="3800" cy="1362"/>
              <a:chOff x="10482" y="3588"/>
              <a:chExt cx="3800" cy="1362"/>
            </a:xfrm>
          </p:grpSpPr>
          <p:grpSp>
            <p:nvGrpSpPr>
              <p:cNvPr id="53" name="组合 52"/>
              <p:cNvGrpSpPr/>
              <p:nvPr/>
            </p:nvGrpSpPr>
            <p:grpSpPr>
              <a:xfrm rot="0">
                <a:off x="10482" y="3588"/>
                <a:ext cx="3800" cy="1362"/>
                <a:chOff x="11509" y="4461"/>
                <a:chExt cx="3800" cy="1502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11509" y="4461"/>
                  <a:ext cx="3800" cy="43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zh-CN" altLang="en-US" sz="1000">
                      <a:latin typeface="Noto Sans CJK DemiLight" panose="020B0400000000000000" charset="-122"/>
                      <a:ea typeface="Noto Sans CJK DemiLight" panose="020B0400000000000000" charset="-122"/>
                    </a:rPr>
                    <a:t>轨道形状</a:t>
                  </a:r>
                  <a:endParaRPr lang="zh-CN" altLang="en-US" sz="1000">
                    <a:latin typeface="Noto Sans CJK DemiLight" panose="020B0400000000000000" charset="-122"/>
                    <a:ea typeface="Noto Sans CJK DemiLight" panose="020B0400000000000000" charset="-122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11509" y="4891"/>
                  <a:ext cx="3800" cy="107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p>
                  <a:pPr algn="l" fontAlgn="t">
                    <a:lnSpc>
                      <a:spcPct val="150000"/>
                    </a:lnSpc>
                    <a:buClrTx/>
                    <a:buSzTx/>
                    <a:buNone/>
                  </a:pPr>
                  <a:r>
                    <a:rPr lang="en-US" altLang="zh-CN" sz="1000" strike="noStrike" noProof="1">
                      <a:latin typeface="Noto Sans CJK DemiLight" panose="020B0400000000000000" charset="-122"/>
                      <a:ea typeface="Noto Sans CJK DemiLight" panose="020B0400000000000000" charset="-122"/>
                    </a:rPr>
                    <a:t>  </a:t>
                  </a:r>
                  <a:r>
                    <a:rPr lang="zh-CN" altLang="en-US" sz="1000" strike="noStrike" noProof="1">
                      <a:latin typeface="Noto Sans CJK DemiLight" panose="020B0400000000000000" charset="-122"/>
                      <a:ea typeface="Noto Sans CJK DemiLight" panose="020B0400000000000000" charset="-122"/>
                    </a:rPr>
                    <a:t>            </a:t>
                  </a:r>
                  <a:endParaRPr lang="zh-CN" altLang="en-US" sz="1000" strike="noStrike" noProof="1">
                    <a:latin typeface="Noto Sans CJK DemiLight" panose="020B0400000000000000" charset="-122"/>
                    <a:ea typeface="Noto Sans CJK DemiLight" panose="020B0400000000000000" charset="-122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10517" y="4019"/>
                <a:ext cx="3703" cy="471"/>
                <a:chOff x="10245" y="2714"/>
                <a:chExt cx="3703" cy="471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10245" y="2724"/>
                  <a:ext cx="1242" cy="4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l" fontAlgn="base">
                    <a:lnSpc>
                      <a:spcPct val="150000"/>
                    </a:lnSpc>
                  </a:pPr>
                  <a:r>
                    <a:rPr lang="zh-CN" altLang="en-US" sz="900" strike="noStrike" noProof="1">
                      <a:solidFill>
                        <a:schemeClr val="accent6"/>
                      </a:solidFill>
                      <a:latin typeface="Noto Sans CJK DemiLight" panose="020B0400000000000000" charset="-122"/>
                      <a:ea typeface="Noto Sans CJK DemiLight" panose="020B0400000000000000" charset="-122"/>
                    </a:rPr>
                    <a:t>轨道类型</a:t>
                  </a:r>
                  <a:endParaRPr lang="zh-CN" altLang="en-US" sz="900" strike="noStrike" noProof="1">
                    <a:solidFill>
                      <a:schemeClr val="accent6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endParaRPr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11653" y="2939"/>
                  <a:ext cx="115" cy="11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base">
                    <a:lnSpc>
                      <a:spcPct val="150000"/>
                    </a:lnSpc>
                  </a:pPr>
                  <a:endParaRPr lang="zh-CN" altLang="en-US" sz="1200" strike="noStrike" noProof="1">
                    <a:solidFill>
                      <a:schemeClr val="accent6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endParaRPr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13082" y="2939"/>
                  <a:ext cx="113" cy="115"/>
                </a:xfrm>
                <a:prstGeom prst="ellips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base">
                    <a:lnSpc>
                      <a:spcPct val="150000"/>
                    </a:lnSpc>
                  </a:pPr>
                  <a:endParaRPr lang="zh-CN" altLang="en-US" sz="1200" strike="noStrike" noProof="1">
                    <a:solidFill>
                      <a:schemeClr val="accent6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endParaRPr>
                </a:p>
              </p:txBody>
            </p:sp>
            <p:sp>
              <p:nvSpPr>
                <p:cNvPr id="60" name="文本框 149"/>
                <p:cNvSpPr txBox="1"/>
                <p:nvPr/>
              </p:nvSpPr>
              <p:spPr>
                <a:xfrm>
                  <a:off x="11813" y="2714"/>
                  <a:ext cx="712" cy="47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zh-CN" altLang="en-US" sz="900">
                      <a:solidFill>
                        <a:schemeClr val="accent6"/>
                      </a:solidFill>
                      <a:latin typeface="Noto Sans CJK DemiLight" panose="020B0400000000000000" charset="-122"/>
                      <a:ea typeface="Noto Sans CJK DemiLight" panose="020B0400000000000000" charset="-122"/>
                    </a:rPr>
                    <a:t>线型</a:t>
                  </a:r>
                  <a:endParaRPr lang="zh-CN" altLang="en-US" sz="900">
                    <a:solidFill>
                      <a:schemeClr val="accent6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endParaRPr>
                </a:p>
              </p:txBody>
            </p:sp>
            <p:sp>
              <p:nvSpPr>
                <p:cNvPr id="61" name="文本框 150"/>
                <p:cNvSpPr txBox="1"/>
                <p:nvPr/>
              </p:nvSpPr>
              <p:spPr>
                <a:xfrm>
                  <a:off x="13158" y="2714"/>
                  <a:ext cx="790" cy="47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zh-CN" altLang="en-US" sz="900">
                      <a:solidFill>
                        <a:schemeClr val="accent6"/>
                      </a:solidFill>
                      <a:latin typeface="Noto Sans CJK DemiLight" panose="020B0400000000000000" charset="-122"/>
                      <a:ea typeface="Noto Sans CJK DemiLight" panose="020B0400000000000000" charset="-122"/>
                    </a:rPr>
                    <a:t>扇环</a:t>
                  </a:r>
                  <a:endParaRPr lang="zh-CN" altLang="en-US" sz="900">
                    <a:solidFill>
                      <a:schemeClr val="accent6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endParaRPr>
                </a:p>
              </p:txBody>
            </p:sp>
          </p:grpSp>
          <p:sp>
            <p:nvSpPr>
              <p:cNvPr id="62" name="文本框 61"/>
              <p:cNvSpPr txBox="1"/>
              <p:nvPr/>
            </p:nvSpPr>
            <p:spPr>
              <a:xfrm>
                <a:off x="10517" y="4552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DemiLight" panose="020B0400000000000000" charset="-122"/>
                    <a:ea typeface="Noto Sans CJK DemiLight" panose="020B0400000000000000" charset="-122"/>
                    <a:cs typeface="微软雅黑" panose="020B0503020204020204" charset="-122"/>
                  </a:rPr>
                  <a:t>轨道面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DemiLight" panose="020B0400000000000000" charset="-122"/>
                  <a:ea typeface="Noto Sans CJK DemiLight" panose="020B0400000000000000" charset="-122"/>
                  <a:cs typeface="微软雅黑" panose="020B050302020402020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12582" y="4605"/>
                <a:ext cx="1295" cy="25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endParaRPr lang="zh-CN" altLang="en-US" sz="1000"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</p:grpSp>
        <p:pic>
          <p:nvPicPr>
            <p:cNvPr id="64" name="图片 63" descr="1742344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5739" y="731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65" name="组合 64"/>
          <p:cNvGrpSpPr/>
          <p:nvPr/>
        </p:nvGrpSpPr>
        <p:grpSpPr>
          <a:xfrm>
            <a:off x="9460230" y="2680970"/>
            <a:ext cx="2413000" cy="1511935"/>
            <a:chOff x="2366" y="2161"/>
            <a:chExt cx="3800" cy="2381"/>
          </a:xfrm>
        </p:grpSpPr>
        <p:sp>
          <p:nvSpPr>
            <p:cNvPr id="66" name="矩形 65"/>
            <p:cNvSpPr/>
            <p:nvPr/>
          </p:nvSpPr>
          <p:spPr>
            <a:xfrm>
              <a:off x="4281" y="2869"/>
              <a:ext cx="161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l" fontAlgn="base">
                <a:lnSpc>
                  <a:spcPct val="150000"/>
                </a:lnSpc>
              </a:pPr>
              <a:endParaRPr lang="zh-CN" altLang="en-US" sz="900" strike="noStrike" noProof="1">
                <a:latin typeface="Noto Sans CJK DemiLight" panose="020B0400000000000000" charset="-122"/>
                <a:ea typeface="Noto Sans CJK DemiLight" panose="020B0400000000000000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 rot="0">
              <a:off x="2366" y="2161"/>
              <a:ext cx="3800" cy="2381"/>
              <a:chOff x="11509" y="4461"/>
              <a:chExt cx="3800" cy="262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8" name="矩形 67"/>
              <p:cNvSpPr/>
              <p:nvPr/>
            </p:nvSpPr>
            <p:spPr>
              <a:xfrm>
                <a:off x="11509" y="4461"/>
                <a:ext cx="3800" cy="43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zh-CN" altLang="en-US" sz="1000">
                    <a:latin typeface="Noto Sans CJK DemiLight" panose="020B0400000000000000" charset="-122"/>
                    <a:ea typeface="Noto Sans CJK DemiLight" panose="020B0400000000000000" charset="-122"/>
                  </a:rPr>
                  <a:t>位置</a:t>
                </a:r>
                <a:endParaRPr lang="zh-CN" altLang="en-US" sz="1000"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1509" y="4891"/>
                <a:ext cx="3800" cy="21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 anchorCtr="0"/>
              <a:p>
                <a:pPr algn="l" fontAlgn="t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1000" strike="noStrike" noProof="1">
                    <a:latin typeface="Noto Sans CJK DemiLight" panose="020B0400000000000000" charset="-122"/>
                    <a:ea typeface="Noto Sans CJK DemiLight" panose="020B0400000000000000" charset="-122"/>
                  </a:rPr>
                  <a:t>  </a:t>
                </a:r>
                <a:r>
                  <a:rPr lang="zh-CN" altLang="en-US" sz="1000" strike="noStrike" noProof="1">
                    <a:latin typeface="Noto Sans CJK DemiLight" panose="020B0400000000000000" charset="-122"/>
                    <a:ea typeface="Noto Sans CJK DemiLight" panose="020B0400000000000000" charset="-122"/>
                  </a:rPr>
                  <a:t>            </a:t>
                </a:r>
                <a:endParaRPr lang="zh-CN" altLang="en-US" sz="1000" strike="noStrike" noProof="1"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2468" y="2758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DemiLight" panose="020B0400000000000000" charset="-122"/>
                  <a:ea typeface="Noto Sans CJK DemiLight" panose="020B0400000000000000" charset="-122"/>
                  <a:cs typeface="微软雅黑" panose="020B0503020204020204" charset="-122"/>
                </a:rPr>
                <a:t>水平坐标（像素）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Noto Sans CJK DemiLight" panose="020B0400000000000000" charset="-122"/>
                <a:ea typeface="Noto Sans CJK DemiLight" panose="020B0400000000000000" charset="-122"/>
                <a:cs typeface="微软雅黑" panose="020B050302020402020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468" y="3174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DemiLight" panose="020B0400000000000000" charset="-122"/>
                  <a:ea typeface="Noto Sans CJK DemiLight" panose="020B0400000000000000" charset="-122"/>
                  <a:cs typeface="微软雅黑" panose="020B0503020204020204" charset="-122"/>
                </a:rPr>
                <a:t>垂直坐标（像素）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Noto Sans CJK DemiLight" panose="020B0400000000000000" charset="-122"/>
                <a:ea typeface="Noto Sans CJK DemiLight" panose="020B0400000000000000" charset="-122"/>
                <a:cs typeface="微软雅黑" panose="020B050302020402020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468" y="3600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DemiLight" panose="020B0400000000000000" charset="-122"/>
                  <a:ea typeface="Noto Sans CJK DemiLight" panose="020B0400000000000000" charset="-122"/>
                  <a:cs typeface="微软雅黑" panose="020B0503020204020204" charset="-122"/>
                </a:rPr>
                <a:t>旋转角度（°）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Noto Sans CJK DemiLight" panose="020B0400000000000000" charset="-122"/>
                <a:ea typeface="Noto Sans CJK DemiLight" panose="020B0400000000000000" charset="-122"/>
                <a:cs typeface="微软雅黑" panose="020B050302020402020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171" y="4109"/>
              <a:ext cx="710" cy="265"/>
            </a:xfrm>
            <a:prstGeom prst="rect">
              <a:avLst/>
            </a:prstGeom>
            <a:solidFill>
              <a:srgbClr val="83CC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DemiLight" panose="020B0400000000000000" charset="-122"/>
                  <a:ea typeface="Noto Sans CJK DemiLight" panose="020B0400000000000000" charset="-122"/>
                </a:rPr>
                <a:t>垂直</a:t>
              </a:r>
              <a:endParaRPr lang="zh-CN" altLang="en-US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Noto Sans CJK DemiLight" panose="020B0400000000000000" charset="-122"/>
                <a:ea typeface="Noto Sans CJK DemiLight" panose="020B0400000000000000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139" y="4109"/>
              <a:ext cx="710" cy="265"/>
            </a:xfrm>
            <a:prstGeom prst="rect">
              <a:avLst/>
            </a:prstGeom>
            <a:solidFill>
              <a:srgbClr val="83CC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solidFill>
                    <a:schemeClr val="accent6"/>
                  </a:solidFill>
                  <a:latin typeface="Noto Sans CJK DemiLight" panose="020B0400000000000000" charset="-122"/>
                  <a:ea typeface="Noto Sans CJK DemiLight" panose="020B0400000000000000" charset="-122"/>
                </a:rPr>
                <a:t>水平</a:t>
              </a:r>
              <a:endParaRPr lang="zh-CN" altLang="en-US" sz="1000" strike="noStrike" noProof="1">
                <a:solidFill>
                  <a:schemeClr val="accent6"/>
                </a:solidFill>
                <a:latin typeface="Noto Sans CJK DemiLight" panose="020B0400000000000000" charset="-122"/>
                <a:ea typeface="Noto Sans CJK DemiLight" panose="020B0400000000000000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468" y="4048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DemiLight" panose="020B0400000000000000" charset="-122"/>
                  <a:ea typeface="Noto Sans CJK DemiLight" panose="020B0400000000000000" charset="-122"/>
                  <a:cs typeface="微软雅黑" panose="020B0503020204020204" charset="-122"/>
                </a:rPr>
                <a:t>中心矫正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Noto Sans CJK DemiLight" panose="020B0400000000000000" charset="-122"/>
                <a:ea typeface="Noto Sans CJK DemiLight" panose="020B0400000000000000" charset="-122"/>
                <a:cs typeface="微软雅黑" panose="020B0503020204020204" charset="-122"/>
              </a:endParaRPr>
            </a:p>
          </p:txBody>
        </p:sp>
        <p:grpSp>
          <p:nvGrpSpPr>
            <p:cNvPr id="76" name="组合 49"/>
            <p:cNvGrpSpPr/>
            <p:nvPr/>
          </p:nvGrpSpPr>
          <p:grpSpPr>
            <a:xfrm>
              <a:off x="4421" y="2834"/>
              <a:ext cx="1492" cy="210"/>
              <a:chOff x="11101" y="5074"/>
              <a:chExt cx="1521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7" name="圆角矩形 76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11390" y="5074"/>
                <a:ext cx="963" cy="4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200</a:t>
                </a:r>
                <a:endPara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11101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12411" y="5074"/>
                <a:ext cx="211" cy="454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11103" y="5074"/>
                <a:ext cx="214" cy="454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4421" y="3536"/>
              <a:ext cx="1492" cy="350"/>
              <a:chOff x="15307" y="8146"/>
              <a:chExt cx="1492" cy="350"/>
            </a:xfrm>
          </p:grpSpPr>
          <p:grpSp>
            <p:nvGrpSpPr>
              <p:cNvPr id="85" name="组合 49"/>
              <p:cNvGrpSpPr/>
              <p:nvPr/>
            </p:nvGrpSpPr>
            <p:grpSpPr>
              <a:xfrm>
                <a:off x="15307" y="8286"/>
                <a:ext cx="1492" cy="210"/>
                <a:chOff x="11085" y="5070"/>
                <a:chExt cx="1521" cy="45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6" name="圆角矩形 85"/>
                <p:cNvSpPr/>
                <p:nvPr/>
              </p:nvSpPr>
              <p:spPr>
                <a:xfrm>
                  <a:off x="11085" y="5070"/>
                  <a:ext cx="214" cy="45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1000" strike="noStrike" noProof="1">
                      <a:solidFill>
                        <a:schemeClr val="bg1"/>
                      </a:solidFill>
                      <a:latin typeface="Noto Sans CJK DemiLight" panose="020B0400000000000000" charset="-122"/>
                      <a:ea typeface="Noto Sans CJK DemiLight" panose="020B0400000000000000" charset="-122"/>
                    </a:rPr>
                    <a:t>-</a:t>
                  </a:r>
                  <a:endPara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endParaRPr>
                </a:p>
              </p:txBody>
            </p:sp>
            <p:sp>
              <p:nvSpPr>
                <p:cNvPr id="92" name="圆角矩形 91"/>
                <p:cNvSpPr/>
                <p:nvPr/>
              </p:nvSpPr>
              <p:spPr>
                <a:xfrm>
                  <a:off x="12395" y="5070"/>
                  <a:ext cx="211" cy="45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1000" strike="noStrike" noProof="1">
                      <a:solidFill>
                        <a:schemeClr val="bg1"/>
                      </a:solidFill>
                      <a:latin typeface="Noto Sans CJK DemiLight" panose="020B0400000000000000" charset="-122"/>
                      <a:ea typeface="Noto Sans CJK DemiLight" panose="020B0400000000000000" charset="-122"/>
                    </a:rPr>
                    <a:t>+</a:t>
                  </a:r>
                  <a:endPara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endParaRPr>
                </a:p>
              </p:txBody>
            </p:sp>
          </p:grpSp>
          <p:cxnSp>
            <p:nvCxnSpPr>
              <p:cNvPr id="93" name="直接连接符 92"/>
              <p:cNvCxnSpPr/>
              <p:nvPr/>
            </p:nvCxnSpPr>
            <p:spPr>
              <a:xfrm>
                <a:off x="15563" y="8393"/>
                <a:ext cx="99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圆角矩形 93"/>
              <p:cNvSpPr>
                <a:spLocks noChangeAspect="1"/>
              </p:cNvSpPr>
              <p:nvPr/>
            </p:nvSpPr>
            <p:spPr>
              <a:xfrm>
                <a:off x="15803" y="8333"/>
                <a:ext cx="120" cy="12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"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15879" y="8146"/>
                <a:ext cx="549" cy="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700">
                    <a:latin typeface="Noto Sans CJK DemiLight" panose="020B0400000000000000" charset="-122"/>
                    <a:ea typeface="Noto Sans CJK DemiLight" panose="020B0400000000000000" charset="-122"/>
                    <a:cs typeface="Noto Sans CJK DemiLight" panose="020B0400000000000000" charset="-122"/>
                  </a:rPr>
                  <a:t>30</a:t>
                </a:r>
                <a:r>
                  <a:rPr lang="zh-CN" altLang="en-US" sz="700">
                    <a:latin typeface="Noto Sans CJK DemiLight" panose="020B0400000000000000" charset="-122"/>
                    <a:ea typeface="Noto Sans CJK DemiLight" panose="020B0400000000000000" charset="-122"/>
                    <a:cs typeface="Noto Sans CJK DemiLight" panose="020B0400000000000000" charset="-122"/>
                  </a:rPr>
                  <a:t>°</a:t>
                </a:r>
                <a:endParaRPr lang="zh-CN" altLang="en-US" sz="700">
                  <a:latin typeface="Noto Sans CJK DemiLight" panose="020B0400000000000000" charset="-122"/>
                  <a:ea typeface="Noto Sans CJK DemiLight" panose="020B0400000000000000" charset="-122"/>
                  <a:cs typeface="Noto Sans CJK DemiLight" panose="020B0400000000000000" charset="-122"/>
                </a:endParaRPr>
              </a:p>
            </p:txBody>
          </p:sp>
        </p:grpSp>
        <p:grpSp>
          <p:nvGrpSpPr>
            <p:cNvPr id="100" name="组合 49"/>
            <p:cNvGrpSpPr/>
            <p:nvPr/>
          </p:nvGrpSpPr>
          <p:grpSpPr>
            <a:xfrm>
              <a:off x="4421" y="3250"/>
              <a:ext cx="1490" cy="210"/>
              <a:chOff x="11101" y="5074"/>
              <a:chExt cx="1519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1" name="圆角矩形 100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105" name="圆角矩形 104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107" name="圆角矩形 106"/>
              <p:cNvSpPr/>
              <p:nvPr/>
            </p:nvSpPr>
            <p:spPr>
              <a:xfrm>
                <a:off x="11390" y="5074"/>
                <a:ext cx="963" cy="4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200</a:t>
                </a:r>
                <a:endPara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121" name="圆角矩形 120"/>
              <p:cNvSpPr/>
              <p:nvPr/>
            </p:nvSpPr>
            <p:spPr>
              <a:xfrm>
                <a:off x="11101" y="5074"/>
                <a:ext cx="214" cy="4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122" name="圆角矩形 121"/>
              <p:cNvSpPr/>
              <p:nvPr/>
            </p:nvSpPr>
            <p:spPr>
              <a:xfrm>
                <a:off x="12406" y="5074"/>
                <a:ext cx="211" cy="4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123" name="圆角矩形 122"/>
              <p:cNvSpPr/>
              <p:nvPr/>
            </p:nvSpPr>
            <p:spPr>
              <a:xfrm>
                <a:off x="11103" y="5074"/>
                <a:ext cx="214" cy="454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  <p:sp>
            <p:nvSpPr>
              <p:cNvPr id="124" name="圆角矩形 123"/>
              <p:cNvSpPr/>
              <p:nvPr/>
            </p:nvSpPr>
            <p:spPr>
              <a:xfrm>
                <a:off x="12408" y="5074"/>
                <a:ext cx="211" cy="454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Noto Sans CJK DemiLight" panose="020B0400000000000000" charset="-122"/>
                    <a:ea typeface="Noto Sans CJK DemiLight" panose="020B0400000000000000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Noto Sans CJK DemiLight" panose="020B0400000000000000" charset="-122"/>
                  <a:ea typeface="Noto Sans CJK DemiLight" panose="020B0400000000000000" charset="-122"/>
                </a:endParaRPr>
              </a:p>
            </p:txBody>
          </p:sp>
        </p:grpSp>
        <p:pic>
          <p:nvPicPr>
            <p:cNvPr id="125" name="图片 124" descr="1742344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5739" y="2223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126" name="图片 125" descr="174234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5420" y="4356735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27" name="图片 126" descr="174234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5420" y="471551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28" name="图片 127" descr="174234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5420" y="504698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29" name="图片 128" descr="174234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615420" y="538988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30" name="图片 129" descr="364563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11940" y="1377950"/>
            <a:ext cx="161290" cy="165100"/>
          </a:xfrm>
          <a:prstGeom prst="rect">
            <a:avLst/>
          </a:prstGeom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</p:pic>
      <p:sp>
        <p:nvSpPr>
          <p:cNvPr id="131" name="圆角矩形 130"/>
          <p:cNvSpPr/>
          <p:nvPr/>
        </p:nvSpPr>
        <p:spPr>
          <a:xfrm>
            <a:off x="9016048" y="2988628"/>
            <a:ext cx="252413" cy="252413"/>
          </a:xfrm>
          <a:prstGeom prst="roundRect">
            <a:avLst>
              <a:gd name="adj" fmla="val 28804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Noto Sans CJK DemiLight" panose="020B0400000000000000" charset="-122"/>
                <a:ea typeface="Noto Sans CJK DemiLight" panose="020B0400000000000000" charset="-122"/>
                <a:sym typeface="+mn-ea"/>
              </a:rPr>
              <a:t>+</a:t>
            </a:r>
            <a:endParaRPr lang="en-US" altLang="zh-CN">
              <a:solidFill>
                <a:schemeClr val="bg1"/>
              </a:solidFill>
              <a:latin typeface="Noto Sans CJK DemiLight" panose="020B0400000000000000" charset="-122"/>
              <a:ea typeface="Noto Sans CJK DemiLight" panose="020B0400000000000000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bldLvl="0" animBg="1"/>
      <p:bldP spid="238" grpId="1" bldLvl="0" animBg="1"/>
      <p:bldP spid="45" grpId="0"/>
      <p:bldP spid="17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3" grpId="1" bldLvl="0" animBg="1"/>
      <p:bldP spid="44" grpId="1" bldLvl="0" animBg="1"/>
      <p:bldP spid="13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32" name="图片 1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02870"/>
            <a:ext cx="12440920" cy="69989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5815" y="1979295"/>
            <a:ext cx="5640705" cy="3291840"/>
          </a:xfrm>
          <a:prstGeom prst="rect">
            <a:avLst/>
          </a:prstGeom>
        </p:spPr>
      </p:pic>
      <p:sp>
        <p:nvSpPr>
          <p:cNvPr id="84" name="矩形 83"/>
          <p:cNvSpPr/>
          <p:nvPr/>
        </p:nvSpPr>
        <p:spPr>
          <a:xfrm>
            <a:off x="0" y="-13335"/>
            <a:ext cx="12192000" cy="6884035"/>
          </a:xfrm>
          <a:prstGeom prst="rect">
            <a:avLst/>
          </a:prstGeom>
          <a:solidFill>
            <a:srgbClr val="00B0F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3384550" y="-2540"/>
            <a:ext cx="9525" cy="6899275"/>
          </a:xfrm>
          <a:prstGeom prst="line">
            <a:avLst/>
          </a:prstGeom>
          <a:ln cmpd="sng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4" idx="1"/>
            <a:endCxn id="84" idx="3"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81070" y="-2540"/>
            <a:ext cx="87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X:486</a:t>
            </a:r>
            <a:endParaRPr lang="en-US" altLang="zh-CN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3429635"/>
            <a:ext cx="87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Y:</a:t>
            </a:r>
            <a:r>
              <a:rPr lang="en-US" altLang="zh-CN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501</a:t>
            </a:r>
            <a:endParaRPr lang="en-US" altLang="zh-CN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6655" y="1922780"/>
            <a:ext cx="4425315" cy="3121025"/>
          </a:xfrm>
          <a:prstGeom prst="rect">
            <a:avLst/>
          </a:prstGeom>
          <a:noFill/>
          <a:ln w="12700" cmpd="sng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28310" y="3356610"/>
            <a:ext cx="144000" cy="144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316605" y="1835150"/>
            <a:ext cx="144000" cy="14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16605" y="4975860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endCxn id="6" idx="2"/>
          </p:cNvCxnSpPr>
          <p:nvPr/>
        </p:nvCxnSpPr>
        <p:spPr>
          <a:xfrm flipV="1">
            <a:off x="3400425" y="3429000"/>
            <a:ext cx="2127885" cy="7620"/>
          </a:xfrm>
          <a:prstGeom prst="line">
            <a:avLst/>
          </a:prstGeom>
          <a:ln w="254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7" idx="4"/>
          </p:cNvCxnSpPr>
          <p:nvPr/>
        </p:nvCxnSpPr>
        <p:spPr>
          <a:xfrm flipH="1" flipV="1">
            <a:off x="3388995" y="1979295"/>
            <a:ext cx="11430" cy="1409700"/>
          </a:xfrm>
          <a:prstGeom prst="line">
            <a:avLst/>
          </a:prstGeom>
          <a:ln w="254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316605" y="335724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968365" y="5909310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968365" y="5088043"/>
            <a:ext cx="144000" cy="144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968365" y="5498677"/>
            <a:ext cx="144000" cy="1440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968365" y="467741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446520" y="4569460"/>
            <a:ext cx="181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中心位置调整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446520" y="4975860"/>
            <a:ext cx="2491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轨道（半</a:t>
            </a:r>
            <a:r>
              <a:rPr lang="zh-CN" altLang="en-US"/>
              <a:t>）宽度</a:t>
            </a:r>
            <a:r>
              <a:rPr lang="zh-CN" altLang="en-US"/>
              <a:t>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446520" y="5386705"/>
            <a:ext cx="2491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轨道（半</a:t>
            </a:r>
            <a:r>
              <a:rPr lang="zh-CN" altLang="en-US"/>
              <a:t>）高度</a:t>
            </a:r>
            <a:r>
              <a:rPr lang="zh-CN" altLang="en-US"/>
              <a:t>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446520" y="5797550"/>
            <a:ext cx="219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旋转角度</a:t>
            </a:r>
            <a:r>
              <a:rPr lang="zh-CN" altLang="en-US"/>
              <a:t>调整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016048" y="1566863"/>
            <a:ext cx="252413" cy="252413"/>
          </a:xfrm>
          <a:prstGeom prst="roundRect">
            <a:avLst>
              <a:gd name="adj" fmla="val 28804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bg1"/>
                </a:solidFill>
              </a:rPr>
              <a:t>1</a:t>
            </a:r>
            <a:endParaRPr lang="en-US" altLang="zh-CN" strike="noStrike" noProof="1">
              <a:solidFill>
                <a:schemeClr val="bg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9016048" y="1923733"/>
            <a:ext cx="252413" cy="252413"/>
          </a:xfrm>
          <a:prstGeom prst="roundRect">
            <a:avLst>
              <a:gd name="adj" fmla="val 28804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9016048" y="2276793"/>
            <a:ext cx="252413" cy="252413"/>
          </a:xfrm>
          <a:prstGeom prst="roundRect">
            <a:avLst>
              <a:gd name="adj" fmla="val 28804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016048" y="2633028"/>
            <a:ext cx="252413" cy="252413"/>
          </a:xfrm>
          <a:prstGeom prst="roundRect">
            <a:avLst>
              <a:gd name="adj" fmla="val 28804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4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9016048" y="2988628"/>
            <a:ext cx="252413" cy="252413"/>
          </a:xfrm>
          <a:prstGeom prst="roundRect">
            <a:avLst>
              <a:gd name="adj" fmla="val 28804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+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45" name="组合 144"/>
          <p:cNvGrpSpPr/>
          <p:nvPr/>
        </p:nvGrpSpPr>
        <p:grpSpPr>
          <a:xfrm>
            <a:off x="9371965" y="1048385"/>
            <a:ext cx="2581275" cy="4611370"/>
            <a:chOff x="14759" y="1651"/>
            <a:chExt cx="4065" cy="7262"/>
          </a:xfrm>
        </p:grpSpPr>
        <p:sp>
          <p:nvSpPr>
            <p:cNvPr id="43" name="矩形 42"/>
            <p:cNvSpPr/>
            <p:nvPr/>
          </p:nvSpPr>
          <p:spPr>
            <a:xfrm>
              <a:off x="14814" y="1651"/>
              <a:ext cx="4010" cy="7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>
                <a:lnSpc>
                  <a:spcPct val="150000"/>
                </a:lnSpc>
              </a:pPr>
              <a:endParaRPr lang="zh-CN" altLang="en-US" sz="14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4759" y="1687"/>
              <a:ext cx="269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rgbClr val="0070C0"/>
                  </a:solidFill>
                </a:rPr>
                <a:t>Specinker</a:t>
              </a:r>
              <a:endParaRPr lang="en-US" altLang="zh-CN" sz="1400">
                <a:solidFill>
                  <a:srgbClr val="0070C0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4919" y="7894"/>
              <a:ext cx="3800" cy="39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/>
                <a:t>颜色</a:t>
              </a:r>
              <a:r>
                <a:rPr lang="zh-CN" altLang="en-US" sz="1000"/>
                <a:t>填充</a:t>
              </a:r>
              <a:endParaRPr lang="zh-CN" altLang="en-US" sz="10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4898" y="8433"/>
              <a:ext cx="3800" cy="39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/>
                <a:t>特效</a:t>
              </a:r>
              <a:endParaRPr lang="zh-CN" altLang="en-US" sz="1000"/>
            </a:p>
          </p:txBody>
        </p:sp>
        <p:pic>
          <p:nvPicPr>
            <p:cNvPr id="126" name="图片 125" descr="1742344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8292" y="6861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  <p:pic>
          <p:nvPicPr>
            <p:cNvPr id="127" name="图片 126" descr="1742344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8292" y="7426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  <p:pic>
          <p:nvPicPr>
            <p:cNvPr id="128" name="图片 127" descr="1742344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8292" y="7948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  <p:pic>
          <p:nvPicPr>
            <p:cNvPr id="129" name="图片 128" descr="1742344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8292" y="8488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  <p:pic>
          <p:nvPicPr>
            <p:cNvPr id="130" name="图片 129" descr="3645637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444" y="1797"/>
              <a:ext cx="254" cy="260"/>
            </a:xfrm>
            <a:prstGeom prst="rect">
              <a:avLst/>
            </a:prstGeom>
            <a:effectLst>
              <a:outerShdw blurRad="63500" sx="102000" sy="102000" algn="ctr" rotWithShape="0">
                <a:schemeClr val="accent1">
                  <a:lumMod val="75000"/>
                  <a:alpha val="40000"/>
                </a:schemeClr>
              </a:outerShdw>
            </a:effectLst>
          </p:spPr>
        </p:pic>
        <p:grpSp>
          <p:nvGrpSpPr>
            <p:cNvPr id="29" name="组合 28"/>
            <p:cNvGrpSpPr/>
            <p:nvPr/>
          </p:nvGrpSpPr>
          <p:grpSpPr>
            <a:xfrm>
              <a:off x="14919" y="2339"/>
              <a:ext cx="3800" cy="5374"/>
              <a:chOff x="11949" y="549"/>
              <a:chExt cx="3800" cy="5374"/>
            </a:xfrm>
          </p:grpSpPr>
          <p:grpSp>
            <p:nvGrpSpPr>
              <p:cNvPr id="38" name="组合 37"/>
              <p:cNvGrpSpPr/>
              <p:nvPr/>
            </p:nvGrpSpPr>
            <p:grpSpPr>
              <a:xfrm rot="0">
                <a:off x="11949" y="549"/>
                <a:ext cx="3800" cy="5375"/>
                <a:chOff x="2366" y="669"/>
                <a:chExt cx="3800" cy="6033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2366" y="669"/>
                  <a:ext cx="3800" cy="6033"/>
                  <a:chOff x="10482" y="3588"/>
                  <a:chExt cx="3800" cy="6033"/>
                </a:xfrm>
              </p:grpSpPr>
              <p:grpSp>
                <p:nvGrpSpPr>
                  <p:cNvPr id="87" name="组合 86"/>
                  <p:cNvGrpSpPr/>
                  <p:nvPr/>
                </p:nvGrpSpPr>
                <p:grpSpPr>
                  <a:xfrm rot="0">
                    <a:off x="10482" y="3588"/>
                    <a:ext cx="3800" cy="6033"/>
                    <a:chOff x="11509" y="4461"/>
                    <a:chExt cx="3800" cy="6653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88" name="矩形 87"/>
                    <p:cNvSpPr/>
                    <p:nvPr/>
                  </p:nvSpPr>
                  <p:spPr>
                    <a:xfrm>
                      <a:off x="11509" y="4461"/>
                      <a:ext cx="3800" cy="43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l"/>
                      <a:r>
                        <a:rPr lang="zh-CN" altLang="en-US" sz="1000"/>
                        <a:t>属性</a:t>
                      </a:r>
                      <a:endParaRPr lang="zh-CN" altLang="en-US" sz="1000"/>
                    </a:p>
                  </p:txBody>
                </p:sp>
                <p:sp>
                  <p:nvSpPr>
                    <p:cNvPr id="89" name="矩形 88"/>
                    <p:cNvSpPr/>
                    <p:nvPr/>
                  </p:nvSpPr>
                  <p:spPr>
                    <a:xfrm>
                      <a:off x="11509" y="4891"/>
                      <a:ext cx="3800" cy="6223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b" anchorCtr="0"/>
                    <a:p>
                      <a:pPr algn="l" fontAlgn="t">
                        <a:lnSpc>
                          <a:spcPct val="150000"/>
                        </a:lnSpc>
                        <a:buClrTx/>
                        <a:buSzTx/>
                        <a:buNone/>
                      </a:pPr>
                      <a:r>
                        <a:rPr lang="en-US" altLang="zh-CN" sz="1000" strike="noStrike" noProof="1">
                          <a:latin typeface="微软雅黑" panose="020B0503020204020204" charset="-122"/>
                          <a:ea typeface="微软雅黑" panose="020B0503020204020204" charset="-122"/>
                        </a:rPr>
                        <a:t>  </a:t>
                      </a:r>
                      <a:r>
                        <a:rPr lang="zh-CN" altLang="en-US" sz="1000" strike="noStrike" noProof="1">
                          <a:latin typeface="微软雅黑" panose="020B0503020204020204" charset="-122"/>
                          <a:ea typeface="微软雅黑" panose="020B0503020204020204" charset="-122"/>
                        </a:rPr>
                        <a:t>            </a:t>
                      </a:r>
                      <a:endParaRPr lang="zh-CN" altLang="en-US" sz="1000" strike="noStrike" noProof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90" name="组合 89"/>
                  <p:cNvGrpSpPr/>
                  <p:nvPr/>
                </p:nvGrpSpPr>
                <p:grpSpPr>
                  <a:xfrm>
                    <a:off x="10517" y="4019"/>
                    <a:ext cx="3703" cy="594"/>
                    <a:chOff x="10245" y="2714"/>
                    <a:chExt cx="3703" cy="594"/>
                  </a:xfrm>
                </p:grpSpPr>
                <p:sp>
                  <p:nvSpPr>
                    <p:cNvPr id="91" name="矩形 90"/>
                    <p:cNvSpPr/>
                    <p:nvPr/>
                  </p:nvSpPr>
                  <p:spPr>
                    <a:xfrm>
                      <a:off x="10245" y="2724"/>
                      <a:ext cx="1242" cy="4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 anchorCtr="0"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zh-CN" altLang="en-US" sz="900" strike="noStrike" noProof="1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轨道类型</a:t>
                      </a:r>
                      <a:endParaRPr lang="zh-CN" altLang="en-US" sz="900" strike="noStrike" noProof="1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95" name="椭圆 94"/>
                    <p:cNvSpPr/>
                    <p:nvPr/>
                  </p:nvSpPr>
                  <p:spPr>
                    <a:xfrm>
                      <a:off x="11653" y="2939"/>
                      <a:ext cx="115" cy="115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base">
                        <a:lnSpc>
                          <a:spcPct val="150000"/>
                        </a:lnSpc>
                      </a:pPr>
                      <a:endParaRPr lang="zh-CN" altLang="en-US" sz="1200" strike="noStrike" noProof="1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96" name="椭圆 95"/>
                    <p:cNvSpPr/>
                    <p:nvPr/>
                  </p:nvSpPr>
                  <p:spPr>
                    <a:xfrm>
                      <a:off x="13082" y="2939"/>
                      <a:ext cx="113" cy="115"/>
                    </a:xfrm>
                    <a:prstGeom prst="ellipse">
                      <a:avLst/>
                    </a:prstGeom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base">
                        <a:lnSpc>
                          <a:spcPct val="150000"/>
                        </a:lnSpc>
                      </a:pPr>
                      <a:endParaRPr lang="zh-CN" altLang="en-US" sz="1200" strike="noStrike" noProof="1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97" name="文本框 149"/>
                    <p:cNvSpPr txBox="1"/>
                    <p:nvPr/>
                  </p:nvSpPr>
                  <p:spPr>
                    <a:xfrm>
                      <a:off x="11813" y="2714"/>
                      <a:ext cx="712" cy="529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>
                      <a:sp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900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线型</a:t>
                      </a:r>
                      <a:endParaRPr lang="zh-CN" altLang="en-US" sz="900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98" name="文本框 150"/>
                    <p:cNvSpPr txBox="1"/>
                    <p:nvPr/>
                  </p:nvSpPr>
                  <p:spPr>
                    <a:xfrm>
                      <a:off x="13158" y="2714"/>
                      <a:ext cx="790" cy="59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>
                      <a:sp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900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扇环</a:t>
                      </a:r>
                      <a:endParaRPr lang="zh-CN" altLang="en-US" sz="900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sp>
                <p:nvSpPr>
                  <p:cNvPr id="102" name="文本框 101"/>
                  <p:cNvSpPr txBox="1"/>
                  <p:nvPr/>
                </p:nvSpPr>
                <p:spPr>
                  <a:xfrm>
                    <a:off x="10517" y="4552"/>
                    <a:ext cx="1850" cy="4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a:t>轨道面</a:t>
                    </a:r>
                    <a:endPara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endParaRPr>
                  </a:p>
                </p:txBody>
              </p:sp>
              <p:sp>
                <p:nvSpPr>
                  <p:cNvPr id="103" name="矩形 102"/>
                  <p:cNvSpPr/>
                  <p:nvPr/>
                </p:nvSpPr>
                <p:spPr>
                  <a:xfrm>
                    <a:off x="12582" y="4605"/>
                    <a:ext cx="1295" cy="255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endParaRPr lang="zh-CN" altLang="en-US" sz="1000"/>
                  </a:p>
                </p:txBody>
              </p:sp>
            </p:grpSp>
            <p:pic>
              <p:nvPicPr>
                <p:cNvPr id="104" name="图片 103" descr="1742344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739" y="731"/>
                  <a:ext cx="406" cy="281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p:spPr>
            </p:pic>
          </p:grpSp>
          <p:grpSp>
            <p:nvGrpSpPr>
              <p:cNvPr id="106" name="组合 105"/>
              <p:cNvGrpSpPr/>
              <p:nvPr/>
            </p:nvGrpSpPr>
            <p:grpSpPr>
              <a:xfrm rot="0">
                <a:off x="11974" y="1834"/>
                <a:ext cx="3370" cy="362"/>
                <a:chOff x="2458" y="7548"/>
                <a:chExt cx="3370" cy="362"/>
              </a:xfrm>
            </p:grpSpPr>
            <p:sp>
              <p:nvSpPr>
                <p:cNvPr id="174" name="文本框 173"/>
                <p:cNvSpPr txBox="1"/>
                <p:nvPr/>
              </p:nvSpPr>
              <p:spPr>
                <a:xfrm>
                  <a:off x="2458" y="7548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频谱形状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>
                  <a:off x="4533" y="7616"/>
                  <a:ext cx="1295" cy="22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endParaRPr lang="zh-CN" altLang="en-US" sz="1000"/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 rot="0">
                <a:off x="11987" y="2248"/>
                <a:ext cx="3383" cy="428"/>
                <a:chOff x="2468" y="6956"/>
                <a:chExt cx="3383" cy="428"/>
              </a:xfrm>
            </p:grpSpPr>
            <p:sp>
              <p:nvSpPr>
                <p:cNvPr id="166" name="文本框 165"/>
                <p:cNvSpPr txBox="1"/>
                <p:nvPr/>
              </p:nvSpPr>
              <p:spPr>
                <a:xfrm>
                  <a:off x="2468" y="7022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频谱条数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grpSp>
              <p:nvGrpSpPr>
                <p:cNvPr id="419" name="组合 418"/>
                <p:cNvGrpSpPr/>
                <p:nvPr/>
              </p:nvGrpSpPr>
              <p:grpSpPr>
                <a:xfrm>
                  <a:off x="4364" y="6956"/>
                  <a:ext cx="1487" cy="352"/>
                  <a:chOff x="15326" y="8146"/>
                  <a:chExt cx="1487" cy="352"/>
                </a:xfrm>
              </p:grpSpPr>
              <p:grpSp>
                <p:nvGrpSpPr>
                  <p:cNvPr id="420" name="组合 49"/>
                  <p:cNvGrpSpPr/>
                  <p:nvPr/>
                </p:nvGrpSpPr>
                <p:grpSpPr>
                  <a:xfrm>
                    <a:off x="15326" y="8288"/>
                    <a:ext cx="1487" cy="210"/>
                    <a:chOff x="11104" y="5074"/>
                    <a:chExt cx="1516" cy="45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421" name="圆角矩形 420"/>
                    <p:cNvSpPr/>
                    <p:nvPr/>
                  </p:nvSpPr>
                  <p:spPr>
                    <a:xfrm>
                      <a:off x="11104" y="5074"/>
                      <a:ext cx="214" cy="45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ctr"/>
                      <a:r>
                        <a:rPr lang="en-US" altLang="zh-CN" sz="1000" strike="noStrike" noProof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endPara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422" name="圆角矩形 421"/>
                    <p:cNvSpPr/>
                    <p:nvPr/>
                  </p:nvSpPr>
                  <p:spPr>
                    <a:xfrm>
                      <a:off x="12409" y="5074"/>
                      <a:ext cx="211" cy="45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ctr"/>
                      <a:r>
                        <a:rPr lang="en-US" altLang="zh-CN" sz="1000" strike="noStrike" noProof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endPara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cxnSp>
                <p:nvCxnSpPr>
                  <p:cNvPr id="423" name="直接连接符 422"/>
                  <p:cNvCxnSpPr/>
                  <p:nvPr/>
                </p:nvCxnSpPr>
                <p:spPr>
                  <a:xfrm>
                    <a:off x="15563" y="8393"/>
                    <a:ext cx="99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4" name="圆角矩形 423"/>
                  <p:cNvSpPr>
                    <a:spLocks noChangeAspect="1"/>
                  </p:cNvSpPr>
                  <p:nvPr/>
                </p:nvSpPr>
                <p:spPr>
                  <a:xfrm>
                    <a:off x="15803" y="8333"/>
                    <a:ext cx="120" cy="12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100"/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15879" y="8146"/>
                    <a:ext cx="608" cy="3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700">
                        <a:latin typeface="微软雅黑" panose="020B0503020204020204" charset="-122"/>
                        <a:ea typeface="微软雅黑" panose="020B0503020204020204" charset="-122"/>
                      </a:rPr>
                      <a:t>30</a:t>
                    </a:r>
                    <a:r>
                      <a:rPr lang="zh-CN" altLang="en-US" sz="700">
                        <a:latin typeface="微软雅黑" panose="020B0503020204020204" charset="-122"/>
                        <a:ea typeface="微软雅黑" panose="020B0503020204020204" charset="-122"/>
                      </a:rPr>
                      <a:t>个</a:t>
                    </a:r>
                    <a:endParaRPr lang="zh-CN" altLang="en-US" sz="70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109" name="组合 108"/>
              <p:cNvGrpSpPr/>
              <p:nvPr/>
            </p:nvGrpSpPr>
            <p:grpSpPr>
              <a:xfrm rot="0">
                <a:off x="11984" y="2676"/>
                <a:ext cx="3383" cy="428"/>
                <a:chOff x="2468" y="6956"/>
                <a:chExt cx="3383" cy="428"/>
              </a:xfrm>
            </p:grpSpPr>
            <p:sp>
              <p:nvSpPr>
                <p:cNvPr id="110" name="文本框 109"/>
                <p:cNvSpPr txBox="1"/>
                <p:nvPr/>
              </p:nvSpPr>
              <p:spPr>
                <a:xfrm>
                  <a:off x="2468" y="7022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形状尺寸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grpSp>
              <p:nvGrpSpPr>
                <p:cNvPr id="111" name="组合 110"/>
                <p:cNvGrpSpPr/>
                <p:nvPr/>
              </p:nvGrpSpPr>
              <p:grpSpPr>
                <a:xfrm>
                  <a:off x="4364" y="6956"/>
                  <a:ext cx="1487" cy="352"/>
                  <a:chOff x="15326" y="8146"/>
                  <a:chExt cx="1487" cy="352"/>
                </a:xfrm>
              </p:grpSpPr>
              <p:grpSp>
                <p:nvGrpSpPr>
                  <p:cNvPr id="112" name="组合 49"/>
                  <p:cNvGrpSpPr/>
                  <p:nvPr/>
                </p:nvGrpSpPr>
                <p:grpSpPr>
                  <a:xfrm>
                    <a:off x="15326" y="8288"/>
                    <a:ext cx="1487" cy="210"/>
                    <a:chOff x="11104" y="5074"/>
                    <a:chExt cx="1516" cy="45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13" name="圆角矩形 112"/>
                    <p:cNvSpPr/>
                    <p:nvPr/>
                  </p:nvSpPr>
                  <p:spPr>
                    <a:xfrm>
                      <a:off x="11104" y="5074"/>
                      <a:ext cx="214" cy="45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ctr"/>
                      <a:r>
                        <a:rPr lang="en-US" altLang="zh-CN" sz="1000" strike="noStrike" noProof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endPara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114" name="圆角矩形 113"/>
                    <p:cNvSpPr/>
                    <p:nvPr/>
                  </p:nvSpPr>
                  <p:spPr>
                    <a:xfrm>
                      <a:off x="12409" y="5074"/>
                      <a:ext cx="211" cy="45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ctr"/>
                      <a:r>
                        <a:rPr lang="en-US" altLang="zh-CN" sz="1000" strike="noStrike" noProof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endPara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cxnSp>
                <p:nvCxnSpPr>
                  <p:cNvPr id="115" name="直接连接符 114"/>
                  <p:cNvCxnSpPr/>
                  <p:nvPr/>
                </p:nvCxnSpPr>
                <p:spPr>
                  <a:xfrm>
                    <a:off x="15563" y="8393"/>
                    <a:ext cx="99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圆角矩形 115"/>
                  <p:cNvSpPr>
                    <a:spLocks noChangeAspect="1"/>
                  </p:cNvSpPr>
                  <p:nvPr/>
                </p:nvSpPr>
                <p:spPr>
                  <a:xfrm>
                    <a:off x="15803" y="8333"/>
                    <a:ext cx="120" cy="12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100"/>
                  </a:p>
                </p:txBody>
              </p:sp>
              <p:sp>
                <p:nvSpPr>
                  <p:cNvPr id="117" name="文本框 116"/>
                  <p:cNvSpPr txBox="1"/>
                  <p:nvPr/>
                </p:nvSpPr>
                <p:spPr>
                  <a:xfrm>
                    <a:off x="15879" y="8146"/>
                    <a:ext cx="553" cy="3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700">
                        <a:latin typeface="微软雅黑" panose="020B0503020204020204" charset="-122"/>
                        <a:ea typeface="微软雅黑" panose="020B0503020204020204" charset="-122"/>
                      </a:rPr>
                      <a:t>8</a:t>
                    </a:r>
                    <a:endParaRPr lang="en-US" altLang="zh-CN" sz="70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118" name="组合 117"/>
              <p:cNvGrpSpPr/>
              <p:nvPr/>
            </p:nvGrpSpPr>
            <p:grpSpPr>
              <a:xfrm rot="0">
                <a:off x="11979" y="3104"/>
                <a:ext cx="3389" cy="362"/>
                <a:chOff x="2468" y="5311"/>
                <a:chExt cx="3389" cy="362"/>
              </a:xfrm>
            </p:grpSpPr>
            <p:sp>
              <p:nvSpPr>
                <p:cNvPr id="119" name="文本框 118"/>
                <p:cNvSpPr txBox="1"/>
                <p:nvPr/>
              </p:nvSpPr>
              <p:spPr>
                <a:xfrm>
                  <a:off x="2468" y="5311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宽度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grpSp>
              <p:nvGrpSpPr>
                <p:cNvPr id="403" name="组合 49"/>
                <p:cNvGrpSpPr/>
                <p:nvPr/>
              </p:nvGrpSpPr>
              <p:grpSpPr>
                <a:xfrm>
                  <a:off x="4370" y="5387"/>
                  <a:ext cx="1487" cy="210"/>
                  <a:chOff x="11104" y="5074"/>
                  <a:chExt cx="1516" cy="454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404" name="圆角矩形 403"/>
                  <p:cNvSpPr/>
                  <p:nvPr/>
                </p:nvSpPr>
                <p:spPr>
                  <a:xfrm>
                    <a:off x="11104" y="5074"/>
                    <a:ext cx="214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-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405" name="圆角矩形 404"/>
                  <p:cNvSpPr/>
                  <p:nvPr/>
                </p:nvSpPr>
                <p:spPr>
                  <a:xfrm>
                    <a:off x="12409" y="5074"/>
                    <a:ext cx="211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+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406" name="圆角矩形 405"/>
                  <p:cNvSpPr/>
                  <p:nvPr/>
                </p:nvSpPr>
                <p:spPr>
                  <a:xfrm>
                    <a:off x="11390" y="5074"/>
                    <a:ext cx="963" cy="45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700" strike="noStrike" noProof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400</a:t>
                    </a:r>
                    <a:endParaRPr lang="en-US" altLang="zh-CN" sz="700" strike="noStrike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120" name="组合 119"/>
              <p:cNvGrpSpPr/>
              <p:nvPr/>
            </p:nvGrpSpPr>
            <p:grpSpPr>
              <a:xfrm rot="0">
                <a:off x="11979" y="3465"/>
                <a:ext cx="3389" cy="362"/>
                <a:chOff x="2468" y="5311"/>
                <a:chExt cx="3389" cy="362"/>
              </a:xfrm>
            </p:grpSpPr>
            <p:sp>
              <p:nvSpPr>
                <p:cNvPr id="133" name="文本框 132"/>
                <p:cNvSpPr txBox="1"/>
                <p:nvPr/>
              </p:nvSpPr>
              <p:spPr>
                <a:xfrm>
                  <a:off x="2468" y="5311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高度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grpSp>
              <p:nvGrpSpPr>
                <p:cNvPr id="134" name="组合 49"/>
                <p:cNvGrpSpPr/>
                <p:nvPr/>
              </p:nvGrpSpPr>
              <p:grpSpPr>
                <a:xfrm>
                  <a:off x="4370" y="5387"/>
                  <a:ext cx="1487" cy="210"/>
                  <a:chOff x="11104" y="5074"/>
                  <a:chExt cx="1516" cy="454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35" name="圆角矩形 134"/>
                  <p:cNvSpPr/>
                  <p:nvPr/>
                </p:nvSpPr>
                <p:spPr>
                  <a:xfrm>
                    <a:off x="11104" y="5074"/>
                    <a:ext cx="214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-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36" name="圆角矩形 135"/>
                  <p:cNvSpPr/>
                  <p:nvPr/>
                </p:nvSpPr>
                <p:spPr>
                  <a:xfrm>
                    <a:off x="12409" y="5074"/>
                    <a:ext cx="211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+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37" name="圆角矩形 136"/>
                  <p:cNvSpPr/>
                  <p:nvPr/>
                </p:nvSpPr>
                <p:spPr>
                  <a:xfrm>
                    <a:off x="11390" y="5074"/>
                    <a:ext cx="963" cy="45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700" strike="noStrike" noProof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400</a:t>
                    </a:r>
                    <a:endParaRPr lang="en-US" altLang="zh-CN" sz="700" strike="noStrike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463" name="组合 462"/>
              <p:cNvGrpSpPr/>
              <p:nvPr/>
            </p:nvGrpSpPr>
            <p:grpSpPr>
              <a:xfrm rot="0">
                <a:off x="11979" y="3850"/>
                <a:ext cx="3394" cy="1206"/>
                <a:chOff x="2517" y="2758"/>
                <a:chExt cx="3394" cy="1206"/>
              </a:xfrm>
            </p:grpSpPr>
            <p:sp>
              <p:nvSpPr>
                <p:cNvPr id="138" name="文本框 137"/>
                <p:cNvSpPr txBox="1"/>
                <p:nvPr/>
              </p:nvSpPr>
              <p:spPr>
                <a:xfrm>
                  <a:off x="2517" y="2758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X</a:t>
                  </a:r>
                  <a:r>
                    <a: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坐标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139" name="文本框 138"/>
                <p:cNvSpPr txBox="1"/>
                <p:nvPr/>
              </p:nvSpPr>
              <p:spPr>
                <a:xfrm>
                  <a:off x="2517" y="3174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Y</a:t>
                  </a:r>
                  <a:r>
                    <a: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坐标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140" name="文本框 139"/>
                <p:cNvSpPr txBox="1"/>
                <p:nvPr/>
              </p:nvSpPr>
              <p:spPr>
                <a:xfrm>
                  <a:off x="2517" y="3602"/>
                  <a:ext cx="1850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旋转角度（°）</a:t>
                  </a:r>
                  <a:endPara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grpSp>
              <p:nvGrpSpPr>
                <p:cNvPr id="383" name="组合 49"/>
                <p:cNvGrpSpPr/>
                <p:nvPr/>
              </p:nvGrpSpPr>
              <p:grpSpPr>
                <a:xfrm>
                  <a:off x="4424" y="2834"/>
                  <a:ext cx="1487" cy="210"/>
                  <a:chOff x="11104" y="5074"/>
                  <a:chExt cx="1516" cy="454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84" name="圆角矩形 383"/>
                  <p:cNvSpPr/>
                  <p:nvPr/>
                </p:nvSpPr>
                <p:spPr>
                  <a:xfrm>
                    <a:off x="11104" y="5074"/>
                    <a:ext cx="214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-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85" name="圆角矩形 384"/>
                  <p:cNvSpPr/>
                  <p:nvPr/>
                </p:nvSpPr>
                <p:spPr>
                  <a:xfrm>
                    <a:off x="12409" y="5074"/>
                    <a:ext cx="211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+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86" name="圆角矩形 385"/>
                  <p:cNvSpPr/>
                  <p:nvPr/>
                </p:nvSpPr>
                <p:spPr>
                  <a:xfrm>
                    <a:off x="11390" y="5074"/>
                    <a:ext cx="963" cy="45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700" strike="noStrike" noProof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200</a:t>
                    </a:r>
                    <a:endParaRPr lang="en-US" altLang="zh-CN" sz="700" strike="noStrike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402" name="组合 401"/>
                <p:cNvGrpSpPr/>
                <p:nvPr/>
              </p:nvGrpSpPr>
              <p:grpSpPr>
                <a:xfrm>
                  <a:off x="4440" y="3530"/>
                  <a:ext cx="1471" cy="358"/>
                  <a:chOff x="15326" y="8140"/>
                  <a:chExt cx="1471" cy="358"/>
                </a:xfrm>
              </p:grpSpPr>
              <p:grpSp>
                <p:nvGrpSpPr>
                  <p:cNvPr id="388" name="组合 49"/>
                  <p:cNvGrpSpPr/>
                  <p:nvPr/>
                </p:nvGrpSpPr>
                <p:grpSpPr>
                  <a:xfrm>
                    <a:off x="15326" y="8288"/>
                    <a:ext cx="1471" cy="210"/>
                    <a:chOff x="11104" y="5074"/>
                    <a:chExt cx="1500" cy="45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389" name="圆角矩形 388"/>
                    <p:cNvSpPr/>
                    <p:nvPr/>
                  </p:nvSpPr>
                  <p:spPr>
                    <a:xfrm>
                      <a:off x="11104" y="5074"/>
                      <a:ext cx="214" cy="45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ctr"/>
                      <a:r>
                        <a:rPr lang="en-US" altLang="zh-CN" sz="1000" strike="noStrike" noProof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endPara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390" name="圆角矩形 389"/>
                    <p:cNvSpPr/>
                    <p:nvPr/>
                  </p:nvSpPr>
                  <p:spPr>
                    <a:xfrm>
                      <a:off x="12393" y="5074"/>
                      <a:ext cx="211" cy="45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 fontAlgn="ctr"/>
                      <a:r>
                        <a:rPr lang="en-US" altLang="zh-CN" sz="1000" strike="noStrike" noProof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endPara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cxnSp>
                <p:nvCxnSpPr>
                  <p:cNvPr id="392" name="直接连接符 391"/>
                  <p:cNvCxnSpPr/>
                  <p:nvPr/>
                </p:nvCxnSpPr>
                <p:spPr>
                  <a:xfrm>
                    <a:off x="15563" y="8393"/>
                    <a:ext cx="99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3" name="圆角矩形 392"/>
                  <p:cNvSpPr>
                    <a:spLocks noChangeAspect="1"/>
                  </p:cNvSpPr>
                  <p:nvPr/>
                </p:nvSpPr>
                <p:spPr>
                  <a:xfrm>
                    <a:off x="15803" y="8333"/>
                    <a:ext cx="120" cy="12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100"/>
                  </a:p>
                </p:txBody>
              </p:sp>
              <p:sp>
                <p:nvSpPr>
                  <p:cNvPr id="394" name="文本框 393"/>
                  <p:cNvSpPr txBox="1"/>
                  <p:nvPr/>
                </p:nvSpPr>
                <p:spPr>
                  <a:xfrm>
                    <a:off x="15879" y="8140"/>
                    <a:ext cx="531" cy="3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700">
                        <a:latin typeface="微软雅黑" panose="020B0503020204020204" charset="-122"/>
                        <a:ea typeface="微软雅黑" panose="020B0503020204020204" charset="-122"/>
                      </a:rPr>
                      <a:t>90</a:t>
                    </a:r>
                    <a:r>
                      <a:rPr lang="zh-CN" altLang="en-US" sz="700">
                        <a:latin typeface="微软雅黑" panose="020B0503020204020204" charset="-122"/>
                        <a:ea typeface="微软雅黑" panose="020B0503020204020204" charset="-122"/>
                      </a:rPr>
                      <a:t>°</a:t>
                    </a:r>
                    <a:endParaRPr lang="zh-CN" altLang="en-US" sz="70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398" name="组合 49"/>
                <p:cNvGrpSpPr/>
                <p:nvPr/>
              </p:nvGrpSpPr>
              <p:grpSpPr>
                <a:xfrm>
                  <a:off x="4424" y="3250"/>
                  <a:ext cx="1487" cy="210"/>
                  <a:chOff x="11104" y="5074"/>
                  <a:chExt cx="1516" cy="454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99" name="圆角矩形 398"/>
                  <p:cNvSpPr/>
                  <p:nvPr/>
                </p:nvSpPr>
                <p:spPr>
                  <a:xfrm>
                    <a:off x="11104" y="5074"/>
                    <a:ext cx="214" cy="4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-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400" name="圆角矩形 399"/>
                  <p:cNvSpPr/>
                  <p:nvPr/>
                </p:nvSpPr>
                <p:spPr>
                  <a:xfrm>
                    <a:off x="12409" y="5074"/>
                    <a:ext cx="211" cy="454"/>
                  </a:xfrm>
                  <a:prstGeom prst="roundRect">
                    <a:avLst>
                      <a:gd name="adj" fmla="val 47333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1000" strike="noStrike" noProof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+</a:t>
                    </a:r>
                    <a:endPara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401" name="圆角矩形 400"/>
                  <p:cNvSpPr/>
                  <p:nvPr/>
                </p:nvSpPr>
                <p:spPr>
                  <a:xfrm>
                    <a:off x="11390" y="5074"/>
                    <a:ext cx="963" cy="45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 fontAlgn="ctr"/>
                    <a:r>
                      <a:rPr lang="en-US" altLang="zh-CN" sz="700" strike="noStrike" noProof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200</a:t>
                    </a:r>
                    <a:endParaRPr lang="en-US" altLang="zh-CN" sz="700" strike="noStrike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sp>
            <p:nvSpPr>
              <p:cNvPr id="141" name="文本框 140"/>
              <p:cNvSpPr txBox="1"/>
              <p:nvPr/>
            </p:nvSpPr>
            <p:spPr>
              <a:xfrm>
                <a:off x="11979" y="5056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端点固定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11966" y="5418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镜面反转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14657" y="5165"/>
                <a:ext cx="144" cy="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4657" y="5527"/>
                <a:ext cx="144" cy="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ldLvl="0" animBg="1"/>
      <p:bldP spid="17" grpId="0" bldLvl="0" animBg="1"/>
      <p:bldP spid="40" grpId="0" bldLvl="0" animBg="1"/>
      <p:bldP spid="41" grpId="0" bldLvl="0" animBg="1"/>
      <p:bldP spid="42" grpId="0" bldLvl="0" animBg="1"/>
      <p:bldP spid="13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7" name="矩形 136"/>
          <p:cNvSpPr/>
          <p:nvPr/>
        </p:nvSpPr>
        <p:spPr>
          <a:xfrm>
            <a:off x="3023235" y="883920"/>
            <a:ext cx="6123940" cy="481584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1" name="组合 140"/>
          <p:cNvGrpSpPr/>
          <p:nvPr/>
        </p:nvGrpSpPr>
        <p:grpSpPr>
          <a:xfrm>
            <a:off x="8454390" y="927735"/>
            <a:ext cx="614045" cy="164465"/>
            <a:chOff x="13159" y="1506"/>
            <a:chExt cx="1147" cy="296"/>
          </a:xfrm>
        </p:grpSpPr>
        <p:pic>
          <p:nvPicPr>
            <p:cNvPr id="138" name="图片 137" descr="3645637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4006" y="1506"/>
              <a:ext cx="301" cy="297"/>
            </a:xfrm>
            <a:prstGeom prst="rect">
              <a:avLst/>
            </a:prstGeom>
            <a:effectLst>
              <a:outerShdw blurRad="63500" sx="102000" sy="102000" algn="ctr" rotWithShape="0">
                <a:schemeClr val="accent1">
                  <a:lumMod val="75000"/>
                  <a:alpha val="40000"/>
                </a:schemeClr>
              </a:outerShdw>
            </a:effectLst>
          </p:spPr>
        </p:pic>
        <p:sp>
          <p:nvSpPr>
            <p:cNvPr id="139" name="圆角矩形 138"/>
            <p:cNvSpPr/>
            <p:nvPr/>
          </p:nvSpPr>
          <p:spPr>
            <a:xfrm>
              <a:off x="13159" y="1752"/>
              <a:ext cx="227" cy="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0" name="圆角矩形 139"/>
            <p:cNvSpPr/>
            <p:nvPr/>
          </p:nvSpPr>
          <p:spPr>
            <a:xfrm>
              <a:off x="13568" y="1533"/>
              <a:ext cx="259" cy="23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4" name="矩形 83"/>
          <p:cNvSpPr/>
          <p:nvPr/>
        </p:nvSpPr>
        <p:spPr>
          <a:xfrm>
            <a:off x="3031490" y="1330960"/>
            <a:ext cx="6115685" cy="4368800"/>
          </a:xfrm>
          <a:prstGeom prst="rect">
            <a:avLst/>
          </a:prstGeom>
          <a:solidFill>
            <a:srgbClr val="9D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圆角矩形 86"/>
          <p:cNvSpPr/>
          <p:nvPr/>
        </p:nvSpPr>
        <p:spPr>
          <a:xfrm>
            <a:off x="6129338" y="1430338"/>
            <a:ext cx="252413" cy="252413"/>
          </a:xfrm>
          <a:prstGeom prst="roundRect">
            <a:avLst>
              <a:gd name="adj" fmla="val 28804"/>
            </a:avLst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1</a:t>
            </a:r>
            <a:endParaRPr lang="en-US" altLang="zh-CN" strike="noStrike" noProof="1"/>
          </a:p>
        </p:txBody>
      </p:sp>
      <p:sp>
        <p:nvSpPr>
          <p:cNvPr id="105" name="矩形 104"/>
          <p:cNvSpPr>
            <a:spLocks noChangeAspect="1"/>
          </p:cNvSpPr>
          <p:nvPr/>
        </p:nvSpPr>
        <p:spPr>
          <a:xfrm>
            <a:off x="3124200" y="4443730"/>
            <a:ext cx="1132840" cy="1098550"/>
          </a:xfrm>
          <a:prstGeom prst="rect">
            <a:avLst/>
          </a:prstGeom>
          <a:solidFill>
            <a:schemeClr val="tx1"/>
          </a:solidFill>
          <a:ln w="63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6" name="圆角矩形 115"/>
          <p:cNvSpPr/>
          <p:nvPr/>
        </p:nvSpPr>
        <p:spPr>
          <a:xfrm>
            <a:off x="6129338" y="1787208"/>
            <a:ext cx="252413" cy="252413"/>
          </a:xfrm>
          <a:prstGeom prst="roundRect">
            <a:avLst>
              <a:gd name="adj" fmla="val 2880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6129338" y="2140268"/>
            <a:ext cx="252413" cy="252413"/>
          </a:xfrm>
          <a:prstGeom prst="roundRect">
            <a:avLst>
              <a:gd name="adj" fmla="val 2880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129338" y="2496503"/>
            <a:ext cx="252413" cy="252413"/>
          </a:xfrm>
          <a:prstGeom prst="roundRect">
            <a:avLst>
              <a:gd name="adj" fmla="val 2880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>
                <a:sym typeface="+mn-ea"/>
              </a:rPr>
              <a:t>4</a:t>
            </a:r>
            <a:endParaRPr lang="en-US" altLang="zh-CN">
              <a:sym typeface="+mn-ea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2977515" y="1091565"/>
            <a:ext cx="1671955" cy="246158"/>
            <a:chOff x="2063" y="3652"/>
            <a:chExt cx="2633" cy="1107"/>
          </a:xfrm>
        </p:grpSpPr>
        <p:sp>
          <p:nvSpPr>
            <p:cNvPr id="10251" name="文本框 32"/>
            <p:cNvSpPr txBox="1"/>
            <p:nvPr/>
          </p:nvSpPr>
          <p:spPr>
            <a:xfrm>
              <a:off x="2063" y="3657"/>
              <a:ext cx="1370" cy="1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53" name="文本框 37"/>
            <p:cNvSpPr txBox="1"/>
            <p:nvPr/>
          </p:nvSpPr>
          <p:spPr>
            <a:xfrm>
              <a:off x="4001" y="3652"/>
              <a:ext cx="695" cy="1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关于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54" name="文本框 38"/>
            <p:cNvSpPr txBox="1"/>
            <p:nvPr/>
          </p:nvSpPr>
          <p:spPr>
            <a:xfrm>
              <a:off x="3326" y="3652"/>
              <a:ext cx="1370" cy="1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预览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69" name="文本框 160"/>
            <p:cNvSpPr txBox="1"/>
            <p:nvPr/>
          </p:nvSpPr>
          <p:spPr>
            <a:xfrm>
              <a:off x="2708" y="3657"/>
              <a:ext cx="725" cy="1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添加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2" name="矩形 151"/>
          <p:cNvSpPr/>
          <p:nvPr/>
        </p:nvSpPr>
        <p:spPr>
          <a:xfrm>
            <a:off x="6520180" y="1486535"/>
            <a:ext cx="2546350" cy="4037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>
              <a:lnSpc>
                <a:spcPct val="150000"/>
              </a:lnSpc>
            </a:pPr>
            <a:endParaRPr lang="zh-CN" altLang="en-US" sz="14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7282180" y="2651125"/>
            <a:ext cx="1022350" cy="168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 fontAlgn="base">
              <a:lnSpc>
                <a:spcPct val="150000"/>
              </a:lnSpc>
            </a:pPr>
            <a:endParaRPr lang="zh-CN" altLang="en-US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977515" y="857250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Specinker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124200" y="1430655"/>
            <a:ext cx="2883535" cy="2879725"/>
            <a:chOff x="4920" y="2253"/>
            <a:chExt cx="4541" cy="4535"/>
          </a:xfrm>
          <a:solidFill>
            <a:schemeClr val="accent6">
              <a:lumMod val="50000"/>
            </a:schemeClr>
          </a:solidFill>
        </p:grpSpPr>
        <p:sp>
          <p:nvSpPr>
            <p:cNvPr id="85" name="矩形 84"/>
            <p:cNvSpPr>
              <a:spLocks noChangeAspect="1"/>
            </p:cNvSpPr>
            <p:nvPr/>
          </p:nvSpPr>
          <p:spPr>
            <a:xfrm>
              <a:off x="4920" y="2253"/>
              <a:ext cx="4538" cy="4535"/>
            </a:xfrm>
            <a:prstGeom prst="rect">
              <a:avLst/>
            </a:prstGeom>
            <a:grpFill/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48" name="矩形 47"/>
            <p:cNvSpPr/>
            <p:nvPr/>
          </p:nvSpPr>
          <p:spPr>
            <a:xfrm>
              <a:off x="7649" y="6368"/>
              <a:ext cx="1812" cy="4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显示比例：</a:t>
              </a:r>
              <a:r>
                <a:rPr lang="en-US" altLang="zh-CN" sz="1000"/>
                <a:t>100%</a:t>
              </a:r>
              <a:endParaRPr lang="en-US" altLang="zh-CN" sz="1000"/>
            </a:p>
          </p:txBody>
        </p:sp>
      </p:grpSp>
      <p:sp>
        <p:nvSpPr>
          <p:cNvPr id="50" name="矩形 49"/>
          <p:cNvSpPr/>
          <p:nvPr/>
        </p:nvSpPr>
        <p:spPr>
          <a:xfrm>
            <a:off x="892175" y="1221105"/>
            <a:ext cx="937895" cy="11144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新建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打开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保存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另存为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退出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92175" y="2630805"/>
            <a:ext cx="937895" cy="5708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频谱面板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9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动画资源</a:t>
            </a:r>
            <a:endParaRPr lang="zh-CN" altLang="en-US" sz="9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586855" y="4185245"/>
            <a:ext cx="2413000" cy="24771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大小</a:t>
            </a:r>
            <a:endParaRPr lang="zh-CN" altLang="en-US" sz="1000"/>
          </a:p>
        </p:txBody>
      </p:sp>
      <p:sp>
        <p:nvSpPr>
          <p:cNvPr id="460" name="矩形 459"/>
          <p:cNvSpPr/>
          <p:nvPr/>
        </p:nvSpPr>
        <p:spPr>
          <a:xfrm>
            <a:off x="6586855" y="4544060"/>
            <a:ext cx="2413000" cy="24768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频谱条</a:t>
            </a:r>
            <a:endParaRPr lang="zh-CN" altLang="en-US" sz="1000"/>
          </a:p>
        </p:txBody>
      </p:sp>
      <p:sp>
        <p:nvSpPr>
          <p:cNvPr id="461" name="矩形 460"/>
          <p:cNvSpPr/>
          <p:nvPr/>
        </p:nvSpPr>
        <p:spPr>
          <a:xfrm>
            <a:off x="6586855" y="4876156"/>
            <a:ext cx="2413000" cy="24768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填充</a:t>
            </a:r>
            <a:endParaRPr lang="zh-CN" altLang="en-US" sz="1000"/>
          </a:p>
        </p:txBody>
      </p:sp>
      <p:sp>
        <p:nvSpPr>
          <p:cNvPr id="344" name="矩形 343"/>
          <p:cNvSpPr/>
          <p:nvPr/>
        </p:nvSpPr>
        <p:spPr>
          <a:xfrm>
            <a:off x="6573520" y="5218430"/>
            <a:ext cx="2413000" cy="24768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引擎设置</a:t>
            </a:r>
            <a:endParaRPr lang="zh-CN" altLang="en-US" sz="1000"/>
          </a:p>
        </p:txBody>
      </p:sp>
      <p:grpSp>
        <p:nvGrpSpPr>
          <p:cNvPr id="462" name="组合 461"/>
          <p:cNvGrpSpPr/>
          <p:nvPr/>
        </p:nvGrpSpPr>
        <p:grpSpPr>
          <a:xfrm>
            <a:off x="6586855" y="1562100"/>
            <a:ext cx="2413000" cy="865505"/>
            <a:chOff x="2366" y="668"/>
            <a:chExt cx="3800" cy="1363"/>
          </a:xfrm>
        </p:grpSpPr>
        <p:grpSp>
          <p:nvGrpSpPr>
            <p:cNvPr id="239" name="组合 238"/>
            <p:cNvGrpSpPr/>
            <p:nvPr/>
          </p:nvGrpSpPr>
          <p:grpSpPr>
            <a:xfrm>
              <a:off x="2366" y="669"/>
              <a:ext cx="3800" cy="1362"/>
              <a:chOff x="10482" y="3588"/>
              <a:chExt cx="3800" cy="1362"/>
            </a:xfrm>
          </p:grpSpPr>
          <p:grpSp>
            <p:nvGrpSpPr>
              <p:cNvPr id="210" name="组合 209"/>
              <p:cNvGrpSpPr/>
              <p:nvPr/>
            </p:nvGrpSpPr>
            <p:grpSpPr>
              <a:xfrm rot="0">
                <a:off x="10482" y="3588"/>
                <a:ext cx="3800" cy="1362"/>
                <a:chOff x="11509" y="4461"/>
                <a:chExt cx="3800" cy="1502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9" name="矩形 88"/>
                <p:cNvSpPr/>
                <p:nvPr/>
              </p:nvSpPr>
              <p:spPr>
                <a:xfrm>
                  <a:off x="11509" y="4461"/>
                  <a:ext cx="3800" cy="43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zh-CN" altLang="en-US" sz="1000"/>
                    <a:t>轨道形状</a:t>
                  </a:r>
                  <a:endParaRPr lang="zh-CN" altLang="en-US" sz="1000"/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>
                  <a:off x="11509" y="4891"/>
                  <a:ext cx="3800" cy="107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p>
                  <a:pPr algn="l" fontAlgn="t">
                    <a:lnSpc>
                      <a:spcPct val="150000"/>
                    </a:lnSpc>
                    <a:buClrTx/>
                    <a:buSzTx/>
                    <a:buNone/>
                  </a:pPr>
                  <a:r>
                    <a:rPr lang="en-US" altLang="zh-CN" sz="1000" strike="noStrike" noProof="1">
                      <a:latin typeface="微软雅黑" panose="020B0503020204020204" charset="-122"/>
                      <a:ea typeface="微软雅黑" panose="020B0503020204020204" charset="-122"/>
                    </a:rPr>
                    <a:t>  </a:t>
                  </a:r>
                  <a:r>
                    <a:rPr lang="zh-CN" altLang="en-US" sz="1000" strike="noStrike" noProof="1">
                      <a:latin typeface="微软雅黑" panose="020B0503020204020204" charset="-122"/>
                      <a:ea typeface="微软雅黑" panose="020B0503020204020204" charset="-122"/>
                    </a:rPr>
                    <a:t>            </a:t>
                  </a:r>
                  <a:endParaRPr lang="zh-CN" altLang="en-US" sz="1000" strike="noStrike" noProof="1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10517" y="4019"/>
                <a:ext cx="3703" cy="471"/>
                <a:chOff x="10245" y="2714"/>
                <a:chExt cx="3703" cy="471"/>
              </a:xfrm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10245" y="2724"/>
                  <a:ext cx="1242" cy="4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p>
                  <a:pPr algn="l" fontAlgn="base">
                    <a:lnSpc>
                      <a:spcPct val="150000"/>
                    </a:lnSpc>
                  </a:pPr>
                  <a:r>
                    <a:rPr lang="zh-CN" altLang="en-US" sz="900" strike="noStrike" noProof="1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轨道类型</a:t>
                  </a:r>
                  <a:endParaRPr lang="zh-CN" altLang="en-US" sz="900" strike="noStrike" noProof="1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11653" y="2939"/>
                  <a:ext cx="115" cy="11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base">
                    <a:lnSpc>
                      <a:spcPct val="150000"/>
                    </a:lnSpc>
                  </a:pPr>
                  <a:endParaRPr lang="zh-CN" altLang="en-US" sz="1200" strike="noStrike" noProof="1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13082" y="2939"/>
                  <a:ext cx="113" cy="115"/>
                </a:xfrm>
                <a:prstGeom prst="ellips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base">
                    <a:lnSpc>
                      <a:spcPct val="150000"/>
                    </a:lnSpc>
                  </a:pPr>
                  <a:endParaRPr lang="zh-CN" altLang="en-US" sz="1200" strike="noStrike" noProof="1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97" name="文本框 149"/>
                <p:cNvSpPr txBox="1"/>
                <p:nvPr/>
              </p:nvSpPr>
              <p:spPr>
                <a:xfrm>
                  <a:off x="11813" y="2714"/>
                  <a:ext cx="712" cy="47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zh-CN" altLang="en-US" sz="900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线型</a:t>
                  </a:r>
                  <a:endParaRPr lang="zh-CN" altLang="en-US" sz="9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98" name="文本框 150"/>
                <p:cNvSpPr txBox="1"/>
                <p:nvPr/>
              </p:nvSpPr>
              <p:spPr>
                <a:xfrm>
                  <a:off x="13158" y="2714"/>
                  <a:ext cx="790" cy="47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pPr>
                    <a:lnSpc>
                      <a:spcPct val="150000"/>
                    </a:lnSpc>
                  </a:pPr>
                  <a:r>
                    <a:rPr lang="zh-CN" altLang="en-US" sz="900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扇环</a:t>
                  </a:r>
                  <a:endParaRPr lang="zh-CN" altLang="en-US" sz="9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234" name="文本框 233"/>
              <p:cNvSpPr txBox="1"/>
              <p:nvPr/>
            </p:nvSpPr>
            <p:spPr>
              <a:xfrm>
                <a:off x="10517" y="4552"/>
                <a:ext cx="1850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轨道面</a:t>
                </a:r>
                <a:endPara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37" name="矩形 236"/>
              <p:cNvSpPr/>
              <p:nvPr/>
            </p:nvSpPr>
            <p:spPr>
              <a:xfrm>
                <a:off x="12582" y="4605"/>
                <a:ext cx="1295" cy="25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endParaRPr lang="zh-CN" altLang="en-US" sz="1000"/>
              </a:p>
            </p:txBody>
          </p:sp>
        </p:grpSp>
        <p:pic>
          <p:nvPicPr>
            <p:cNvPr id="453" name="图片 452" descr="1742344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5739" y="731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grpSp>
        <p:nvGrpSpPr>
          <p:cNvPr id="463" name="组合 462"/>
          <p:cNvGrpSpPr/>
          <p:nvPr/>
        </p:nvGrpSpPr>
        <p:grpSpPr>
          <a:xfrm>
            <a:off x="6573520" y="2544445"/>
            <a:ext cx="2413000" cy="1511935"/>
            <a:chOff x="2366" y="2161"/>
            <a:chExt cx="3800" cy="2381"/>
          </a:xfrm>
        </p:grpSpPr>
        <p:sp>
          <p:nvSpPr>
            <p:cNvPr id="102" name="矩形 101"/>
            <p:cNvSpPr/>
            <p:nvPr/>
          </p:nvSpPr>
          <p:spPr>
            <a:xfrm>
              <a:off x="4281" y="2869"/>
              <a:ext cx="161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l" fontAlgn="base">
                <a:lnSpc>
                  <a:spcPct val="150000"/>
                </a:lnSpc>
              </a:pPr>
              <a:endParaRPr lang="zh-CN" altLang="en-US" sz="9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03" name="组合 102"/>
            <p:cNvGrpSpPr/>
            <p:nvPr/>
          </p:nvGrpSpPr>
          <p:grpSpPr>
            <a:xfrm rot="0">
              <a:off x="2366" y="2161"/>
              <a:ext cx="3800" cy="2381"/>
              <a:chOff x="11509" y="4461"/>
              <a:chExt cx="3800" cy="262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4" name="矩形 103"/>
              <p:cNvSpPr/>
              <p:nvPr/>
            </p:nvSpPr>
            <p:spPr>
              <a:xfrm>
                <a:off x="11509" y="4461"/>
                <a:ext cx="3800" cy="43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zh-CN" altLang="en-US" sz="1000"/>
                  <a:t>位置</a:t>
                </a:r>
                <a:endParaRPr lang="zh-CN" altLang="en-US" sz="100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1509" y="4891"/>
                <a:ext cx="3800" cy="21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 anchorCtr="0"/>
              <a:p>
                <a:pPr algn="l" fontAlgn="t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1000" strike="noStrike" noProof="1">
                    <a:latin typeface="微软雅黑" panose="020B0503020204020204" charset="-122"/>
                    <a:ea typeface="微软雅黑" panose="020B0503020204020204" charset="-122"/>
                  </a:rPr>
                  <a:t>  </a:t>
                </a:r>
                <a:r>
                  <a:rPr lang="zh-CN" altLang="en-US" sz="1000" strike="noStrike" noProof="1">
                    <a:latin typeface="微软雅黑" panose="020B0503020204020204" charset="-122"/>
                    <a:ea typeface="微软雅黑" panose="020B0503020204020204" charset="-122"/>
                  </a:rPr>
                  <a:t>            </a:t>
                </a:r>
                <a:endPara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08" name="文本框 107"/>
            <p:cNvSpPr txBox="1"/>
            <p:nvPr/>
          </p:nvSpPr>
          <p:spPr>
            <a:xfrm>
              <a:off x="2468" y="2758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水平坐标（像素）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468" y="3174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垂直坐标（像素）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2468" y="3600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旋转角度（°）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171" y="4109"/>
              <a:ext cx="710" cy="265"/>
            </a:xfrm>
            <a:prstGeom prst="rect">
              <a:avLst/>
            </a:prstGeom>
            <a:solidFill>
              <a:srgbClr val="94D0D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垂直</a:t>
              </a:r>
              <a:endParaRPr lang="zh-CN" altLang="en-US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5139" y="4109"/>
              <a:ext cx="710" cy="265"/>
            </a:xfrm>
            <a:prstGeom prst="rect">
              <a:avLst/>
            </a:prstGeom>
            <a:solidFill>
              <a:srgbClr val="94D0D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rPr>
                <a:t>水平</a:t>
              </a:r>
              <a:endParaRPr lang="zh-CN" altLang="en-US" sz="1000" strike="noStrike" noProof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2468" y="4048"/>
              <a:ext cx="185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中心矫正</a:t>
              </a: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383" name="组合 49"/>
            <p:cNvGrpSpPr/>
            <p:nvPr/>
          </p:nvGrpSpPr>
          <p:grpSpPr>
            <a:xfrm>
              <a:off x="4424" y="2834"/>
              <a:ext cx="1487" cy="210"/>
              <a:chOff x="11104" y="5074"/>
              <a:chExt cx="1516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4" name="圆角矩形 383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5" name="圆角矩形 384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6" name="圆角矩形 385"/>
              <p:cNvSpPr/>
              <p:nvPr/>
            </p:nvSpPr>
            <p:spPr>
              <a:xfrm>
                <a:off x="11390" y="5074"/>
                <a:ext cx="963" cy="4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200</a:t>
                </a:r>
                <a:endPara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402" name="组合 401"/>
            <p:cNvGrpSpPr/>
            <p:nvPr/>
          </p:nvGrpSpPr>
          <p:grpSpPr>
            <a:xfrm>
              <a:off x="4421" y="3536"/>
              <a:ext cx="1490" cy="352"/>
              <a:chOff x="15307" y="8146"/>
              <a:chExt cx="1490" cy="352"/>
            </a:xfrm>
          </p:grpSpPr>
          <p:grpSp>
            <p:nvGrpSpPr>
              <p:cNvPr id="388" name="组合 49"/>
              <p:cNvGrpSpPr/>
              <p:nvPr/>
            </p:nvGrpSpPr>
            <p:grpSpPr>
              <a:xfrm>
                <a:off x="15307" y="8286"/>
                <a:ext cx="1490" cy="212"/>
                <a:chOff x="11085" y="5070"/>
                <a:chExt cx="1519" cy="458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9" name="圆角矩形 388"/>
                <p:cNvSpPr/>
                <p:nvPr/>
              </p:nvSpPr>
              <p:spPr>
                <a:xfrm>
                  <a:off x="11085" y="5070"/>
                  <a:ext cx="214" cy="454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-</a:t>
                  </a:r>
                  <a:endPara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90" name="圆角矩形 389"/>
                <p:cNvSpPr/>
                <p:nvPr/>
              </p:nvSpPr>
              <p:spPr>
                <a:xfrm>
                  <a:off x="12393" y="5074"/>
                  <a:ext cx="211" cy="454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 fontAlgn="ctr"/>
                  <a:r>
                    <a:rPr lang="en-US" altLang="zh-CN" sz="1000" strike="noStrike" noProof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+</a:t>
                  </a:r>
                  <a:endPara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cxnSp>
            <p:nvCxnSpPr>
              <p:cNvPr id="392" name="直接连接符 391"/>
              <p:cNvCxnSpPr/>
              <p:nvPr/>
            </p:nvCxnSpPr>
            <p:spPr>
              <a:xfrm>
                <a:off x="15563" y="8393"/>
                <a:ext cx="99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圆角矩形 392"/>
              <p:cNvSpPr>
                <a:spLocks noChangeAspect="1"/>
              </p:cNvSpPr>
              <p:nvPr/>
            </p:nvSpPr>
            <p:spPr>
              <a:xfrm>
                <a:off x="15803" y="8333"/>
                <a:ext cx="120" cy="12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"/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879" y="8146"/>
                <a:ext cx="527" cy="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700">
                    <a:latin typeface="微软雅黑" panose="020B0503020204020204" charset="-122"/>
                    <a:ea typeface="微软雅黑" panose="020B0503020204020204" charset="-122"/>
                  </a:rPr>
                  <a:t>30</a:t>
                </a:r>
                <a:r>
                  <a:rPr lang="zh-CN" altLang="en-US" sz="700">
                    <a:latin typeface="微软雅黑" panose="020B0503020204020204" charset="-122"/>
                    <a:ea typeface="微软雅黑" panose="020B0503020204020204" charset="-122"/>
                  </a:rPr>
                  <a:t>°</a:t>
                </a:r>
                <a:endParaRPr lang="zh-CN" altLang="en-US" sz="7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98" name="组合 49"/>
            <p:cNvGrpSpPr/>
            <p:nvPr/>
          </p:nvGrpSpPr>
          <p:grpSpPr>
            <a:xfrm>
              <a:off x="4424" y="3250"/>
              <a:ext cx="1487" cy="210"/>
              <a:chOff x="11104" y="5074"/>
              <a:chExt cx="1516" cy="4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9" name="圆角矩形 398"/>
              <p:cNvSpPr/>
              <p:nvPr/>
            </p:nvSpPr>
            <p:spPr>
              <a:xfrm>
                <a:off x="11104" y="5074"/>
                <a:ext cx="214" cy="454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0" name="圆角矩形 399"/>
              <p:cNvSpPr/>
              <p:nvPr/>
            </p:nvSpPr>
            <p:spPr>
              <a:xfrm>
                <a:off x="12409" y="5074"/>
                <a:ext cx="211" cy="454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1000" strike="noStrike" noProof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endPara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1" name="圆角矩形 400"/>
              <p:cNvSpPr/>
              <p:nvPr/>
            </p:nvSpPr>
            <p:spPr>
              <a:xfrm>
                <a:off x="11390" y="5074"/>
                <a:ext cx="963" cy="4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fontAlgn="ctr"/>
                <a:r>
                  <a:rPr lang="en-US" altLang="zh-CN" sz="700" strike="noStrike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200</a:t>
                </a:r>
                <a:endPara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454" name="图片 453" descr="1742344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5739" y="2223"/>
              <a:ext cx="406" cy="281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</p:pic>
      </p:grpSp>
      <p:pic>
        <p:nvPicPr>
          <p:cNvPr id="114" name="图片 113" descr="1742344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728710" y="4220210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15" name="图片 114" descr="1742344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728710" y="4578985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19" name="图片 118" descr="1742344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728710" y="4910455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20" name="图片 119" descr="1742344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728710" y="5253355"/>
            <a:ext cx="257810" cy="1784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125" name="矩形 124"/>
          <p:cNvSpPr/>
          <p:nvPr/>
        </p:nvSpPr>
        <p:spPr>
          <a:xfrm>
            <a:off x="4413250" y="4398645"/>
            <a:ext cx="1502410" cy="24765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屏幕尺寸：</a:t>
            </a:r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1920X1080</a:t>
            </a:r>
            <a:endParaRPr lang="zh-CN" altLang="en-US" sz="1000"/>
          </a:p>
        </p:txBody>
      </p:sp>
      <p:grpSp>
        <p:nvGrpSpPr>
          <p:cNvPr id="343" name="组合 342"/>
          <p:cNvGrpSpPr/>
          <p:nvPr/>
        </p:nvGrpSpPr>
        <p:grpSpPr>
          <a:xfrm rot="0">
            <a:off x="4413250" y="4709160"/>
            <a:ext cx="1502410" cy="838835"/>
            <a:chOff x="11509" y="4461"/>
            <a:chExt cx="3800" cy="145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6" name="矩形 125"/>
            <p:cNvSpPr/>
            <p:nvPr/>
          </p:nvSpPr>
          <p:spPr>
            <a:xfrm>
              <a:off x="11509" y="4461"/>
              <a:ext cx="3800" cy="43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000"/>
                <a:t>全屏尺寸</a:t>
              </a:r>
              <a:endParaRPr lang="zh-CN" altLang="en-US" sz="1000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11509" y="4891"/>
              <a:ext cx="3800" cy="10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 anchorCtr="0"/>
            <a:p>
              <a:pPr algn="l" fontAlgn="t">
                <a:lnSpc>
                  <a:spcPct val="150000"/>
                </a:lnSpc>
                <a:buClrTx/>
                <a:buSzTx/>
                <a:buNone/>
              </a:pPr>
              <a:r>
                <a:rPr lang="en-US" altLang="zh-CN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zh-CN" altLang="en-US" sz="1000" strike="noStrike" noProof="1">
                  <a:latin typeface="微软雅黑" panose="020B0503020204020204" charset="-122"/>
                  <a:ea typeface="微软雅黑" panose="020B0503020204020204" charset="-122"/>
                </a:rPr>
                <a:t>            </a:t>
              </a:r>
              <a:endParaRPr lang="zh-CN" altLang="en-US" sz="10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6" name="组合 49"/>
          <p:cNvGrpSpPr/>
          <p:nvPr/>
        </p:nvGrpSpPr>
        <p:grpSpPr>
          <a:xfrm>
            <a:off x="4885664" y="5342255"/>
            <a:ext cx="944139" cy="133350"/>
            <a:chOff x="11104" y="5074"/>
            <a:chExt cx="1516" cy="4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3" name="圆角矩形 142"/>
            <p:cNvSpPr/>
            <p:nvPr/>
          </p:nvSpPr>
          <p:spPr>
            <a:xfrm>
              <a:off x="11104" y="5074"/>
              <a:ext cx="214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圆角矩形 143"/>
            <p:cNvSpPr/>
            <p:nvPr/>
          </p:nvSpPr>
          <p:spPr>
            <a:xfrm>
              <a:off x="12409" y="5074"/>
              <a:ext cx="211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圆角矩形 144"/>
            <p:cNvSpPr/>
            <p:nvPr/>
          </p:nvSpPr>
          <p:spPr>
            <a:xfrm>
              <a:off x="11390" y="5074"/>
              <a:ext cx="963" cy="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400</a:t>
              </a:r>
              <a:endParaRPr lang="en-US" altLang="zh-CN" sz="700" strike="noStrike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03" name="组合 49"/>
          <p:cNvGrpSpPr/>
          <p:nvPr/>
        </p:nvGrpSpPr>
        <p:grpSpPr>
          <a:xfrm>
            <a:off x="4885664" y="5078730"/>
            <a:ext cx="944139" cy="133350"/>
            <a:chOff x="11104" y="5074"/>
            <a:chExt cx="1516" cy="4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04" name="圆角矩形 403"/>
            <p:cNvSpPr/>
            <p:nvPr/>
          </p:nvSpPr>
          <p:spPr>
            <a:xfrm>
              <a:off x="11104" y="5074"/>
              <a:ext cx="214" cy="4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5" name="圆角矩形 404"/>
            <p:cNvSpPr/>
            <p:nvPr/>
          </p:nvSpPr>
          <p:spPr>
            <a:xfrm>
              <a:off x="12409" y="5074"/>
              <a:ext cx="211" cy="45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1000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endParaRPr lang="en-US" altLang="zh-CN" sz="10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6" name="圆角矩形 405"/>
            <p:cNvSpPr/>
            <p:nvPr/>
          </p:nvSpPr>
          <p:spPr>
            <a:xfrm>
              <a:off x="11390" y="5074"/>
              <a:ext cx="963" cy="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ctr"/>
              <a:r>
                <a:rPr lang="en-US" altLang="zh-CN" sz="700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600</a:t>
              </a:r>
              <a:endParaRPr lang="en-US" altLang="zh-CN" sz="700" strike="noStrike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6" name="文本框 145"/>
          <p:cNvSpPr txBox="1"/>
          <p:nvPr/>
        </p:nvSpPr>
        <p:spPr>
          <a:xfrm>
            <a:off x="4413250" y="5030470"/>
            <a:ext cx="1174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宽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4413250" y="5293995"/>
            <a:ext cx="11747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9819005" y="2331720"/>
            <a:ext cx="937895" cy="67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AB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A+B-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/>
            <a:r>
              <a:rPr lang="en-US" altLang="zh-CN" sz="900" strike="noStrike" noProof="1">
                <a:latin typeface="微软雅黑" panose="020B0503020204020204" charset="-122"/>
                <a:ea typeface="微软雅黑" panose="020B0503020204020204" charset="-122"/>
              </a:rPr>
              <a:t>A-B+</a:t>
            </a:r>
            <a:endParaRPr lang="en-US" altLang="zh-CN" sz="9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960120" y="324485"/>
            <a:ext cx="8020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新</a:t>
            </a:r>
            <a:endParaRPr lang="zh-CN" altLang="en-US" sz="4400"/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ldLvl="0" animBg="1"/>
      <p:bldP spid="46" grpId="0"/>
      <p:bldP spid="84" grpId="0" bldLvl="0" animBg="1"/>
      <p:bldP spid="105" grpId="0" bldLvl="0" animBg="1"/>
      <p:bldP spid="87" grpId="0" bldLvl="0" animBg="1"/>
      <p:bldP spid="116" grpId="0" bldLvl="0" animBg="1"/>
      <p:bldP spid="117" grpId="0" bldLvl="0" animBg="1"/>
      <p:bldP spid="118" grpId="0" bldLvl="0" animBg="1"/>
      <p:bldP spid="152" grpId="0" bldLvl="0" animBg="1"/>
      <p:bldP spid="159" grpId="0" bldLvl="0" animBg="1"/>
      <p:bldP spid="50" grpId="0" bldLvl="0" animBg="1"/>
      <p:bldP spid="51" grpId="0" bldLvl="0" animBg="1"/>
      <p:bldP spid="152" grpId="1" bldLvl="0" animBg="1"/>
      <p:bldP spid="159" grpId="1" bldLvl="0" animBg="1"/>
      <p:bldP spid="238" grpId="0" bldLvl="0" animBg="1"/>
      <p:bldP spid="238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箭头连接符 1"/>
          <p:cNvCxnSpPr/>
          <p:nvPr/>
        </p:nvCxnSpPr>
        <p:spPr>
          <a:xfrm flipV="1">
            <a:off x="948690" y="1193165"/>
            <a:ext cx="10160" cy="29565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958850" y="4149725"/>
            <a:ext cx="4431665" cy="1905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966470" y="1926590"/>
            <a:ext cx="533400" cy="2225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 flipV="1">
            <a:off x="1499870" y="1926590"/>
            <a:ext cx="350520" cy="119634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849120" y="1406525"/>
            <a:ext cx="473075" cy="1711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2319020" y="1400175"/>
            <a:ext cx="439420" cy="61087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761615" y="1423670"/>
            <a:ext cx="182245" cy="58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2943860" y="1406525"/>
            <a:ext cx="800100" cy="173672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43960" y="1268095"/>
            <a:ext cx="663575" cy="18751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495925" y="1191260"/>
            <a:ext cx="10160" cy="29565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506085" y="4147820"/>
            <a:ext cx="4431665" cy="1905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5513705" y="1924685"/>
            <a:ext cx="533400" cy="222504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6047105" y="1924685"/>
            <a:ext cx="350520" cy="119634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396355" y="1404620"/>
            <a:ext cx="473075" cy="171132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6866255" y="1398270"/>
            <a:ext cx="439420" cy="61087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308850" y="1421765"/>
            <a:ext cx="182245" cy="58737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7491095" y="1404620"/>
            <a:ext cx="800100" cy="173672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291195" y="1266190"/>
            <a:ext cx="663575" cy="187515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6050915" y="1922145"/>
            <a:ext cx="580390" cy="3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6869430" y="1401445"/>
            <a:ext cx="580390" cy="3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7491095" y="1404620"/>
            <a:ext cx="580390" cy="3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8954770" y="1268095"/>
            <a:ext cx="580390" cy="3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2952</Words>
  <Application>WPS 演示</Application>
  <PresentationFormat>宽屏</PresentationFormat>
  <Paragraphs>1231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【暖色君】音浪</vt:lpstr>
      <vt:lpstr>Noto Sans CJK DemiLight</vt:lpstr>
      <vt:lpstr>hakuyoxingshu7000</vt:lpstr>
      <vt:lpstr>Calibri</vt:lpstr>
      <vt:lpstr>等线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28</cp:revision>
  <dcterms:created xsi:type="dcterms:W3CDTF">2019-11-14T02:54:00Z</dcterms:created>
  <dcterms:modified xsi:type="dcterms:W3CDTF">2021-05-04T16:34:36Z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9CA7A650FFEF47F3AE79C6CA2550A962</vt:lpwstr>
  </property>
</Properties>
</file>