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6861-5CC6-4DE6-9051-DDAD9D1B71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4594-46E2-441E-8E6C-8FFC931952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6432550" y="1976120"/>
          <a:ext cx="1062015" cy="10668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2090"/>
                <a:gridCol w="213035"/>
                <a:gridCol w="212075"/>
                <a:gridCol w="212725"/>
                <a:gridCol w="212090"/>
              </a:tblGrid>
              <a:tr h="2133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24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24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212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zh-CN" sz="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1675765" y="659765"/>
            <a:ext cx="8712200" cy="4140200"/>
            <a:chOff x="1079" y="1294"/>
            <a:chExt cx="13720" cy="6520"/>
          </a:xfrm>
        </p:grpSpPr>
        <p:grpSp>
          <p:nvGrpSpPr>
            <p:cNvPr id="18" name="组合 17"/>
            <p:cNvGrpSpPr/>
            <p:nvPr/>
          </p:nvGrpSpPr>
          <p:grpSpPr>
            <a:xfrm>
              <a:off x="12969" y="1294"/>
              <a:ext cx="1830" cy="1530"/>
              <a:chOff x="4540" y="1294"/>
              <a:chExt cx="1859" cy="153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540" y="1294"/>
                <a:ext cx="1859" cy="153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128" y="1471"/>
                <a:ext cx="684" cy="66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969" y="3789"/>
              <a:ext cx="1830" cy="1530"/>
              <a:chOff x="4540" y="1294"/>
              <a:chExt cx="1859" cy="1530"/>
            </a:xfrm>
            <a:solidFill>
              <a:schemeClr val="accent6"/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4540" y="1294"/>
                <a:ext cx="1859" cy="153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8" y="1471"/>
                <a:ext cx="684" cy="66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12969" y="6284"/>
              <a:ext cx="1830" cy="1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endParaRPr lang="en-US" altLang="zh-CN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79" y="1294"/>
              <a:ext cx="5335" cy="6504"/>
              <a:chOff x="1079" y="1294"/>
              <a:chExt cx="5335" cy="650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79" y="3281"/>
                <a:ext cx="1481" cy="2531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A(  0,1)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r>
                  <a:rPr lang="en-US" altLang="zh-CN"/>
                  <a:t>B(-1,0)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r>
                  <a:rPr lang="en-US" altLang="zh-CN"/>
                  <a:t>C(  1,0)</a:t>
                </a:r>
                <a:endParaRPr lang="en-US" altLang="zh-CN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4556" y="1294"/>
                <a:ext cx="1858" cy="1530"/>
                <a:chOff x="4540" y="1294"/>
                <a:chExt cx="1858" cy="153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4540" y="1294"/>
                  <a:ext cx="1859" cy="153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4737" y="1552"/>
                  <a:ext cx="1466" cy="675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A(  1,1)</a:t>
                  </a:r>
                  <a:endParaRPr lang="en-US" altLang="zh-CN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556" y="3781"/>
                <a:ext cx="1858" cy="1530"/>
                <a:chOff x="4540" y="1294"/>
                <a:chExt cx="1858" cy="1530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4540" y="1294"/>
                  <a:ext cx="1859" cy="153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4737" y="1552"/>
                  <a:ext cx="1466" cy="675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B(-1,1)</a:t>
                  </a:r>
                  <a:endParaRPr lang="en-US" altLang="zh-CN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4556" y="6268"/>
                <a:ext cx="1858" cy="1530"/>
                <a:chOff x="4540" y="1294"/>
                <a:chExt cx="1858" cy="153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4540" y="1294"/>
                  <a:ext cx="1859" cy="153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4737" y="1552"/>
                  <a:ext cx="1466" cy="675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C(  1,0)</a:t>
                  </a:r>
                  <a:endParaRPr lang="en-US" altLang="zh-CN"/>
                </a:p>
              </p:txBody>
            </p:sp>
          </p:grpSp>
          <p:cxnSp>
            <p:nvCxnSpPr>
              <p:cNvPr id="30" name="直接箭头连接符 29"/>
              <p:cNvCxnSpPr>
                <a:endCxn id="9" idx="1"/>
              </p:cNvCxnSpPr>
              <p:nvPr/>
            </p:nvCxnSpPr>
            <p:spPr>
              <a:xfrm flipV="1">
                <a:off x="2565" y="2059"/>
                <a:ext cx="1991" cy="162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" idx="3"/>
                <a:endCxn id="12" idx="1"/>
              </p:cNvCxnSpPr>
              <p:nvPr/>
            </p:nvCxnSpPr>
            <p:spPr>
              <a:xfrm flipV="1">
                <a:off x="2560" y="4546"/>
                <a:ext cx="1996" cy="1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endCxn id="15" idx="1"/>
              </p:cNvCxnSpPr>
              <p:nvPr/>
            </p:nvCxnSpPr>
            <p:spPr>
              <a:xfrm>
                <a:off x="2573" y="5384"/>
                <a:ext cx="1983" cy="1649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箭头连接符 32"/>
            <p:cNvCxnSpPr>
              <a:stCxn id="9" idx="3"/>
            </p:cNvCxnSpPr>
            <p:nvPr/>
          </p:nvCxnSpPr>
          <p:spPr>
            <a:xfrm>
              <a:off x="6415" y="2059"/>
              <a:ext cx="3835" cy="127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2" idx="3"/>
            </p:cNvCxnSpPr>
            <p:nvPr/>
          </p:nvCxnSpPr>
          <p:spPr>
            <a:xfrm>
              <a:off x="6415" y="4546"/>
              <a:ext cx="2103" cy="47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6434" y="5077"/>
              <a:ext cx="3801" cy="27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19" idx="1"/>
            </p:cNvCxnSpPr>
            <p:nvPr/>
          </p:nvCxnSpPr>
          <p:spPr>
            <a:xfrm flipV="1">
              <a:off x="10127" y="2059"/>
              <a:ext cx="2842" cy="150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2" idx="1"/>
            </p:cNvCxnSpPr>
            <p:nvPr/>
          </p:nvCxnSpPr>
          <p:spPr>
            <a:xfrm>
              <a:off x="9805" y="3897"/>
              <a:ext cx="3164" cy="65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28" idx="1"/>
            </p:cNvCxnSpPr>
            <p:nvPr/>
          </p:nvCxnSpPr>
          <p:spPr>
            <a:xfrm>
              <a:off x="10265" y="4464"/>
              <a:ext cx="2704" cy="2585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09980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输入</a:t>
            </a:r>
            <a:r>
              <a:rPr lang="zh-CN" altLang="en-US"/>
              <a:t>顶点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663950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并行处理</a:t>
            </a:r>
            <a:r>
              <a:rPr lang="zh-CN" altLang="en-US"/>
              <a:t>顶点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153785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光栅化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997315" y="5494655"/>
            <a:ext cx="161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并行处理</a:t>
            </a:r>
            <a:r>
              <a:rPr lang="zh-CN" altLang="en-US"/>
              <a:t>片段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642110" y="66675"/>
            <a:ext cx="4081780" cy="67913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3070" y="137795"/>
            <a:ext cx="3938905" cy="696595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03070" y="907415"/>
            <a:ext cx="3938905" cy="314325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03070" y="1677670"/>
            <a:ext cx="3938270" cy="17202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03070" y="3489960"/>
            <a:ext cx="3938905" cy="171069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03070" y="5683885"/>
            <a:ext cx="3938905" cy="2559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703070" y="6057900"/>
            <a:ext cx="3938905" cy="2476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703070" y="6423025"/>
            <a:ext cx="3938905" cy="24765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3920" y="200660"/>
            <a:ext cx="4441825" cy="37401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VaryingDefine</a:t>
            </a:r>
            <a:r>
              <a:rPr lang="zh-CN" altLang="en-US" sz="1200"/>
              <a:t>：来自顶点的输入，这部分数据往往是固定的</a:t>
            </a:r>
            <a:endParaRPr lang="zh-CN" altLang="en-US" sz="1200"/>
          </a:p>
        </p:txBody>
      </p:sp>
      <p:sp>
        <p:nvSpPr>
          <p:cNvPr id="51" name="矩形 50"/>
          <p:cNvSpPr/>
          <p:nvPr/>
        </p:nvSpPr>
        <p:spPr>
          <a:xfrm>
            <a:off x="5964555" y="834390"/>
            <a:ext cx="4441825" cy="339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OutputDefine</a:t>
            </a:r>
            <a:r>
              <a:rPr lang="zh-CN" altLang="en-US" sz="1200"/>
              <a:t>：着色器的最终输入，默认总会输出一个颜色附件</a:t>
            </a:r>
            <a:endParaRPr lang="en-US" altLang="zh-CN" sz="1200"/>
          </a:p>
        </p:txBody>
      </p:sp>
      <p:sp>
        <p:nvSpPr>
          <p:cNvPr id="52" name="矩形 51"/>
          <p:cNvSpPr/>
          <p:nvPr/>
        </p:nvSpPr>
        <p:spPr>
          <a:xfrm>
            <a:off x="5963920" y="1677670"/>
            <a:ext cx="4451350" cy="458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MaterialDataDefine</a:t>
            </a:r>
            <a:r>
              <a:rPr lang="zh-CN" altLang="en-US" sz="1200"/>
              <a:t>：</a:t>
            </a:r>
            <a:r>
              <a:rPr lang="zh-CN" altLang="en-US" sz="1200">
                <a:sym typeface="+mn-ea"/>
              </a:rPr>
              <a:t>材质信息，包含材质参数及纹理输入</a:t>
            </a:r>
            <a:endParaRPr lang="en-US" altLang="zh-CN" sz="1200"/>
          </a:p>
        </p:txBody>
      </p:sp>
      <p:sp>
        <p:nvSpPr>
          <p:cNvPr id="53" name="矩形 52"/>
          <p:cNvSpPr/>
          <p:nvPr/>
        </p:nvSpPr>
        <p:spPr>
          <a:xfrm>
            <a:off x="5964555" y="3561715"/>
            <a:ext cx="4451350" cy="4019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LightDataDefine</a:t>
            </a:r>
            <a:r>
              <a:rPr lang="zh-CN" altLang="en-US" sz="1200"/>
              <a:t>：光照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54" name="矩形 53"/>
          <p:cNvSpPr/>
          <p:nvPr/>
        </p:nvSpPr>
        <p:spPr>
          <a:xfrm>
            <a:off x="5964555" y="5683885"/>
            <a:ext cx="4450715" cy="267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ShadingCode</a:t>
            </a:r>
            <a:r>
              <a:rPr lang="zh-CN" altLang="en-US" sz="1200"/>
              <a:t>：这部分代码根据材质信息确定</a:t>
            </a:r>
            <a:r>
              <a:rPr lang="zh-CN" altLang="en-US" sz="1200"/>
              <a:t>颜色</a:t>
            </a:r>
            <a:endParaRPr lang="zh-CN" altLang="en-US" sz="1200"/>
          </a:p>
        </p:txBody>
      </p:sp>
      <p:sp>
        <p:nvSpPr>
          <p:cNvPr id="55" name="矩形 54"/>
          <p:cNvSpPr/>
          <p:nvPr/>
        </p:nvSpPr>
        <p:spPr>
          <a:xfrm>
            <a:off x="5964555" y="6057900"/>
            <a:ext cx="4450715" cy="26733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LightingCode</a:t>
            </a:r>
            <a:r>
              <a:rPr lang="zh-CN" altLang="en-US" sz="1200"/>
              <a:t>：根据光照信息，来确定最终显示的</a:t>
            </a:r>
            <a:r>
              <a:rPr lang="zh-CN" altLang="en-US" sz="1200"/>
              <a:t>颜色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5964555" y="6402705"/>
            <a:ext cx="4450715" cy="26733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OtherOutput</a:t>
            </a:r>
            <a:r>
              <a:rPr lang="zh-CN" altLang="en-US" sz="1200"/>
              <a:t>：比如处理</a:t>
            </a:r>
            <a:r>
              <a:rPr lang="en-US" altLang="zh-CN" sz="1200"/>
              <a:t>GBuffer</a:t>
            </a:r>
            <a:r>
              <a:rPr lang="zh-CN" altLang="en-US" sz="1200"/>
              <a:t>，</a:t>
            </a:r>
            <a:r>
              <a:rPr lang="en-US" altLang="zh-CN" sz="1200"/>
              <a:t>DebugID</a:t>
            </a:r>
            <a:r>
              <a:rPr lang="zh-CN" altLang="en-US" sz="1200"/>
              <a:t>等操作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1703070" y="1292225"/>
            <a:ext cx="3938905" cy="31432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03070" y="200660"/>
            <a:ext cx="393890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layout(location = ${lIndex}) ${type} Varying0;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layout(location = ${lIndex}) ${type} Varying1;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layout(location = 0) </a:t>
            </a:r>
            <a:r>
              <a:rPr lang="en-US" altLang="zh-CN" sz="1200">
                <a:solidFill>
                  <a:schemeClr val="bg1"/>
                </a:solidFill>
              </a:rPr>
              <a:t>out </a:t>
            </a:r>
            <a:r>
              <a:rPr lang="zh-CN" altLang="en-US" sz="1200">
                <a:solidFill>
                  <a:schemeClr val="bg1"/>
                </a:solidFill>
              </a:rPr>
              <a:t>vec4 FragColor;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layout(location = ${lIndex}) out vec4 ${OhterOutput}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uniform MaterialInfo{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...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}material;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sampler2D MaterialTexture0;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sampler2D MaterialTexture1;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uniform Light0Info{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...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}light0;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layout(binding = ${bIndex}) uniform Light1Info{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${type} ${name};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...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}light1;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void main(){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	FragColor = </a:t>
            </a:r>
            <a:r>
              <a:rPr lang="en-US" altLang="zh-CN" sz="1200">
                <a:solidFill>
                  <a:schemeClr val="bg1"/>
                </a:solidFill>
              </a:rPr>
              <a:t>...;</a:t>
            </a:r>
            <a:endParaRPr lang="en-US" altLang="zh-CN" sz="1200">
              <a:solidFill>
                <a:schemeClr val="bg1"/>
              </a:solidFill>
            </a:endParaRPr>
          </a:p>
          <a:p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	FragColor = ...;</a:t>
            </a:r>
            <a:endParaRPr lang="en-US" altLang="zh-CN" sz="1200">
              <a:solidFill>
                <a:schemeClr val="bg1"/>
              </a:solidFill>
            </a:endParaRPr>
          </a:p>
          <a:p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	${OtherCode} 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}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63920" y="1221740"/>
            <a:ext cx="4451350" cy="3854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OthrerOutputDefine</a:t>
            </a:r>
            <a:r>
              <a:rPr lang="zh-CN" altLang="en-US" sz="1200"/>
              <a:t>：比如</a:t>
            </a:r>
            <a:r>
              <a:rPr lang="en-US" altLang="zh-CN" sz="1200"/>
              <a:t>GBuffer</a:t>
            </a:r>
            <a:r>
              <a:rPr lang="zh-CN" altLang="en-US" sz="1200"/>
              <a:t>、</a:t>
            </a:r>
            <a:r>
              <a:rPr lang="en-US" altLang="zh-CN" sz="1200"/>
              <a:t>DebugID</a:t>
            </a:r>
            <a:r>
              <a:rPr lang="zh-CN" altLang="en-US" sz="1200"/>
              <a:t>之类的输出</a:t>
            </a:r>
            <a:endParaRPr lang="zh-CN" altLang="en-US" sz="1200"/>
          </a:p>
        </p:txBody>
      </p:sp>
      <p:sp>
        <p:nvSpPr>
          <p:cNvPr id="60" name="矩形 59"/>
          <p:cNvSpPr/>
          <p:nvPr/>
        </p:nvSpPr>
        <p:spPr>
          <a:xfrm>
            <a:off x="690245" y="137795"/>
            <a:ext cx="488950" cy="3746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固定</a:t>
            </a:r>
            <a:endParaRPr lang="zh-CN" altLang="en-US" sz="1200"/>
          </a:p>
        </p:txBody>
      </p:sp>
      <p:sp>
        <p:nvSpPr>
          <p:cNvPr id="61" name="矩形 60"/>
          <p:cNvSpPr/>
          <p:nvPr/>
        </p:nvSpPr>
        <p:spPr>
          <a:xfrm>
            <a:off x="690245" y="692150"/>
            <a:ext cx="488950" cy="3746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材质</a:t>
            </a:r>
            <a:endParaRPr lang="zh-CN" altLang="en-US" sz="1200"/>
          </a:p>
        </p:txBody>
      </p:sp>
      <p:sp>
        <p:nvSpPr>
          <p:cNvPr id="62" name="矩形 61"/>
          <p:cNvSpPr/>
          <p:nvPr/>
        </p:nvSpPr>
        <p:spPr>
          <a:xfrm>
            <a:off x="690245" y="1246505"/>
            <a:ext cx="488950" cy="3746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光照</a:t>
            </a:r>
            <a:endParaRPr lang="zh-CN" altLang="en-US" sz="1200"/>
          </a:p>
        </p:txBody>
      </p:sp>
      <p:sp>
        <p:nvSpPr>
          <p:cNvPr id="63" name="矩形 62"/>
          <p:cNvSpPr/>
          <p:nvPr/>
        </p:nvSpPr>
        <p:spPr>
          <a:xfrm>
            <a:off x="690245" y="1800860"/>
            <a:ext cx="488950" cy="37465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可选</a:t>
            </a:r>
            <a:endParaRPr lang="zh-CN" altLang="en-US" sz="1200"/>
          </a:p>
        </p:txBody>
      </p:sp>
      <p:sp>
        <p:nvSpPr>
          <p:cNvPr id="64" name="文本框 63"/>
          <p:cNvSpPr txBox="1"/>
          <p:nvPr/>
        </p:nvSpPr>
        <p:spPr>
          <a:xfrm>
            <a:off x="566420" y="2764155"/>
            <a:ext cx="736600" cy="3161665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着色代码结构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3575" y="77470"/>
            <a:ext cx="7486015" cy="67036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47875" y="424815"/>
            <a:ext cx="2332990" cy="62001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05325" y="425450"/>
            <a:ext cx="4763770" cy="3124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材质预览窗口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05960" y="3672840"/>
            <a:ext cx="4763135" cy="29521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1  FragColor = texture(Tex0)+Color;  </a:t>
            </a:r>
            <a:endParaRPr lang="en-US" altLang="zh-CN"/>
          </a:p>
          <a:p>
            <a:pPr algn="l"/>
            <a:r>
              <a:rPr lang="en-US" altLang="zh-CN"/>
              <a:t>2</a:t>
            </a:r>
            <a:endParaRPr lang="en-US" altLang="zh-CN"/>
          </a:p>
          <a:p>
            <a:pPr algn="l"/>
            <a:r>
              <a:rPr lang="en-US" altLang="zh-CN"/>
              <a:t>3</a:t>
            </a:r>
            <a:endParaRPr lang="en-US" altLang="zh-CN"/>
          </a:p>
          <a:p>
            <a:pPr algn="l"/>
            <a:r>
              <a:rPr lang="en-US" altLang="zh-CN"/>
              <a:t>4</a:t>
            </a:r>
            <a:endParaRPr lang="en-US" altLang="zh-CN"/>
          </a:p>
          <a:p>
            <a:pPr algn="l"/>
            <a:r>
              <a:rPr lang="en-US" altLang="zh-CN"/>
              <a:t>5</a:t>
            </a:r>
            <a:endParaRPr lang="en-US" altLang="zh-CN"/>
          </a:p>
          <a:p>
            <a:pPr algn="l"/>
            <a:r>
              <a:rPr lang="en-US" altLang="zh-CN"/>
              <a:t>6</a:t>
            </a:r>
            <a:endParaRPr lang="en-US" altLang="zh-CN"/>
          </a:p>
          <a:p>
            <a:pPr algn="l"/>
            <a:r>
              <a:rPr lang="en-US" altLang="zh-CN"/>
              <a:t>7</a:t>
            </a:r>
            <a:endParaRPr lang="en-US" altLang="zh-CN"/>
          </a:p>
          <a:p>
            <a:pPr algn="l"/>
            <a:r>
              <a:rPr lang="en-US" altLang="zh-CN"/>
              <a:t>8</a:t>
            </a:r>
            <a:endParaRPr lang="en-US" altLang="zh-CN"/>
          </a:p>
          <a:p>
            <a:pPr algn="l"/>
            <a:r>
              <a:rPr lang="en-US" altLang="zh-CN"/>
              <a:t>9</a:t>
            </a:r>
            <a:endParaRPr lang="en-US" altLang="zh-CN"/>
          </a:p>
          <a:p>
            <a:pPr algn="l"/>
            <a:r>
              <a:rPr lang="en-US" altLang="zh-CN"/>
              <a:t>10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314700" y="501650"/>
            <a:ext cx="981075" cy="3143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添加参数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2101850" y="980440"/>
            <a:ext cx="490220" cy="215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Color</a:t>
            </a:r>
            <a:endParaRPr lang="en-US" altLang="zh-CN" sz="1000"/>
          </a:p>
        </p:txBody>
      </p:sp>
      <p:sp>
        <p:nvSpPr>
          <p:cNvPr id="13" name="矩形 12"/>
          <p:cNvSpPr/>
          <p:nvPr/>
        </p:nvSpPr>
        <p:spPr>
          <a:xfrm>
            <a:off x="2605405" y="960755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4" name="矩形 13"/>
          <p:cNvSpPr/>
          <p:nvPr/>
        </p:nvSpPr>
        <p:spPr>
          <a:xfrm>
            <a:off x="3472815" y="961073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3039110" y="961073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6" name="矩形 15"/>
          <p:cNvSpPr/>
          <p:nvPr/>
        </p:nvSpPr>
        <p:spPr>
          <a:xfrm>
            <a:off x="3906520" y="960755"/>
            <a:ext cx="389255" cy="25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1.0f</a:t>
            </a:r>
            <a:endParaRPr lang="en-US" altLang="zh-CN" sz="1000"/>
          </a:p>
        </p:txBody>
      </p:sp>
      <p:sp>
        <p:nvSpPr>
          <p:cNvPr id="17" name="矩形 16"/>
          <p:cNvSpPr/>
          <p:nvPr/>
        </p:nvSpPr>
        <p:spPr>
          <a:xfrm>
            <a:off x="2101850" y="1389380"/>
            <a:ext cx="490220" cy="215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Tex0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2592070" y="1390015"/>
            <a:ext cx="836295" cy="854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Image</a:t>
            </a:r>
            <a:endParaRPr lang="en-US" altLang="zh-CN" sz="1000"/>
          </a:p>
        </p:txBody>
      </p:sp>
      <p:sp>
        <p:nvSpPr>
          <p:cNvPr id="19" name="矩形 18"/>
          <p:cNvSpPr/>
          <p:nvPr/>
        </p:nvSpPr>
        <p:spPr>
          <a:xfrm>
            <a:off x="3589020" y="1405255"/>
            <a:ext cx="647065" cy="2863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选择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1933575" y="77470"/>
            <a:ext cx="1609090" cy="368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材质编辑器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935" y="673100"/>
            <a:ext cx="1571625" cy="1513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Float</a:t>
            </a:r>
            <a:endParaRPr lang="en-US" altLang="zh-CN" sz="1400"/>
          </a:p>
          <a:p>
            <a:pPr algn="l"/>
            <a:r>
              <a:rPr lang="en-US" altLang="zh-CN" sz="1400"/>
              <a:t>Vec2</a:t>
            </a:r>
            <a:endParaRPr lang="en-US" altLang="zh-CN" sz="1400"/>
          </a:p>
          <a:p>
            <a:pPr algn="l"/>
            <a:r>
              <a:rPr lang="en-US" altLang="zh-CN" sz="1400"/>
              <a:t>Vec3</a:t>
            </a:r>
            <a:endParaRPr lang="en-US" altLang="zh-CN" sz="1400"/>
          </a:p>
          <a:p>
            <a:pPr algn="l"/>
            <a:r>
              <a:rPr lang="en-US" altLang="zh-CN" sz="1400"/>
              <a:t>Vec4</a:t>
            </a:r>
            <a:endParaRPr lang="en-US" altLang="zh-CN" sz="1400"/>
          </a:p>
          <a:p>
            <a:pPr algn="l"/>
            <a:r>
              <a:rPr lang="en-US" altLang="zh-CN" sz="1400"/>
              <a:t>Mat4</a:t>
            </a:r>
            <a:endParaRPr lang="en-US" altLang="zh-CN" sz="1400"/>
          </a:p>
          <a:p>
            <a:pPr algn="l"/>
            <a:r>
              <a:rPr lang="en-US" altLang="zh-CN" sz="1400"/>
              <a:t>Sampler2D</a:t>
            </a:r>
            <a:endParaRPr lang="en-US" altLang="zh-CN" sz="1400"/>
          </a:p>
          <a:p>
            <a:pPr algn="l"/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22" name="矩形 21"/>
          <p:cNvSpPr/>
          <p:nvPr/>
        </p:nvSpPr>
        <p:spPr>
          <a:xfrm>
            <a:off x="335915" y="585470"/>
            <a:ext cx="1318895" cy="10191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转换为</a:t>
            </a:r>
            <a:r>
              <a:rPr lang="en-US" altLang="zh-CN" sz="1200"/>
              <a:t>FragmentShader</a:t>
            </a:r>
            <a:r>
              <a:rPr lang="zh-CN" altLang="en-US" sz="1200"/>
              <a:t>中的</a:t>
            </a:r>
            <a:r>
              <a:rPr lang="en-US" altLang="zh-CN" sz="1200"/>
              <a:t>Uniform Define</a:t>
            </a:r>
            <a:endParaRPr lang="en-US" altLang="zh-CN" sz="1200"/>
          </a:p>
        </p:txBody>
      </p:sp>
      <p:sp>
        <p:nvSpPr>
          <p:cNvPr id="23" name="矩形 22"/>
          <p:cNvSpPr/>
          <p:nvPr/>
        </p:nvSpPr>
        <p:spPr>
          <a:xfrm>
            <a:off x="336550" y="1948180"/>
            <a:ext cx="1318895" cy="10191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转换为</a:t>
            </a:r>
            <a:endParaRPr lang="zh-CN" altLang="en-US" sz="1200"/>
          </a:p>
          <a:p>
            <a:pPr algn="ctr"/>
            <a:r>
              <a:rPr lang="en-US" altLang="zh-CN" sz="1200"/>
              <a:t>C++</a:t>
            </a:r>
            <a:r>
              <a:rPr lang="zh-CN" altLang="en-US" sz="1200"/>
              <a:t>中的</a:t>
            </a:r>
            <a:r>
              <a:rPr lang="en-US" altLang="zh-CN" sz="1200"/>
              <a:t>Uniform Bindings</a:t>
            </a:r>
            <a:endParaRPr lang="en-US" altLang="zh-CN" sz="1200"/>
          </a:p>
        </p:txBody>
      </p:sp>
      <p:sp>
        <p:nvSpPr>
          <p:cNvPr id="26" name="矩形 25"/>
          <p:cNvSpPr/>
          <p:nvPr/>
        </p:nvSpPr>
        <p:spPr>
          <a:xfrm>
            <a:off x="9803130" y="5187950"/>
            <a:ext cx="1318895" cy="10191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转换为</a:t>
            </a:r>
            <a:r>
              <a:rPr lang="en-US" altLang="zh-CN" sz="1200">
                <a:sym typeface="+mn-ea"/>
              </a:rPr>
              <a:t>FragmentShader</a:t>
            </a:r>
            <a:r>
              <a:rPr lang="zh-CN" altLang="en-US" sz="1200">
                <a:sym typeface="+mn-ea"/>
              </a:rPr>
              <a:t>中的</a:t>
            </a:r>
            <a:r>
              <a:rPr lang="en-US" altLang="zh-CN" sz="1200">
                <a:sym typeface="+mn-ea"/>
              </a:rPr>
              <a:t>Shading Code</a:t>
            </a:r>
            <a:endParaRPr lang="zh-CN" altLang="en-US" sz="120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654810" y="1090295"/>
            <a:ext cx="364490" cy="50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1669415" y="2454910"/>
            <a:ext cx="364490" cy="508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297670" y="5695950"/>
            <a:ext cx="505460" cy="31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538335" y="0"/>
            <a:ext cx="24377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400"/>
              <a:t>材质在本质上决定了</a:t>
            </a:r>
            <a:r>
              <a:rPr lang="en-US" altLang="zh-CN" sz="1400"/>
              <a:t>Shader</a:t>
            </a:r>
            <a:r>
              <a:rPr lang="zh-CN" altLang="en-US" sz="1400"/>
              <a:t>部分的</a:t>
            </a:r>
            <a:r>
              <a:rPr lang="en-US" altLang="zh-CN" sz="1400"/>
              <a:t>Uniform</a:t>
            </a:r>
            <a:r>
              <a:rPr lang="zh-CN" altLang="en-US" sz="1400"/>
              <a:t>参数，部分的着色代码，</a:t>
            </a:r>
            <a:r>
              <a:rPr lang="en-US" altLang="zh-CN" sz="1400"/>
              <a:t>UE</a:t>
            </a:r>
            <a:r>
              <a:rPr lang="zh-CN" altLang="en-US" sz="1400"/>
              <a:t>的材质编辑器本身也是通过管理</a:t>
            </a:r>
            <a:r>
              <a:rPr lang="en-US" altLang="zh-CN" sz="1400"/>
              <a:t>Uniform</a:t>
            </a:r>
            <a:r>
              <a:rPr lang="zh-CN" altLang="en-US" sz="1400"/>
              <a:t>和</a:t>
            </a:r>
            <a:r>
              <a:rPr lang="en-US" altLang="zh-CN" sz="1400"/>
              <a:t>HLSL</a:t>
            </a:r>
            <a:r>
              <a:rPr lang="zh-CN" altLang="en-US" sz="1400"/>
              <a:t>来控制材质，只不过它通过节点编辑的方式，但是这个方法实现真的太要命了，我们是不是可以根据原理来制作一个类似</a:t>
            </a:r>
            <a:r>
              <a:rPr lang="en-US" altLang="zh-CN" sz="1400"/>
              <a:t>“</a:t>
            </a:r>
            <a:r>
              <a:rPr lang="zh-CN" altLang="en-US" sz="1400"/>
              <a:t>材质</a:t>
            </a:r>
            <a:r>
              <a:rPr lang="en-US" altLang="zh-CN" sz="1400"/>
              <a:t>IDE”</a:t>
            </a:r>
            <a:r>
              <a:rPr lang="zh-CN" altLang="en-US" sz="1400"/>
              <a:t>的方式来管理物体的材质？</a:t>
            </a:r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28e5849-72d6-44b4-a980-84ae9ca4fb4a}"/>
  <p:tag name="TABLE_ENDDRAG_ORIGIN_RECT" val="136*133"/>
  <p:tag name="TABLE_ENDDRAG_RECT" val="449*102*136*13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演示</Application>
  <PresentationFormat>宽屏</PresentationFormat>
  <Paragraphs>170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伏星豪</dc:creator>
  <cp:lastModifiedBy>fuxinghao879</cp:lastModifiedBy>
  <cp:revision>7</cp:revision>
  <dcterms:created xsi:type="dcterms:W3CDTF">2021-12-27T07:02:00Z</dcterms:created>
  <dcterms:modified xsi:type="dcterms:W3CDTF">2022-03-09T05:40:07Z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0F996CA7CA3E41678D77FC5F5749AD82</vt:lpwstr>
  </property>
  <property fmtid="{D5CDD505-2E9C-101B-9397-08002B2CF9AE}" pid="3" name="KSOProductBuildVer">
    <vt:lpwstr>2052-11.1.0.11365</vt:lpwstr>
  </property>
</Properties>
</file>