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8" r:id="rId4"/>
    <p:sldId id="269" r:id="rId5"/>
    <p:sldId id="263" r:id="rId6"/>
    <p:sldId id="264" r:id="rId7"/>
    <p:sldId id="265" r:id="rId8"/>
    <p:sldId id="270" r:id="rId9"/>
    <p:sldId id="271" r:id="rId10"/>
    <p:sldId id="272" r:id="rId11"/>
    <p:sldId id="273" r:id="rId12"/>
    <p:sldId id="274" r:id="rId13"/>
    <p:sldId id="266" r:id="rId14"/>
    <p:sldId id="267" r:id="rId15"/>
    <p:sldId id="258" r:id="rId16"/>
    <p:sldId id="261" r:id="rId17"/>
    <p:sldId id="260"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5121" autoAdjust="0"/>
  </p:normalViewPr>
  <p:slideViewPr>
    <p:cSldViewPr snapToGrid="0">
      <p:cViewPr varScale="1">
        <p:scale>
          <a:sx n="47" d="100"/>
          <a:sy n="47" d="100"/>
        </p:scale>
        <p:origin x="16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5EDD6-3C74-4F8A-A632-14FFEF77FEEA}" type="datetimeFigureOut">
              <a:rPr lang="pt-BR" smtClean="0"/>
              <a:t>20/11/2018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4FE46-7D5F-4169-82E8-42C505598582}" type="slidenum">
              <a:rPr lang="pt-BR" smtClean="0"/>
              <a:t>‹nº›</a:t>
            </a:fld>
            <a:endParaRPr lang="pt-BR"/>
          </a:p>
        </p:txBody>
      </p:sp>
    </p:spTree>
    <p:extLst>
      <p:ext uri="{BB962C8B-B14F-4D97-AF65-F5344CB8AC3E}">
        <p14:creationId xmlns:p14="http://schemas.microsoft.com/office/powerpoint/2010/main" val="1153104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3</a:t>
            </a:fld>
            <a:endParaRPr lang="pt-BR"/>
          </a:p>
        </p:txBody>
      </p:sp>
    </p:spTree>
    <p:extLst>
      <p:ext uri="{BB962C8B-B14F-4D97-AF65-F5344CB8AC3E}">
        <p14:creationId xmlns:p14="http://schemas.microsoft.com/office/powerpoint/2010/main" val="50608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14</a:t>
            </a:fld>
            <a:endParaRPr lang="pt-BR"/>
          </a:p>
        </p:txBody>
      </p:sp>
    </p:spTree>
    <p:extLst>
      <p:ext uri="{BB962C8B-B14F-4D97-AF65-F5344CB8AC3E}">
        <p14:creationId xmlns:p14="http://schemas.microsoft.com/office/powerpoint/2010/main" val="358352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15</a:t>
            </a:fld>
            <a:endParaRPr lang="pt-BR"/>
          </a:p>
        </p:txBody>
      </p:sp>
    </p:spTree>
    <p:extLst>
      <p:ext uri="{BB962C8B-B14F-4D97-AF65-F5344CB8AC3E}">
        <p14:creationId xmlns:p14="http://schemas.microsoft.com/office/powerpoint/2010/main" val="224831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Dados multidimensionais</a:t>
            </a:r>
          </a:p>
          <a:p>
            <a:r>
              <a:rPr lang="pt-BR" dirty="0"/>
              <a:t>Consideramos que Análise Multidimensional é uma forma representativa do cruzamento de informações. Dimensão é uma unidade de análise, representa um Eixo Principal no Estudo dos Dados (Exemplo de dimensões numa Empresa: Produto, Tempo, Região). </a:t>
            </a:r>
          </a:p>
          <a:p>
            <a:r>
              <a:rPr lang="pt-BR" dirty="0"/>
              <a:t>Uma Dimensão pode possuir níveis hierárquicos. (Exemplo: A dimensão Região divide-se em Estados, que por sua vez divide-se em cidades ou em áreas de atuação, etc.).</a:t>
            </a:r>
          </a:p>
          <a:p>
            <a:r>
              <a:rPr lang="pt-BR" dirty="0"/>
              <a:t>Visão é o Cruzamento entre uma ou mais dimensões. (Exemplo: Estudo de um Produto ao longo do Tempo para uma determinada Região). </a:t>
            </a:r>
          </a:p>
          <a:p>
            <a:r>
              <a:rPr lang="pt-BR" dirty="0"/>
              <a:t>Para melhor compreensão, tal análise é sempre associada a um Cubo, onde as arestas representam as Dimensões e cada célula representa um Indicador resultado de uma determinada Visão.</a:t>
            </a:r>
          </a:p>
          <a:p>
            <a:r>
              <a:rPr lang="pt-BR" dirty="0"/>
              <a:t>O formato Dimensional de Dados é feito através da Modelagem que chamamos de Dimensional, onde os dados são colocados como Dimensões ( para os Dados Descritivos) e Fatos ( para os dados que são métricas ), por </a:t>
            </a:r>
          </a:p>
          <a:p>
            <a:r>
              <a:rPr lang="pt-BR" dirty="0"/>
              <a:t>Exemplo : Clientes, Produtos, Lojas, Funcionários, são todos dimensões. </a:t>
            </a:r>
          </a:p>
          <a:p>
            <a:r>
              <a:rPr lang="pt-BR" dirty="0"/>
              <a:t>O valor dos itens vendidos, quantidades de itens, % de desconto, são métricas e ficam nas tabelas que chamamos de Fato.</a:t>
            </a:r>
          </a:p>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4</a:t>
            </a:fld>
            <a:endParaRPr lang="pt-BR"/>
          </a:p>
        </p:txBody>
      </p:sp>
    </p:spTree>
    <p:extLst>
      <p:ext uri="{BB962C8B-B14F-4D97-AF65-F5344CB8AC3E}">
        <p14:creationId xmlns:p14="http://schemas.microsoft.com/office/powerpoint/2010/main" val="200524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50" b="1" dirty="0"/>
              <a:t>TPU</a:t>
            </a:r>
          </a:p>
          <a:p>
            <a:r>
              <a:rPr lang="pt-BR" sz="1050" b="0" dirty="0"/>
              <a:t>Uma unidade de processamento de tensores ( TPU ) é um circuito integrado específico do aplicativo do acelerador AI (ASIC) desenvolvido pelo Google especificamente para o aprendizado de máquina de rede neural.</a:t>
            </a:r>
          </a:p>
          <a:p>
            <a:r>
              <a:rPr lang="pt-BR" sz="1050" b="0" dirty="0"/>
              <a:t>O chip foi projetado especificamente para o framework </a:t>
            </a:r>
            <a:r>
              <a:rPr lang="pt-BR" sz="1050" b="0" dirty="0" err="1"/>
              <a:t>TensorFlow</a:t>
            </a:r>
            <a:r>
              <a:rPr lang="pt-BR" sz="1050" b="0" dirty="0"/>
              <a:t> do Google, uma biblioteca de matemática simbólica que é usada para aplicativos de aprendizado de máquina , como redes neurais . </a:t>
            </a:r>
          </a:p>
          <a:p>
            <a:r>
              <a:rPr lang="pt-BR" sz="1050" b="0" i="0" u="none" dirty="0"/>
              <a:t>No entanto, o Google ainda usa CPUs e </a:t>
            </a:r>
            <a:r>
              <a:rPr lang="pt-BR" sz="1050" b="0" i="0" u="none" dirty="0" err="1"/>
              <a:t>GPUs</a:t>
            </a:r>
            <a:r>
              <a:rPr lang="pt-BR" sz="1050" b="0" i="0" u="none" dirty="0"/>
              <a:t> para outros tipos de aprendizado de máquina . </a:t>
            </a:r>
          </a:p>
          <a:p>
            <a:r>
              <a:rPr lang="pt-BR" sz="1050" b="0" i="0" u="none" dirty="0"/>
              <a:t>Google também usou </a:t>
            </a:r>
            <a:r>
              <a:rPr lang="pt-BR" sz="1050" b="0" i="0" u="none" dirty="0" err="1"/>
              <a:t>TPUs</a:t>
            </a:r>
            <a:r>
              <a:rPr lang="pt-BR" sz="1050" b="0" i="0" u="none" dirty="0"/>
              <a:t> para o processamento de texto do Google Street </a:t>
            </a:r>
            <a:r>
              <a:rPr lang="pt-BR" sz="1050" b="0" i="0" u="none" dirty="0" err="1"/>
              <a:t>View</a:t>
            </a:r>
            <a:r>
              <a:rPr lang="pt-BR" sz="1050" b="0" i="0" u="none" dirty="0"/>
              <a:t> e conseguiu encontrar todo o texto no banco de dados do Street </a:t>
            </a:r>
            <a:r>
              <a:rPr lang="pt-BR" sz="1050" b="0" i="0" u="none" dirty="0" err="1"/>
              <a:t>View</a:t>
            </a:r>
            <a:r>
              <a:rPr lang="pt-BR" sz="1050" b="0" i="0" u="none" dirty="0"/>
              <a:t> em menos de cinco dias. No Google Fotos , um TPU individual pode processar mais de 100 milhões de fotos por dia. Ele também é usado no </a:t>
            </a:r>
            <a:r>
              <a:rPr lang="pt-BR" sz="1050" b="0" i="0" u="none" dirty="0" err="1"/>
              <a:t>RankBrain</a:t>
            </a:r>
            <a:r>
              <a:rPr lang="pt-BR" sz="1050" b="0" i="0" u="none" dirty="0"/>
              <a:t>, que o Google usa para fornecer resultados de pesquisa.</a:t>
            </a:r>
          </a:p>
          <a:p>
            <a:r>
              <a:rPr lang="pt-BR" sz="1050" b="1" dirty="0"/>
              <a:t>K80</a:t>
            </a:r>
          </a:p>
          <a:p>
            <a:r>
              <a:rPr lang="pt-BR" sz="1050" dirty="0"/>
              <a:t>O acelerador NVIDIA® Tesla® K80 diminui os custos do data center drasticamente, pois oferece desempenho extraordinário com um menor número de servidores, porém, mais potentes. Desenvolvido para aumentar a taxa de transferência dos aplicativos de cinco para dez vezes, ao mesmo tempo em que os clientes economizam até 50% em um data center acelerado se comparado a uma CPU de sistema único. Um aumento na taxa de transferência significa um aumento nas descobertas científicas enviadas diariamente aos pesquisadores ou um envolvimento maior dos usuários aos serviços da Web.</a:t>
            </a:r>
            <a:endParaRPr lang="pt-BR" sz="1050" b="1" dirty="0"/>
          </a:p>
          <a:p>
            <a:r>
              <a:rPr lang="pt-BR" sz="1050" b="1" dirty="0" err="1"/>
              <a:t>MXNet</a:t>
            </a:r>
            <a:endParaRPr lang="pt-BR" sz="1050" b="1" dirty="0"/>
          </a:p>
          <a:p>
            <a:r>
              <a:rPr lang="pt-BR" sz="1050" b="0" dirty="0"/>
              <a:t>O Apache </a:t>
            </a:r>
            <a:r>
              <a:rPr lang="pt-BR" sz="1050" b="0" dirty="0" err="1"/>
              <a:t>MXNet</a:t>
            </a:r>
            <a:r>
              <a:rPr lang="pt-BR" sz="1050" b="0" dirty="0"/>
              <a:t> é uma moderna estrutura de software de aprendizagem profunda de código aberto , usada para treinar e implantar redes neurais profundas . Ele é </a:t>
            </a:r>
            <a:r>
              <a:rPr lang="pt-BR" sz="1050" b="0" dirty="0" err="1"/>
              <a:t>escalonável</a:t>
            </a:r>
            <a:r>
              <a:rPr lang="pt-BR" sz="1050" b="0" dirty="0"/>
              <a:t>, permitindo um rápido treinamento de modelo e suporta um modelo de programação flexível e várias linguagens de programação (incluindo C ++ , Python , Julia , </a:t>
            </a:r>
            <a:r>
              <a:rPr lang="pt-BR" sz="1050" b="0" dirty="0" err="1"/>
              <a:t>Matlab</a:t>
            </a:r>
            <a:r>
              <a:rPr lang="pt-BR" sz="1050" b="0" dirty="0"/>
              <a:t> , </a:t>
            </a:r>
            <a:r>
              <a:rPr lang="pt-BR" sz="1050" b="0" dirty="0" err="1"/>
              <a:t>JavaScript</a:t>
            </a:r>
            <a:r>
              <a:rPr lang="pt-BR" sz="1050" b="0" dirty="0"/>
              <a:t> , Go , R , Scala , Perl e Wolfram </a:t>
            </a:r>
            <a:r>
              <a:rPr lang="pt-BR" sz="1050" b="0" dirty="0" err="1"/>
              <a:t>Language</a:t>
            </a:r>
            <a:r>
              <a:rPr lang="pt-BR" sz="1050" b="0" dirty="0"/>
              <a:t> .)</a:t>
            </a:r>
          </a:p>
          <a:p>
            <a:r>
              <a:rPr lang="pt-BR" sz="1050" b="1" dirty="0"/>
              <a:t>TVM</a:t>
            </a:r>
          </a:p>
          <a:p>
            <a:r>
              <a:rPr lang="pt-BR" sz="1050" dirty="0"/>
              <a:t>O TVM resolve desafios de otimização específicos para aprendizagem profunda, como fusão de operadores de alto nível, mapeamento para primitivas de hardware arbitrárias e ocultação de latência de memória. Ele também automatiza a otimização de programas de baixo nível para características de hardware, empregando um novo método de modelagem de custo baseado em aprendizado para exploração rápida de otimizações de código.</a:t>
            </a:r>
          </a:p>
          <a:p>
            <a:r>
              <a:rPr lang="pt-BR" sz="1050" b="1" dirty="0" err="1"/>
              <a:t>ResNet</a:t>
            </a:r>
            <a:endParaRPr lang="pt-BR" sz="1050" b="1" dirty="0"/>
          </a:p>
          <a:p>
            <a:r>
              <a:rPr lang="pt-BR" sz="1050" dirty="0" err="1"/>
              <a:t>ResNet</a:t>
            </a:r>
            <a:r>
              <a:rPr lang="pt-BR" sz="1050" dirty="0"/>
              <a:t> é um nome curto para Rede Residual. Como o nome da rede indica, a nova terminologia que esta rede introduz é a aprendizagem residual.</a:t>
            </a:r>
            <a:endParaRPr lang="pt-BR" sz="1050" b="1" dirty="0"/>
          </a:p>
          <a:p>
            <a:r>
              <a:rPr lang="pt-BR" sz="1050" b="1" dirty="0" err="1"/>
              <a:t>MobileNet</a:t>
            </a:r>
            <a:endParaRPr lang="pt-BR" sz="1050" b="1" dirty="0"/>
          </a:p>
          <a:p>
            <a:r>
              <a:rPr lang="pt-BR" sz="1050" dirty="0"/>
              <a:t>As </a:t>
            </a:r>
            <a:r>
              <a:rPr lang="pt-BR" sz="1050" dirty="0" err="1"/>
              <a:t>MobileNets</a:t>
            </a:r>
            <a:r>
              <a:rPr lang="pt-BR" sz="1050" dirty="0"/>
              <a:t> baseiam-se em uma arquitetura simplificada que usa </a:t>
            </a:r>
            <a:r>
              <a:rPr lang="pt-BR" sz="1050" i="1" u="sng" dirty="0"/>
              <a:t>convoluções</a:t>
            </a:r>
            <a:r>
              <a:rPr lang="pt-BR" sz="1050" dirty="0"/>
              <a:t> separáveis ​​em profundidade para construir redes neurais profundas leves. </a:t>
            </a:r>
          </a:p>
          <a:p>
            <a:r>
              <a:rPr lang="pt-BR" sz="1050" b="1" dirty="0"/>
              <a:t>Convoluções(Operação Matemática)</a:t>
            </a:r>
          </a:p>
          <a:p>
            <a:r>
              <a:rPr lang="pt-BR" sz="1050" b="0" dirty="0"/>
              <a:t>A convolução opera com duas funções ou com dois  sinais, x(t)  e h(t),  para  gerar  uma  terceira função ou sinal como resultado da operação, y(t).</a:t>
            </a:r>
            <a:endParaRPr lang="pt-BR" sz="1050" b="1" dirty="0"/>
          </a:p>
          <a:p>
            <a:r>
              <a:rPr lang="pt-BR" sz="1050" b="1" dirty="0" err="1"/>
              <a:t>TensforFlow</a:t>
            </a:r>
            <a:r>
              <a:rPr lang="pt-BR" sz="1050" b="1" dirty="0"/>
              <a:t> XLA</a:t>
            </a:r>
          </a:p>
          <a:p>
            <a:r>
              <a:rPr lang="pt-PT" sz="1050" dirty="0"/>
              <a:t>XLA (Algebra Linear Acelerada) é um compilador de domínio específico para álgebra linear que otimiza os cálculos do TensorFlow</a:t>
            </a:r>
            <a:endParaRPr lang="pt-BR" sz="1050" b="1"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5</a:t>
            </a:fld>
            <a:endParaRPr lang="pt-BR"/>
          </a:p>
        </p:txBody>
      </p:sp>
    </p:spTree>
    <p:extLst>
      <p:ext uri="{BB962C8B-B14F-4D97-AF65-F5344CB8AC3E}">
        <p14:creationId xmlns:p14="http://schemas.microsoft.com/office/powerpoint/2010/main" val="176230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posso usar o </a:t>
            </a:r>
            <a:r>
              <a:rPr lang="pt-BR" dirty="0" err="1"/>
              <a:t>TensorFlow</a:t>
            </a:r>
            <a:r>
              <a:rPr lang="pt-BR" dirty="0"/>
              <a:t>? </a:t>
            </a:r>
            <a:br>
              <a:rPr lang="pt-BR" dirty="0"/>
            </a:br>
            <a:r>
              <a:rPr lang="pt-BR" dirty="0"/>
              <a:t>Tem extensão para essas bibliotecas: Com Python, C++ e com a tecnologia da Nvidia</a:t>
            </a:r>
          </a:p>
          <a:p>
            <a:r>
              <a:rPr lang="pt-BR" dirty="0"/>
              <a:t>Pode fornecer interação com GitHub, facilita entregar recursos para determinados usuários. O Jenkins é um servidor de automação de código aberto escrito em Java. O Jenkins ajuda a automatizar a parte não humana do processo de desenvolvimento de software, com integração contínua e facilitando os aspectos técnicos da entrega contínua.</a:t>
            </a:r>
          </a:p>
          <a:p>
            <a:r>
              <a:rPr lang="pt-BR" dirty="0"/>
              <a:t>Executa em vários tipos de plataforma. Tem uma maneira de visualizar os resultados que ele fornece, pra isso tem o </a:t>
            </a:r>
            <a:r>
              <a:rPr lang="pt-BR" dirty="0" err="1"/>
              <a:t>TensorBoard</a:t>
            </a:r>
            <a:r>
              <a:rPr lang="pt-BR" dirty="0"/>
              <a:t>, onde é possível acompanhar</a:t>
            </a:r>
          </a:p>
          <a:p>
            <a:r>
              <a:rPr lang="pt-BR" dirty="0"/>
              <a:t>o desempenho do algoritmo implantado.</a:t>
            </a:r>
          </a:p>
          <a:p>
            <a:r>
              <a:rPr lang="pt-BR" dirty="0"/>
              <a:t>Contribui com a comunidade, desenvolvedores, empresas, pesquisadores, integradores.</a:t>
            </a:r>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7</a:t>
            </a:fld>
            <a:endParaRPr lang="pt-BR"/>
          </a:p>
        </p:txBody>
      </p:sp>
    </p:spTree>
    <p:extLst>
      <p:ext uri="{BB962C8B-B14F-4D97-AF65-F5344CB8AC3E}">
        <p14:creationId xmlns:p14="http://schemas.microsoft.com/office/powerpoint/2010/main" val="133588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9</a:t>
            </a:fld>
            <a:endParaRPr lang="pt-BR"/>
          </a:p>
        </p:txBody>
      </p:sp>
    </p:spTree>
    <p:extLst>
      <p:ext uri="{BB962C8B-B14F-4D97-AF65-F5344CB8AC3E}">
        <p14:creationId xmlns:p14="http://schemas.microsoft.com/office/powerpoint/2010/main" val="399883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10</a:t>
            </a:fld>
            <a:endParaRPr lang="pt-BR"/>
          </a:p>
        </p:txBody>
      </p:sp>
    </p:spTree>
    <p:extLst>
      <p:ext uri="{BB962C8B-B14F-4D97-AF65-F5344CB8AC3E}">
        <p14:creationId xmlns:p14="http://schemas.microsoft.com/office/powerpoint/2010/main" val="81044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11</a:t>
            </a:fld>
            <a:endParaRPr lang="pt-BR"/>
          </a:p>
        </p:txBody>
      </p:sp>
    </p:spTree>
    <p:extLst>
      <p:ext uri="{BB962C8B-B14F-4D97-AF65-F5344CB8AC3E}">
        <p14:creationId xmlns:p14="http://schemas.microsoft.com/office/powerpoint/2010/main" val="172946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12</a:t>
            </a:fld>
            <a:endParaRPr lang="pt-BR"/>
          </a:p>
        </p:txBody>
      </p:sp>
    </p:spTree>
    <p:extLst>
      <p:ext uri="{BB962C8B-B14F-4D97-AF65-F5344CB8AC3E}">
        <p14:creationId xmlns:p14="http://schemas.microsoft.com/office/powerpoint/2010/main" val="423854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B64FE46-7D5F-4169-82E8-42C505598582}" type="slidenum">
              <a:rPr lang="pt-BR" smtClean="0"/>
              <a:t>13</a:t>
            </a:fld>
            <a:endParaRPr lang="pt-BR"/>
          </a:p>
        </p:txBody>
      </p:sp>
    </p:spTree>
    <p:extLst>
      <p:ext uri="{BB962C8B-B14F-4D97-AF65-F5344CB8AC3E}">
        <p14:creationId xmlns:p14="http://schemas.microsoft.com/office/powerpoint/2010/main" val="267806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1C894-0830-4ED9-84A6-58A8E5F971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E75DE89-E2AE-4C84-B133-CE17B0918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744459D-C95A-45F2-9379-DE69B379D080}"/>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F0EFE5D7-4509-4084-AEB2-2389A8B968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DA88529-FC4C-4D1B-B490-66CFEED6CD31}"/>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158170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7183E-3AE4-4BF5-BB33-2779C67F39D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FF0A563-93AE-40FD-83D3-3271533432CD}"/>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AA1D86C-0081-41BF-B69E-F965693522F7}"/>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5BD0E42C-9656-48F9-BBA4-7F38CB55CF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CF8C8B-AEB1-4099-B661-FBEB6EF481C1}"/>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61064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92F09E0-C1C7-4009-8620-6E231E1720D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D7D0B1F-0698-4C04-ACCC-6EC53559377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05A8320-2AE6-4512-BB2B-D62AA1D594C5}"/>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CA25D824-DE93-41EC-BBBC-5BDD192D8D2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12AD4DD-7F77-48D4-9FA8-6D4E4AC5071E}"/>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207901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B0445-0E5B-46A1-A45E-4DCA1327D7F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3845407-C248-42A9-BB1E-2A18FA43B95B}"/>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6DB291-F30D-47D1-96C2-0AD5DE88BBAA}"/>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FAA3F04C-0EFB-45BC-9753-4FA1725F16B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61C35C1-DF4C-4042-A35B-E4E5B252CFC7}"/>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407932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9D9CD-B1C3-4F0F-A1E2-38304EEE9D1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C85FD02-2C41-4BD2-9C25-A6329E839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4DF0DC8E-D22A-4DB7-B217-C47D49615615}"/>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AAEC7B9D-69D7-4EB7-B33C-EDE955AC1E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E4E84B-BB69-4DEE-8090-46F244AE2FCC}"/>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263581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B22E7-25AE-43AD-8242-455FBFBE884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7153A17-2183-4FFE-9B7E-C70B12B5B4DE}"/>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EB71D9A-251E-4EDB-996C-FED43A537269}"/>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B3B1E06-C5AF-41B0-A12D-3ADC6D921556}"/>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6" name="Espaço Reservado para Rodapé 5">
            <a:extLst>
              <a:ext uri="{FF2B5EF4-FFF2-40B4-BE49-F238E27FC236}">
                <a16:creationId xmlns:a16="http://schemas.microsoft.com/office/drawing/2014/main" id="{14D360F3-FB77-425C-9441-2D115A66912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87A32D0-EFBF-4C6F-B10F-3F707BADC2FD}"/>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346529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F801C0-FBA7-4090-8E06-C804541E1F6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0B553F1-4EBB-4F7C-8A9F-7994C5C34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8B9F53FB-1DB1-47BD-AFDE-15872EC6A169}"/>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9F25073-D3B6-44A1-883B-FE28712FC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984F406-218E-4BF0-959E-7E868357ECBF}"/>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75F9CE4-8DBE-4B28-895A-B1C2FC5F0B7D}"/>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8" name="Espaço Reservado para Rodapé 7">
            <a:extLst>
              <a:ext uri="{FF2B5EF4-FFF2-40B4-BE49-F238E27FC236}">
                <a16:creationId xmlns:a16="http://schemas.microsoft.com/office/drawing/2014/main" id="{D32A9FE4-649F-46F8-A2B0-938292736B8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23E5EF7-8ADF-4A62-A2CC-80DCB8E5EF67}"/>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198894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3E1E0-0EFD-4242-98D3-0D9B2EC49FB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9B33560-4D42-4DD5-9085-18544F68E447}"/>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4" name="Espaço Reservado para Rodapé 3">
            <a:extLst>
              <a:ext uri="{FF2B5EF4-FFF2-40B4-BE49-F238E27FC236}">
                <a16:creationId xmlns:a16="http://schemas.microsoft.com/office/drawing/2014/main" id="{68C97BA1-3CE9-4FF7-A942-CA4F9737C86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DE6BF38-D3E1-4241-A774-6D1E703DF843}"/>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113208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547B09B-F5C7-4195-B514-6982303BB982}"/>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3" name="Espaço Reservado para Rodapé 2">
            <a:extLst>
              <a:ext uri="{FF2B5EF4-FFF2-40B4-BE49-F238E27FC236}">
                <a16:creationId xmlns:a16="http://schemas.microsoft.com/office/drawing/2014/main" id="{495BC5F8-8882-4E35-88D1-235F77CCD08C}"/>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D185E0D-1D6A-4662-A84E-C176CC25209B}"/>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370209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4CCDF-B183-4361-BE97-E9A2128FCB1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4621199-2C9A-4F7F-91E1-A4214E4E6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A22065F-C195-4AC9-888F-EEBF53754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C3D6A8AD-07C7-4857-B5B9-8C2A100DDC39}"/>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6" name="Espaço Reservado para Rodapé 5">
            <a:extLst>
              <a:ext uri="{FF2B5EF4-FFF2-40B4-BE49-F238E27FC236}">
                <a16:creationId xmlns:a16="http://schemas.microsoft.com/office/drawing/2014/main" id="{BC28E3B7-794D-4560-8ACC-EEF9D13D1BA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AB488B-237A-4479-87A6-22B76B93A5B6}"/>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134939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531A9-F550-4C10-8646-B28BAE76FD8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52BDD8B-86DF-4B1B-A0FC-9B8DEA28CA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AAE51D5-3AD7-4516-A287-6BCB233F8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C2C545D-7DCD-4046-86CD-85968ADD4166}"/>
              </a:ext>
            </a:extLst>
          </p:cNvPr>
          <p:cNvSpPr>
            <a:spLocks noGrp="1"/>
          </p:cNvSpPr>
          <p:nvPr>
            <p:ph type="dt" sz="half" idx="10"/>
          </p:nvPr>
        </p:nvSpPr>
        <p:spPr/>
        <p:txBody>
          <a:bodyPr/>
          <a:lstStyle/>
          <a:p>
            <a:fld id="{4B60EB9E-5FAE-4872-AED1-5305A042BE79}" type="datetimeFigureOut">
              <a:rPr lang="pt-BR" smtClean="0"/>
              <a:t>20/11/2018</a:t>
            </a:fld>
            <a:endParaRPr lang="pt-BR"/>
          </a:p>
        </p:txBody>
      </p:sp>
      <p:sp>
        <p:nvSpPr>
          <p:cNvPr id="6" name="Espaço Reservado para Rodapé 5">
            <a:extLst>
              <a:ext uri="{FF2B5EF4-FFF2-40B4-BE49-F238E27FC236}">
                <a16:creationId xmlns:a16="http://schemas.microsoft.com/office/drawing/2014/main" id="{3FA46088-9DAA-48F0-8756-3E9C12C457F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67DAC4C-BB64-4107-8438-17F402A6FA42}"/>
              </a:ext>
            </a:extLst>
          </p:cNvPr>
          <p:cNvSpPr>
            <a:spLocks noGrp="1"/>
          </p:cNvSpPr>
          <p:nvPr>
            <p:ph type="sldNum" sz="quarter" idx="12"/>
          </p:nvPr>
        </p:nvSpPr>
        <p:spPr/>
        <p:txBody>
          <a:bodyPr/>
          <a:lstStyle/>
          <a:p>
            <a:fld id="{951E47F6-2073-4DBB-A412-512D003456C4}" type="slidenum">
              <a:rPr lang="pt-BR" smtClean="0"/>
              <a:t>‹nº›</a:t>
            </a:fld>
            <a:endParaRPr lang="pt-BR"/>
          </a:p>
        </p:txBody>
      </p:sp>
    </p:spTree>
    <p:extLst>
      <p:ext uri="{BB962C8B-B14F-4D97-AF65-F5344CB8AC3E}">
        <p14:creationId xmlns:p14="http://schemas.microsoft.com/office/powerpoint/2010/main" val="234839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E0EAA97-D7E8-44DA-9EFC-C50CFFAC7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2058D02-2B3E-4881-8341-60D070C2C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C2936B-9DED-4047-93D3-C28FD5AE0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0EB9E-5FAE-4872-AED1-5305A042BE79}" type="datetimeFigureOut">
              <a:rPr lang="pt-BR" smtClean="0"/>
              <a:t>20/11/2018</a:t>
            </a:fld>
            <a:endParaRPr lang="pt-BR"/>
          </a:p>
        </p:txBody>
      </p:sp>
      <p:sp>
        <p:nvSpPr>
          <p:cNvPr id="5" name="Espaço Reservado para Rodapé 4">
            <a:extLst>
              <a:ext uri="{FF2B5EF4-FFF2-40B4-BE49-F238E27FC236}">
                <a16:creationId xmlns:a16="http://schemas.microsoft.com/office/drawing/2014/main" id="{AF717279-A2B0-4F7A-8B58-6298E7C8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739E617-62E5-417B-B506-3FE6B3ECE2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E47F6-2073-4DBB-A412-512D003456C4}" type="slidenum">
              <a:rPr lang="pt-BR" smtClean="0"/>
              <a:t>‹nº›</a:t>
            </a:fld>
            <a:endParaRPr lang="pt-BR"/>
          </a:p>
        </p:txBody>
      </p:sp>
    </p:spTree>
    <p:extLst>
      <p:ext uri="{BB962C8B-B14F-4D97-AF65-F5344CB8AC3E}">
        <p14:creationId xmlns:p14="http://schemas.microsoft.com/office/powerpoint/2010/main" val="329976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712"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ítulo 2">
            <a:extLst>
              <a:ext uri="{FF2B5EF4-FFF2-40B4-BE49-F238E27FC236}">
                <a16:creationId xmlns:a16="http://schemas.microsoft.com/office/drawing/2014/main" id="{0257062B-CB7F-4A20-B561-78680AE8B3B9}"/>
              </a:ext>
            </a:extLst>
          </p:cNvPr>
          <p:cNvSpPr>
            <a:spLocks noGrp="1"/>
          </p:cNvSpPr>
          <p:nvPr>
            <p:ph type="subTitle" idx="1"/>
          </p:nvPr>
        </p:nvSpPr>
        <p:spPr>
          <a:xfrm>
            <a:off x="8022335" y="2030879"/>
            <a:ext cx="3764419" cy="2789594"/>
          </a:xfrm>
        </p:spPr>
        <p:txBody>
          <a:bodyPr vert="horz" lIns="91440" tIns="45720" rIns="91440" bIns="45720" rtlCol="0">
            <a:normAutofit/>
          </a:bodyPr>
          <a:lstStyle/>
          <a:p>
            <a:r>
              <a:rPr lang="en-US" sz="2000">
                <a:solidFill>
                  <a:srgbClr val="FFFFFF"/>
                </a:solidFill>
              </a:rPr>
              <a:t>Itallo Eduardo Minucci Campeão</a:t>
            </a:r>
          </a:p>
          <a:p>
            <a:r>
              <a:rPr lang="en-US" sz="2000">
                <a:solidFill>
                  <a:srgbClr val="FFFFFF"/>
                </a:solidFill>
              </a:rPr>
              <a:t>Alexandre Venâncio</a:t>
            </a:r>
          </a:p>
          <a:p>
            <a:r>
              <a:rPr lang="en-US" sz="2000">
                <a:solidFill>
                  <a:srgbClr val="FFFFFF"/>
                </a:solidFill>
              </a:rPr>
              <a:t>Alex Paulindo</a:t>
            </a:r>
          </a:p>
          <a:p>
            <a:r>
              <a:rPr lang="en-US" sz="2000">
                <a:solidFill>
                  <a:srgbClr val="FFFFFF"/>
                </a:solidFill>
              </a:rPr>
              <a:t>----------------------------------------------</a:t>
            </a:r>
          </a:p>
          <a:p>
            <a:r>
              <a:rPr lang="en-US" sz="2000">
                <a:solidFill>
                  <a:srgbClr val="FFFFFF"/>
                </a:solidFill>
              </a:rPr>
              <a:t>6º ADS Vespertino</a:t>
            </a:r>
          </a:p>
          <a:p>
            <a:r>
              <a:rPr lang="en-US" sz="2000">
                <a:solidFill>
                  <a:srgbClr val="FFFFFF"/>
                </a:solidFill>
              </a:rPr>
              <a:t>Rogério Marinke</a:t>
            </a:r>
            <a:endParaRPr lang="en-US" sz="2000" dirty="0">
              <a:solidFill>
                <a:srgbClr val="FFFFFF"/>
              </a:solidFill>
            </a:endParaRPr>
          </a:p>
        </p:txBody>
      </p:sp>
      <p:pic>
        <p:nvPicPr>
          <p:cNvPr id="5" name="Imagem 4" descr="Uma imagem contendo texto&#10;&#10;Descrição gerada automaticamente">
            <a:extLst>
              <a:ext uri="{FF2B5EF4-FFF2-40B4-BE49-F238E27FC236}">
                <a16:creationId xmlns:a16="http://schemas.microsoft.com/office/drawing/2014/main" id="{167E294E-4EF0-49C5-8DF8-5BE2410AD363}"/>
              </a:ext>
            </a:extLst>
          </p:cNvPr>
          <p:cNvPicPr>
            <a:picLocks noChangeAspect="1"/>
          </p:cNvPicPr>
          <p:nvPr/>
        </p:nvPicPr>
        <p:blipFill rotWithShape="1">
          <a:blip r:embed="rId2">
            <a:extLst>
              <a:ext uri="{28A0092B-C50C-407E-A947-70E740481C1C}">
                <a14:useLocalDpi xmlns:a14="http://schemas.microsoft.com/office/drawing/2010/main" val="0"/>
              </a:ext>
            </a:extLst>
          </a:blip>
          <a:srcRect t="3126" r="1" b="1"/>
          <a:stretch/>
        </p:blipFill>
        <p:spPr>
          <a:xfrm>
            <a:off x="643467" y="898966"/>
            <a:ext cx="6274296" cy="5060068"/>
          </a:xfrm>
          <a:prstGeom prst="rect">
            <a:avLst/>
          </a:prstGeom>
        </p:spPr>
      </p:pic>
    </p:spTree>
    <p:extLst>
      <p:ext uri="{BB962C8B-B14F-4D97-AF65-F5344CB8AC3E}">
        <p14:creationId xmlns:p14="http://schemas.microsoft.com/office/powerpoint/2010/main" val="242338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9A859D05-E20B-42ED-9094-D783C33C1850}"/>
              </a:ext>
            </a:extLst>
          </p:cNvPr>
          <p:cNvPicPr>
            <a:picLocks noChangeAspect="1"/>
          </p:cNvPicPr>
          <p:nvPr/>
        </p:nvPicPr>
        <p:blipFill>
          <a:blip r:embed="rId3"/>
          <a:stretch>
            <a:fillRect/>
          </a:stretch>
        </p:blipFill>
        <p:spPr>
          <a:xfrm>
            <a:off x="372035" y="715900"/>
            <a:ext cx="5437094" cy="5426198"/>
          </a:xfrm>
          <a:prstGeom prst="rect">
            <a:avLst/>
          </a:prstGeom>
        </p:spPr>
      </p:pic>
      <p:pic>
        <p:nvPicPr>
          <p:cNvPr id="5" name="Imagem 4">
            <a:extLst>
              <a:ext uri="{FF2B5EF4-FFF2-40B4-BE49-F238E27FC236}">
                <a16:creationId xmlns:a16="http://schemas.microsoft.com/office/drawing/2014/main" id="{6D0941C5-B1D5-4A3C-BE0C-035809CA1FAE}"/>
              </a:ext>
            </a:extLst>
          </p:cNvPr>
          <p:cNvPicPr>
            <a:picLocks noChangeAspect="1"/>
          </p:cNvPicPr>
          <p:nvPr/>
        </p:nvPicPr>
        <p:blipFill>
          <a:blip r:embed="rId4"/>
          <a:stretch>
            <a:fillRect/>
          </a:stretch>
        </p:blipFill>
        <p:spPr>
          <a:xfrm>
            <a:off x="6266590" y="715901"/>
            <a:ext cx="5553375" cy="5426198"/>
          </a:xfrm>
          <a:prstGeom prst="rect">
            <a:avLst/>
          </a:prstGeom>
        </p:spPr>
      </p:pic>
    </p:spTree>
    <p:extLst>
      <p:ext uri="{BB962C8B-B14F-4D97-AF65-F5344CB8AC3E}">
        <p14:creationId xmlns:p14="http://schemas.microsoft.com/office/powerpoint/2010/main" val="275493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2AC44-6CD6-4822-86A7-A1362CE00AF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2ABBA98-DBB4-4AF0-8013-00ADF94583ED}"/>
              </a:ext>
            </a:extLst>
          </p:cNvPr>
          <p:cNvSpPr>
            <a:spLocks noGrp="1"/>
          </p:cNvSpPr>
          <p:nvPr>
            <p:ph idx="1"/>
          </p:nvPr>
        </p:nvSpPr>
        <p:spPr/>
        <p:txBody>
          <a:bodyPr/>
          <a:lstStyle/>
          <a:p>
            <a:endParaRPr lang="pt-BR"/>
          </a:p>
        </p:txBody>
      </p:sp>
      <p:pic>
        <p:nvPicPr>
          <p:cNvPr id="4" name="Imagem 3">
            <a:extLst>
              <a:ext uri="{FF2B5EF4-FFF2-40B4-BE49-F238E27FC236}">
                <a16:creationId xmlns:a16="http://schemas.microsoft.com/office/drawing/2014/main" id="{7782399A-CCDA-429C-986C-6B15E4F7F874}"/>
              </a:ext>
            </a:extLst>
          </p:cNvPr>
          <p:cNvPicPr>
            <a:picLocks noChangeAspect="1"/>
          </p:cNvPicPr>
          <p:nvPr/>
        </p:nvPicPr>
        <p:blipFill>
          <a:blip r:embed="rId3"/>
          <a:stretch>
            <a:fillRect/>
          </a:stretch>
        </p:blipFill>
        <p:spPr>
          <a:xfrm>
            <a:off x="546566" y="879299"/>
            <a:ext cx="5549434" cy="5297664"/>
          </a:xfrm>
          <a:prstGeom prst="rect">
            <a:avLst/>
          </a:prstGeom>
        </p:spPr>
      </p:pic>
      <p:pic>
        <p:nvPicPr>
          <p:cNvPr id="5" name="Imagem 4">
            <a:extLst>
              <a:ext uri="{FF2B5EF4-FFF2-40B4-BE49-F238E27FC236}">
                <a16:creationId xmlns:a16="http://schemas.microsoft.com/office/drawing/2014/main" id="{89CC7DFC-546A-469C-854F-1AA773CDFB00}"/>
              </a:ext>
            </a:extLst>
          </p:cNvPr>
          <p:cNvPicPr>
            <a:picLocks noChangeAspect="1"/>
          </p:cNvPicPr>
          <p:nvPr/>
        </p:nvPicPr>
        <p:blipFill>
          <a:blip r:embed="rId4"/>
          <a:stretch>
            <a:fillRect/>
          </a:stretch>
        </p:blipFill>
        <p:spPr>
          <a:xfrm>
            <a:off x="6357937" y="879299"/>
            <a:ext cx="5276431" cy="5297664"/>
          </a:xfrm>
          <a:prstGeom prst="rect">
            <a:avLst/>
          </a:prstGeom>
        </p:spPr>
      </p:pic>
    </p:spTree>
    <p:extLst>
      <p:ext uri="{BB962C8B-B14F-4D97-AF65-F5344CB8AC3E}">
        <p14:creationId xmlns:p14="http://schemas.microsoft.com/office/powerpoint/2010/main" val="15238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5B378C-497A-4846-BD7C-1E519BDF74B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A87C490-8840-4299-B5D3-173FE8589D3A}"/>
              </a:ext>
            </a:extLst>
          </p:cNvPr>
          <p:cNvSpPr>
            <a:spLocks noGrp="1"/>
          </p:cNvSpPr>
          <p:nvPr>
            <p:ph idx="1"/>
          </p:nvPr>
        </p:nvSpPr>
        <p:spPr>
          <a:xfrm>
            <a:off x="1201271" y="6228276"/>
            <a:ext cx="10152529" cy="529198"/>
          </a:xfrm>
        </p:spPr>
        <p:txBody>
          <a:bodyPr>
            <a:normAutofit fontScale="70000" lnSpcReduction="20000"/>
          </a:bodyPr>
          <a:lstStyle/>
          <a:p>
            <a:r>
              <a:rPr lang="pt-BR" dirty="0"/>
              <a:t>Código fonte disponível em: https://github.com/tahaemara/object-recognition-tensorflow</a:t>
            </a:r>
          </a:p>
        </p:txBody>
      </p:sp>
      <p:pic>
        <p:nvPicPr>
          <p:cNvPr id="4" name="Imagem 3">
            <a:extLst>
              <a:ext uri="{FF2B5EF4-FFF2-40B4-BE49-F238E27FC236}">
                <a16:creationId xmlns:a16="http://schemas.microsoft.com/office/drawing/2014/main" id="{54DB8B6E-C6BC-4DE7-9360-D4D8357BCAD6}"/>
              </a:ext>
            </a:extLst>
          </p:cNvPr>
          <p:cNvPicPr>
            <a:picLocks noChangeAspect="1"/>
          </p:cNvPicPr>
          <p:nvPr/>
        </p:nvPicPr>
        <p:blipFill>
          <a:blip r:embed="rId3"/>
          <a:stretch>
            <a:fillRect/>
          </a:stretch>
        </p:blipFill>
        <p:spPr>
          <a:xfrm>
            <a:off x="3259511" y="365125"/>
            <a:ext cx="5672978" cy="5628132"/>
          </a:xfrm>
          <a:prstGeom prst="rect">
            <a:avLst/>
          </a:prstGeom>
        </p:spPr>
      </p:pic>
    </p:spTree>
    <p:extLst>
      <p:ext uri="{BB962C8B-B14F-4D97-AF65-F5344CB8AC3E}">
        <p14:creationId xmlns:p14="http://schemas.microsoft.com/office/powerpoint/2010/main" val="77488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84821-7F1B-4834-8A82-269FD000FF91}"/>
              </a:ext>
            </a:extLst>
          </p:cNvPr>
          <p:cNvSpPr>
            <a:spLocks noGrp="1"/>
          </p:cNvSpPr>
          <p:nvPr>
            <p:ph type="title"/>
          </p:nvPr>
        </p:nvSpPr>
        <p:spPr>
          <a:xfrm>
            <a:off x="1148933" y="473261"/>
            <a:ext cx="9894133" cy="1031216"/>
          </a:xfrm>
        </p:spPr>
        <p:txBody>
          <a:bodyPr anchor="b">
            <a:normAutofit/>
          </a:bodyPr>
          <a:lstStyle/>
          <a:p>
            <a:pPr algn="ctr"/>
            <a:r>
              <a:rPr lang="pt-BR" b="1" dirty="0">
                <a:effectLst>
                  <a:outerShdw blurRad="38100" dist="38100" dir="2700000" algn="tl">
                    <a:srgbClr val="000000">
                      <a:alpha val="43137"/>
                    </a:srgbClr>
                  </a:outerShdw>
                </a:effectLst>
              </a:rPr>
              <a:t>Visualização...</a:t>
            </a:r>
            <a:endParaRPr lang="pt-BR" dirty="0">
              <a:effectLst>
                <a:outerShdw blurRad="38100" dist="38100" dir="2700000" algn="tl">
                  <a:srgbClr val="000000">
                    <a:alpha val="43137"/>
                  </a:srgbClr>
                </a:outerShdw>
              </a:effectLst>
            </a:endParaRPr>
          </a:p>
        </p:txBody>
      </p:sp>
      <p:pic>
        <p:nvPicPr>
          <p:cNvPr id="7" name="Imagem 6" descr="Uma imagem contendo interior&#10;&#10;Descrição gerada automaticamente">
            <a:extLst>
              <a:ext uri="{FF2B5EF4-FFF2-40B4-BE49-F238E27FC236}">
                <a16:creationId xmlns:a16="http://schemas.microsoft.com/office/drawing/2014/main" id="{7E96344E-CC67-440B-A6E3-BDD2CB877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54" y="2166395"/>
            <a:ext cx="6217920" cy="3502152"/>
          </a:xfrm>
          <a:prstGeom prst="rect">
            <a:avLst/>
          </a:prstGeom>
        </p:spPr>
      </p:pic>
      <p:sp>
        <p:nvSpPr>
          <p:cNvPr id="42" name="Freeform: Shape 11">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43" name="Freeform: Shape 13">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DB1FC110-BBD9-4D28-84D5-981E32BB2583}"/>
              </a:ext>
            </a:extLst>
          </p:cNvPr>
          <p:cNvSpPr>
            <a:spLocks noGrp="1"/>
          </p:cNvSpPr>
          <p:nvPr>
            <p:ph idx="1"/>
          </p:nvPr>
        </p:nvSpPr>
        <p:spPr>
          <a:xfrm>
            <a:off x="7781373" y="2279151"/>
            <a:ext cx="3801027" cy="3387145"/>
          </a:xfrm>
        </p:spPr>
        <p:txBody>
          <a:bodyPr anchor="ctr">
            <a:normAutofit/>
          </a:bodyPr>
          <a:lstStyle/>
          <a:p>
            <a:pPr algn="just"/>
            <a:r>
              <a:rPr lang="pt-BR" sz="2400" dirty="0"/>
              <a:t>Oferece um pacote </a:t>
            </a:r>
            <a:r>
              <a:rPr lang="pt-BR" sz="2400" dirty="0" err="1"/>
              <a:t>com-pleto</a:t>
            </a:r>
            <a:r>
              <a:rPr lang="pt-BR" sz="2400" dirty="0"/>
              <a:t> de ferramentas de visualização que tornam fácil entender, depurar e otimizar aplicativos, desde imagens e áudio até </a:t>
            </a:r>
            <a:r>
              <a:rPr lang="pt-BR" sz="2400" dirty="0" err="1"/>
              <a:t>histo-gramas</a:t>
            </a:r>
            <a:r>
              <a:rPr lang="pt-BR" sz="2400" dirty="0"/>
              <a:t> e gráficos, de </a:t>
            </a:r>
            <a:r>
              <a:rPr lang="pt-BR" sz="2400" dirty="0" err="1"/>
              <a:t>ma-neira</a:t>
            </a:r>
            <a:r>
              <a:rPr lang="pt-BR" sz="2400" dirty="0"/>
              <a:t> rápida e fácil.</a:t>
            </a:r>
          </a:p>
          <a:p>
            <a:endParaRPr lang="pt-BR" sz="2400" dirty="0"/>
          </a:p>
        </p:txBody>
      </p:sp>
    </p:spTree>
    <p:extLst>
      <p:ext uri="{BB962C8B-B14F-4D97-AF65-F5344CB8AC3E}">
        <p14:creationId xmlns:p14="http://schemas.microsoft.com/office/powerpoint/2010/main" val="373145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Imagem 15" descr="Resultado de imagem para tensorflow xla">
            <a:extLst>
              <a:ext uri="{FF2B5EF4-FFF2-40B4-BE49-F238E27FC236}">
                <a16:creationId xmlns:a16="http://schemas.microsoft.com/office/drawing/2014/main" id="{AAB76AE3-FE94-4998-B39A-732969C92969}"/>
              </a:ext>
            </a:extLst>
          </p:cNvPr>
          <p:cNvPicPr/>
          <p:nvPr/>
        </p:nvPicPr>
        <p:blipFill rotWithShape="1">
          <a:blip r:embed="rId3">
            <a:extLst>
              <a:ext uri="{28A0092B-C50C-407E-A947-70E740481C1C}">
                <a14:useLocalDpi xmlns:a14="http://schemas.microsoft.com/office/drawing/2010/main" val="0"/>
              </a:ext>
            </a:extLst>
          </a:blip>
          <a:srcRect b="29764"/>
          <a:stretch/>
        </p:blipFill>
        <p:spPr bwMode="auto">
          <a:xfrm>
            <a:off x="-1" y="10"/>
            <a:ext cx="12192001" cy="4666928"/>
          </a:xfrm>
          <a:prstGeom prst="rect">
            <a:avLst/>
          </a:prstGeom>
          <a:noFill/>
        </p:spPr>
      </p:pic>
      <p:pic>
        <p:nvPicPr>
          <p:cNvPr id="25" name="Picture 24">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Oval 26">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D072439-EE1C-497F-81B7-F3D2729557C9}"/>
              </a:ext>
            </a:extLst>
          </p:cNvPr>
          <p:cNvSpPr>
            <a:spLocks noGrp="1"/>
          </p:cNvSpPr>
          <p:nvPr>
            <p:ph type="title"/>
          </p:nvPr>
        </p:nvSpPr>
        <p:spPr>
          <a:xfrm>
            <a:off x="274911" y="4551037"/>
            <a:ext cx="5021782" cy="1509931"/>
          </a:xfrm>
        </p:spPr>
        <p:txBody>
          <a:bodyPr>
            <a:normAutofit/>
          </a:bodyPr>
          <a:lstStyle/>
          <a:p>
            <a:pPr algn="ctr"/>
            <a:r>
              <a:rPr lang="pt-BR" b="1" dirty="0">
                <a:solidFill>
                  <a:srgbClr val="000000"/>
                </a:solidFill>
                <a:effectLst>
                  <a:outerShdw blurRad="38100" dist="38100" dir="2700000" algn="tl">
                    <a:srgbClr val="000000">
                      <a:alpha val="43137"/>
                    </a:srgbClr>
                  </a:outerShdw>
                </a:effectLst>
              </a:rPr>
              <a:t>Desenvolvimento móvel...</a:t>
            </a:r>
            <a:endParaRPr lang="pt-BR" dirty="0">
              <a:solidFill>
                <a:srgbClr val="00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FF91EE1B-9ECF-4F8E-8B5C-D5AF1019F85F}"/>
              </a:ext>
            </a:extLst>
          </p:cNvPr>
          <p:cNvSpPr>
            <a:spLocks noGrp="1"/>
          </p:cNvSpPr>
          <p:nvPr>
            <p:ph idx="1"/>
          </p:nvPr>
        </p:nvSpPr>
        <p:spPr>
          <a:xfrm>
            <a:off x="5296693" y="4280453"/>
            <a:ext cx="6520069" cy="2577537"/>
          </a:xfrm>
        </p:spPr>
        <p:txBody>
          <a:bodyPr anchor="ctr">
            <a:normAutofit/>
          </a:bodyPr>
          <a:lstStyle/>
          <a:p>
            <a:pPr algn="just"/>
            <a:r>
              <a:rPr lang="pt-BR" sz="2400" dirty="0">
                <a:solidFill>
                  <a:srgbClr val="000000"/>
                </a:solidFill>
              </a:rPr>
              <a:t>Oferece ferramentas matemáticas e um código com espaço ocupado reduzido para facilitar modelos de menores dimensões. </a:t>
            </a:r>
          </a:p>
          <a:p>
            <a:pPr algn="just"/>
            <a:r>
              <a:rPr lang="pt-BR" sz="2400" dirty="0">
                <a:solidFill>
                  <a:srgbClr val="000000"/>
                </a:solidFill>
              </a:rPr>
              <a:t>Adequado para Android, ideal para situações nas quais o acesso à rede é intermitente ou caro.</a:t>
            </a:r>
          </a:p>
          <a:p>
            <a:endParaRPr lang="pt-BR" sz="1700" dirty="0">
              <a:solidFill>
                <a:srgbClr val="000000"/>
              </a:solidFill>
            </a:endParaRPr>
          </a:p>
        </p:txBody>
      </p:sp>
    </p:spTree>
    <p:extLst>
      <p:ext uri="{BB962C8B-B14F-4D97-AF65-F5344CB8AC3E}">
        <p14:creationId xmlns:p14="http://schemas.microsoft.com/office/powerpoint/2010/main" val="391001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039269E-A20F-479E-BB65-3C9758BDFD1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effectLst>
                  <a:outerShdw blurRad="38100" dist="38100" dir="2700000" algn="tl">
                    <a:srgbClr val="000000">
                      <a:alpha val="43137"/>
                    </a:srgbClr>
                  </a:outerShdw>
                </a:effectLst>
                <a:latin typeface="+mj-lt"/>
                <a:ea typeface="+mj-ea"/>
                <a:cs typeface="+mj-cs"/>
              </a:rPr>
              <a:t>Onde está inserido...</a:t>
            </a:r>
          </a:p>
        </p:txBody>
      </p:sp>
      <p:pic>
        <p:nvPicPr>
          <p:cNvPr id="4" name="Espaço Reservado para Conteúdo 3" descr="Uma imagem contendo texto&#10;&#10;Descrição gerada automaticamente">
            <a:extLst>
              <a:ext uri="{FF2B5EF4-FFF2-40B4-BE49-F238E27FC236}">
                <a16:creationId xmlns:a16="http://schemas.microsoft.com/office/drawing/2014/main" id="{E0AC7451-2782-4C55-A3C7-30BE78C98210}"/>
              </a:ext>
            </a:extLst>
          </p:cNvPr>
          <p:cNvPicPr>
            <a:picLocks noGrp="1"/>
          </p:cNvPicPr>
          <p:nvPr>
            <p:ph idx="1"/>
          </p:nvPr>
        </p:nvPicPr>
        <p:blipFill>
          <a:blip r:embed="rId3"/>
          <a:stretch>
            <a:fillRect/>
          </a:stretch>
        </p:blipFill>
        <p:spPr>
          <a:xfrm>
            <a:off x="889170" y="1396588"/>
            <a:ext cx="10545647" cy="5339698"/>
          </a:xfrm>
          <a:prstGeom prst="rect">
            <a:avLst/>
          </a:prstGeom>
        </p:spPr>
      </p:pic>
    </p:spTree>
    <p:extLst>
      <p:ext uri="{BB962C8B-B14F-4D97-AF65-F5344CB8AC3E}">
        <p14:creationId xmlns:p14="http://schemas.microsoft.com/office/powerpoint/2010/main" val="38760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09214B-9B60-4A94-88B5-44CB8D2632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26004"/>
          <a:stretch>
            <a:fillRect/>
          </a:stretch>
        </p:blipFill>
        <p:spPr>
          <a:xfrm>
            <a:off x="0" y="1783365"/>
            <a:ext cx="12192000" cy="5074635"/>
          </a:xfrm>
          <a:custGeom>
            <a:avLst/>
            <a:gdLst>
              <a:gd name="connsiteX0" fmla="*/ 0 w 12192000"/>
              <a:gd name="connsiteY0" fmla="*/ 0 h 5074635"/>
              <a:gd name="connsiteX1" fmla="*/ 12192000 w 12192000"/>
              <a:gd name="connsiteY1" fmla="*/ 0 h 5074635"/>
              <a:gd name="connsiteX2" fmla="*/ 12192000 w 12192000"/>
              <a:gd name="connsiteY2" fmla="*/ 5074635 h 5074635"/>
              <a:gd name="connsiteX3" fmla="*/ 0 w 12192000"/>
              <a:gd name="connsiteY3" fmla="*/ 5074635 h 5074635"/>
            </a:gdLst>
            <a:ahLst/>
            <a:cxnLst>
              <a:cxn ang="0">
                <a:pos x="connsiteX0" y="connsiteY0"/>
              </a:cxn>
              <a:cxn ang="0">
                <a:pos x="connsiteX1" y="connsiteY1"/>
              </a:cxn>
              <a:cxn ang="0">
                <a:pos x="connsiteX2" y="connsiteY2"/>
              </a:cxn>
              <a:cxn ang="0">
                <a:pos x="connsiteX3" y="connsiteY3"/>
              </a:cxn>
            </a:cxnLst>
            <a:rect l="l" t="t" r="r" b="b"/>
            <a:pathLst>
              <a:path w="12192000" h="5074635">
                <a:moveTo>
                  <a:pt x="0" y="0"/>
                </a:moveTo>
                <a:lnTo>
                  <a:pt x="12192000" y="0"/>
                </a:lnTo>
                <a:lnTo>
                  <a:pt x="12192000" y="5074635"/>
                </a:lnTo>
                <a:lnTo>
                  <a:pt x="0" y="5074635"/>
                </a:lnTo>
                <a:close/>
              </a:path>
            </a:pathLst>
          </a:custGeom>
        </p:spPr>
      </p:pic>
      <p:pic>
        <p:nvPicPr>
          <p:cNvPr id="8" name="Espaço Reservado para Conteúdo 9" descr="Resultado de imagem para conclusão wallpaper">
            <a:extLst>
              <a:ext uri="{FF2B5EF4-FFF2-40B4-BE49-F238E27FC236}">
                <a16:creationId xmlns:a16="http://schemas.microsoft.com/office/drawing/2014/main" id="{27476B16-65E7-472C-97F6-137DDAB6707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p:spPr>
      </p:pic>
    </p:spTree>
    <p:extLst>
      <p:ext uri="{BB962C8B-B14F-4D97-AF65-F5344CB8AC3E}">
        <p14:creationId xmlns:p14="http://schemas.microsoft.com/office/powerpoint/2010/main" val="262590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757AC678-E255-429C-B44A-6FDE2E3FB107}"/>
              </a:ext>
            </a:extLst>
          </p:cNvPr>
          <p:cNvSpPr>
            <a:spLocks noGrp="1"/>
          </p:cNvSpPr>
          <p:nvPr>
            <p:ph type="title"/>
          </p:nvPr>
        </p:nvSpPr>
        <p:spPr>
          <a:xfrm>
            <a:off x="1179226" y="826680"/>
            <a:ext cx="9833548" cy="1325563"/>
          </a:xfrm>
        </p:spPr>
        <p:txBody>
          <a:bodyPr>
            <a:normAutofit/>
          </a:bodyPr>
          <a:lstStyle/>
          <a:p>
            <a:pPr algn="ctr"/>
            <a:r>
              <a:rPr lang="pt-BR" sz="4000">
                <a:solidFill>
                  <a:srgbClr val="FFFFFF"/>
                </a:solidFill>
              </a:rPr>
              <a:t>Referências</a:t>
            </a:r>
          </a:p>
        </p:txBody>
      </p:sp>
      <p:sp>
        <p:nvSpPr>
          <p:cNvPr id="3" name="Espaço Reservado para Conteúdo 2">
            <a:extLst>
              <a:ext uri="{FF2B5EF4-FFF2-40B4-BE49-F238E27FC236}">
                <a16:creationId xmlns:a16="http://schemas.microsoft.com/office/drawing/2014/main" id="{BDF45EAF-2C55-41A5-993C-583B0AA408F3}"/>
              </a:ext>
            </a:extLst>
          </p:cNvPr>
          <p:cNvSpPr>
            <a:spLocks noGrp="1"/>
          </p:cNvSpPr>
          <p:nvPr>
            <p:ph idx="1"/>
          </p:nvPr>
        </p:nvSpPr>
        <p:spPr>
          <a:xfrm>
            <a:off x="556591" y="2544417"/>
            <a:ext cx="11171583" cy="3962400"/>
          </a:xfrm>
        </p:spPr>
        <p:txBody>
          <a:bodyPr>
            <a:normAutofit/>
          </a:bodyPr>
          <a:lstStyle/>
          <a:p>
            <a:r>
              <a:rPr lang="pt-BR" sz="2000" dirty="0">
                <a:solidFill>
                  <a:srgbClr val="000000"/>
                </a:solidFill>
              </a:rPr>
              <a:t>TENSORFLOW. </a:t>
            </a:r>
            <a:r>
              <a:rPr lang="pt-BR" sz="2000" b="1" dirty="0"/>
              <a:t>Sobre o </a:t>
            </a:r>
            <a:r>
              <a:rPr lang="pt-BR" sz="2000" b="1" dirty="0" err="1"/>
              <a:t>TensorFlow</a:t>
            </a:r>
            <a:r>
              <a:rPr lang="pt-BR" sz="2000" b="1" dirty="0"/>
              <a:t>. </a:t>
            </a:r>
            <a:r>
              <a:rPr lang="pt-BR" sz="2000" dirty="0">
                <a:solidFill>
                  <a:srgbClr val="000000"/>
                </a:solidFill>
              </a:rPr>
              <a:t>2018. Disponível em &lt;https://www.tensorflow.org/?hl=pt-br&gt;.Acesso em: 26 out. 2018.</a:t>
            </a:r>
          </a:p>
          <a:p>
            <a:r>
              <a:rPr lang="pt-BR" sz="2000" dirty="0">
                <a:solidFill>
                  <a:srgbClr val="000000"/>
                </a:solidFill>
              </a:rPr>
              <a:t>CHANG, Marcus. </a:t>
            </a:r>
            <a:r>
              <a:rPr lang="en-US" sz="2000" b="1" dirty="0"/>
              <a:t>TensorFlow session recordings from O’Reilly AI Conference San Francisco 2018. </a:t>
            </a:r>
            <a:r>
              <a:rPr lang="en-US" sz="2000" dirty="0"/>
              <a:t>2018. </a:t>
            </a:r>
            <a:r>
              <a:rPr lang="en-US" sz="2000" dirty="0" err="1"/>
              <a:t>Disponível</a:t>
            </a:r>
            <a:r>
              <a:rPr lang="en-US" sz="2000" dirty="0"/>
              <a:t> </a:t>
            </a:r>
            <a:r>
              <a:rPr lang="en-US" sz="2000" dirty="0" err="1"/>
              <a:t>em</a:t>
            </a:r>
            <a:r>
              <a:rPr lang="en-US" sz="2000" dirty="0"/>
              <a:t> &lt;</a:t>
            </a:r>
            <a:r>
              <a:rPr lang="pt-BR" sz="2000" dirty="0">
                <a:solidFill>
                  <a:srgbClr val="000000"/>
                </a:solidFill>
              </a:rPr>
              <a:t>https://medium.com/tensorflow&gt;.Acesso em: 27 out. 2018.</a:t>
            </a:r>
          </a:p>
          <a:p>
            <a:r>
              <a:rPr lang="pt-BR" sz="2000" dirty="0">
                <a:solidFill>
                  <a:srgbClr val="000000"/>
                </a:solidFill>
              </a:rPr>
              <a:t>LEONARD, Mat. </a:t>
            </a:r>
            <a:r>
              <a:rPr lang="pt-BR" sz="2000" b="1" dirty="0"/>
              <a:t>Tutorial de </a:t>
            </a:r>
            <a:r>
              <a:rPr lang="pt-BR" sz="2000" b="1" dirty="0" err="1"/>
              <a:t>TensorFlow</a:t>
            </a:r>
            <a:r>
              <a:rPr lang="pt-BR" sz="2000" b="1" dirty="0"/>
              <a:t> para iniciantes: </a:t>
            </a:r>
            <a:r>
              <a:rPr lang="pt-BR" sz="2000" dirty="0"/>
              <a:t>aprenda a processar imagens. 2018. Disponível em &lt;</a:t>
            </a:r>
            <a:r>
              <a:rPr lang="pt-BR" sz="2000" dirty="0">
                <a:solidFill>
                  <a:srgbClr val="000000"/>
                </a:solidFill>
              </a:rPr>
              <a:t>https://br.udacity.com/blog/post/tutorial-tensor-flow&gt;.Acesso em: 28 out. 2018.</a:t>
            </a:r>
          </a:p>
          <a:p>
            <a:r>
              <a:rPr lang="pt-BR" sz="2000" dirty="0">
                <a:solidFill>
                  <a:srgbClr val="000000"/>
                </a:solidFill>
              </a:rPr>
              <a:t>GOOGLE. </a:t>
            </a:r>
            <a:r>
              <a:rPr lang="en-US" sz="2000" b="1" dirty="0"/>
              <a:t>First Steps with TensorFlow: </a:t>
            </a:r>
            <a:r>
              <a:rPr lang="en-US" sz="2000" dirty="0"/>
              <a:t>Toolkit. 2018. </a:t>
            </a:r>
            <a:r>
              <a:rPr lang="en-US" sz="2000" dirty="0" err="1"/>
              <a:t>Disponível</a:t>
            </a:r>
            <a:r>
              <a:rPr lang="en-US" sz="2000" dirty="0"/>
              <a:t> </a:t>
            </a:r>
            <a:r>
              <a:rPr lang="en-US" sz="2000" dirty="0" err="1"/>
              <a:t>em</a:t>
            </a:r>
            <a:r>
              <a:rPr lang="en-US" sz="2000" dirty="0"/>
              <a:t> &lt;</a:t>
            </a:r>
            <a:r>
              <a:rPr lang="pt-BR" sz="2000" dirty="0">
                <a:solidFill>
                  <a:srgbClr val="000000"/>
                </a:solidFill>
              </a:rPr>
              <a:t>https://developers.google.com/machine-learning/crash-course/first-steps-with-tensorflow/toolkit&gt;.Acesso em: 29 out. 2018.</a:t>
            </a:r>
          </a:p>
          <a:p>
            <a:r>
              <a:rPr lang="pt-BR" sz="2000" dirty="0">
                <a:solidFill>
                  <a:srgbClr val="000000"/>
                </a:solidFill>
              </a:rPr>
              <a:t>WILLEMS, </a:t>
            </a:r>
            <a:r>
              <a:rPr lang="pt-BR" sz="2000" dirty="0" err="1">
                <a:solidFill>
                  <a:srgbClr val="000000"/>
                </a:solidFill>
              </a:rPr>
              <a:t>Karlijn</a:t>
            </a:r>
            <a:r>
              <a:rPr lang="pt-BR" sz="2000" dirty="0">
                <a:solidFill>
                  <a:srgbClr val="000000"/>
                </a:solidFill>
              </a:rPr>
              <a:t>. </a:t>
            </a:r>
            <a:r>
              <a:rPr lang="pt-BR" sz="2000" b="1" dirty="0" err="1"/>
              <a:t>TensorFlow</a:t>
            </a:r>
            <a:r>
              <a:rPr lang="pt-BR" sz="2000" b="1" dirty="0"/>
              <a:t> Tutorial For </a:t>
            </a:r>
            <a:r>
              <a:rPr lang="pt-BR" sz="2000" b="1" dirty="0" err="1"/>
              <a:t>Beginners</a:t>
            </a:r>
            <a:r>
              <a:rPr lang="pt-BR" sz="2000" b="1" dirty="0"/>
              <a:t>. </a:t>
            </a:r>
            <a:r>
              <a:rPr lang="pt-BR" sz="2000" dirty="0"/>
              <a:t>2018. Disponível em &lt;</a:t>
            </a:r>
            <a:r>
              <a:rPr lang="pt-BR" sz="2000" dirty="0">
                <a:solidFill>
                  <a:srgbClr val="000000"/>
                </a:solidFill>
              </a:rPr>
              <a:t>https://www.datacamp.com/community/tutorials/tensorflow-tutorial&gt;.Acesso em: 30 out. 2018.</a:t>
            </a:r>
          </a:p>
          <a:p>
            <a:endParaRPr lang="pt-BR" sz="2000" dirty="0">
              <a:solidFill>
                <a:srgbClr val="000000"/>
              </a:solidFill>
            </a:endParaRPr>
          </a:p>
          <a:p>
            <a:endParaRPr lang="pt-BR" sz="2000" dirty="0">
              <a:solidFill>
                <a:srgbClr val="000000"/>
              </a:solidFill>
            </a:endParaRPr>
          </a:p>
        </p:txBody>
      </p:sp>
    </p:spTree>
    <p:extLst>
      <p:ext uri="{BB962C8B-B14F-4D97-AF65-F5344CB8AC3E}">
        <p14:creationId xmlns:p14="http://schemas.microsoft.com/office/powerpoint/2010/main" val="125142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6A24492-050B-4BC0-B321-077335419997}"/>
              </a:ext>
            </a:extLst>
          </p:cNvPr>
          <p:cNvSpPr>
            <a:spLocks noGrp="1"/>
          </p:cNvSpPr>
          <p:nvPr>
            <p:ph type="title"/>
          </p:nvPr>
        </p:nvSpPr>
        <p:spPr>
          <a:xfrm>
            <a:off x="6090176" y="165773"/>
            <a:ext cx="4977976" cy="1454051"/>
          </a:xfrm>
        </p:spPr>
        <p:txBody>
          <a:bodyPr>
            <a:normAutofit/>
          </a:bodyPr>
          <a:lstStyle/>
          <a:p>
            <a:pPr algn="ctr"/>
            <a:r>
              <a:rPr lang="pt-BR" b="1" dirty="0">
                <a:solidFill>
                  <a:srgbClr val="000000"/>
                </a:solidFill>
                <a:effectLst>
                  <a:outerShdw blurRad="38100" dist="38100" dir="2700000" algn="tl">
                    <a:srgbClr val="000000">
                      <a:alpha val="43137"/>
                    </a:srgbClr>
                  </a:outerShdw>
                </a:effectLst>
              </a:rPr>
              <a:t>Sobre...</a:t>
            </a:r>
          </a:p>
        </p:txBody>
      </p:sp>
      <p:sp>
        <p:nvSpPr>
          <p:cNvPr id="2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4">
            <a:extLst>
              <a:ext uri="{FF2B5EF4-FFF2-40B4-BE49-F238E27FC236}">
                <a16:creationId xmlns:a16="http://schemas.microsoft.com/office/drawing/2014/main" id="{FA206526-9242-4AC7-8C18-72FA9C133C6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2238" r="24020" b="2"/>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Espaço Reservado para Conteúdo 2">
            <a:extLst>
              <a:ext uri="{FF2B5EF4-FFF2-40B4-BE49-F238E27FC236}">
                <a16:creationId xmlns:a16="http://schemas.microsoft.com/office/drawing/2014/main" id="{9BCBBF60-E5B5-4A07-BDD3-051F279DD151}"/>
              </a:ext>
            </a:extLst>
          </p:cNvPr>
          <p:cNvSpPr>
            <a:spLocks noGrp="1"/>
          </p:cNvSpPr>
          <p:nvPr>
            <p:ph idx="1"/>
          </p:nvPr>
        </p:nvSpPr>
        <p:spPr>
          <a:xfrm>
            <a:off x="5373859" y="1336431"/>
            <a:ext cx="6569612" cy="4724540"/>
          </a:xfrm>
        </p:spPr>
        <p:txBody>
          <a:bodyPr anchor="ctr">
            <a:normAutofit/>
          </a:bodyPr>
          <a:lstStyle/>
          <a:p>
            <a:pPr algn="just"/>
            <a:r>
              <a:rPr lang="pt-BR" sz="2400" dirty="0">
                <a:solidFill>
                  <a:srgbClr val="000000"/>
                </a:solidFill>
              </a:rPr>
              <a:t>Sistema para criação e treinamento de redes neurais para detectar e decifrar padrões e correlações, semelhante à forma como humanos aprendem e raciocinam.</a:t>
            </a:r>
            <a:endParaRPr lang="pt-PT" sz="2400" dirty="0">
              <a:solidFill>
                <a:srgbClr val="000000"/>
              </a:solidFill>
            </a:endParaRPr>
          </a:p>
          <a:p>
            <a:pPr algn="just"/>
            <a:r>
              <a:rPr lang="pt-PT" sz="2400" dirty="0">
                <a:solidFill>
                  <a:srgbClr val="000000"/>
                </a:solidFill>
              </a:rPr>
              <a:t>Desenvolvido pela equipe Google Brain.</a:t>
            </a:r>
          </a:p>
          <a:p>
            <a:pPr algn="just"/>
            <a:r>
              <a:rPr lang="pt-PT" sz="2400" dirty="0">
                <a:solidFill>
                  <a:srgbClr val="000000"/>
                </a:solidFill>
              </a:rPr>
              <a:t>Lançada em 09/11/2015. </a:t>
            </a:r>
          </a:p>
          <a:p>
            <a:pPr algn="just"/>
            <a:r>
              <a:rPr lang="pt-BR" sz="2400" dirty="0">
                <a:solidFill>
                  <a:srgbClr val="000000"/>
                </a:solidFill>
              </a:rPr>
              <a:t>Disponível em 64 bits para Linux, </a:t>
            </a:r>
            <a:r>
              <a:rPr lang="pt-BR" sz="2400" dirty="0" err="1">
                <a:solidFill>
                  <a:srgbClr val="000000"/>
                </a:solidFill>
              </a:rPr>
              <a:t>MacOS</a:t>
            </a:r>
            <a:r>
              <a:rPr lang="pt-BR" sz="2400" dirty="0">
                <a:solidFill>
                  <a:srgbClr val="000000"/>
                </a:solidFill>
              </a:rPr>
              <a:t>, Windows, Android e iOS.  </a:t>
            </a:r>
          </a:p>
          <a:p>
            <a:pPr algn="just"/>
            <a:r>
              <a:rPr lang="pt-BR" sz="2400" dirty="0">
                <a:solidFill>
                  <a:srgbClr val="000000"/>
                </a:solidFill>
              </a:rPr>
              <a:t>Pode ser executado em múltiplas CPUs e </a:t>
            </a:r>
            <a:r>
              <a:rPr lang="pt-BR" sz="2400" dirty="0" err="1">
                <a:solidFill>
                  <a:srgbClr val="000000"/>
                </a:solidFill>
              </a:rPr>
              <a:t>GPUs</a:t>
            </a:r>
            <a:r>
              <a:rPr lang="pt-BR" sz="2400" dirty="0">
                <a:solidFill>
                  <a:srgbClr val="000000"/>
                </a:solidFill>
              </a:rPr>
              <a:t>.</a:t>
            </a:r>
            <a:endParaRPr lang="pt-PT" sz="2400" dirty="0">
              <a:solidFill>
                <a:srgbClr val="000000"/>
              </a:solidFill>
            </a:endParaRPr>
          </a:p>
        </p:txBody>
      </p:sp>
    </p:spTree>
    <p:extLst>
      <p:ext uri="{BB962C8B-B14F-4D97-AF65-F5344CB8AC3E}">
        <p14:creationId xmlns:p14="http://schemas.microsoft.com/office/powerpoint/2010/main" val="42214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C60E7DC-228B-4945-807D-E4CC7C3D9828}"/>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7403" r="25978"/>
          <a:stretch/>
        </p:blipFill>
        <p:spPr>
          <a:xfrm>
            <a:off x="5797543" y="10"/>
            <a:ext cx="6394152" cy="6857990"/>
          </a:xfrm>
          <a:prstGeom prst="rect">
            <a:avLst/>
          </a:prstGeom>
        </p:spPr>
      </p:pic>
      <p:pic>
        <p:nvPicPr>
          <p:cNvPr id="10" name="Picture 9">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ítulo 1">
            <a:extLst>
              <a:ext uri="{FF2B5EF4-FFF2-40B4-BE49-F238E27FC236}">
                <a16:creationId xmlns:a16="http://schemas.microsoft.com/office/drawing/2014/main" id="{30197084-0646-44A2-937E-15FE0578DDA0}"/>
              </a:ext>
            </a:extLst>
          </p:cNvPr>
          <p:cNvSpPr>
            <a:spLocks noGrp="1"/>
          </p:cNvSpPr>
          <p:nvPr>
            <p:ph type="title"/>
          </p:nvPr>
        </p:nvSpPr>
        <p:spPr>
          <a:xfrm>
            <a:off x="804998" y="798445"/>
            <a:ext cx="4803636" cy="1311664"/>
          </a:xfrm>
        </p:spPr>
        <p:txBody>
          <a:bodyPr>
            <a:normAutofit/>
          </a:bodyPr>
          <a:lstStyle/>
          <a:p>
            <a:pPr algn="ctr"/>
            <a:r>
              <a:rPr lang="pt-BR" b="1" dirty="0">
                <a:solidFill>
                  <a:srgbClr val="000000"/>
                </a:solidFill>
                <a:effectLst>
                  <a:outerShdw blurRad="38100" dist="38100" dir="2700000" algn="tl">
                    <a:srgbClr val="000000">
                      <a:alpha val="43137"/>
                    </a:srgbClr>
                  </a:outerShdw>
                </a:effectLst>
              </a:rPr>
              <a:t>Documentação...</a:t>
            </a:r>
            <a:endParaRPr lang="pt-BR" dirty="0">
              <a:solidFill>
                <a:srgbClr val="000000"/>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3147C85E-92C0-42D1-848A-DFDB1DF5ECE1}"/>
              </a:ext>
            </a:extLst>
          </p:cNvPr>
          <p:cNvSpPr>
            <a:spLocks noGrp="1"/>
          </p:cNvSpPr>
          <p:nvPr>
            <p:ph idx="1"/>
          </p:nvPr>
        </p:nvSpPr>
        <p:spPr>
          <a:xfrm>
            <a:off x="804997" y="2272143"/>
            <a:ext cx="4706803" cy="3788830"/>
          </a:xfrm>
        </p:spPr>
        <p:txBody>
          <a:bodyPr anchor="ctr">
            <a:normAutofit/>
          </a:bodyPr>
          <a:lstStyle/>
          <a:p>
            <a:pPr algn="just"/>
            <a:r>
              <a:rPr lang="pt-BR" sz="2400" dirty="0">
                <a:solidFill>
                  <a:srgbClr val="000000"/>
                </a:solidFill>
              </a:rPr>
              <a:t>Recebe acesso a uma vasta lista de documentos e tutoriais que </a:t>
            </a:r>
            <a:r>
              <a:rPr lang="pt-BR" sz="2400" dirty="0" err="1">
                <a:solidFill>
                  <a:srgbClr val="000000"/>
                </a:solidFill>
              </a:rPr>
              <a:t>po-dem</a:t>
            </a:r>
            <a:r>
              <a:rPr lang="pt-BR" sz="2400" dirty="0">
                <a:solidFill>
                  <a:srgbClr val="000000"/>
                </a:solidFill>
              </a:rPr>
              <a:t> ajudar a acelerar o </a:t>
            </a:r>
            <a:r>
              <a:rPr lang="pt-BR" sz="2400" dirty="0" err="1">
                <a:solidFill>
                  <a:srgbClr val="000000"/>
                </a:solidFill>
              </a:rPr>
              <a:t>desen-volvimento</a:t>
            </a:r>
            <a:r>
              <a:rPr lang="pt-BR" sz="2400" dirty="0">
                <a:solidFill>
                  <a:srgbClr val="000000"/>
                </a:solidFill>
              </a:rPr>
              <a:t> de sua IA. </a:t>
            </a:r>
          </a:p>
          <a:p>
            <a:pPr algn="just"/>
            <a:r>
              <a:rPr lang="pt-BR" sz="2400" dirty="0">
                <a:solidFill>
                  <a:srgbClr val="000000"/>
                </a:solidFill>
              </a:rPr>
              <a:t>Possui uma comunidade de usuários que contribui com </a:t>
            </a:r>
            <a:r>
              <a:rPr lang="pt-BR" sz="2400" dirty="0" err="1">
                <a:solidFill>
                  <a:srgbClr val="000000"/>
                </a:solidFill>
              </a:rPr>
              <a:t>códi-gos</a:t>
            </a:r>
            <a:r>
              <a:rPr lang="pt-BR" sz="2400" dirty="0">
                <a:solidFill>
                  <a:srgbClr val="000000"/>
                </a:solidFill>
              </a:rPr>
              <a:t> e soluciona problemas </a:t>
            </a:r>
            <a:r>
              <a:rPr lang="pt-BR" sz="2400" dirty="0" err="1">
                <a:solidFill>
                  <a:srgbClr val="000000"/>
                </a:solidFill>
              </a:rPr>
              <a:t>cons-tantemente</a:t>
            </a:r>
            <a:r>
              <a:rPr lang="pt-BR" sz="2400" dirty="0">
                <a:solidFill>
                  <a:srgbClr val="000000"/>
                </a:solidFill>
              </a:rPr>
              <a:t> no GitHub:</a:t>
            </a:r>
          </a:p>
          <a:p>
            <a:pPr algn="just"/>
            <a:r>
              <a:rPr lang="pt-BR" sz="2400" dirty="0">
                <a:solidFill>
                  <a:srgbClr val="000000"/>
                </a:solidFill>
              </a:rPr>
              <a:t>https://github.com/tensorflow/tensorflow</a:t>
            </a:r>
          </a:p>
          <a:p>
            <a:endParaRPr lang="pt-BR" sz="2000" dirty="0">
              <a:solidFill>
                <a:srgbClr val="000000"/>
              </a:solidFill>
            </a:endParaRPr>
          </a:p>
        </p:txBody>
      </p:sp>
    </p:spTree>
    <p:extLst>
      <p:ext uri="{BB962C8B-B14F-4D97-AF65-F5344CB8AC3E}">
        <p14:creationId xmlns:p14="http://schemas.microsoft.com/office/powerpoint/2010/main" val="384545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05476-DD36-4BC0-8385-D2BE56834EBF}"/>
              </a:ext>
            </a:extLst>
          </p:cNvPr>
          <p:cNvSpPr>
            <a:spLocks noGrp="1"/>
          </p:cNvSpPr>
          <p:nvPr>
            <p:ph type="title"/>
          </p:nvPr>
        </p:nvSpPr>
        <p:spPr>
          <a:xfrm>
            <a:off x="648929" y="629266"/>
            <a:ext cx="5127031" cy="1676603"/>
          </a:xfrm>
        </p:spPr>
        <p:txBody>
          <a:bodyPr>
            <a:normAutofit/>
          </a:bodyPr>
          <a:lstStyle/>
          <a:p>
            <a:pPr algn="ctr"/>
            <a:r>
              <a:rPr lang="pt-BR" b="1" dirty="0">
                <a:effectLst>
                  <a:outerShdw blurRad="38100" dist="38100" dir="2700000" algn="tl">
                    <a:srgbClr val="000000">
                      <a:alpha val="43137"/>
                    </a:srgbClr>
                  </a:outerShdw>
                </a:effectLst>
              </a:rPr>
              <a:t>“</a:t>
            </a:r>
            <a:r>
              <a:rPr lang="pt-BR" b="1" dirty="0" err="1">
                <a:effectLst>
                  <a:outerShdw blurRad="38100" dist="38100" dir="2700000" algn="tl">
                    <a:srgbClr val="000000">
                      <a:alpha val="43137"/>
                    </a:srgbClr>
                  </a:outerShdw>
                </a:effectLst>
              </a:rPr>
              <a:t>TensorFlow</a:t>
            </a:r>
            <a:r>
              <a:rPr lang="pt-BR" b="1" dirty="0">
                <a:effectLst>
                  <a:outerShdw blurRad="38100" dist="38100" dir="2700000" algn="tl">
                    <a:srgbClr val="000000">
                      <a:alpha val="43137"/>
                    </a:srgbClr>
                  </a:outerShdw>
                </a:effectLst>
              </a:rPr>
              <a:t>”</a:t>
            </a:r>
          </a:p>
        </p:txBody>
      </p:sp>
      <p:sp>
        <p:nvSpPr>
          <p:cNvPr id="3" name="Espaço Reservado para Conteúdo 2">
            <a:extLst>
              <a:ext uri="{FF2B5EF4-FFF2-40B4-BE49-F238E27FC236}">
                <a16:creationId xmlns:a16="http://schemas.microsoft.com/office/drawing/2014/main" id="{D8422FCC-D901-478E-81E7-0CA1A1D3EC9C}"/>
              </a:ext>
            </a:extLst>
          </p:cNvPr>
          <p:cNvSpPr>
            <a:spLocks noGrp="1"/>
          </p:cNvSpPr>
          <p:nvPr>
            <p:ph idx="1"/>
          </p:nvPr>
        </p:nvSpPr>
        <p:spPr>
          <a:xfrm>
            <a:off x="648931" y="2438400"/>
            <a:ext cx="4921876" cy="3076135"/>
          </a:xfrm>
        </p:spPr>
        <p:txBody>
          <a:bodyPr>
            <a:normAutofit/>
          </a:bodyPr>
          <a:lstStyle/>
          <a:p>
            <a:pPr algn="just"/>
            <a:r>
              <a:rPr lang="pt-BR" sz="2400" dirty="0"/>
              <a:t>Cálculos são expressos como grafos de fluxo de dados. </a:t>
            </a:r>
          </a:p>
          <a:p>
            <a:pPr algn="just"/>
            <a:r>
              <a:rPr lang="pt-BR" sz="2400" dirty="0"/>
              <a:t>Nome deriva das operações que tais redes neurais realizam em arranjos de dados multidimensionais. </a:t>
            </a:r>
          </a:p>
          <a:p>
            <a:pPr algn="just"/>
            <a:r>
              <a:rPr lang="pt-BR" sz="2400" dirty="0"/>
              <a:t>Estas matrizes são chamadas de "tensores". </a:t>
            </a:r>
          </a:p>
          <a:p>
            <a:endParaRPr lang="pt-BR" dirty="0"/>
          </a:p>
        </p:txBody>
      </p:sp>
      <p:pic>
        <p:nvPicPr>
          <p:cNvPr id="5" name="Imagem 4" descr="Uma imagem contendo objeto, relógio&#10;&#10;Descrição gerada automaticamente">
            <a:extLst>
              <a:ext uri="{FF2B5EF4-FFF2-40B4-BE49-F238E27FC236}">
                <a16:creationId xmlns:a16="http://schemas.microsoft.com/office/drawing/2014/main" id="{918ED6F2-E069-4B42-8FB3-213E9E66FAFD}"/>
              </a:ext>
            </a:extLst>
          </p:cNvPr>
          <p:cNvPicPr>
            <a:picLocks noChangeAspect="1"/>
          </p:cNvPicPr>
          <p:nvPr/>
        </p:nvPicPr>
        <p:blipFill rotWithShape="1">
          <a:blip r:embed="rId3">
            <a:extLst>
              <a:ext uri="{28A0092B-C50C-407E-A947-70E740481C1C}">
                <a14:useLocalDpi xmlns:a14="http://schemas.microsoft.com/office/drawing/2010/main" val="0"/>
              </a:ext>
            </a:extLst>
          </a:blip>
          <a:srcRect l="2937" r="8937"/>
          <a:stretch/>
        </p:blipFill>
        <p:spPr>
          <a:xfrm>
            <a:off x="6090613" y="640082"/>
            <a:ext cx="5461724" cy="5577837"/>
          </a:xfrm>
          <a:prstGeom prst="rect">
            <a:avLst/>
          </a:prstGeom>
          <a:effectLst/>
        </p:spPr>
      </p:pic>
    </p:spTree>
    <p:extLst>
      <p:ext uri="{BB962C8B-B14F-4D97-AF65-F5344CB8AC3E}">
        <p14:creationId xmlns:p14="http://schemas.microsoft.com/office/powerpoint/2010/main" val="280560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964AB3-848B-43A5-89EE-20D2BACE3D8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pt-BR" b="1">
                <a:solidFill>
                  <a:schemeClr val="bg1"/>
                </a:solidFill>
                <a:effectLst>
                  <a:outerShdw blurRad="38100" dist="38100" dir="2700000" algn="tl">
                    <a:srgbClr val="000000">
                      <a:alpha val="43137"/>
                    </a:srgbClr>
                  </a:outerShdw>
                </a:effectLst>
              </a:rPr>
              <a:t>Rápido...</a:t>
            </a:r>
            <a:endParaRPr lang="pt-BR" b="1" dirty="0">
              <a:solidFill>
                <a:schemeClr val="bg1"/>
              </a:solidFill>
              <a:effectLst>
                <a:outerShdw blurRad="38100" dist="38100" dir="2700000" algn="tl">
                  <a:srgbClr val="000000">
                    <a:alpha val="43137"/>
                  </a:srgbClr>
                </a:outerShdw>
              </a:effectLst>
            </a:endParaRPr>
          </a:p>
        </p:txBody>
      </p:sp>
      <p:sp>
        <p:nvSpPr>
          <p:cNvPr id="3" name="Espaço Reservado para Conteúdo 2">
            <a:extLst>
              <a:ext uri="{FF2B5EF4-FFF2-40B4-BE49-F238E27FC236}">
                <a16:creationId xmlns:a16="http://schemas.microsoft.com/office/drawing/2014/main" id="{ACED7124-D607-480A-AD3F-C0F7B706C607}"/>
              </a:ext>
            </a:extLst>
          </p:cNvPr>
          <p:cNvSpPr>
            <a:spLocks noGrp="1"/>
          </p:cNvSpPr>
          <p:nvPr>
            <p:ph idx="1"/>
          </p:nvPr>
        </p:nvSpPr>
        <p:spPr>
          <a:xfrm>
            <a:off x="324375" y="2798911"/>
            <a:ext cx="4002157" cy="3415622"/>
          </a:xfrm>
        </p:spPr>
        <p:txBody>
          <a:bodyPr>
            <a:normAutofit/>
          </a:bodyPr>
          <a:lstStyle/>
          <a:p>
            <a:pPr algn="just"/>
            <a:r>
              <a:rPr lang="pt-BR" sz="2400">
                <a:solidFill>
                  <a:schemeClr val="bg1"/>
                </a:solidFill>
              </a:rPr>
              <a:t>Inclui o XLA, um poderoso compilador de álgebra linear que agiliza a execução do código em processadores, CPUs, GPUs, TPUs e outras plataformas de hardware incorporadas. </a:t>
            </a:r>
          </a:p>
          <a:p>
            <a:endParaRPr lang="pt-BR" sz="2000" dirty="0">
              <a:solidFill>
                <a:schemeClr val="bg1"/>
              </a:solidFill>
            </a:endParaRPr>
          </a:p>
        </p:txBody>
      </p:sp>
      <p:pic>
        <p:nvPicPr>
          <p:cNvPr id="8" name="Imagem 7" descr="Resultado de imagem para tensorflow xla">
            <a:extLst>
              <a:ext uri="{FF2B5EF4-FFF2-40B4-BE49-F238E27FC236}">
                <a16:creationId xmlns:a16="http://schemas.microsoft.com/office/drawing/2014/main" id="{08F4095F-7C59-4F6D-BB4B-19A1EBE6427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25138" y="545786"/>
            <a:ext cx="7230600" cy="5766428"/>
          </a:xfrm>
          <a:prstGeom prst="rect">
            <a:avLst/>
          </a:prstGeom>
          <a:noFill/>
          <a:ln>
            <a:noFill/>
          </a:ln>
        </p:spPr>
      </p:pic>
    </p:spTree>
    <p:extLst>
      <p:ext uri="{BB962C8B-B14F-4D97-AF65-F5344CB8AC3E}">
        <p14:creationId xmlns:p14="http://schemas.microsoft.com/office/powerpoint/2010/main" val="392307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041AF40-A881-4271-8956-743ABC85CA4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pt-BR" sz="2600" b="1">
                <a:solidFill>
                  <a:srgbClr val="FFFFFF"/>
                </a:solidFill>
                <a:effectLst>
                  <a:outerShdw blurRad="38100" dist="38100" dir="2700000" algn="tl">
                    <a:srgbClr val="000000">
                      <a:alpha val="43137"/>
                    </a:srgbClr>
                  </a:outerShdw>
                </a:effectLst>
              </a:rPr>
              <a:t>Flexível...</a:t>
            </a:r>
            <a:endParaRPr lang="pt-BR" sz="2600">
              <a:solidFill>
                <a:srgbClr val="FFFFFF"/>
              </a:solidFill>
              <a:effectLst>
                <a:outerShdw blurRad="38100" dist="38100" dir="2700000" algn="tl">
                  <a:srgbClr val="000000">
                    <a:alpha val="43137"/>
                  </a:srgbClr>
                </a:outerShdw>
              </a:effectLst>
            </a:endParaRPr>
          </a:p>
        </p:txBody>
      </p:sp>
      <p:pic>
        <p:nvPicPr>
          <p:cNvPr id="5" name="Imagem 4">
            <a:extLst>
              <a:ext uri="{FF2B5EF4-FFF2-40B4-BE49-F238E27FC236}">
                <a16:creationId xmlns:a16="http://schemas.microsoft.com/office/drawing/2014/main" id="{1A7A6F1E-8C96-44C2-B26C-5E0F145A7EF4}"/>
              </a:ext>
            </a:extLst>
          </p:cNvPr>
          <p:cNvPicPr/>
          <p:nvPr/>
        </p:nvPicPr>
        <p:blipFill>
          <a:blip r:embed="rId2"/>
          <a:stretch>
            <a:fillRect/>
          </a:stretch>
        </p:blipFill>
        <p:spPr>
          <a:xfrm>
            <a:off x="3622055" y="2664662"/>
            <a:ext cx="8227414" cy="3691929"/>
          </a:xfrm>
          <a:prstGeom prst="rect">
            <a:avLst/>
          </a:prstGeom>
        </p:spPr>
      </p:pic>
      <p:sp>
        <p:nvSpPr>
          <p:cNvPr id="3" name="Espaço Reservado para Conteúdo 2">
            <a:extLst>
              <a:ext uri="{FF2B5EF4-FFF2-40B4-BE49-F238E27FC236}">
                <a16:creationId xmlns:a16="http://schemas.microsoft.com/office/drawing/2014/main" id="{4DDBA8D0-E0A4-4719-9B07-718BD4312A08}"/>
              </a:ext>
            </a:extLst>
          </p:cNvPr>
          <p:cNvSpPr>
            <a:spLocks noGrp="1"/>
          </p:cNvSpPr>
          <p:nvPr>
            <p:ph idx="1"/>
          </p:nvPr>
        </p:nvSpPr>
        <p:spPr>
          <a:xfrm>
            <a:off x="3622055" y="427554"/>
            <a:ext cx="8227414" cy="2329714"/>
          </a:xfrm>
        </p:spPr>
        <p:txBody>
          <a:bodyPr>
            <a:normAutofit/>
          </a:bodyPr>
          <a:lstStyle/>
          <a:p>
            <a:pPr algn="just"/>
            <a:r>
              <a:rPr lang="pt-PT" sz="2400" dirty="0"/>
              <a:t>Aplica-se APIs de nível superior (como tf.estimator) para es-pecificar arquiteturas predefinidas, como regressores lineares ou redes neurais.</a:t>
            </a:r>
          </a:p>
          <a:p>
            <a:pPr algn="just"/>
            <a:r>
              <a:rPr lang="pt-PT" sz="2400" dirty="0"/>
              <a:t>Usa-se APIs de nível inferior para modelos definindo uma série de operações matemáticas. </a:t>
            </a:r>
            <a:endParaRPr lang="pt-BR" sz="2600" dirty="0"/>
          </a:p>
          <a:p>
            <a:endParaRPr lang="pt-BR" sz="1100" dirty="0"/>
          </a:p>
        </p:txBody>
      </p:sp>
    </p:spTree>
    <p:extLst>
      <p:ext uri="{BB962C8B-B14F-4D97-AF65-F5344CB8AC3E}">
        <p14:creationId xmlns:p14="http://schemas.microsoft.com/office/powerpoint/2010/main" val="426799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A9AF914-6AEE-4298-9DD6-123C4CD896AB}"/>
              </a:ext>
            </a:extLst>
          </p:cNvPr>
          <p:cNvSpPr>
            <a:spLocks noGrp="1"/>
          </p:cNvSpPr>
          <p:nvPr>
            <p:ph type="title"/>
          </p:nvPr>
        </p:nvSpPr>
        <p:spPr>
          <a:xfrm>
            <a:off x="321733" y="981091"/>
            <a:ext cx="4092951" cy="1624457"/>
          </a:xfrm>
        </p:spPr>
        <p:txBody>
          <a:bodyPr>
            <a:normAutofit/>
          </a:bodyPr>
          <a:lstStyle/>
          <a:p>
            <a:pPr algn="ctr"/>
            <a:r>
              <a:rPr lang="pt-BR" sz="3600" b="1" dirty="0">
                <a:solidFill>
                  <a:schemeClr val="bg1"/>
                </a:solidFill>
                <a:effectLst>
                  <a:outerShdw blurRad="38100" dist="38100" dir="2700000" algn="tl">
                    <a:srgbClr val="000000">
                      <a:alpha val="43137"/>
                    </a:srgbClr>
                  </a:outerShdw>
                </a:effectLst>
              </a:rPr>
              <a:t>Pronto para produção...</a:t>
            </a:r>
            <a:endParaRPr lang="pt-BR" sz="3600" dirty="0">
              <a:solidFill>
                <a:schemeClr val="bg1"/>
              </a:solidFill>
              <a:effectLst>
                <a:outerShdw blurRad="38100" dist="38100" dir="2700000" algn="tl">
                  <a:srgbClr val="000000">
                    <a:alpha val="43137"/>
                  </a:srgbClr>
                </a:outerShdw>
              </a:effectLst>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995767A2-00AC-497E-B0C1-B91D326C039D}"/>
              </a:ext>
            </a:extLst>
          </p:cNvPr>
          <p:cNvSpPr>
            <a:spLocks noGrp="1"/>
          </p:cNvSpPr>
          <p:nvPr>
            <p:ph idx="1"/>
          </p:nvPr>
        </p:nvSpPr>
        <p:spPr>
          <a:xfrm>
            <a:off x="196948" y="3066759"/>
            <a:ext cx="4217736" cy="2810150"/>
          </a:xfrm>
        </p:spPr>
        <p:txBody>
          <a:bodyPr anchor="t">
            <a:normAutofit/>
          </a:bodyPr>
          <a:lstStyle/>
          <a:p>
            <a:pPr algn="just"/>
            <a:r>
              <a:rPr lang="pt-BR" sz="2400" dirty="0">
                <a:solidFill>
                  <a:schemeClr val="bg1"/>
                </a:solidFill>
              </a:rPr>
              <a:t>Pode ser usado em pesquisas exploratórias e até em </a:t>
            </a:r>
            <a:r>
              <a:rPr lang="pt-BR" sz="2400" dirty="0" err="1">
                <a:solidFill>
                  <a:schemeClr val="bg1"/>
                </a:solidFill>
              </a:rPr>
              <a:t>pro-dução</a:t>
            </a:r>
            <a:r>
              <a:rPr lang="pt-BR" sz="2400" dirty="0">
                <a:solidFill>
                  <a:schemeClr val="bg1"/>
                </a:solidFill>
              </a:rPr>
              <a:t> em larga escala, seja na criação de um novo tipo de modelo ou no processamento de milhões de solicitações na produção. </a:t>
            </a:r>
          </a:p>
          <a:p>
            <a:endParaRPr lang="pt-BR" sz="2000" dirty="0">
              <a:solidFill>
                <a:schemeClr val="bg1"/>
              </a:solidFill>
            </a:endParaRPr>
          </a:p>
        </p:txBody>
      </p:sp>
      <p:pic>
        <p:nvPicPr>
          <p:cNvPr id="5" name="Imagem 4" descr="Uma imagem contendo captura de tela&#10;&#10;Descrição gerada automaticamente">
            <a:extLst>
              <a:ext uri="{FF2B5EF4-FFF2-40B4-BE49-F238E27FC236}">
                <a16:creationId xmlns:a16="http://schemas.microsoft.com/office/drawing/2014/main" id="{F928B01D-C096-4328-BDC3-9B57D45BA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556" y="897470"/>
            <a:ext cx="7217719" cy="5063054"/>
          </a:xfrm>
          <a:prstGeom prst="rect">
            <a:avLst/>
          </a:prstGeom>
        </p:spPr>
      </p:pic>
    </p:spTree>
    <p:extLst>
      <p:ext uri="{BB962C8B-B14F-4D97-AF65-F5344CB8AC3E}">
        <p14:creationId xmlns:p14="http://schemas.microsoft.com/office/powerpoint/2010/main" val="402345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FD0C4DE-1198-444C-BC1F-FCF4A7139D41}"/>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kern="1200">
                <a:solidFill>
                  <a:schemeClr val="bg2"/>
                </a:solidFill>
                <a:latin typeface="+mj-lt"/>
                <a:ea typeface="+mj-ea"/>
                <a:cs typeface="+mj-cs"/>
              </a:rPr>
              <a:t>Exemplos</a:t>
            </a:r>
          </a:p>
        </p:txBody>
      </p:sp>
    </p:spTree>
    <p:extLst>
      <p:ext uri="{BB962C8B-B14F-4D97-AF65-F5344CB8AC3E}">
        <p14:creationId xmlns:p14="http://schemas.microsoft.com/office/powerpoint/2010/main" val="26669685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EBD77-F4AC-4513-80F2-8CFF8CD75C9F}"/>
              </a:ext>
            </a:extLst>
          </p:cNvPr>
          <p:cNvSpPr>
            <a:spLocks noGrp="1"/>
          </p:cNvSpPr>
          <p:nvPr>
            <p:ph type="title"/>
          </p:nvPr>
        </p:nvSpPr>
        <p:spPr>
          <a:xfrm>
            <a:off x="1136428" y="627564"/>
            <a:ext cx="7474172" cy="1325563"/>
          </a:xfrm>
        </p:spPr>
        <p:txBody>
          <a:bodyPr>
            <a:normAutofit/>
          </a:bodyPr>
          <a:lstStyle/>
          <a:p>
            <a:r>
              <a:rPr lang="pt-BR" b="1" dirty="0"/>
              <a:t>Algoritmo Classificador</a:t>
            </a:r>
            <a:endParaRPr lang="pt-BR" b="1"/>
          </a:p>
        </p:txBody>
      </p:sp>
      <p:sp>
        <p:nvSpPr>
          <p:cNvPr id="3" name="Espaço Reservado para Conteúdo 2">
            <a:extLst>
              <a:ext uri="{FF2B5EF4-FFF2-40B4-BE49-F238E27FC236}">
                <a16:creationId xmlns:a16="http://schemas.microsoft.com/office/drawing/2014/main" id="{4B16241F-ABC2-48A0-BE57-D0404035F783}"/>
              </a:ext>
            </a:extLst>
          </p:cNvPr>
          <p:cNvSpPr>
            <a:spLocks noGrp="1"/>
          </p:cNvSpPr>
          <p:nvPr>
            <p:ph idx="1"/>
          </p:nvPr>
        </p:nvSpPr>
        <p:spPr>
          <a:xfrm>
            <a:off x="568960" y="1953127"/>
            <a:ext cx="8041639" cy="4650873"/>
          </a:xfrm>
        </p:spPr>
        <p:txBody>
          <a:bodyPr anchor="ctr">
            <a:normAutofit/>
          </a:bodyPr>
          <a:lstStyle/>
          <a:p>
            <a:pPr algn="just"/>
            <a:r>
              <a:rPr lang="pt-BR" sz="2400" dirty="0"/>
              <a:t>Em AM supervisionado, algoritmos são utilizados para induzir modelos preditivos por meio da observação de um conjunto de objetos rotulados, tipicamente referenciado como conjunto de treinamento. Os rótulos contidos em tal conjunto correspondem a classes ou valores obtidos por alguma função desconhecida. </a:t>
            </a:r>
          </a:p>
          <a:p>
            <a:pPr algn="just"/>
            <a:r>
              <a:rPr lang="pt-BR" sz="2400" dirty="0"/>
              <a:t>Desse modo, um algoritmo de classificação buscará produzir um classificador capaz de generalizar as informações contidas no conjunto de treinamento, com a finalidade de classificar, posteriormente, objetos cujo rótulo seja desconhecido.</a:t>
            </a:r>
          </a:p>
          <a:p>
            <a:endParaRPr lang="pt-BR" sz="20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8ADD2CA-823F-46A3-BEF4-F314385570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0995003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1360</Words>
  <Application>Microsoft Office PowerPoint</Application>
  <PresentationFormat>Widescreen</PresentationFormat>
  <Paragraphs>87</Paragraphs>
  <Slides>17</Slides>
  <Notes>11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17</vt:i4>
      </vt:variant>
    </vt:vector>
  </HeadingPairs>
  <TitlesOfParts>
    <vt:vector size="21" baseType="lpstr">
      <vt:lpstr>Arial</vt:lpstr>
      <vt:lpstr>Calibri</vt:lpstr>
      <vt:lpstr>Calibri Light</vt:lpstr>
      <vt:lpstr>Tema do Office</vt:lpstr>
      <vt:lpstr>Apresentação do PowerPoint</vt:lpstr>
      <vt:lpstr>Sobre...</vt:lpstr>
      <vt:lpstr>Documentação...</vt:lpstr>
      <vt:lpstr>“TensorFlow”</vt:lpstr>
      <vt:lpstr>Rápido...</vt:lpstr>
      <vt:lpstr>Flexível...</vt:lpstr>
      <vt:lpstr>Pronto para produção...</vt:lpstr>
      <vt:lpstr>Exemplos</vt:lpstr>
      <vt:lpstr>Algoritmo Classificador</vt:lpstr>
      <vt:lpstr>Apresentação do PowerPoint</vt:lpstr>
      <vt:lpstr>Apresentação do PowerPoint</vt:lpstr>
      <vt:lpstr>Apresentação do PowerPoint</vt:lpstr>
      <vt:lpstr>Visualização...</vt:lpstr>
      <vt:lpstr>Desenvolvimento móvel...</vt:lpstr>
      <vt:lpstr>Onde está inserido...</vt:lpstr>
      <vt:lpstr>Apresentação do PowerPoint</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Itallo Campeão</dc:creator>
  <cp:lastModifiedBy>Itallo Campeão</cp:lastModifiedBy>
  <cp:revision>1</cp:revision>
  <dcterms:created xsi:type="dcterms:W3CDTF">2018-11-20T22:45:19Z</dcterms:created>
  <dcterms:modified xsi:type="dcterms:W3CDTF">2018-11-20T22:47:29Z</dcterms:modified>
</cp:coreProperties>
</file>