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7" r:id="rId2"/>
    <p:sldId id="319" r:id="rId3"/>
    <p:sldId id="338" r:id="rId4"/>
    <p:sldId id="339" r:id="rId5"/>
    <p:sldId id="340" r:id="rId6"/>
    <p:sldId id="341" r:id="rId7"/>
    <p:sldId id="344" r:id="rId8"/>
    <p:sldId id="342" r:id="rId9"/>
    <p:sldId id="343" r:id="rId10"/>
    <p:sldId id="323" r:id="rId11"/>
    <p:sldId id="324" r:id="rId12"/>
    <p:sldId id="325" r:id="rId13"/>
    <p:sldId id="326" r:id="rId14"/>
    <p:sldId id="327" r:id="rId15"/>
    <p:sldId id="345" r:id="rId16"/>
    <p:sldId id="329" r:id="rId17"/>
    <p:sldId id="336" r:id="rId18"/>
    <p:sldId id="337" r:id="rId19"/>
    <p:sldId id="328" r:id="rId20"/>
    <p:sldId id="331" r:id="rId21"/>
    <p:sldId id="332" r:id="rId22"/>
    <p:sldId id="333" r:id="rId23"/>
    <p:sldId id="335" r:id="rId24"/>
    <p:sldId id="280" r:id="rId25"/>
  </p:sldIdLst>
  <p:sldSz cx="9144000" cy="6858000" type="screen4x3"/>
  <p:notesSz cx="6669088" cy="9926638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753C69-1233-4411-B6AA-EC185221C816}">
  <a:tblStyle styleId="{12753C69-1233-4411-B6AA-EC185221C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021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3405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5074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6492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4093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1596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376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333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4954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9975" y="1831450"/>
            <a:ext cx="326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15550" y="1831450"/>
            <a:ext cx="3155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1027950" y="689775"/>
            <a:ext cx="7088100" cy="910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8076" y="6383554"/>
            <a:ext cx="548700" cy="3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45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798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059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2954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1814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0327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850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080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467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9" r:id="rId17"/>
  </p:sldLayoutIdLst>
  <p:transition>
    <p:fade thruBlk="1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78F733-90F2-47E4-93C6-53D7936DB8D8}"/>
              </a:ext>
            </a:extLst>
          </p:cNvPr>
          <p:cNvSpPr/>
          <p:nvPr/>
        </p:nvSpPr>
        <p:spPr>
          <a:xfrm>
            <a:off x="3101899" y="6398238"/>
            <a:ext cx="645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+mj-lt"/>
              </a:rPr>
              <a:t>Planejamento e Análise de Experimentos- PPGEEE </a:t>
            </a:r>
          </a:p>
        </p:txBody>
      </p:sp>
      <p:sp>
        <p:nvSpPr>
          <p:cNvPr id="9" name="Shape 138">
            <a:extLst>
              <a:ext uri="{FF2B5EF4-FFF2-40B4-BE49-F238E27FC236}">
                <a16:creationId xmlns:a16="http://schemas.microsoft.com/office/drawing/2014/main" id="{4648DD36-0875-471C-A864-B0C22780478B}"/>
              </a:ext>
            </a:extLst>
          </p:cNvPr>
          <p:cNvSpPr txBox="1">
            <a:spLocks/>
          </p:cNvSpPr>
          <p:nvPr/>
        </p:nvSpPr>
        <p:spPr>
          <a:xfrm>
            <a:off x="1971553" y="2009125"/>
            <a:ext cx="5882700" cy="1546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 sz="3600" kern="1200">
                <a:solidFill>
                  <a:srgbClr val="979CB8"/>
                </a:solidFill>
                <a:latin typeface="+mj-lt"/>
                <a:ea typeface="+mj-ea"/>
                <a:cs typeface="+mj-cs"/>
              </a:defRPr>
            </a:lvl1pPr>
            <a:lvl2pPr lvl="1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2pPr>
            <a:lvl3pPr lvl="2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3pPr>
            <a:lvl4pPr lvl="3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4pPr>
            <a:lvl5pPr lvl="4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5pPr>
            <a:lvl6pPr lvl="5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6pPr>
            <a:lvl7pPr lvl="6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7pPr>
            <a:lvl8pPr lvl="7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8pPr>
            <a:lvl9pPr lvl="8" rtl="0" eaLnBrk="1" hangingPunct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3000"/>
              <a:buNone/>
              <a:defRPr>
                <a:solidFill>
                  <a:srgbClr val="979CB8"/>
                </a:solidFill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</a:rPr>
              <a:t>Comparação de algoritmos para resolução de estruturas de redes bayesianas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AD6B2F-C6FD-43D8-A402-D84B3B2E2490}"/>
              </a:ext>
            </a:extLst>
          </p:cNvPr>
          <p:cNvSpPr txBox="1"/>
          <p:nvPr/>
        </p:nvSpPr>
        <p:spPr>
          <a:xfrm>
            <a:off x="2470997" y="196423"/>
            <a:ext cx="488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  <a:sym typeface="Shadows Into Light"/>
              </a:rPr>
              <a:t>Universidade Federal de Minas Gerais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8AA471-9EB8-42F0-ACBD-BA52E96F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08" y="110971"/>
            <a:ext cx="1471012" cy="6314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3936CC8-E98A-4CD6-BF93-FCB5DC8998A0}"/>
              </a:ext>
            </a:extLst>
          </p:cNvPr>
          <p:cNvSpPr/>
          <p:nvPr/>
        </p:nvSpPr>
        <p:spPr>
          <a:xfrm>
            <a:off x="907366" y="659398"/>
            <a:ext cx="7329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+mj-lt"/>
              </a:rPr>
              <a:t>Programa de Pós-Graduação em Engenharia Elétrica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7D3639-9C4A-49BF-B2EF-BB42FE706B62}"/>
              </a:ext>
            </a:extLst>
          </p:cNvPr>
          <p:cNvSpPr/>
          <p:nvPr/>
        </p:nvSpPr>
        <p:spPr>
          <a:xfrm>
            <a:off x="1083212" y="4714910"/>
            <a:ext cx="7659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Equipe: Fernanda Rodrigues Macedo,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Itallo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Guilherme Machado e 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+mj-lt"/>
              </a:rPr>
              <a:t>Rafael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Bambirra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 Pereira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E5D9E7-EB96-44E1-B7D3-899275A530F2}"/>
              </a:ext>
            </a:extLst>
          </p:cNvPr>
          <p:cNvSpPr/>
          <p:nvPr/>
        </p:nvSpPr>
        <p:spPr>
          <a:xfrm>
            <a:off x="1255967" y="5488382"/>
            <a:ext cx="6456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+mj-lt"/>
              </a:rPr>
              <a:t>Professores: </a:t>
            </a:r>
            <a:r>
              <a:rPr lang="it-IT" dirty="0">
                <a:solidFill>
                  <a:schemeClr val="tx1"/>
                </a:solidFill>
                <a:latin typeface="+mj-lt"/>
              </a:rPr>
              <a:t>Eduardo Gontijo Carrano, Michel Bessani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hipótese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0F0FF5-B5BC-48BE-932D-F9546DB04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Testar nossos dados para diferenças nos valores médios de </a:t>
                </a:r>
                <a:r>
                  <a:rPr lang="pt-BR"/>
                  <a:t>cada população. </a:t>
                </a:r>
              </a:p>
              <a:p>
                <a:r>
                  <a:rPr lang="pt-BR" dirty="0"/>
                  <a:t>Os dados podem ser descritos por um modelo estatístico linear da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=1,..,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O teste de hipótese foi definido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=0,∀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: ∃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E0F0FF5-B5BC-48BE-932D-F9546DB04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4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F0FF5-B5BC-48BE-932D-F9546DB0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análise experimental foi utilizado os dados obtidos na execução dos três algoritmos – 20000 avaliação de função objetiva; </a:t>
            </a:r>
          </a:p>
          <a:p>
            <a:r>
              <a:rPr lang="pt-BR" dirty="0"/>
              <a:t>Definição de mesmo número de chamada de função e de dados para alimentar o algoritmo.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F0FF5-B5BC-48BE-932D-F9546DB0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/>
          <a:lstStyle/>
          <a:p>
            <a:r>
              <a:rPr lang="pt-BR" dirty="0"/>
              <a:t>Essa análise teve como objetivo extrair informações relevantes a partir de cada amostra.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E76782-7DC7-48F8-8750-95961B47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28" y="2566253"/>
            <a:ext cx="6430272" cy="366763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F64CF52-6D22-414C-BAEC-7A59E8976D49}"/>
              </a:ext>
            </a:extLst>
          </p:cNvPr>
          <p:cNvSpPr/>
          <p:nvPr/>
        </p:nvSpPr>
        <p:spPr>
          <a:xfrm>
            <a:off x="2952406" y="6233890"/>
            <a:ext cx="5108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VII – Boxplot das </a:t>
            </a:r>
            <a:r>
              <a:rPr lang="en-US" sz="1200" dirty="0" err="1"/>
              <a:t>amostras</a:t>
            </a:r>
            <a:r>
              <a:rPr lang="en-US" sz="1200" dirty="0"/>
              <a:t> para o </a:t>
            </a:r>
            <a:r>
              <a:rPr lang="en-US" sz="1200" dirty="0" err="1"/>
              <a:t>problema</a:t>
            </a:r>
            <a:r>
              <a:rPr lang="en-US" sz="1200" dirty="0"/>
              <a:t> – </a:t>
            </a:r>
            <a:r>
              <a:rPr lang="en-US" sz="1200" dirty="0" err="1"/>
              <a:t>Câncer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27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55E1AC-63C6-4CC3-B480-F4E8F9A1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40" y="2169854"/>
            <a:ext cx="6411220" cy="3705742"/>
          </a:xfr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9ABA2F7-7349-4DEB-8F52-E5F9D7004226}"/>
              </a:ext>
            </a:extLst>
          </p:cNvPr>
          <p:cNvSpPr/>
          <p:nvPr/>
        </p:nvSpPr>
        <p:spPr>
          <a:xfrm>
            <a:off x="2952750" y="600305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VIII – Boxplot das </a:t>
            </a:r>
            <a:r>
              <a:rPr lang="en-US" sz="1200" dirty="0" err="1"/>
              <a:t>amostras</a:t>
            </a:r>
            <a:r>
              <a:rPr lang="en-US" sz="1200" dirty="0"/>
              <a:t> para o </a:t>
            </a:r>
            <a:r>
              <a:rPr lang="en-US" sz="1200" dirty="0" err="1"/>
              <a:t>problema</a:t>
            </a:r>
            <a:r>
              <a:rPr lang="en-US" sz="1200" dirty="0"/>
              <a:t> – </a:t>
            </a:r>
            <a:r>
              <a:rPr lang="en-US" sz="1200" dirty="0" err="1"/>
              <a:t>Ásia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24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42" y="1750256"/>
            <a:ext cx="6591985" cy="3777622"/>
          </a:xfrm>
        </p:spPr>
        <p:txBody>
          <a:bodyPr>
            <a:normAutofit fontScale="47500" lnSpcReduction="20000"/>
          </a:bodyPr>
          <a:lstStyle/>
          <a:p>
            <a:r>
              <a:rPr lang="pt-BR" sz="3500" dirty="0"/>
              <a:t>Teste de normalidade dos dados - </a:t>
            </a:r>
            <a:r>
              <a:rPr lang="pt-BR" sz="3500" dirty="0" err="1"/>
              <a:t>shapiro.test</a:t>
            </a:r>
            <a:r>
              <a:rPr lang="pt-BR" sz="3500" dirty="0"/>
              <a:t>;</a:t>
            </a:r>
          </a:p>
          <a:p>
            <a:pPr marL="0" indent="0">
              <a:buNone/>
            </a:pPr>
            <a:r>
              <a:rPr lang="pt-BR" sz="3500" dirty="0"/>
              <a:t>Shapiro-Wilk </a:t>
            </a:r>
            <a:r>
              <a:rPr lang="pt-BR" sz="3500" dirty="0" err="1"/>
              <a:t>normality</a:t>
            </a:r>
            <a:r>
              <a:rPr lang="pt-BR" sz="3500" dirty="0"/>
              <a:t> </a:t>
            </a:r>
            <a:r>
              <a:rPr lang="pt-BR" sz="3500" dirty="0" err="1"/>
              <a:t>test</a:t>
            </a:r>
            <a:endParaRPr lang="pt-BR" sz="3500" dirty="0"/>
          </a:p>
          <a:p>
            <a:pPr marL="0" indent="0">
              <a:buNone/>
            </a:pPr>
            <a:r>
              <a:rPr lang="pt-BR" sz="3500" dirty="0"/>
              <a:t>data:  data_</a:t>
            </a:r>
            <a:r>
              <a:rPr lang="pt-BR" sz="3500" b="1" dirty="0"/>
              <a:t>PSO_cancer30</a:t>
            </a:r>
            <a:r>
              <a:rPr lang="pt-BR" sz="3500" dirty="0"/>
              <a:t>$BIC</a:t>
            </a:r>
          </a:p>
          <a:p>
            <a:pPr marL="0" indent="0">
              <a:buNone/>
            </a:pPr>
            <a:r>
              <a:rPr lang="pt-BR" sz="3500" b="1" dirty="0"/>
              <a:t>W = 0.61191, p-</a:t>
            </a:r>
            <a:r>
              <a:rPr lang="pt-BR" sz="3500" b="1" dirty="0" err="1"/>
              <a:t>value</a:t>
            </a:r>
            <a:r>
              <a:rPr lang="pt-BR" sz="3500" b="1" dirty="0"/>
              <a:t> = 1.023e-07</a:t>
            </a:r>
          </a:p>
          <a:p>
            <a:pPr marL="0" indent="0">
              <a:buNone/>
            </a:pPr>
            <a:r>
              <a:rPr lang="pt-BR" sz="3500" dirty="0"/>
              <a:t>Shapiro-Wilk </a:t>
            </a:r>
            <a:r>
              <a:rPr lang="pt-BR" sz="3500" dirty="0" err="1"/>
              <a:t>normality</a:t>
            </a:r>
            <a:r>
              <a:rPr lang="pt-BR" sz="3500" dirty="0"/>
              <a:t> </a:t>
            </a:r>
            <a:r>
              <a:rPr lang="pt-BR" sz="3500" dirty="0" err="1"/>
              <a:t>test</a:t>
            </a:r>
            <a:endParaRPr lang="pt-BR" sz="3500" dirty="0"/>
          </a:p>
          <a:p>
            <a:pPr marL="0" indent="0">
              <a:buNone/>
            </a:pPr>
            <a:r>
              <a:rPr lang="pt-BR" sz="3500" dirty="0"/>
              <a:t>data:  data_</a:t>
            </a:r>
            <a:r>
              <a:rPr lang="pt-BR" sz="3500" b="1" dirty="0"/>
              <a:t>SA_cancer30</a:t>
            </a:r>
            <a:r>
              <a:rPr lang="pt-BR" sz="3500" dirty="0"/>
              <a:t>$BIC</a:t>
            </a:r>
          </a:p>
          <a:p>
            <a:pPr marL="0" indent="0">
              <a:buNone/>
            </a:pPr>
            <a:r>
              <a:rPr lang="pt-BR" sz="3500" b="1" dirty="0"/>
              <a:t>W = 0.46776, p-</a:t>
            </a:r>
            <a:r>
              <a:rPr lang="pt-BR" sz="3500" b="1" dirty="0" err="1"/>
              <a:t>value</a:t>
            </a:r>
            <a:r>
              <a:rPr lang="pt-BR" sz="3500" b="1" dirty="0"/>
              <a:t> = 2.485e-09</a:t>
            </a:r>
          </a:p>
          <a:p>
            <a:pPr marL="0" indent="0">
              <a:buNone/>
            </a:pPr>
            <a:r>
              <a:rPr lang="pt-BR" sz="3500" dirty="0"/>
              <a:t>Shapiro-Wilk </a:t>
            </a:r>
            <a:r>
              <a:rPr lang="pt-BR" sz="3500" dirty="0" err="1"/>
              <a:t>normality</a:t>
            </a:r>
            <a:r>
              <a:rPr lang="pt-BR" sz="3500" dirty="0"/>
              <a:t> </a:t>
            </a:r>
            <a:r>
              <a:rPr lang="pt-BR" sz="3500" dirty="0" err="1"/>
              <a:t>test</a:t>
            </a:r>
            <a:endParaRPr lang="pt-BR" sz="3500" dirty="0"/>
          </a:p>
          <a:p>
            <a:pPr marL="0" indent="0">
              <a:buNone/>
            </a:pPr>
            <a:r>
              <a:rPr lang="pt-BR" sz="3500" dirty="0"/>
              <a:t>data:  data_</a:t>
            </a:r>
            <a:r>
              <a:rPr lang="pt-BR" sz="3500" b="1" dirty="0"/>
              <a:t>PSO_asia30</a:t>
            </a:r>
            <a:r>
              <a:rPr lang="pt-BR" sz="3500" dirty="0"/>
              <a:t>$BIC</a:t>
            </a:r>
          </a:p>
          <a:p>
            <a:pPr marL="0" indent="0">
              <a:buNone/>
            </a:pPr>
            <a:r>
              <a:rPr lang="pt-BR" sz="3500" b="1" dirty="0"/>
              <a:t>W = 0.96227, p-</a:t>
            </a:r>
            <a:r>
              <a:rPr lang="pt-BR" sz="3500" b="1" dirty="0" err="1"/>
              <a:t>value</a:t>
            </a:r>
            <a:r>
              <a:rPr lang="pt-BR" sz="3500" b="1" dirty="0"/>
              <a:t> = 0.1491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A351A768-55CD-41E7-B6E7-B05B58BDE987}"/>
              </a:ext>
            </a:extLst>
          </p:cNvPr>
          <p:cNvSpPr txBox="1">
            <a:spLocks/>
          </p:cNvSpPr>
          <p:nvPr/>
        </p:nvSpPr>
        <p:spPr>
          <a:xfrm>
            <a:off x="5239800" y="2134327"/>
            <a:ext cx="5434282" cy="258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700" dirty="0"/>
              <a:t>Shapiro-Wilk </a:t>
            </a:r>
            <a:r>
              <a:rPr lang="pt-BR" sz="1700" dirty="0" err="1"/>
              <a:t>normality</a:t>
            </a:r>
            <a:r>
              <a:rPr lang="pt-BR" sz="1700" dirty="0"/>
              <a:t> </a:t>
            </a:r>
            <a:r>
              <a:rPr lang="pt-BR" sz="1700" dirty="0" err="1"/>
              <a:t>test</a:t>
            </a:r>
            <a:endParaRPr lang="pt-BR" sz="1700" dirty="0"/>
          </a:p>
          <a:p>
            <a:pPr marL="0" indent="0">
              <a:buNone/>
            </a:pPr>
            <a:r>
              <a:rPr lang="pt-BR" sz="1700" dirty="0"/>
              <a:t>data:  data_</a:t>
            </a:r>
            <a:r>
              <a:rPr lang="pt-BR" sz="1700" b="1" dirty="0"/>
              <a:t>GA_30_asia</a:t>
            </a:r>
            <a:r>
              <a:rPr lang="pt-BR" sz="1700" dirty="0"/>
              <a:t>$BIC</a:t>
            </a:r>
          </a:p>
          <a:p>
            <a:pPr marL="0" indent="0">
              <a:buNone/>
            </a:pPr>
            <a:r>
              <a:rPr lang="pt-BR" sz="1700" b="1" dirty="0"/>
              <a:t>W = 0.80539, p-</a:t>
            </a:r>
            <a:r>
              <a:rPr lang="pt-BR" sz="1700" b="1" dirty="0" err="1"/>
              <a:t>value</a:t>
            </a:r>
            <a:r>
              <a:rPr lang="pt-BR" sz="1700" b="1" dirty="0"/>
              <a:t> = 8.232e-05</a:t>
            </a:r>
          </a:p>
          <a:p>
            <a:pPr marL="0" indent="0">
              <a:buNone/>
            </a:pPr>
            <a:r>
              <a:rPr lang="pt-BR" sz="1700" dirty="0"/>
              <a:t>Shapiro-Wilk </a:t>
            </a:r>
            <a:r>
              <a:rPr lang="pt-BR" sz="1700" dirty="0" err="1"/>
              <a:t>normality</a:t>
            </a:r>
            <a:r>
              <a:rPr lang="pt-BR" sz="1700" dirty="0"/>
              <a:t> </a:t>
            </a:r>
            <a:r>
              <a:rPr lang="pt-BR" sz="1700" dirty="0" err="1"/>
              <a:t>test</a:t>
            </a:r>
            <a:endParaRPr lang="pt-BR" sz="1700" dirty="0"/>
          </a:p>
          <a:p>
            <a:pPr marL="0" indent="0">
              <a:buNone/>
            </a:pPr>
            <a:r>
              <a:rPr lang="pt-BR" sz="1700" dirty="0"/>
              <a:t>data:  </a:t>
            </a:r>
            <a:r>
              <a:rPr lang="pt-BR" sz="1700" b="1" dirty="0"/>
              <a:t>data_SA_30_asia</a:t>
            </a:r>
            <a:r>
              <a:rPr lang="pt-BR" sz="1700" dirty="0"/>
              <a:t>$BIC</a:t>
            </a:r>
          </a:p>
          <a:p>
            <a:pPr marL="0" indent="0">
              <a:buNone/>
            </a:pPr>
            <a:r>
              <a:rPr lang="pt-BR" sz="1700" b="1" dirty="0"/>
              <a:t>W = 0.65815, p-</a:t>
            </a:r>
            <a:r>
              <a:rPr lang="pt-BR" sz="1700" b="1" dirty="0" err="1"/>
              <a:t>value</a:t>
            </a:r>
            <a:r>
              <a:rPr lang="pt-BR" sz="1700" b="1" dirty="0"/>
              <a:t> = 4.053e-07</a:t>
            </a:r>
          </a:p>
          <a:p>
            <a:pPr marL="0" indent="0">
              <a:buFont typeface="Wingdings 3" charset="2"/>
              <a:buNone/>
            </a:pPr>
            <a:r>
              <a:rPr lang="pt-BR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941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905000"/>
            <a:ext cx="6591985" cy="3777622"/>
          </a:xfrm>
        </p:spPr>
        <p:txBody>
          <a:bodyPr>
            <a:normAutofit/>
          </a:bodyPr>
          <a:lstStyle/>
          <a:p>
            <a:r>
              <a:rPr lang="pt-BR" dirty="0"/>
              <a:t>Teste variância dos dados - </a:t>
            </a:r>
            <a:r>
              <a:rPr lang="pt-BR" dirty="0" err="1"/>
              <a:t>fligner.test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Fligner-Killeen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homogeneity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variances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data:  </a:t>
            </a:r>
            <a:r>
              <a:rPr lang="pt-BR" dirty="0" err="1"/>
              <a:t>cancer$BIC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cancer$Algoritmo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Fligner-Killeen:med</a:t>
            </a:r>
            <a:r>
              <a:rPr lang="pt-BR" dirty="0"/>
              <a:t> chi-</a:t>
            </a:r>
            <a:r>
              <a:rPr lang="pt-BR" dirty="0" err="1"/>
              <a:t>squared</a:t>
            </a:r>
            <a:r>
              <a:rPr lang="pt-BR" dirty="0"/>
              <a:t> = 13.967, </a:t>
            </a:r>
            <a:r>
              <a:rPr lang="pt-BR" dirty="0" err="1"/>
              <a:t>df</a:t>
            </a:r>
            <a:r>
              <a:rPr lang="pt-BR" dirty="0"/>
              <a:t> = 2, </a:t>
            </a:r>
            <a:r>
              <a:rPr lang="pt-BR" b="1" dirty="0"/>
              <a:t>p-</a:t>
            </a:r>
            <a:r>
              <a:rPr lang="pt-BR" b="1" dirty="0" err="1"/>
              <a:t>value</a:t>
            </a:r>
            <a:r>
              <a:rPr lang="pt-BR" b="1" dirty="0"/>
              <a:t> = 0.0009272</a:t>
            </a:r>
          </a:p>
          <a:p>
            <a:pPr marL="0" indent="0">
              <a:buNone/>
            </a:pPr>
            <a:r>
              <a:rPr lang="pt-BR" dirty="0" err="1"/>
              <a:t>Fligner-Killeen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homogeneity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variances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data:  </a:t>
            </a:r>
            <a:r>
              <a:rPr lang="pt-BR" dirty="0" err="1"/>
              <a:t>asia$BIC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asia$Algoritmo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Fligner-Killeen:med</a:t>
            </a:r>
            <a:r>
              <a:rPr lang="pt-BR" dirty="0"/>
              <a:t> chi-</a:t>
            </a:r>
            <a:r>
              <a:rPr lang="pt-BR" dirty="0" err="1"/>
              <a:t>squared</a:t>
            </a:r>
            <a:r>
              <a:rPr lang="pt-BR" dirty="0"/>
              <a:t> = 38.338, </a:t>
            </a:r>
            <a:r>
              <a:rPr lang="pt-BR" dirty="0" err="1"/>
              <a:t>df</a:t>
            </a:r>
            <a:r>
              <a:rPr lang="pt-BR" dirty="0"/>
              <a:t> = 2, </a:t>
            </a:r>
            <a:r>
              <a:rPr lang="pt-BR" b="1" dirty="0"/>
              <a:t>p-</a:t>
            </a:r>
            <a:r>
              <a:rPr lang="pt-BR" b="1" dirty="0" err="1"/>
              <a:t>value</a:t>
            </a:r>
            <a:r>
              <a:rPr lang="pt-BR" b="1" dirty="0"/>
              <a:t> = 4.731e-09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487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ED25F29-BD9D-495E-8ACA-A0CC669AD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988" y="2147668"/>
            <a:ext cx="7484012" cy="4548554"/>
          </a:xfrm>
        </p:spPr>
        <p:txBody>
          <a:bodyPr>
            <a:normAutofit fontScale="47500" lnSpcReduction="20000"/>
          </a:bodyPr>
          <a:lstStyle/>
          <a:p>
            <a:r>
              <a:rPr lang="pt-BR" sz="4000" dirty="0"/>
              <a:t>Parâmetros experimentais usados para o teste câncer: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n = 30;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delta = 1;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potência = 0.8;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alfa = 0.05.</a:t>
            </a:r>
          </a:p>
          <a:p>
            <a:r>
              <a:rPr lang="pt-BR" sz="4000" dirty="0"/>
              <a:t>Parâmetros experimentais usados para o teste Ásia: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n = 30;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delta = 13;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potência = 0.8;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4000" dirty="0"/>
              <a:t>alfa = 0.05.</a:t>
            </a:r>
            <a:br>
              <a:rPr lang="pt-BR" sz="3400" dirty="0"/>
            </a:br>
            <a:r>
              <a:rPr lang="pt-BR" sz="3400" dirty="0"/>
              <a:t>	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73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20BA61-29DA-4A3D-801A-98773DEFBA96}"/>
              </a:ext>
            </a:extLst>
          </p:cNvPr>
          <p:cNvSpPr/>
          <p:nvPr/>
        </p:nvSpPr>
        <p:spPr>
          <a:xfrm>
            <a:off x="2776562" y="6347387"/>
            <a:ext cx="53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IX – </a:t>
            </a:r>
            <a:r>
              <a:rPr lang="en-US" sz="1200" dirty="0" err="1"/>
              <a:t>Tamanho</a:t>
            </a:r>
            <a:r>
              <a:rPr lang="en-US" sz="1200" dirty="0"/>
              <a:t> de </a:t>
            </a:r>
            <a:r>
              <a:rPr lang="en-US" sz="1200" dirty="0" err="1"/>
              <a:t>efeito</a:t>
            </a:r>
            <a:r>
              <a:rPr lang="en-US" sz="1200" dirty="0"/>
              <a:t> </a:t>
            </a:r>
            <a:r>
              <a:rPr lang="en-US" sz="1200" dirty="0" err="1"/>
              <a:t>padronizado</a:t>
            </a:r>
            <a:r>
              <a:rPr lang="en-US" sz="1200" dirty="0"/>
              <a:t> x </a:t>
            </a:r>
            <a:r>
              <a:rPr lang="en-US" sz="1200" dirty="0" err="1"/>
              <a:t>potência</a:t>
            </a:r>
            <a:r>
              <a:rPr lang="en-US" sz="1200" dirty="0"/>
              <a:t> – </a:t>
            </a:r>
            <a:r>
              <a:rPr lang="en-US" sz="1200" dirty="0" err="1"/>
              <a:t>Câncer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944EA6A-FB1F-49F0-9A38-F75D5D84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763486"/>
            <a:ext cx="7404001" cy="45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C199-1CF6-472F-8780-1131CC48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ECFF8-77AB-4E59-84C3-FE883A07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605ED3-4863-46A9-A295-49BB57379369}"/>
              </a:ext>
            </a:extLst>
          </p:cNvPr>
          <p:cNvSpPr/>
          <p:nvPr/>
        </p:nvSpPr>
        <p:spPr>
          <a:xfrm>
            <a:off x="2776562" y="6347387"/>
            <a:ext cx="53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X – </a:t>
            </a:r>
            <a:r>
              <a:rPr lang="en-US" sz="1200" dirty="0" err="1"/>
              <a:t>Tamanho</a:t>
            </a:r>
            <a:r>
              <a:rPr lang="en-US" sz="1200" dirty="0"/>
              <a:t> de </a:t>
            </a:r>
            <a:r>
              <a:rPr lang="en-US" sz="1200" dirty="0" err="1"/>
              <a:t>efeito</a:t>
            </a:r>
            <a:r>
              <a:rPr lang="en-US" sz="1200" dirty="0"/>
              <a:t> </a:t>
            </a:r>
            <a:r>
              <a:rPr lang="en-US" sz="1200" dirty="0" err="1"/>
              <a:t>padronizado</a:t>
            </a:r>
            <a:r>
              <a:rPr lang="en-US" sz="1200" dirty="0"/>
              <a:t> x </a:t>
            </a:r>
            <a:r>
              <a:rPr lang="en-US" sz="1200" dirty="0" err="1"/>
              <a:t>potência</a:t>
            </a:r>
            <a:r>
              <a:rPr lang="en-US" sz="1200" dirty="0"/>
              <a:t> – </a:t>
            </a:r>
            <a:r>
              <a:rPr lang="en-US" sz="1200" dirty="0" err="1"/>
              <a:t>Ásia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  <p:pic>
        <p:nvPicPr>
          <p:cNvPr id="9" name="Imagem 8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DD4F668-5E3E-47EC-87FB-43A4FED8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9" y="1737360"/>
            <a:ext cx="7286045" cy="4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5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196B5B-12A1-4105-A806-32699980D3A1}"/>
              </a:ext>
            </a:extLst>
          </p:cNvPr>
          <p:cNvSpPr/>
          <p:nvPr/>
        </p:nvSpPr>
        <p:spPr>
          <a:xfrm>
            <a:off x="2776562" y="6347387"/>
            <a:ext cx="53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XI – </a:t>
            </a:r>
            <a:r>
              <a:rPr lang="en-US" sz="1200" dirty="0" err="1"/>
              <a:t>Histograma</a:t>
            </a:r>
            <a:r>
              <a:rPr lang="en-US" sz="1200" dirty="0"/>
              <a:t> residual - </a:t>
            </a:r>
            <a:r>
              <a:rPr lang="en-US" sz="1200" dirty="0" err="1"/>
              <a:t>Ásia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8C4FC4-73C8-45F9-BA22-807F2FDCA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31" y="3716055"/>
            <a:ext cx="6398537" cy="22068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BADEAF-6F76-4A8A-B42D-E129E1788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17" y="1742048"/>
            <a:ext cx="6394800" cy="181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3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51CF81B-5105-443C-8C35-0D7D9057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651322-E524-4CAE-8764-C2FD7337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Descrição do problema</a:t>
            </a:r>
          </a:p>
          <a:p>
            <a:pPr lvl="1"/>
            <a:r>
              <a:rPr lang="pt-BR" dirty="0"/>
              <a:t>Redes bayesianas</a:t>
            </a:r>
          </a:p>
          <a:p>
            <a:pPr lvl="1"/>
            <a:r>
              <a:rPr lang="pt-BR" dirty="0"/>
              <a:t>Algoritmos de otimização</a:t>
            </a:r>
          </a:p>
          <a:p>
            <a:r>
              <a:rPr lang="pt-BR" dirty="0"/>
              <a:t>Teste de hipótese</a:t>
            </a:r>
          </a:p>
          <a:p>
            <a:r>
              <a:rPr lang="pt-BR" dirty="0"/>
              <a:t>Coleta dos dados</a:t>
            </a:r>
          </a:p>
          <a:p>
            <a:r>
              <a:rPr lang="pt-BR" dirty="0"/>
              <a:t>Análise exploratória</a:t>
            </a:r>
          </a:p>
          <a:p>
            <a:r>
              <a:rPr lang="pt-BR" dirty="0"/>
              <a:t>Análise estatística</a:t>
            </a:r>
          </a:p>
          <a:p>
            <a:r>
              <a:rPr lang="pt-BR" dirty="0"/>
              <a:t>Conclusões </a:t>
            </a:r>
          </a:p>
          <a:p>
            <a:r>
              <a:rPr lang="pt-BR" dirty="0"/>
              <a:t>Discussão sobre possíveis limitações do estudo e sugestões de melhoria</a:t>
            </a:r>
          </a:p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B8CE04-769E-4471-B41A-CCFE7C91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98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625D97-1F03-4228-BD29-250292B7FB3C}"/>
              </a:ext>
            </a:extLst>
          </p:cNvPr>
          <p:cNvSpPr/>
          <p:nvPr/>
        </p:nvSpPr>
        <p:spPr>
          <a:xfrm>
            <a:off x="2695017" y="5772225"/>
            <a:ext cx="53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XII – </a:t>
            </a:r>
            <a:r>
              <a:rPr lang="en-US" sz="1200" dirty="0" err="1"/>
              <a:t>Análise</a:t>
            </a:r>
            <a:r>
              <a:rPr lang="en-US" sz="1200" dirty="0"/>
              <a:t> </a:t>
            </a:r>
            <a:r>
              <a:rPr lang="en-US" sz="1200" dirty="0" err="1"/>
              <a:t>Ásia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3CD76C4-1C4F-4F69-8FDD-6C938202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356" y="1905000"/>
            <a:ext cx="6424954" cy="20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44163-201B-4247-BC33-91202F3B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EFCDE5-7A22-4777-BB50-C5310A3B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37A019D-856A-40DB-A175-0AC9F0C15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59" y="1905000"/>
            <a:ext cx="6103559" cy="4006850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BF93841-DDCE-4965-8A04-7EBAA6B851C4}"/>
              </a:ext>
            </a:extLst>
          </p:cNvPr>
          <p:cNvSpPr/>
          <p:nvPr/>
        </p:nvSpPr>
        <p:spPr>
          <a:xfrm>
            <a:off x="2776562" y="6347387"/>
            <a:ext cx="5333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XIII– </a:t>
            </a:r>
            <a:r>
              <a:rPr lang="en-US" sz="1200" dirty="0" err="1"/>
              <a:t>Média</a:t>
            </a:r>
            <a:r>
              <a:rPr lang="en-US" sz="1200" dirty="0"/>
              <a:t> da </a:t>
            </a:r>
            <a:r>
              <a:rPr lang="en-US" sz="1200" dirty="0" err="1"/>
              <a:t>diferença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405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98BCE-7404-4852-9B58-69C6B5DE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38930"/>
          </a:xfrm>
        </p:spPr>
        <p:txBody>
          <a:bodyPr>
            <a:normAutofit fontScale="90000"/>
          </a:bodyPr>
          <a:lstStyle/>
          <a:p>
            <a:r>
              <a:rPr lang="pt-BR" dirty="0"/>
              <a:t>Conclusões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C43B5-6D5E-4EF2-8B97-FB2F3818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133600"/>
            <a:ext cx="6953391" cy="1280890"/>
          </a:xfrm>
        </p:spPr>
        <p:txBody>
          <a:bodyPr>
            <a:normAutofit fontScale="92500"/>
          </a:bodyPr>
          <a:lstStyle/>
          <a:p>
            <a:r>
              <a:rPr lang="pt-BR" dirty="0"/>
              <a:t>PSO pior desempenho;</a:t>
            </a:r>
          </a:p>
          <a:p>
            <a:r>
              <a:rPr lang="pt-BR" dirty="0"/>
              <a:t>Não Temos evidência suficiente para distinguir o GA do SA; </a:t>
            </a:r>
          </a:p>
          <a:p>
            <a:pPr marL="0" indent="0">
              <a:buNone/>
            </a:pPr>
            <a:br>
              <a:rPr lang="pt-BR" sz="1200" dirty="0"/>
            </a:b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736658-2BA2-4990-8E83-310CB41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077E87D-45DE-46D2-BCEB-DB0E1B7CE1E0}"/>
              </a:ext>
            </a:extLst>
          </p:cNvPr>
          <p:cNvSpPr txBox="1">
            <a:spLocks/>
          </p:cNvSpPr>
          <p:nvPr/>
        </p:nvSpPr>
        <p:spPr>
          <a:xfrm>
            <a:off x="1942415" y="4480559"/>
            <a:ext cx="6591985" cy="219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Uma limitação do estudo é o tempo necessário para geração de um grande número de amostras;</a:t>
            </a:r>
          </a:p>
          <a:p>
            <a:r>
              <a:rPr lang="pt-BR" dirty="0"/>
              <a:t>Aumento do número de amostras;</a:t>
            </a:r>
          </a:p>
          <a:p>
            <a:r>
              <a:rPr lang="pt-BR" dirty="0"/>
              <a:t>Aumentar a complexidade do problema.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795A63B-EBBE-495F-9197-1F1CB556DC15}"/>
              </a:ext>
            </a:extLst>
          </p:cNvPr>
          <p:cNvSpPr txBox="1">
            <a:spLocks/>
          </p:cNvSpPr>
          <p:nvPr/>
        </p:nvSpPr>
        <p:spPr>
          <a:xfrm>
            <a:off x="1945201" y="3611149"/>
            <a:ext cx="6589199" cy="838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Limitações e melhorias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575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B2F2-5A98-4A75-9840-08EA893C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CDA46A-7178-4A46-A8E1-D67CB841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Campelo</a:t>
            </a:r>
            <a:r>
              <a:rPr lang="en-US" dirty="0"/>
              <a:t>, Felipe. 2015. “Lecture Notes on Design and Analysis of Experiments.” https://github.com/</a:t>
            </a:r>
            <a:br>
              <a:rPr lang="en-US" dirty="0"/>
            </a:br>
            <a:r>
              <a:rPr lang="en-US" dirty="0" err="1"/>
              <a:t>fcampelo</a:t>
            </a:r>
            <a:r>
              <a:rPr lang="en-US" dirty="0"/>
              <a:t>/Design-and-Analysis-of-Experiments. </a:t>
            </a:r>
          </a:p>
          <a:p>
            <a:pPr algn="just"/>
            <a:r>
              <a:rPr lang="en-US" dirty="0" err="1"/>
              <a:t>Sheskin</a:t>
            </a:r>
            <a:r>
              <a:rPr lang="en-US" dirty="0"/>
              <a:t>, David J. </a:t>
            </a:r>
            <a:r>
              <a:rPr lang="en-US" i="1" dirty="0"/>
              <a:t>Handbook of parametric and nonparametric statistical procedures</a:t>
            </a:r>
            <a:r>
              <a:rPr lang="en-US" dirty="0"/>
              <a:t>. Chapman and Hall/CRC, 2003.</a:t>
            </a:r>
          </a:p>
          <a:p>
            <a:pPr marL="0" indent="0" algn="just">
              <a:buNone/>
            </a:pPr>
            <a:br>
              <a:rPr lang="en-US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A4C1BC-B067-4DC2-A940-6FAB296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57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dirty="0"/>
          </a:p>
        </p:txBody>
      </p:sp>
      <p:sp>
        <p:nvSpPr>
          <p:cNvPr id="375" name="Shape 375"/>
          <p:cNvSpPr txBox="1">
            <a:spLocks noGrp="1"/>
          </p:cNvSpPr>
          <p:nvPr>
            <p:ph type="ctrTitle" idx="4294967295"/>
          </p:nvPr>
        </p:nvSpPr>
        <p:spPr>
          <a:xfrm>
            <a:off x="1670050" y="761957"/>
            <a:ext cx="5803900" cy="735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>
                <a:solidFill>
                  <a:srgbClr val="EA3A68"/>
                </a:solidFill>
              </a:rPr>
              <a:t>Obrigado</a:t>
            </a:r>
            <a:r>
              <a:rPr lang="en" sz="4800" dirty="0">
                <a:solidFill>
                  <a:srgbClr val="EA3A68"/>
                </a:solidFill>
              </a:rPr>
              <a:t>!</a:t>
            </a:r>
            <a:endParaRPr sz="4800" dirty="0">
              <a:solidFill>
                <a:srgbClr val="EA3A68"/>
              </a:solidFill>
            </a:endParaRPr>
          </a:p>
        </p:txBody>
      </p:sp>
      <p:sp>
        <p:nvSpPr>
          <p:cNvPr id="376" name="Shape 376"/>
          <p:cNvSpPr txBox="1">
            <a:spLocks noGrp="1"/>
          </p:cNvSpPr>
          <p:nvPr>
            <p:ph type="subTitle" idx="4294967295"/>
          </p:nvPr>
        </p:nvSpPr>
        <p:spPr>
          <a:xfrm>
            <a:off x="1057044" y="3015425"/>
            <a:ext cx="6788150" cy="1047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3600" b="1" dirty="0">
                <a:latin typeface="+mj-lt"/>
                <a:cs typeface="Varela Round" panose="020B0604020202020204" charset="-79"/>
              </a:rPr>
              <a:t>Perguntas</a:t>
            </a:r>
            <a:r>
              <a:rPr lang="en" sz="3600" b="1" dirty="0">
                <a:latin typeface="+mj-lt"/>
                <a:cs typeface="Varela Round" panose="020B0604020202020204" charset="-79"/>
              </a:rPr>
              <a:t>?</a:t>
            </a:r>
            <a:endParaRPr sz="3600" b="1" dirty="0">
              <a:latin typeface="+mj-lt"/>
              <a:cs typeface="Varela Round" panose="020B0604020202020204" charset="-79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076850" y="2456225"/>
            <a:ext cx="4748538" cy="1896500"/>
          </a:xfrm>
          <a:custGeom>
            <a:avLst/>
            <a:gdLst/>
            <a:ahLst/>
            <a:cxnLst/>
            <a:rect l="0" t="0" r="0" b="0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979CB8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79" name="Shape 379"/>
          <p:cNvCxnSpPr/>
          <p:nvPr/>
        </p:nvCxnSpPr>
        <p:spPr>
          <a:xfrm flipH="1">
            <a:off x="6023075" y="2253575"/>
            <a:ext cx="810600" cy="7053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3380350" y="2302225"/>
            <a:ext cx="219000" cy="5592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1" name="Shape 381"/>
          <p:cNvCxnSpPr/>
          <p:nvPr/>
        </p:nvCxnSpPr>
        <p:spPr>
          <a:xfrm rot="10800000" flipH="1">
            <a:off x="2350850" y="3858550"/>
            <a:ext cx="826800" cy="6486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2" name="Shape 382"/>
          <p:cNvCxnSpPr/>
          <p:nvPr/>
        </p:nvCxnSpPr>
        <p:spPr>
          <a:xfrm rot="10800000">
            <a:off x="5406800" y="3850500"/>
            <a:ext cx="178500" cy="713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83" name="Shape 383"/>
          <p:cNvCxnSpPr/>
          <p:nvPr/>
        </p:nvCxnSpPr>
        <p:spPr>
          <a:xfrm rot="10800000">
            <a:off x="5707050" y="3793625"/>
            <a:ext cx="186300" cy="170400"/>
          </a:xfrm>
          <a:prstGeom prst="straightConnector1">
            <a:avLst/>
          </a:prstGeom>
          <a:noFill/>
          <a:ln w="9525" cap="flat" cmpd="sng">
            <a:solidFill>
              <a:srgbClr val="979CB8"/>
            </a:solidFill>
            <a:prstDash val="dash"/>
            <a:round/>
            <a:headEnd type="none" w="med" len="med"/>
            <a:tailEnd type="triangle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ED51BE2-AE02-4960-A399-97E99DC54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91" y="3680071"/>
            <a:ext cx="2330033" cy="23300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95D3B-824A-4405-995B-14CB8DB2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pt-BR" sz="3600" dirty="0">
                <a:solidFill>
                  <a:schemeClr val="tx1"/>
                </a:solidFill>
                <a:latin typeface="Century Gothic (Headings)"/>
              </a:rPr>
              <a:t>Redes bayesianas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32A20-4618-4E12-9FC8-EB1B4D23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845" y="3739486"/>
            <a:ext cx="6978555" cy="2171735"/>
          </a:xfrm>
        </p:spPr>
        <p:txBody>
          <a:bodyPr>
            <a:normAutofit fontScale="92500"/>
          </a:bodyPr>
          <a:lstStyle/>
          <a:p>
            <a:pPr algn="just"/>
            <a:r>
              <a:rPr lang="pt-BR" dirty="0"/>
              <a:t>Grande importância prática em diversos campos.</a:t>
            </a:r>
          </a:p>
          <a:p>
            <a:pPr algn="just"/>
            <a:r>
              <a:rPr lang="pt-BR" dirty="0"/>
              <a:t>Em geral é mais fácil deduzir a probabilidade observando um efeito, dado uma causa.</a:t>
            </a:r>
          </a:p>
          <a:p>
            <a:pPr algn="just"/>
            <a:r>
              <a:rPr lang="pt-BR" dirty="0"/>
              <a:t>Por exemplo muito aplicada na área da saúde, onde hipótese é uma proposição no domínio do conhecimento (uma doença por exemplo) e a evidência é a observação de algumas condições(um sintoma por exemplo).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2DD866-92A0-45CE-8470-3A10D5E2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1266" y="2567457"/>
                <a:ext cx="2733748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66" y="2567457"/>
                <a:ext cx="2733748" cy="679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ACB5-4423-40EE-B073-050244EF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83258-59B8-45CA-85DC-DFA168DD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8EC90B-0735-4A26-A468-E535D8AE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5" name="Imagem 8">
            <a:extLst>
              <a:ext uri="{FF2B5EF4-FFF2-40B4-BE49-F238E27FC236}">
                <a16:creationId xmlns:a16="http://schemas.microsoft.com/office/drawing/2014/main" id="{80B0348A-C7F6-4ACF-A1D7-FEF5D5E1FC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0813" y="1960184"/>
            <a:ext cx="5850417" cy="3538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09208" y="5498313"/>
                <a:ext cx="352558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208" y="5498313"/>
                <a:ext cx="3525581" cy="764568"/>
              </a:xfrm>
              <a:prstGeom prst="rect">
                <a:avLst/>
              </a:prstGeom>
              <a:blipFill rotWithShape="1">
                <a:blip r:embed="rId3"/>
                <a:stretch>
                  <a:fillRect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05469" y="6051729"/>
            <a:ext cx="7765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Figura I – Modelo de redes bayesianas</a:t>
            </a:r>
          </a:p>
          <a:p>
            <a:pPr algn="ctr"/>
            <a:r>
              <a:rPr lang="fr-FR" sz="1200" dirty="0"/>
              <a:t>Fonte: J. Pearl, </a:t>
            </a:r>
            <a:r>
              <a:rPr lang="fr-FR" sz="1200" dirty="0" err="1"/>
              <a:t>Probabilistic</a:t>
            </a:r>
            <a:r>
              <a:rPr lang="fr-FR" sz="1200" dirty="0"/>
              <a:t> </a:t>
            </a:r>
            <a:r>
              <a:rPr lang="fr-FR" sz="1200" dirty="0" err="1"/>
              <a:t>Reasoning</a:t>
            </a:r>
            <a:r>
              <a:rPr lang="fr-FR" sz="1200" dirty="0"/>
              <a:t> in Intelligent </a:t>
            </a:r>
            <a:r>
              <a:rPr lang="fr-FR" sz="1200" dirty="0" err="1"/>
              <a:t>Systems</a:t>
            </a:r>
            <a:r>
              <a:rPr lang="fr-FR" sz="1200" dirty="0"/>
              <a:t>: Networks, Amsterdam: Elsevier, 1988.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874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38E80-0257-45B3-B9FC-EE1FE1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BD70B-6D25-4FB9-BEDF-DFC6B27D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0D9301-42DC-44E9-BC15-0B5CAC6B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9">
            <a:extLst>
              <a:ext uri="{FF2B5EF4-FFF2-40B4-BE49-F238E27FC236}">
                <a16:creationId xmlns:a16="http://schemas.microsoft.com/office/drawing/2014/main" id="{77CA2FF7-7031-4D3D-BBAB-B4C7B5CD1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4685" y="2156026"/>
            <a:ext cx="6273746" cy="29007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8198" y="5910724"/>
            <a:ext cx="8120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Figura II – Modelo de Redes bayesianas.</a:t>
            </a:r>
          </a:p>
          <a:p>
            <a:r>
              <a:rPr lang="fr-FR" sz="1200" dirty="0"/>
              <a:t>Fonte:  M. </a:t>
            </a:r>
            <a:r>
              <a:rPr lang="fr-FR" sz="1200" dirty="0" err="1"/>
              <a:t>Scanagatta</a:t>
            </a:r>
            <a:r>
              <a:rPr lang="fr-FR" sz="1200" dirty="0"/>
              <a:t>, A. </a:t>
            </a:r>
            <a:r>
              <a:rPr lang="fr-FR" sz="1200" dirty="0" err="1"/>
              <a:t>Salmerón</a:t>
            </a:r>
            <a:r>
              <a:rPr lang="fr-FR" sz="1200" dirty="0"/>
              <a:t> et F. Stella, «A </a:t>
            </a:r>
            <a:r>
              <a:rPr lang="fr-FR" sz="1200" dirty="0" err="1"/>
              <a:t>survey</a:t>
            </a:r>
            <a:r>
              <a:rPr lang="fr-FR" sz="1200" dirty="0"/>
              <a:t> on </a:t>
            </a:r>
            <a:r>
              <a:rPr lang="fr-FR" sz="1200" dirty="0" err="1"/>
              <a:t>Bayesian</a:t>
            </a:r>
            <a:r>
              <a:rPr lang="fr-FR" sz="1200" dirty="0"/>
              <a:t> network structure </a:t>
            </a:r>
            <a:r>
              <a:rPr lang="fr-FR" sz="1200" dirty="0" err="1"/>
              <a:t>learning</a:t>
            </a:r>
            <a:r>
              <a:rPr lang="fr-FR" sz="1200" dirty="0"/>
              <a:t> </a:t>
            </a:r>
            <a:r>
              <a:rPr lang="fr-FR" sz="1200" dirty="0" err="1"/>
              <a:t>from</a:t>
            </a:r>
            <a:r>
              <a:rPr lang="fr-FR" sz="1200" dirty="0"/>
              <a:t> data,» Progress in </a:t>
            </a:r>
            <a:r>
              <a:rPr lang="fr-FR" sz="1200" dirty="0" err="1"/>
              <a:t>Artificial</a:t>
            </a:r>
            <a:r>
              <a:rPr lang="fr-FR" sz="1200" dirty="0"/>
              <a:t> Intelligence, 2019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297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8198D-FF73-459E-9F5B-AD060387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Century Gothic (Headings)"/>
              </a:rPr>
              <a:t>Redes bayesianas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0DA5F-0CD8-4D0C-B1C4-F5CAADDAA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59" y="1733266"/>
            <a:ext cx="7570242" cy="417795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               Cancer                                                                Asia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D1B9DB-03A6-4678-8A48-C31C3555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2">
            <a:extLst>
              <a:ext uri="{FF2B5EF4-FFF2-40B4-BE49-F238E27FC236}">
                <a16:creationId xmlns:a16="http://schemas.microsoft.com/office/drawing/2014/main" id="{D53B6646-0DD7-46C1-A0F2-BE34F0E0D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8" y="2230993"/>
            <a:ext cx="4076700" cy="4257675"/>
          </a:xfrm>
          <a:prstGeom prst="rect">
            <a:avLst/>
          </a:prstGeom>
        </p:spPr>
      </p:pic>
      <p:pic>
        <p:nvPicPr>
          <p:cNvPr id="6" name="Imagem 3">
            <a:extLst>
              <a:ext uri="{FF2B5EF4-FFF2-40B4-BE49-F238E27FC236}">
                <a16:creationId xmlns:a16="http://schemas.microsoft.com/office/drawing/2014/main" id="{93C0CC8F-1C5C-49E1-B0C9-D30E4B97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297" y="2230994"/>
            <a:ext cx="3967316" cy="4257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25704" y="6341447"/>
            <a:ext cx="36471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Figura III – Modelo para o Problema proposto. </a:t>
            </a:r>
          </a:p>
          <a:p>
            <a:r>
              <a:rPr lang="pt-BR" sz="1200" dirty="0"/>
              <a:t>Fonte: http://www.bnlearn.com/bnrepository/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9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837" y="6052401"/>
            <a:ext cx="6591985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 err="1"/>
              <a:t>Figura</a:t>
            </a:r>
            <a:r>
              <a:rPr lang="en-US" sz="1200" dirty="0"/>
              <a:t> IV – Pseudo-Código GA.</a:t>
            </a:r>
          </a:p>
          <a:p>
            <a:pPr marL="0" indent="0" algn="ctr">
              <a:buNone/>
            </a:pPr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48" y="1670328"/>
            <a:ext cx="630890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04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1532509"/>
            <a:ext cx="5782279" cy="470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A49732C-B0F3-4B08-8435-BFD8B4DFA083}"/>
              </a:ext>
            </a:extLst>
          </p:cNvPr>
          <p:cNvSpPr/>
          <p:nvPr/>
        </p:nvSpPr>
        <p:spPr>
          <a:xfrm>
            <a:off x="2117188" y="62338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V – Pseudo-Código SA.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47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371" y="2034388"/>
            <a:ext cx="6076072" cy="374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9009799-C07F-48E9-8229-A223AE262C64}"/>
              </a:ext>
            </a:extLst>
          </p:cNvPr>
          <p:cNvSpPr/>
          <p:nvPr/>
        </p:nvSpPr>
        <p:spPr>
          <a:xfrm>
            <a:off x="2286000" y="577738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dirty="0" err="1"/>
              <a:t>Figura</a:t>
            </a:r>
            <a:r>
              <a:rPr lang="en-US" sz="1200" dirty="0"/>
              <a:t> VI – Pseudo-Código PSO.</a:t>
            </a:r>
          </a:p>
          <a:p>
            <a:pPr algn="ctr"/>
            <a:r>
              <a:rPr lang="en-US" sz="1200" dirty="0"/>
              <a:t>Fonte: </a:t>
            </a:r>
            <a:r>
              <a:rPr lang="en-US" sz="1200" dirty="0" err="1"/>
              <a:t>Autores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797006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993</TotalTime>
  <Words>863</Words>
  <Application>Microsoft Office PowerPoint</Application>
  <PresentationFormat>Apresentação na tela (4:3)</PresentationFormat>
  <Paragraphs>150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Century Gothic</vt:lpstr>
      <vt:lpstr>Century Gothic (Headings)</vt:lpstr>
      <vt:lpstr>Cambria Math</vt:lpstr>
      <vt:lpstr>Wingdings 3</vt:lpstr>
      <vt:lpstr>Arial</vt:lpstr>
      <vt:lpstr>Wingdings</vt:lpstr>
      <vt:lpstr>Cacho</vt:lpstr>
      <vt:lpstr>Apresentação do PowerPoint</vt:lpstr>
      <vt:lpstr>Sumário</vt:lpstr>
      <vt:lpstr>Redes bayesianas</vt:lpstr>
      <vt:lpstr>Redes bayesianas</vt:lpstr>
      <vt:lpstr>Redes bayesianas</vt:lpstr>
      <vt:lpstr>Redes bayesianas</vt:lpstr>
      <vt:lpstr>Algoritmo</vt:lpstr>
      <vt:lpstr>Algoritmo</vt:lpstr>
      <vt:lpstr>Algoritmo</vt:lpstr>
      <vt:lpstr>Teste de hipótese </vt:lpstr>
      <vt:lpstr>Coleta dos dados</vt:lpstr>
      <vt:lpstr>Análise exploratória</vt:lpstr>
      <vt:lpstr>Análise exploratória</vt:lpstr>
      <vt:lpstr>Análise exploratória</vt:lpstr>
      <vt:lpstr>Análise exploratória</vt:lpstr>
      <vt:lpstr>Análise exploratória </vt:lpstr>
      <vt:lpstr>Análise exploratória </vt:lpstr>
      <vt:lpstr>Análise exploratória </vt:lpstr>
      <vt:lpstr>Análise estatística</vt:lpstr>
      <vt:lpstr>Análise estatística</vt:lpstr>
      <vt:lpstr>Análise estatística</vt:lpstr>
      <vt:lpstr>Conclusões  </vt:lpstr>
      <vt:lpstr>Referências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no Desperdício no Processo de Corte de Chapas de Vidro via Programação Linear</dc:title>
  <dc:creator>Bruna</dc:creator>
  <cp:lastModifiedBy>Rafael Bambirra</cp:lastModifiedBy>
  <cp:revision>133</cp:revision>
  <cp:lastPrinted>2019-12-03T10:45:31Z</cp:lastPrinted>
  <dcterms:modified xsi:type="dcterms:W3CDTF">2019-12-03T13:22:09Z</dcterms:modified>
</cp:coreProperties>
</file>