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7" r:id="rId2"/>
    <p:sldId id="319" r:id="rId3"/>
    <p:sldId id="338" r:id="rId4"/>
    <p:sldId id="339" r:id="rId5"/>
    <p:sldId id="340" r:id="rId6"/>
    <p:sldId id="341" r:id="rId7"/>
    <p:sldId id="344" r:id="rId8"/>
    <p:sldId id="342" r:id="rId9"/>
    <p:sldId id="343" r:id="rId10"/>
    <p:sldId id="323" r:id="rId11"/>
    <p:sldId id="324" r:id="rId12"/>
    <p:sldId id="325" r:id="rId13"/>
    <p:sldId id="326" r:id="rId14"/>
    <p:sldId id="327" r:id="rId15"/>
    <p:sldId id="329" r:id="rId16"/>
    <p:sldId id="336" r:id="rId17"/>
    <p:sldId id="337" r:id="rId18"/>
    <p:sldId id="328" r:id="rId19"/>
    <p:sldId id="331" r:id="rId20"/>
    <p:sldId id="332" r:id="rId21"/>
    <p:sldId id="333" r:id="rId22"/>
    <p:sldId id="334" r:id="rId23"/>
    <p:sldId id="335" r:id="rId24"/>
    <p:sldId id="280" r:id="rId25"/>
  </p:sldIdLst>
  <p:sldSz cx="9144000" cy="6858000" type="screen4x3"/>
  <p:notesSz cx="6858000" cy="9144000"/>
  <p:embeddedFontLst>
    <p:embeddedFont>
      <p:font typeface="Century Gothic" pitchFamily="34" charset="0"/>
      <p:regular r:id="rId27"/>
      <p:bold r:id="rId28"/>
      <p:italic r:id="rId29"/>
      <p:boldItalic r:id="rId30"/>
    </p:embeddedFont>
    <p:embeddedFont>
      <p:font typeface="Cambria Math" pitchFamily="18" charset="0"/>
      <p:regular r:id="rId31"/>
    </p:embeddedFont>
    <p:embeddedFont>
      <p:font typeface="Wingdings 3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2753C69-1233-4411-B6AA-EC185221C816}">
  <a:tblStyle styleId="{12753C69-1233-4411-B6AA-EC185221C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>
        <p:scale>
          <a:sx n="70" d="100"/>
          <a:sy n="70" d="100"/>
        </p:scale>
        <p:origin x="-153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021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405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074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6492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409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596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7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333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4954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45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798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059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2954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814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327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850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80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467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9" r:id="rId17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nlearn.com/bnrepositor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A278F733-90F2-47E4-93C6-53D7936DB8D8}"/>
              </a:ext>
            </a:extLst>
          </p:cNvPr>
          <p:cNvSpPr/>
          <p:nvPr/>
        </p:nvSpPr>
        <p:spPr>
          <a:xfrm>
            <a:off x="3101899" y="6398238"/>
            <a:ext cx="645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+mj-lt"/>
              </a:rPr>
              <a:t>Planejamento e Análise de Experimentos- PPGEEE </a:t>
            </a:r>
          </a:p>
        </p:txBody>
      </p:sp>
      <p:sp>
        <p:nvSpPr>
          <p:cNvPr id="9" name="Shape 138">
            <a:extLst>
              <a:ext uri="{FF2B5EF4-FFF2-40B4-BE49-F238E27FC236}">
                <a16:creationId xmlns:a16="http://schemas.microsoft.com/office/drawing/2014/main" xmlns="" id="{4648DD36-0875-471C-A864-B0C22780478B}"/>
              </a:ext>
            </a:extLst>
          </p:cNvPr>
          <p:cNvSpPr txBox="1">
            <a:spLocks/>
          </p:cNvSpPr>
          <p:nvPr/>
        </p:nvSpPr>
        <p:spPr>
          <a:xfrm>
            <a:off x="1971553" y="2009125"/>
            <a:ext cx="5882700" cy="154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600" kern="1200">
                <a:solidFill>
                  <a:srgbClr val="979CB8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</a:rPr>
              <a:t>Comparação de algoritmos para resolução de estruturas de redes bayesianas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72AD6B2F-C6FD-43D8-A402-D84B3B2E2490}"/>
              </a:ext>
            </a:extLst>
          </p:cNvPr>
          <p:cNvSpPr txBox="1"/>
          <p:nvPr/>
        </p:nvSpPr>
        <p:spPr>
          <a:xfrm>
            <a:off x="2470997" y="196423"/>
            <a:ext cx="488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  <a:sym typeface="Shadows Into Light"/>
              </a:rPr>
              <a:t>Universidade Federal de Minas Gerais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E8AA471-9EB8-42F0-ACBD-BA52E96F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08" y="110971"/>
            <a:ext cx="1471012" cy="6314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93936CC8-E98A-4CD6-BF93-FCB5DC8998A0}"/>
              </a:ext>
            </a:extLst>
          </p:cNvPr>
          <p:cNvSpPr/>
          <p:nvPr/>
        </p:nvSpPr>
        <p:spPr>
          <a:xfrm>
            <a:off x="907366" y="659398"/>
            <a:ext cx="7329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</a:rPr>
              <a:t>Programa de Pós-Graduação em Engenharia Elétrica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B27D3639-9C4A-49BF-B2EF-BB42FE706B62}"/>
              </a:ext>
            </a:extLst>
          </p:cNvPr>
          <p:cNvSpPr/>
          <p:nvPr/>
        </p:nvSpPr>
        <p:spPr>
          <a:xfrm>
            <a:off x="1083212" y="4714910"/>
            <a:ext cx="7659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Equipe: Fernanda Rodrigues Macedo,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Itallo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Guilherme Machado e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Rafael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Bambirra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Pereira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A3E5D9E7-EB96-44E1-B7D3-899275A530F2}"/>
              </a:ext>
            </a:extLst>
          </p:cNvPr>
          <p:cNvSpPr/>
          <p:nvPr/>
        </p:nvSpPr>
        <p:spPr>
          <a:xfrm>
            <a:off x="1255967" y="5488382"/>
            <a:ext cx="645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+mj-lt"/>
              </a:rPr>
              <a:t>Professores: 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Eduardo Gontijo Carrano, Michel Bessani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hipótese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E0F0FF5-B5BC-48BE-932D-F9546DB04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teste de hipótese foi definido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{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  ∀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</m:mr>
                      </m:m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0F0FF5-B5BC-48BE-932D-F9546DB04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0F0FF5-B5BC-48BE-932D-F9546DB0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análise experimental foi utilizado os dados obtidos na execução dos três algoritmos – 20000 avaliação de função objetiva; </a:t>
            </a:r>
          </a:p>
          <a:p>
            <a:r>
              <a:rPr lang="pt-BR" dirty="0"/>
              <a:t>Definição de mesmo número de chamada de função e de dados para alimentar o algoritmo.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E0F0FF5-B5BC-48BE-932D-F9546DB0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análise teve como objetivo extrair informações relevantes a partir de cada amostra.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41E76782-7DC7-48F8-8750-95961B47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55" y="3028196"/>
            <a:ext cx="643027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xmlns="" id="{DEA0C9F6-40D7-44E2-B79A-54A47EB59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08" y="2216202"/>
            <a:ext cx="6430272" cy="3667637"/>
          </a:xfrm>
        </p:spPr>
      </p:pic>
    </p:spTree>
    <p:extLst>
      <p:ext uri="{BB962C8B-B14F-4D97-AF65-F5344CB8AC3E}">
        <p14:creationId xmlns:p14="http://schemas.microsoft.com/office/powerpoint/2010/main" val="238824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normalidade dos dados - </a:t>
            </a:r>
            <a:r>
              <a:rPr lang="pt-BR" dirty="0" err="1"/>
              <a:t>shapiro.test</a:t>
            </a:r>
            <a:r>
              <a:rPr lang="pt-BR" dirty="0"/>
              <a:t>; </a:t>
            </a:r>
          </a:p>
          <a:p>
            <a:r>
              <a:rPr lang="pt-BR" dirty="0"/>
              <a:t>Teste variância dos dados - </a:t>
            </a:r>
            <a:r>
              <a:rPr lang="pt-BR" dirty="0" err="1"/>
              <a:t>fligner.test</a:t>
            </a:r>
            <a:r>
              <a:rPr lang="pt-BR" dirty="0"/>
              <a:t>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Os seguintes parâmetros experimentais são usados para o teste câncer:</a:t>
            </a:r>
          </a:p>
          <a:p>
            <a:pPr lvl="1"/>
            <a:r>
              <a:rPr lang="pt-BR" dirty="0"/>
              <a:t>n = 30; </a:t>
            </a:r>
          </a:p>
          <a:p>
            <a:pPr lvl="1"/>
            <a:r>
              <a:rPr lang="pt-BR" dirty="0"/>
              <a:t>delta = 1;</a:t>
            </a:r>
          </a:p>
          <a:p>
            <a:pPr lvl="1"/>
            <a:r>
              <a:rPr lang="pt-BR" dirty="0"/>
              <a:t>potencia = 0.8;</a:t>
            </a:r>
          </a:p>
          <a:p>
            <a:pPr lvl="1"/>
            <a:r>
              <a:rPr lang="pt-BR" dirty="0"/>
              <a:t>alfa = 0.01.</a:t>
            </a:r>
          </a:p>
          <a:p>
            <a:r>
              <a:rPr lang="pt-BR" dirty="0"/>
              <a:t>Os seguintes parâmetros experimentais são usados para o teste Ásia:</a:t>
            </a:r>
          </a:p>
          <a:p>
            <a:pPr lvl="1"/>
            <a:r>
              <a:rPr lang="pt-BR" dirty="0"/>
              <a:t>n = 30; </a:t>
            </a:r>
          </a:p>
          <a:p>
            <a:pPr lvl="1"/>
            <a:r>
              <a:rPr lang="pt-BR" dirty="0"/>
              <a:t>delta = 13;</a:t>
            </a:r>
          </a:p>
          <a:p>
            <a:pPr lvl="1"/>
            <a:r>
              <a:rPr lang="pt-BR" dirty="0"/>
              <a:t>potencia = 0.8;</a:t>
            </a:r>
          </a:p>
          <a:p>
            <a:pPr lvl="1"/>
            <a:r>
              <a:rPr lang="pt-BR" dirty="0"/>
              <a:t>alfa = 0.01.</a:t>
            </a: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73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132" y="1540189"/>
            <a:ext cx="6591985" cy="3777622"/>
          </a:xfrm>
        </p:spPr>
        <p:txBody>
          <a:bodyPr>
            <a:normAutofit/>
          </a:bodyPr>
          <a:lstStyle/>
          <a:p>
            <a:r>
              <a:rPr lang="pt-BR" dirty="0"/>
              <a:t>Avaliação do Tamanho de Efeito x Potência</a:t>
            </a:r>
            <a:br>
              <a:rPr lang="pt-BR" dirty="0"/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95BA0B0-A1F1-42E3-9A9F-62054507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62" y="2189023"/>
            <a:ext cx="7112123" cy="43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132" y="1540189"/>
            <a:ext cx="6591985" cy="3777622"/>
          </a:xfrm>
        </p:spPr>
        <p:txBody>
          <a:bodyPr>
            <a:normAutofit/>
          </a:bodyPr>
          <a:lstStyle/>
          <a:p>
            <a:r>
              <a:rPr lang="pt-BR" dirty="0"/>
              <a:t>Avaliação do Tamanho de Efeito x Potência</a:t>
            </a:r>
            <a:br>
              <a:rPr lang="pt-BR" dirty="0"/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6B93D91-8344-4280-8C83-914161F4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3" y="2131997"/>
            <a:ext cx="7033147" cy="43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9E7E1579-2689-4E3E-AAE6-9AC0DDD7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124" y="1905000"/>
            <a:ext cx="5851351" cy="377825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3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xmlns="" id="{D6762858-9FAA-49E9-A9FD-F1D27964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377" y="1737815"/>
            <a:ext cx="6148403" cy="3778250"/>
          </a:xfrm>
        </p:spPr>
      </p:pic>
    </p:spTree>
    <p:extLst>
      <p:ext uri="{BB962C8B-B14F-4D97-AF65-F5344CB8AC3E}">
        <p14:creationId xmlns:p14="http://schemas.microsoft.com/office/powerpoint/2010/main" val="23287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51CF81B-5105-443C-8C35-0D7D9057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6651322-E524-4CAE-8764-C2FD7337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Descrição do problema</a:t>
            </a:r>
          </a:p>
          <a:p>
            <a:pPr lvl="1"/>
            <a:r>
              <a:rPr lang="pt-BR" dirty="0"/>
              <a:t>Redes bayesianas</a:t>
            </a:r>
          </a:p>
          <a:p>
            <a:pPr lvl="1"/>
            <a:r>
              <a:rPr lang="pt-BR" dirty="0"/>
              <a:t>Algoritmos de otimização</a:t>
            </a:r>
          </a:p>
          <a:p>
            <a:r>
              <a:rPr lang="pt-BR" dirty="0"/>
              <a:t>Teste de hipótese</a:t>
            </a:r>
          </a:p>
          <a:p>
            <a:r>
              <a:rPr lang="pt-BR" dirty="0"/>
              <a:t>Coleta dos dados</a:t>
            </a:r>
          </a:p>
          <a:p>
            <a:r>
              <a:rPr lang="pt-BR" dirty="0"/>
              <a:t>Análise exploratória</a:t>
            </a:r>
          </a:p>
          <a:p>
            <a:r>
              <a:rPr lang="pt-BR" dirty="0"/>
              <a:t>Análise estatística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Discussão sobre possíveis limitações do estudo e sugestões de melhoria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0CB8CE04-769E-4471-B41A-CCFE7C91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8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xmlns="" id="{037A019D-856A-40DB-A175-0AC9F0C1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081" y="2133600"/>
            <a:ext cx="5755337" cy="3778250"/>
          </a:xfrm>
        </p:spPr>
      </p:pic>
    </p:spTree>
    <p:extLst>
      <p:ext uri="{BB962C8B-B14F-4D97-AF65-F5344CB8AC3E}">
        <p14:creationId xmlns:p14="http://schemas.microsoft.com/office/powerpoint/2010/main" val="231540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398BCE-7404-4852-9B58-69C6B5DE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54C43B5-6D5E-4EF2-8B97-FB2F3818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PSO pior desempenho;</a:t>
            </a:r>
          </a:p>
          <a:p>
            <a:r>
              <a:rPr lang="pt-BR" dirty="0"/>
              <a:t>Evidência forte suficiente para distinguir o GA do AS; </a:t>
            </a:r>
          </a:p>
          <a:p>
            <a:r>
              <a:rPr lang="pt-BR" dirty="0"/>
              <a:t>Portanto o desempenho médio dos algoritmos não apresenta diferenças significativas.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6736658-2BA2-4990-8E83-310CB41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7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6A6D19-816D-4F57-B3E8-0EDB0C96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939492" cy="1280890"/>
          </a:xfrm>
        </p:spPr>
        <p:txBody>
          <a:bodyPr>
            <a:normAutofit fontScale="90000"/>
          </a:bodyPr>
          <a:lstStyle/>
          <a:p>
            <a:r>
              <a:rPr lang="pt-BR" dirty="0"/>
              <a:t>Discussão sobre possíveis limitações do estudo e sugestões de melhoria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62F1CAB-A73C-45C7-981F-36A4D892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2456268"/>
            <a:ext cx="6591985" cy="3777622"/>
          </a:xfrm>
        </p:spPr>
        <p:txBody>
          <a:bodyPr/>
          <a:lstStyle/>
          <a:p>
            <a:r>
              <a:rPr lang="pt-BR" dirty="0"/>
              <a:t>Uma limitação do estudo é o tempo necessário para geração de um grande número de amostras;</a:t>
            </a:r>
          </a:p>
          <a:p>
            <a:r>
              <a:rPr lang="pt-BR" dirty="0"/>
              <a:t>Aumento do número de amostras;</a:t>
            </a:r>
          </a:p>
          <a:p>
            <a:r>
              <a:rPr lang="pt-BR" dirty="0"/>
              <a:t>Aumentar a complexidade do problema.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92D7E88-BAF3-44BA-A164-8D9DF80D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44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8DB2F2-5A98-4A75-9840-08EA893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0CDA46A-7178-4A46-A8E1-D67CB841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Campelo</a:t>
            </a:r>
            <a:r>
              <a:rPr lang="en-US" dirty="0"/>
              <a:t>, Felipe. 2015. “Lecture Notes on Design and Analysis of Experiments.” https://github.com/</a:t>
            </a:r>
            <a:br>
              <a:rPr lang="en-US" dirty="0"/>
            </a:br>
            <a:r>
              <a:rPr lang="en-US" dirty="0" err="1"/>
              <a:t>fcampelo</a:t>
            </a:r>
            <a:r>
              <a:rPr lang="en-US" dirty="0"/>
              <a:t>/Design-and-Analysis-of-Experiments. </a:t>
            </a:r>
          </a:p>
          <a:p>
            <a:pPr algn="just"/>
            <a:r>
              <a:rPr lang="en-US" dirty="0" err="1"/>
              <a:t>Sheskin</a:t>
            </a:r>
            <a:r>
              <a:rPr lang="en-US" dirty="0"/>
              <a:t>, David J. </a:t>
            </a:r>
            <a:r>
              <a:rPr lang="en-US" i="1" dirty="0"/>
              <a:t>Handbook of parametric and nonparametric statistical procedures</a:t>
            </a:r>
            <a:r>
              <a:rPr lang="en-US" dirty="0"/>
              <a:t>. Chapman and Hall/CRC, 2003.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DAA4C1BC-B067-4DC2-A940-6FAB296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dirty="0"/>
          </a:p>
        </p:txBody>
      </p:sp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1670050" y="761957"/>
            <a:ext cx="5803900" cy="73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rgbClr val="EA3A68"/>
                </a:solidFill>
              </a:rPr>
              <a:t>Obrigado</a:t>
            </a:r>
            <a:r>
              <a:rPr lang="en" sz="4800" dirty="0">
                <a:solidFill>
                  <a:srgbClr val="EA3A68"/>
                </a:solidFill>
              </a:rPr>
              <a:t>!</a:t>
            </a:r>
            <a:endParaRPr sz="4800" dirty="0">
              <a:solidFill>
                <a:srgbClr val="EA3A68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1057044" y="3015425"/>
            <a:ext cx="6788150" cy="10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latin typeface="+mj-lt"/>
                <a:cs typeface="Varela Round" panose="020B0604020202020204" charset="-79"/>
              </a:rPr>
              <a:t>Perguntas</a:t>
            </a:r>
            <a:r>
              <a:rPr lang="en" sz="3600" b="1" dirty="0">
                <a:latin typeface="+mj-lt"/>
                <a:cs typeface="Varela Round" panose="020B0604020202020204" charset="-79"/>
              </a:rPr>
              <a:t>?</a:t>
            </a:r>
            <a:endParaRPr sz="3600" b="1" dirty="0">
              <a:latin typeface="+mj-lt"/>
              <a:cs typeface="Varela Round" panose="020B0604020202020204" charset="-79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79" name="Shape 379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1" name="Shape 381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ED51BE2-AE02-4960-A399-97E99DC5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91" y="3680071"/>
            <a:ext cx="2330033" cy="23300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BB95D3B-824A-4405-995B-14CB8DB2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pt-BR" sz="3600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sz="3600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5732A20-4618-4E12-9FC8-EB1B4D23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845" y="3739486"/>
            <a:ext cx="6978555" cy="2171735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Grande importância prática em diversos campos.</a:t>
            </a:r>
          </a:p>
          <a:p>
            <a:pPr algn="just"/>
            <a:r>
              <a:rPr lang="pt-BR" dirty="0"/>
              <a:t>Em geral é mais fácil deduzir a probabilidade observando um efeito, dado uma causa.</a:t>
            </a:r>
          </a:p>
          <a:p>
            <a:pPr algn="just"/>
            <a:r>
              <a:rPr lang="pt-BR" dirty="0"/>
              <a:t>Por exemplo muito aplicada na área da saúde, onde hipótese é uma proposição no domínio do conhecimento (uma doença por exemplo) e a evidência é a observação de algumas condições(um sintoma por exemplo).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AA2DD866-92A0-45CE-8470-3A10D5E2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71266" y="2567457"/>
                <a:ext cx="2733748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66" y="2567457"/>
                <a:ext cx="2733748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48ACB5-4423-40EE-B073-050244EF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A783258-59B8-45CA-85DC-DFA168DD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58EC90B-0735-4A26-A468-E535D8A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B0348A-C7F6-4ACF-A1D7-FEF5D5E1FC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0813" y="1960184"/>
            <a:ext cx="5850417" cy="3538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809208" y="5498313"/>
                <a:ext cx="352558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208" y="5498313"/>
                <a:ext cx="3525581" cy="764568"/>
              </a:xfrm>
              <a:prstGeom prst="rect">
                <a:avLst/>
              </a:prstGeom>
              <a:blipFill rotWithShape="1">
                <a:blip r:embed="rId3"/>
                <a:stretch>
                  <a:fillRect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05469" y="6051729"/>
            <a:ext cx="7765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200" dirty="0"/>
              <a:t>[1]J. Pearl, </a:t>
            </a:r>
            <a:r>
              <a:rPr lang="fr-FR" sz="1200" dirty="0" err="1"/>
              <a:t>Probabilistic</a:t>
            </a:r>
            <a:r>
              <a:rPr lang="fr-FR" sz="1200" dirty="0"/>
              <a:t> </a:t>
            </a:r>
            <a:r>
              <a:rPr lang="fr-FR" sz="1200" dirty="0" err="1"/>
              <a:t>Reasoning</a:t>
            </a:r>
            <a:r>
              <a:rPr lang="fr-FR" sz="1200" dirty="0"/>
              <a:t> in Intelligent </a:t>
            </a:r>
            <a:r>
              <a:rPr lang="fr-FR" sz="1200" dirty="0" err="1"/>
              <a:t>Systems</a:t>
            </a:r>
            <a:r>
              <a:rPr lang="fr-FR" sz="1200" dirty="0"/>
              <a:t>: Networks, Amsterdam: Elsevier, 1988.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74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B38E80-0257-45B3-B9FC-EE1FE1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14BD70B-6D25-4FB9-BEDF-DFC6B27D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C0D9301-42DC-44E9-BC15-0B5CAC6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CA2FF7-7031-4D3D-BBAB-B4C7B5CD1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4685" y="2156026"/>
            <a:ext cx="6273746" cy="29007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5217" y="5831344"/>
            <a:ext cx="81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[2] M. </a:t>
            </a:r>
            <a:r>
              <a:rPr lang="fr-FR" sz="1200" dirty="0" err="1"/>
              <a:t>Scanagatta</a:t>
            </a:r>
            <a:r>
              <a:rPr lang="fr-FR" sz="1200" dirty="0"/>
              <a:t>, A. </a:t>
            </a:r>
            <a:r>
              <a:rPr lang="fr-FR" sz="1200" dirty="0" err="1"/>
              <a:t>Salmerón</a:t>
            </a:r>
            <a:r>
              <a:rPr lang="fr-FR" sz="1200" dirty="0"/>
              <a:t> et F. Stella, «A </a:t>
            </a:r>
            <a:r>
              <a:rPr lang="fr-FR" sz="1200" dirty="0" err="1"/>
              <a:t>survey</a:t>
            </a:r>
            <a:r>
              <a:rPr lang="fr-FR" sz="1200" dirty="0"/>
              <a:t> on </a:t>
            </a:r>
            <a:r>
              <a:rPr lang="fr-FR" sz="1200" dirty="0" err="1"/>
              <a:t>Bayesian</a:t>
            </a:r>
            <a:r>
              <a:rPr lang="fr-FR" sz="1200" dirty="0"/>
              <a:t> network structure </a:t>
            </a:r>
            <a:r>
              <a:rPr lang="fr-FR" sz="1200" dirty="0" err="1"/>
              <a:t>learning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data,» Progress in </a:t>
            </a:r>
            <a:r>
              <a:rPr lang="fr-FR" sz="1200" dirty="0" err="1"/>
              <a:t>Artificial</a:t>
            </a:r>
            <a:r>
              <a:rPr lang="fr-FR" sz="1200" dirty="0"/>
              <a:t> Intelligence,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297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F8198D-FF73-459E-9F5B-AD060387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D0DA5F-0CD8-4D0C-B1C4-F5CAADDA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59" y="1733266"/>
            <a:ext cx="7570242" cy="417795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               Cancer                                                                Asia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BD1B9DB-03A6-4678-8A48-C31C3555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3B6646-0DD7-46C1-A0F2-BE34F0E0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8" y="2230993"/>
            <a:ext cx="4076700" cy="4257675"/>
          </a:xfrm>
          <a:prstGeom prst="rect">
            <a:avLst/>
          </a:prstGeom>
        </p:spPr>
      </p:pic>
      <p:pic>
        <p:nvPicPr>
          <p:cNvPr id="6" name="Imagem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C0CC8F-1C5C-49E1-B0C9-D30E4B97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97" y="2230994"/>
            <a:ext cx="3967316" cy="4257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5239" y="6488668"/>
            <a:ext cx="493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[3] http</a:t>
            </a:r>
            <a:r>
              <a:rPr lang="en-US" dirty="0">
                <a:hlinkClick r:id="rId4"/>
              </a:rPr>
              <a:t>://www.bnlearn.com/bnrepository/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03" y="2064224"/>
            <a:ext cx="630890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04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16" y="1925472"/>
            <a:ext cx="5782279" cy="47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234" y="2175894"/>
            <a:ext cx="5839253" cy="359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7006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841</TotalTime>
  <Words>562</Words>
  <Application>Microsoft Office PowerPoint</Application>
  <PresentationFormat>On-screen Show (4:3)</PresentationFormat>
  <Paragraphs>101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Shadows Into Light</vt:lpstr>
      <vt:lpstr>Cambria Math</vt:lpstr>
      <vt:lpstr>Century Gothic (Headings)</vt:lpstr>
      <vt:lpstr>Varela Round</vt:lpstr>
      <vt:lpstr>Wingdings 3</vt:lpstr>
      <vt:lpstr>Cacho</vt:lpstr>
      <vt:lpstr>PowerPoint Presentation</vt:lpstr>
      <vt:lpstr>Sumário</vt:lpstr>
      <vt:lpstr>Redes bayesianas</vt:lpstr>
      <vt:lpstr>Redes bayesianas</vt:lpstr>
      <vt:lpstr>Redes bayesianas</vt:lpstr>
      <vt:lpstr>Redes bayesianas</vt:lpstr>
      <vt:lpstr>Algoritmo</vt:lpstr>
      <vt:lpstr>Algoritmo</vt:lpstr>
      <vt:lpstr>Algoritmo</vt:lpstr>
      <vt:lpstr>Teste de hipótese </vt:lpstr>
      <vt:lpstr>Coleta dos dados</vt:lpstr>
      <vt:lpstr>Análise exploratória</vt:lpstr>
      <vt:lpstr>Análise exploratória</vt:lpstr>
      <vt:lpstr>Análise exploratória</vt:lpstr>
      <vt:lpstr>Análise exploratória </vt:lpstr>
      <vt:lpstr>Análise exploratória </vt:lpstr>
      <vt:lpstr>Análise exploratória </vt:lpstr>
      <vt:lpstr>Análise estatística</vt:lpstr>
      <vt:lpstr>Análise estatística</vt:lpstr>
      <vt:lpstr>Análise estatística</vt:lpstr>
      <vt:lpstr>Conclusões  </vt:lpstr>
      <vt:lpstr>Discussão sobre possíveis limitações do estudo e sugestões de melhoria 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no Desperdício no Processo de Corte de Chapas de Vidro via Programação Linear</dc:title>
  <dc:creator>Bruna</dc:creator>
  <cp:lastModifiedBy>Ítallo Machado</cp:lastModifiedBy>
  <cp:revision>112</cp:revision>
  <dcterms:modified xsi:type="dcterms:W3CDTF">2019-12-03T00:40:10Z</dcterms:modified>
</cp:coreProperties>
</file>