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Lst>
  <p:sldSz cx="18288000" cy="10287000"/>
  <p:notesSz cx="6858000" cy="9144000"/>
  <p:embeddedFontLst>
    <p:embeddedFont>
      <p:font typeface="Calibri" panose="020F0502020204030204" pitchFamily="34" charset="0"/>
      <p:regular r:id="rId9"/>
      <p:bold r:id="rId10"/>
      <p:italic r:id="rId11"/>
      <p:boldItalic r:id="rId12"/>
    </p:embeddedFont>
    <p:embeddedFont>
      <p:font typeface="Jannah" panose="020B0604020202020204" charset="-78"/>
      <p:regular r:id="rId13"/>
    </p:embeddedFont>
    <p:embeddedFont>
      <p:font typeface="Jannah Medium" panose="020B0604020202020204" charset="-78"/>
      <p:regular r:id="rId14"/>
    </p:embeddedFont>
    <p:embeddedFont>
      <p:font typeface="Open Sans" panose="020B0606030504020204" pitchFamily="34" charset="0"/>
      <p:regular r:id="rId15"/>
      <p:bold r:id="rId16"/>
      <p:italic r:id="rId17"/>
      <p:boldItalic r:id="rId18"/>
    </p:embeddedFont>
    <p:embeddedFont>
      <p:font typeface="Open Sans Bold" panose="020B0806030504020204"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67" d="100"/>
          <a:sy n="67" d="100"/>
        </p:scale>
        <p:origin x="774"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5.fntdata"/><Relationship Id="rId18"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tableStyles" Target="tableStyles.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3.svg"/><Relationship Id="rId2" Type="http://schemas.openxmlformats.org/officeDocument/2006/relationships/image" Target="../media/image8.jpeg"/><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11.jpeg"/><Relationship Id="rId4" Type="http://schemas.openxmlformats.org/officeDocument/2006/relationships/image" Target="../media/image10.jpeg"/></Relationships>
</file>

<file path=ppt/slides/_rels/slide5.xml.rels><?xml version="1.0" encoding="UTF-8" standalone="yes"?>
<Relationships xmlns="http://schemas.openxmlformats.org/package/2006/relationships"><Relationship Id="rId3" Type="http://schemas.openxmlformats.org/officeDocument/2006/relationships/image" Target="../media/image13.svg"/><Relationship Id="rId7" Type="http://schemas.openxmlformats.org/officeDocument/2006/relationships/image" Target="../media/image17.sv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2202B"/>
        </a:solidFill>
        <a:effectLst/>
      </p:bgPr>
    </p:bg>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108" t="-1499" r="-108"/>
            </a:stretch>
          </a:blipFill>
        </p:spPr>
      </p:sp>
      <p:grpSp>
        <p:nvGrpSpPr>
          <p:cNvPr id="3" name="Group 3"/>
          <p:cNvGrpSpPr/>
          <p:nvPr/>
        </p:nvGrpSpPr>
        <p:grpSpPr>
          <a:xfrm rot="-2700000">
            <a:off x="-4781926" y="951518"/>
            <a:ext cx="18111132" cy="11629737"/>
            <a:chOff x="0" y="0"/>
            <a:chExt cx="4770010" cy="3062976"/>
          </a:xfrm>
        </p:grpSpPr>
        <p:sp>
          <p:nvSpPr>
            <p:cNvPr id="4" name="Freeform 4"/>
            <p:cNvSpPr/>
            <p:nvPr/>
          </p:nvSpPr>
          <p:spPr>
            <a:xfrm>
              <a:off x="0" y="0"/>
              <a:ext cx="4770010" cy="3062976"/>
            </a:xfrm>
            <a:custGeom>
              <a:avLst/>
              <a:gdLst/>
              <a:ahLst/>
              <a:cxnLst/>
              <a:rect l="l" t="t" r="r" b="b"/>
              <a:pathLst>
                <a:path w="4770010" h="3062976">
                  <a:moveTo>
                    <a:pt x="0" y="0"/>
                  </a:moveTo>
                  <a:lnTo>
                    <a:pt x="4770010" y="0"/>
                  </a:lnTo>
                  <a:lnTo>
                    <a:pt x="4770010" y="3062976"/>
                  </a:lnTo>
                  <a:lnTo>
                    <a:pt x="0" y="3062976"/>
                  </a:lnTo>
                  <a:close/>
                </a:path>
              </a:pathLst>
            </a:custGeom>
            <a:solidFill>
              <a:srgbClr val="02202B"/>
            </a:solidFill>
          </p:spPr>
        </p:sp>
        <p:sp>
          <p:nvSpPr>
            <p:cNvPr id="5" name="TextBox 5"/>
            <p:cNvSpPr txBox="1"/>
            <p:nvPr/>
          </p:nvSpPr>
          <p:spPr>
            <a:xfrm>
              <a:off x="0" y="-38100"/>
              <a:ext cx="4770010" cy="3101076"/>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rot="-2700000">
            <a:off x="10877795" y="-5191057"/>
            <a:ext cx="5852739" cy="8669109"/>
            <a:chOff x="0" y="0"/>
            <a:chExt cx="1541462" cy="2283222"/>
          </a:xfrm>
        </p:grpSpPr>
        <p:sp>
          <p:nvSpPr>
            <p:cNvPr id="7" name="Freeform 7"/>
            <p:cNvSpPr/>
            <p:nvPr/>
          </p:nvSpPr>
          <p:spPr>
            <a:xfrm>
              <a:off x="0" y="0"/>
              <a:ext cx="1541462" cy="2283222"/>
            </a:xfrm>
            <a:custGeom>
              <a:avLst/>
              <a:gdLst/>
              <a:ahLst/>
              <a:cxnLst/>
              <a:rect l="l" t="t" r="r" b="b"/>
              <a:pathLst>
                <a:path w="1541462" h="2283222">
                  <a:moveTo>
                    <a:pt x="0" y="0"/>
                  </a:moveTo>
                  <a:lnTo>
                    <a:pt x="1541462" y="0"/>
                  </a:lnTo>
                  <a:lnTo>
                    <a:pt x="1541462" y="2283222"/>
                  </a:lnTo>
                  <a:lnTo>
                    <a:pt x="0" y="2283222"/>
                  </a:lnTo>
                  <a:close/>
                </a:path>
              </a:pathLst>
            </a:custGeom>
            <a:solidFill>
              <a:srgbClr val="02202B">
                <a:alpha val="40000"/>
              </a:srgbClr>
            </a:solidFill>
            <a:ln cap="sq">
              <a:noFill/>
              <a:prstDash val="solid"/>
              <a:miter/>
            </a:ln>
          </p:spPr>
        </p:sp>
        <p:sp>
          <p:nvSpPr>
            <p:cNvPr id="8" name="TextBox 8"/>
            <p:cNvSpPr txBox="1"/>
            <p:nvPr/>
          </p:nvSpPr>
          <p:spPr>
            <a:xfrm>
              <a:off x="0" y="-38100"/>
              <a:ext cx="1541462" cy="2321322"/>
            </a:xfrm>
            <a:prstGeom prst="rect">
              <a:avLst/>
            </a:prstGeom>
          </p:spPr>
          <p:txBody>
            <a:bodyPr lIns="50800" tIns="50800" rIns="50800" bIns="50800" rtlCol="0" anchor="ctr"/>
            <a:lstStyle/>
            <a:p>
              <a:pPr algn="ctr">
                <a:lnSpc>
                  <a:spcPts val="2659"/>
                </a:lnSpc>
                <a:spcBef>
                  <a:spcPct val="0"/>
                </a:spcBef>
              </a:pPr>
              <a:endParaRPr/>
            </a:p>
          </p:txBody>
        </p:sp>
      </p:grpSp>
      <p:grpSp>
        <p:nvGrpSpPr>
          <p:cNvPr id="9" name="Group 9"/>
          <p:cNvGrpSpPr/>
          <p:nvPr/>
        </p:nvGrpSpPr>
        <p:grpSpPr>
          <a:xfrm rot="-2700000">
            <a:off x="10877795" y="-5551814"/>
            <a:ext cx="5852739" cy="8669109"/>
            <a:chOff x="0" y="0"/>
            <a:chExt cx="1541462" cy="2283222"/>
          </a:xfrm>
        </p:grpSpPr>
        <p:sp>
          <p:nvSpPr>
            <p:cNvPr id="10" name="Freeform 10"/>
            <p:cNvSpPr/>
            <p:nvPr/>
          </p:nvSpPr>
          <p:spPr>
            <a:xfrm>
              <a:off x="0" y="0"/>
              <a:ext cx="1541462" cy="2283222"/>
            </a:xfrm>
            <a:custGeom>
              <a:avLst/>
              <a:gdLst/>
              <a:ahLst/>
              <a:cxnLst/>
              <a:rect l="l" t="t" r="r" b="b"/>
              <a:pathLst>
                <a:path w="1541462" h="2283222">
                  <a:moveTo>
                    <a:pt x="0" y="0"/>
                  </a:moveTo>
                  <a:lnTo>
                    <a:pt x="1541462" y="0"/>
                  </a:lnTo>
                  <a:lnTo>
                    <a:pt x="1541462" y="2283222"/>
                  </a:lnTo>
                  <a:lnTo>
                    <a:pt x="0" y="2283222"/>
                  </a:lnTo>
                  <a:close/>
                </a:path>
              </a:pathLst>
            </a:custGeom>
            <a:solidFill>
              <a:srgbClr val="02202B">
                <a:alpha val="40000"/>
              </a:srgbClr>
            </a:solidFill>
            <a:ln cap="sq">
              <a:noFill/>
              <a:prstDash val="solid"/>
              <a:miter/>
            </a:ln>
          </p:spPr>
        </p:sp>
        <p:sp>
          <p:nvSpPr>
            <p:cNvPr id="11" name="TextBox 11"/>
            <p:cNvSpPr txBox="1"/>
            <p:nvPr/>
          </p:nvSpPr>
          <p:spPr>
            <a:xfrm>
              <a:off x="0" y="-38100"/>
              <a:ext cx="1541462" cy="2321322"/>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2700000">
            <a:off x="10877795" y="-6010958"/>
            <a:ext cx="5852739" cy="8669109"/>
            <a:chOff x="0" y="0"/>
            <a:chExt cx="1541462" cy="2283222"/>
          </a:xfrm>
        </p:grpSpPr>
        <p:sp>
          <p:nvSpPr>
            <p:cNvPr id="13" name="Freeform 13"/>
            <p:cNvSpPr/>
            <p:nvPr/>
          </p:nvSpPr>
          <p:spPr>
            <a:xfrm>
              <a:off x="0" y="0"/>
              <a:ext cx="1541462" cy="2283222"/>
            </a:xfrm>
            <a:custGeom>
              <a:avLst/>
              <a:gdLst/>
              <a:ahLst/>
              <a:cxnLst/>
              <a:rect l="l" t="t" r="r" b="b"/>
              <a:pathLst>
                <a:path w="1541462" h="2283222">
                  <a:moveTo>
                    <a:pt x="0" y="0"/>
                  </a:moveTo>
                  <a:lnTo>
                    <a:pt x="1541462" y="0"/>
                  </a:lnTo>
                  <a:lnTo>
                    <a:pt x="1541462" y="2283222"/>
                  </a:lnTo>
                  <a:lnTo>
                    <a:pt x="0" y="2283222"/>
                  </a:lnTo>
                  <a:close/>
                </a:path>
              </a:pathLst>
            </a:custGeom>
            <a:solidFill>
              <a:srgbClr val="02202B">
                <a:alpha val="89804"/>
              </a:srgbClr>
            </a:solidFill>
            <a:ln cap="sq">
              <a:noFill/>
              <a:prstDash val="solid"/>
              <a:miter/>
            </a:ln>
          </p:spPr>
        </p:sp>
        <p:sp>
          <p:nvSpPr>
            <p:cNvPr id="14" name="TextBox 14"/>
            <p:cNvSpPr txBox="1"/>
            <p:nvPr/>
          </p:nvSpPr>
          <p:spPr>
            <a:xfrm>
              <a:off x="0" y="-38100"/>
              <a:ext cx="1541462" cy="2321322"/>
            </a:xfrm>
            <a:prstGeom prst="rect">
              <a:avLst/>
            </a:prstGeom>
          </p:spPr>
          <p:txBody>
            <a:bodyPr lIns="50800" tIns="50800" rIns="50800" bIns="50800" rtlCol="0" anchor="ctr"/>
            <a:lstStyle/>
            <a:p>
              <a:pPr algn="ctr">
                <a:lnSpc>
                  <a:spcPts val="2659"/>
                </a:lnSpc>
                <a:spcBef>
                  <a:spcPct val="0"/>
                </a:spcBef>
              </a:pPr>
              <a:endParaRPr/>
            </a:p>
          </p:txBody>
        </p:sp>
      </p:grpSp>
      <p:sp>
        <p:nvSpPr>
          <p:cNvPr id="15" name="TextBox 15"/>
          <p:cNvSpPr txBox="1"/>
          <p:nvPr/>
        </p:nvSpPr>
        <p:spPr>
          <a:xfrm>
            <a:off x="1186846" y="4266669"/>
            <a:ext cx="9257844" cy="1677463"/>
          </a:xfrm>
          <a:prstGeom prst="rect">
            <a:avLst/>
          </a:prstGeom>
        </p:spPr>
        <p:txBody>
          <a:bodyPr lIns="0" tIns="0" rIns="0" bIns="0" rtlCol="0" anchor="t">
            <a:spAutoFit/>
          </a:bodyPr>
          <a:lstStyle/>
          <a:p>
            <a:pPr marL="0" lvl="0" indent="0" algn="l">
              <a:lnSpc>
                <a:spcPts val="13707"/>
              </a:lnSpc>
              <a:spcBef>
                <a:spcPct val="0"/>
              </a:spcBef>
            </a:pPr>
            <a:r>
              <a:rPr lang="en-US" sz="9791" b="1" spc="-714">
                <a:solidFill>
                  <a:srgbClr val="FFFFFF"/>
                </a:solidFill>
                <a:latin typeface="Jannah Medium"/>
                <a:ea typeface="Jannah Medium"/>
                <a:cs typeface="Jannah Medium"/>
                <a:sym typeface="Jannah Medium"/>
              </a:rPr>
              <a:t>GATEDOORS</a:t>
            </a:r>
          </a:p>
        </p:txBody>
      </p:sp>
      <p:sp>
        <p:nvSpPr>
          <p:cNvPr id="16" name="AutoShape 16"/>
          <p:cNvSpPr/>
          <p:nvPr/>
        </p:nvSpPr>
        <p:spPr>
          <a:xfrm>
            <a:off x="-4083813" y="5839527"/>
            <a:ext cx="13227813" cy="0"/>
          </a:xfrm>
          <a:prstGeom prst="line">
            <a:avLst/>
          </a:prstGeom>
          <a:ln w="38100" cap="flat">
            <a:solidFill>
              <a:srgbClr val="FFFFFF"/>
            </a:solidFill>
            <a:prstDash val="solid"/>
            <a:headEnd type="none" w="sm" len="sm"/>
            <a:tailEnd type="none" w="sm" len="sm"/>
          </a:ln>
        </p:spPr>
      </p:sp>
      <p:sp>
        <p:nvSpPr>
          <p:cNvPr id="17" name="Freeform 17"/>
          <p:cNvSpPr/>
          <p:nvPr/>
        </p:nvSpPr>
        <p:spPr>
          <a:xfrm>
            <a:off x="-1273518" y="8298180"/>
            <a:ext cx="7315200" cy="3977640"/>
          </a:xfrm>
          <a:custGeom>
            <a:avLst/>
            <a:gdLst/>
            <a:ahLst/>
            <a:cxnLst/>
            <a:rect l="l" t="t" r="r" b="b"/>
            <a:pathLst>
              <a:path w="7315200" h="3977640">
                <a:moveTo>
                  <a:pt x="0" y="0"/>
                </a:moveTo>
                <a:lnTo>
                  <a:pt x="7315200" y="0"/>
                </a:lnTo>
                <a:lnTo>
                  <a:pt x="7315200" y="3977640"/>
                </a:lnTo>
                <a:lnTo>
                  <a:pt x="0" y="397764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8" name="Freeform 18"/>
          <p:cNvSpPr/>
          <p:nvPr/>
        </p:nvSpPr>
        <p:spPr>
          <a:xfrm rot="8100000" flipV="1">
            <a:off x="-3475881" y="1121409"/>
            <a:ext cx="9401653" cy="429307"/>
          </a:xfrm>
          <a:custGeom>
            <a:avLst/>
            <a:gdLst/>
            <a:ahLst/>
            <a:cxnLst/>
            <a:rect l="l" t="t" r="r" b="b"/>
            <a:pathLst>
              <a:path w="9401653" h="429307">
                <a:moveTo>
                  <a:pt x="0" y="429307"/>
                </a:moveTo>
                <a:lnTo>
                  <a:pt x="9401654" y="429307"/>
                </a:lnTo>
                <a:lnTo>
                  <a:pt x="9401654" y="0"/>
                </a:lnTo>
                <a:lnTo>
                  <a:pt x="0" y="0"/>
                </a:lnTo>
                <a:lnTo>
                  <a:pt x="0" y="429307"/>
                </a:lnTo>
                <a:close/>
              </a:path>
            </a:pathLst>
          </a:custGeom>
          <a:blipFill>
            <a:blip r:embed="rId5">
              <a:alphaModFix amt="50000"/>
            </a:blip>
            <a:stretch>
              <a:fillRect b="-332517"/>
            </a:stretch>
          </a:blipFill>
        </p:spPr>
      </p:sp>
      <p:sp>
        <p:nvSpPr>
          <p:cNvPr id="19" name="TextBox 19"/>
          <p:cNvSpPr txBox="1"/>
          <p:nvPr/>
        </p:nvSpPr>
        <p:spPr>
          <a:xfrm>
            <a:off x="1356817" y="3698949"/>
            <a:ext cx="7439138" cy="920316"/>
          </a:xfrm>
          <a:prstGeom prst="rect">
            <a:avLst/>
          </a:prstGeom>
        </p:spPr>
        <p:txBody>
          <a:bodyPr lIns="0" tIns="0" rIns="0" bIns="0" rtlCol="0" anchor="t">
            <a:spAutoFit/>
          </a:bodyPr>
          <a:lstStyle/>
          <a:p>
            <a:pPr algn="just">
              <a:lnSpc>
                <a:spcPts val="7548"/>
              </a:lnSpc>
            </a:pPr>
            <a:r>
              <a:rPr lang="en-US" sz="5392">
                <a:solidFill>
                  <a:srgbClr val="FFFFFF"/>
                </a:solidFill>
                <a:latin typeface="Jannah"/>
                <a:ea typeface="Jannah"/>
                <a:cs typeface="Jannah"/>
                <a:sym typeface="Jannah"/>
              </a:rPr>
              <a:t>Apresentação</a:t>
            </a:r>
          </a:p>
        </p:txBody>
      </p:sp>
      <p:sp>
        <p:nvSpPr>
          <p:cNvPr id="20" name="TextBox 20"/>
          <p:cNvSpPr txBox="1"/>
          <p:nvPr/>
        </p:nvSpPr>
        <p:spPr>
          <a:xfrm>
            <a:off x="2459983" y="6110748"/>
            <a:ext cx="4481464" cy="2834108"/>
          </a:xfrm>
          <a:prstGeom prst="rect">
            <a:avLst/>
          </a:prstGeom>
        </p:spPr>
        <p:txBody>
          <a:bodyPr lIns="0" tIns="0" rIns="0" bIns="0" rtlCol="0" anchor="t">
            <a:spAutoFit/>
          </a:bodyPr>
          <a:lstStyle/>
          <a:p>
            <a:pPr algn="l">
              <a:lnSpc>
                <a:spcPts val="3782"/>
              </a:lnSpc>
            </a:pPr>
            <a:r>
              <a:rPr lang="en-US" sz="2701">
                <a:solidFill>
                  <a:srgbClr val="FFFFFF"/>
                </a:solidFill>
                <a:latin typeface="Jannah"/>
                <a:ea typeface="Jannah"/>
                <a:cs typeface="Jannah"/>
                <a:sym typeface="Jannah"/>
              </a:rPr>
              <a:t>ITALO</a:t>
            </a:r>
          </a:p>
          <a:p>
            <a:pPr algn="l">
              <a:lnSpc>
                <a:spcPts val="3782"/>
              </a:lnSpc>
            </a:pPr>
            <a:r>
              <a:rPr lang="en-US" sz="2701">
                <a:solidFill>
                  <a:srgbClr val="FFFFFF"/>
                </a:solidFill>
                <a:latin typeface="Jannah"/>
                <a:ea typeface="Jannah"/>
                <a:cs typeface="Jannah"/>
                <a:sym typeface="Jannah"/>
              </a:rPr>
              <a:t>GUSTAVO</a:t>
            </a:r>
          </a:p>
          <a:p>
            <a:pPr algn="l">
              <a:lnSpc>
                <a:spcPts val="3782"/>
              </a:lnSpc>
            </a:pPr>
            <a:r>
              <a:rPr lang="en-US" sz="2701">
                <a:solidFill>
                  <a:srgbClr val="FFFFFF"/>
                </a:solidFill>
                <a:latin typeface="Jannah"/>
                <a:ea typeface="Jannah"/>
                <a:cs typeface="Jannah"/>
                <a:sym typeface="Jannah"/>
              </a:rPr>
              <a:t>ULISSES </a:t>
            </a:r>
          </a:p>
          <a:p>
            <a:pPr algn="l">
              <a:lnSpc>
                <a:spcPts val="3782"/>
              </a:lnSpc>
            </a:pPr>
            <a:r>
              <a:rPr lang="en-US" sz="2701">
                <a:solidFill>
                  <a:srgbClr val="FFFFFF"/>
                </a:solidFill>
                <a:latin typeface="Jannah"/>
                <a:ea typeface="Jannah"/>
                <a:cs typeface="Jannah"/>
                <a:sym typeface="Jannah"/>
              </a:rPr>
              <a:t>SAMARA</a:t>
            </a:r>
          </a:p>
          <a:p>
            <a:pPr algn="l">
              <a:lnSpc>
                <a:spcPts val="3782"/>
              </a:lnSpc>
            </a:pPr>
            <a:r>
              <a:rPr lang="en-US" sz="2701">
                <a:solidFill>
                  <a:srgbClr val="FFFFFF"/>
                </a:solidFill>
                <a:latin typeface="Jannah"/>
                <a:ea typeface="Jannah"/>
                <a:cs typeface="Jannah"/>
                <a:sym typeface="Jannah"/>
              </a:rPr>
              <a:t>MAYKON</a:t>
            </a:r>
          </a:p>
          <a:p>
            <a:pPr algn="l">
              <a:lnSpc>
                <a:spcPts val="3782"/>
              </a:lnSpc>
            </a:pPr>
            <a:r>
              <a:rPr lang="en-US" sz="2701">
                <a:solidFill>
                  <a:srgbClr val="FFFFFF"/>
                </a:solidFill>
                <a:latin typeface="Jannah"/>
                <a:ea typeface="Jannah"/>
                <a:cs typeface="Jannah"/>
                <a:sym typeface="Jannah"/>
              </a:rPr>
              <a:t>KAIO</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2700000">
            <a:off x="16474984" y="799694"/>
            <a:ext cx="5852739" cy="8669109"/>
            <a:chOff x="0" y="0"/>
            <a:chExt cx="1541462" cy="2283222"/>
          </a:xfrm>
        </p:grpSpPr>
        <p:sp>
          <p:nvSpPr>
            <p:cNvPr id="3" name="Freeform 3"/>
            <p:cNvSpPr/>
            <p:nvPr/>
          </p:nvSpPr>
          <p:spPr>
            <a:xfrm>
              <a:off x="0" y="0"/>
              <a:ext cx="1541462" cy="2283222"/>
            </a:xfrm>
            <a:custGeom>
              <a:avLst/>
              <a:gdLst/>
              <a:ahLst/>
              <a:cxnLst/>
              <a:rect l="l" t="t" r="r" b="b"/>
              <a:pathLst>
                <a:path w="1541462" h="2283222">
                  <a:moveTo>
                    <a:pt x="0" y="0"/>
                  </a:moveTo>
                  <a:lnTo>
                    <a:pt x="1541462" y="0"/>
                  </a:lnTo>
                  <a:lnTo>
                    <a:pt x="1541462" y="2283222"/>
                  </a:lnTo>
                  <a:lnTo>
                    <a:pt x="0" y="2283222"/>
                  </a:lnTo>
                  <a:close/>
                </a:path>
              </a:pathLst>
            </a:custGeom>
            <a:solidFill>
              <a:srgbClr val="02202B">
                <a:alpha val="40000"/>
              </a:srgbClr>
            </a:solidFill>
            <a:ln cap="sq">
              <a:noFill/>
              <a:prstDash val="solid"/>
              <a:miter/>
            </a:ln>
          </p:spPr>
        </p:sp>
        <p:sp>
          <p:nvSpPr>
            <p:cNvPr id="4" name="TextBox 4"/>
            <p:cNvSpPr txBox="1"/>
            <p:nvPr/>
          </p:nvSpPr>
          <p:spPr>
            <a:xfrm>
              <a:off x="0" y="-38100"/>
              <a:ext cx="1541462" cy="2321322"/>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rot="-2700000">
            <a:off x="16972214" y="759751"/>
            <a:ext cx="5852739" cy="8669109"/>
            <a:chOff x="0" y="0"/>
            <a:chExt cx="1541462" cy="2283222"/>
          </a:xfrm>
        </p:grpSpPr>
        <p:sp>
          <p:nvSpPr>
            <p:cNvPr id="6" name="Freeform 6"/>
            <p:cNvSpPr/>
            <p:nvPr/>
          </p:nvSpPr>
          <p:spPr>
            <a:xfrm>
              <a:off x="0" y="0"/>
              <a:ext cx="1541462" cy="2283222"/>
            </a:xfrm>
            <a:custGeom>
              <a:avLst/>
              <a:gdLst/>
              <a:ahLst/>
              <a:cxnLst/>
              <a:rect l="l" t="t" r="r" b="b"/>
              <a:pathLst>
                <a:path w="1541462" h="2283222">
                  <a:moveTo>
                    <a:pt x="0" y="0"/>
                  </a:moveTo>
                  <a:lnTo>
                    <a:pt x="1541462" y="0"/>
                  </a:lnTo>
                  <a:lnTo>
                    <a:pt x="1541462" y="2283222"/>
                  </a:lnTo>
                  <a:lnTo>
                    <a:pt x="0" y="2283222"/>
                  </a:lnTo>
                  <a:close/>
                </a:path>
              </a:pathLst>
            </a:custGeom>
            <a:solidFill>
              <a:srgbClr val="02202B">
                <a:alpha val="40000"/>
              </a:srgbClr>
            </a:solidFill>
            <a:ln cap="sq">
              <a:noFill/>
              <a:prstDash val="solid"/>
              <a:miter/>
            </a:ln>
          </p:spPr>
        </p:sp>
        <p:sp>
          <p:nvSpPr>
            <p:cNvPr id="7" name="TextBox 7"/>
            <p:cNvSpPr txBox="1"/>
            <p:nvPr/>
          </p:nvSpPr>
          <p:spPr>
            <a:xfrm>
              <a:off x="0" y="-38100"/>
              <a:ext cx="1541462" cy="2321322"/>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rot="-2700000">
            <a:off x="10108517" y="-5762255"/>
            <a:ext cx="6664400" cy="8669109"/>
            <a:chOff x="0" y="0"/>
            <a:chExt cx="1755233" cy="2283222"/>
          </a:xfrm>
        </p:grpSpPr>
        <p:sp>
          <p:nvSpPr>
            <p:cNvPr id="9" name="Freeform 9"/>
            <p:cNvSpPr/>
            <p:nvPr/>
          </p:nvSpPr>
          <p:spPr>
            <a:xfrm>
              <a:off x="0" y="0"/>
              <a:ext cx="1755233" cy="2283222"/>
            </a:xfrm>
            <a:custGeom>
              <a:avLst/>
              <a:gdLst/>
              <a:ahLst/>
              <a:cxnLst/>
              <a:rect l="l" t="t" r="r" b="b"/>
              <a:pathLst>
                <a:path w="1755233" h="2283222">
                  <a:moveTo>
                    <a:pt x="0" y="0"/>
                  </a:moveTo>
                  <a:lnTo>
                    <a:pt x="1755233" y="0"/>
                  </a:lnTo>
                  <a:lnTo>
                    <a:pt x="1755233" y="2283222"/>
                  </a:lnTo>
                  <a:lnTo>
                    <a:pt x="0" y="2283222"/>
                  </a:lnTo>
                  <a:close/>
                </a:path>
              </a:pathLst>
            </a:custGeom>
            <a:solidFill>
              <a:srgbClr val="02202B">
                <a:alpha val="89804"/>
              </a:srgbClr>
            </a:solidFill>
            <a:ln cap="sq">
              <a:noFill/>
              <a:prstDash val="solid"/>
              <a:miter/>
            </a:ln>
          </p:spPr>
        </p:sp>
        <p:sp>
          <p:nvSpPr>
            <p:cNvPr id="10" name="TextBox 10"/>
            <p:cNvSpPr txBox="1"/>
            <p:nvPr/>
          </p:nvSpPr>
          <p:spPr>
            <a:xfrm>
              <a:off x="0" y="-38100"/>
              <a:ext cx="1755233" cy="2321322"/>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rot="-2700000">
            <a:off x="4018793" y="-4597290"/>
            <a:ext cx="9393124" cy="21037266"/>
            <a:chOff x="0" y="0"/>
            <a:chExt cx="2473909" cy="5540679"/>
          </a:xfrm>
        </p:grpSpPr>
        <p:sp>
          <p:nvSpPr>
            <p:cNvPr id="12" name="Freeform 12"/>
            <p:cNvSpPr/>
            <p:nvPr/>
          </p:nvSpPr>
          <p:spPr>
            <a:xfrm>
              <a:off x="0" y="0"/>
              <a:ext cx="2473909" cy="5540679"/>
            </a:xfrm>
            <a:custGeom>
              <a:avLst/>
              <a:gdLst/>
              <a:ahLst/>
              <a:cxnLst/>
              <a:rect l="l" t="t" r="r" b="b"/>
              <a:pathLst>
                <a:path w="2473909" h="5540679">
                  <a:moveTo>
                    <a:pt x="0" y="0"/>
                  </a:moveTo>
                  <a:lnTo>
                    <a:pt x="2473909" y="0"/>
                  </a:lnTo>
                  <a:lnTo>
                    <a:pt x="2473909" y="5540679"/>
                  </a:lnTo>
                  <a:lnTo>
                    <a:pt x="0" y="5540679"/>
                  </a:lnTo>
                  <a:close/>
                </a:path>
              </a:pathLst>
            </a:custGeom>
            <a:solidFill>
              <a:srgbClr val="EEEEEE">
                <a:alpha val="89804"/>
              </a:srgbClr>
            </a:solidFill>
            <a:ln cap="sq">
              <a:noFill/>
              <a:prstDash val="solid"/>
              <a:miter/>
            </a:ln>
          </p:spPr>
        </p:sp>
        <p:sp>
          <p:nvSpPr>
            <p:cNvPr id="13" name="TextBox 13"/>
            <p:cNvSpPr txBox="1"/>
            <p:nvPr/>
          </p:nvSpPr>
          <p:spPr>
            <a:xfrm>
              <a:off x="0" y="-38100"/>
              <a:ext cx="2473909" cy="5578779"/>
            </a:xfrm>
            <a:prstGeom prst="rect">
              <a:avLst/>
            </a:prstGeom>
          </p:spPr>
          <p:txBody>
            <a:bodyPr lIns="50800" tIns="50800" rIns="50800" bIns="50800" rtlCol="0" anchor="ctr"/>
            <a:lstStyle/>
            <a:p>
              <a:pPr algn="ctr">
                <a:lnSpc>
                  <a:spcPts val="2659"/>
                </a:lnSpc>
                <a:spcBef>
                  <a:spcPct val="0"/>
                </a:spcBef>
              </a:pPr>
              <a:endParaRPr/>
            </a:p>
          </p:txBody>
        </p:sp>
      </p:grpSp>
      <p:sp>
        <p:nvSpPr>
          <p:cNvPr id="14" name="Freeform 14"/>
          <p:cNvSpPr/>
          <p:nvPr/>
        </p:nvSpPr>
        <p:spPr>
          <a:xfrm rot="-8100000">
            <a:off x="-2544752" y="7355436"/>
            <a:ext cx="11929395" cy="514338"/>
          </a:xfrm>
          <a:custGeom>
            <a:avLst/>
            <a:gdLst/>
            <a:ahLst/>
            <a:cxnLst/>
            <a:rect l="l" t="t" r="r" b="b"/>
            <a:pathLst>
              <a:path w="11929395" h="514338">
                <a:moveTo>
                  <a:pt x="0" y="0"/>
                </a:moveTo>
                <a:lnTo>
                  <a:pt x="11929395" y="0"/>
                </a:lnTo>
                <a:lnTo>
                  <a:pt x="11929395" y="514338"/>
                </a:lnTo>
                <a:lnTo>
                  <a:pt x="0" y="514338"/>
                </a:lnTo>
                <a:lnTo>
                  <a:pt x="0" y="0"/>
                </a:lnTo>
                <a:close/>
              </a:path>
            </a:pathLst>
          </a:custGeom>
          <a:blipFill>
            <a:blip r:embed="rId2">
              <a:alphaModFix amt="50000"/>
            </a:blip>
            <a:stretch>
              <a:fillRect l="-2804" r="-2804" b="-383771"/>
            </a:stretch>
          </a:blipFill>
        </p:spPr>
      </p:sp>
      <p:sp>
        <p:nvSpPr>
          <p:cNvPr id="15" name="Freeform 15"/>
          <p:cNvSpPr/>
          <p:nvPr/>
        </p:nvSpPr>
        <p:spPr>
          <a:xfrm rot="-8100000" flipV="1">
            <a:off x="6802116" y="2714655"/>
            <a:ext cx="11929395" cy="514338"/>
          </a:xfrm>
          <a:custGeom>
            <a:avLst/>
            <a:gdLst/>
            <a:ahLst/>
            <a:cxnLst/>
            <a:rect l="l" t="t" r="r" b="b"/>
            <a:pathLst>
              <a:path w="11929395" h="514338">
                <a:moveTo>
                  <a:pt x="0" y="514338"/>
                </a:moveTo>
                <a:lnTo>
                  <a:pt x="11929395" y="514338"/>
                </a:lnTo>
                <a:lnTo>
                  <a:pt x="11929395" y="0"/>
                </a:lnTo>
                <a:lnTo>
                  <a:pt x="0" y="0"/>
                </a:lnTo>
                <a:lnTo>
                  <a:pt x="0" y="514338"/>
                </a:lnTo>
                <a:close/>
              </a:path>
            </a:pathLst>
          </a:custGeom>
          <a:blipFill>
            <a:blip r:embed="rId2">
              <a:alphaModFix amt="50000"/>
            </a:blip>
            <a:stretch>
              <a:fillRect l="-2804" r="-2804" b="-383771"/>
            </a:stretch>
          </a:blipFill>
        </p:spPr>
      </p:sp>
      <p:sp>
        <p:nvSpPr>
          <p:cNvPr id="16" name="TextBox 16"/>
          <p:cNvSpPr txBox="1"/>
          <p:nvPr/>
        </p:nvSpPr>
        <p:spPr>
          <a:xfrm>
            <a:off x="1657113" y="1512259"/>
            <a:ext cx="7557058" cy="1950720"/>
          </a:xfrm>
          <a:prstGeom prst="rect">
            <a:avLst/>
          </a:prstGeom>
        </p:spPr>
        <p:txBody>
          <a:bodyPr lIns="0" tIns="0" rIns="0" bIns="0" rtlCol="0" anchor="t">
            <a:spAutoFit/>
          </a:bodyPr>
          <a:lstStyle/>
          <a:p>
            <a:pPr algn="l">
              <a:lnSpc>
                <a:spcPts val="3120"/>
              </a:lnSpc>
            </a:pPr>
            <a:r>
              <a:rPr lang="en-US" sz="2400">
                <a:solidFill>
                  <a:srgbClr val="545454"/>
                </a:solidFill>
                <a:latin typeface="Jannah"/>
                <a:ea typeface="Jannah"/>
                <a:cs typeface="Jannah"/>
                <a:sym typeface="Jannah"/>
              </a:rPr>
              <a:t>Garantir segurança, funcionalidade e tranquilidade aos nossos clientes por meio de serviços especializados em manutenção, instalação e reparo de portões elétricos, com agilidade, qualidade e atendimento personalizado.</a:t>
            </a:r>
          </a:p>
          <a:p>
            <a:pPr algn="l">
              <a:lnSpc>
                <a:spcPts val="3120"/>
              </a:lnSpc>
            </a:pPr>
            <a:endParaRPr lang="en-US" sz="2400">
              <a:solidFill>
                <a:srgbClr val="545454"/>
              </a:solidFill>
              <a:latin typeface="Jannah"/>
              <a:ea typeface="Jannah"/>
              <a:cs typeface="Jannah"/>
              <a:sym typeface="Jannah"/>
            </a:endParaRPr>
          </a:p>
        </p:txBody>
      </p:sp>
      <p:sp>
        <p:nvSpPr>
          <p:cNvPr id="17" name="TextBox 17"/>
          <p:cNvSpPr txBox="1"/>
          <p:nvPr/>
        </p:nvSpPr>
        <p:spPr>
          <a:xfrm>
            <a:off x="1657113" y="1009339"/>
            <a:ext cx="7557058" cy="388620"/>
          </a:xfrm>
          <a:prstGeom prst="rect">
            <a:avLst/>
          </a:prstGeom>
        </p:spPr>
        <p:txBody>
          <a:bodyPr lIns="0" tIns="0" rIns="0" bIns="0" rtlCol="0" anchor="t">
            <a:spAutoFit/>
          </a:bodyPr>
          <a:lstStyle/>
          <a:p>
            <a:pPr algn="l">
              <a:lnSpc>
                <a:spcPts val="3120"/>
              </a:lnSpc>
            </a:pPr>
            <a:r>
              <a:rPr lang="en-US" sz="2400">
                <a:solidFill>
                  <a:srgbClr val="023D54"/>
                </a:solidFill>
                <a:latin typeface="Jannah"/>
                <a:ea typeface="Jannah"/>
                <a:cs typeface="Jannah"/>
                <a:sym typeface="Jannah"/>
              </a:rPr>
              <a:t>Missão</a:t>
            </a:r>
          </a:p>
        </p:txBody>
      </p:sp>
      <p:sp>
        <p:nvSpPr>
          <p:cNvPr id="18" name="TextBox 18"/>
          <p:cNvSpPr txBox="1"/>
          <p:nvPr/>
        </p:nvSpPr>
        <p:spPr>
          <a:xfrm>
            <a:off x="4324634" y="3939876"/>
            <a:ext cx="7557058" cy="388620"/>
          </a:xfrm>
          <a:prstGeom prst="rect">
            <a:avLst/>
          </a:prstGeom>
        </p:spPr>
        <p:txBody>
          <a:bodyPr lIns="0" tIns="0" rIns="0" bIns="0" rtlCol="0" anchor="t">
            <a:spAutoFit/>
          </a:bodyPr>
          <a:lstStyle/>
          <a:p>
            <a:pPr algn="l">
              <a:lnSpc>
                <a:spcPts val="3120"/>
              </a:lnSpc>
            </a:pPr>
            <a:r>
              <a:rPr lang="en-US" sz="2400">
                <a:solidFill>
                  <a:srgbClr val="023D54"/>
                </a:solidFill>
                <a:latin typeface="Jannah"/>
                <a:ea typeface="Jannah"/>
                <a:cs typeface="Jannah"/>
                <a:sym typeface="Jannah"/>
              </a:rPr>
              <a:t>Valores</a:t>
            </a:r>
          </a:p>
        </p:txBody>
      </p:sp>
      <p:sp>
        <p:nvSpPr>
          <p:cNvPr id="19" name="TextBox 19"/>
          <p:cNvSpPr txBox="1"/>
          <p:nvPr/>
        </p:nvSpPr>
        <p:spPr>
          <a:xfrm>
            <a:off x="7207277" y="6546868"/>
            <a:ext cx="7557058" cy="388620"/>
          </a:xfrm>
          <a:prstGeom prst="rect">
            <a:avLst/>
          </a:prstGeom>
        </p:spPr>
        <p:txBody>
          <a:bodyPr lIns="0" tIns="0" rIns="0" bIns="0" rtlCol="0" anchor="t">
            <a:spAutoFit/>
          </a:bodyPr>
          <a:lstStyle/>
          <a:p>
            <a:pPr algn="l">
              <a:lnSpc>
                <a:spcPts val="3120"/>
              </a:lnSpc>
            </a:pPr>
            <a:r>
              <a:rPr lang="en-US" sz="2400">
                <a:solidFill>
                  <a:srgbClr val="023D54"/>
                </a:solidFill>
                <a:latin typeface="Jannah"/>
                <a:ea typeface="Jannah"/>
                <a:cs typeface="Jannah"/>
                <a:sym typeface="Jannah"/>
              </a:rPr>
              <a:t>Propósito</a:t>
            </a:r>
          </a:p>
        </p:txBody>
      </p:sp>
      <p:sp>
        <p:nvSpPr>
          <p:cNvPr id="20" name="TextBox 20"/>
          <p:cNvSpPr txBox="1"/>
          <p:nvPr/>
        </p:nvSpPr>
        <p:spPr>
          <a:xfrm>
            <a:off x="4324634" y="4299921"/>
            <a:ext cx="7557058" cy="1169670"/>
          </a:xfrm>
          <a:prstGeom prst="rect">
            <a:avLst/>
          </a:prstGeom>
        </p:spPr>
        <p:txBody>
          <a:bodyPr lIns="0" tIns="0" rIns="0" bIns="0" rtlCol="0" anchor="t">
            <a:spAutoFit/>
          </a:bodyPr>
          <a:lstStyle/>
          <a:p>
            <a:pPr algn="l">
              <a:lnSpc>
                <a:spcPts val="3120"/>
              </a:lnSpc>
            </a:pPr>
            <a:r>
              <a:rPr lang="en-US" sz="2400">
                <a:solidFill>
                  <a:srgbClr val="545454"/>
                </a:solidFill>
                <a:latin typeface="Jannah"/>
                <a:ea typeface="Jannah"/>
                <a:cs typeface="Jannah"/>
                <a:sym typeface="Jannah"/>
              </a:rPr>
              <a:t>Compromisso com a segurança: Atuamos com responsabilidade para proteger residências e empresas.</a:t>
            </a:r>
          </a:p>
          <a:p>
            <a:pPr algn="l">
              <a:lnSpc>
                <a:spcPts val="3120"/>
              </a:lnSpc>
            </a:pPr>
            <a:endParaRPr lang="en-US" sz="2400">
              <a:solidFill>
                <a:srgbClr val="545454"/>
              </a:solidFill>
              <a:latin typeface="Jannah"/>
              <a:ea typeface="Jannah"/>
              <a:cs typeface="Jannah"/>
              <a:sym typeface="Jannah"/>
            </a:endParaRPr>
          </a:p>
        </p:txBody>
      </p:sp>
      <p:sp>
        <p:nvSpPr>
          <p:cNvPr id="21" name="TextBox 21"/>
          <p:cNvSpPr txBox="1"/>
          <p:nvPr/>
        </p:nvSpPr>
        <p:spPr>
          <a:xfrm>
            <a:off x="7207277" y="6906913"/>
            <a:ext cx="7059828" cy="3648397"/>
          </a:xfrm>
          <a:prstGeom prst="rect">
            <a:avLst/>
          </a:prstGeom>
        </p:spPr>
        <p:txBody>
          <a:bodyPr lIns="0" tIns="0" rIns="0" bIns="0" rtlCol="0" anchor="t">
            <a:spAutoFit/>
          </a:bodyPr>
          <a:lstStyle/>
          <a:p>
            <a:pPr algn="l">
              <a:lnSpc>
                <a:spcPts val="2914"/>
              </a:lnSpc>
            </a:pPr>
            <a:r>
              <a:rPr lang="en-US" sz="2242">
                <a:solidFill>
                  <a:srgbClr val="545454"/>
                </a:solidFill>
                <a:latin typeface="Jannah"/>
                <a:ea typeface="Jannah"/>
                <a:cs typeface="Jannah"/>
                <a:sym typeface="Jannah"/>
              </a:rPr>
              <a:t>Excelência técnica: Buscamos constante atualização e precisão nos serviços prestados.</a:t>
            </a:r>
          </a:p>
          <a:p>
            <a:pPr algn="l">
              <a:lnSpc>
                <a:spcPts val="2914"/>
              </a:lnSpc>
            </a:pPr>
            <a:r>
              <a:rPr lang="en-US" sz="2242">
                <a:solidFill>
                  <a:srgbClr val="545454"/>
                </a:solidFill>
                <a:latin typeface="Jannah"/>
                <a:ea typeface="Jannah"/>
                <a:cs typeface="Jannah"/>
                <a:sym typeface="Jannah"/>
              </a:rPr>
              <a:t>Transparência: Mantemos uma comunicação clara e honesta com nossos clientes.</a:t>
            </a:r>
          </a:p>
          <a:p>
            <a:pPr algn="l">
              <a:lnSpc>
                <a:spcPts val="2914"/>
              </a:lnSpc>
            </a:pPr>
            <a:r>
              <a:rPr lang="en-US" sz="2242">
                <a:solidFill>
                  <a:srgbClr val="545454"/>
                </a:solidFill>
                <a:latin typeface="Jannah"/>
                <a:ea typeface="Jannah"/>
                <a:cs typeface="Jannah"/>
                <a:sym typeface="Jannah"/>
              </a:rPr>
              <a:t>Agilidade: Priorizamos rapidez na resposta e na execução dos serviços.</a:t>
            </a:r>
          </a:p>
          <a:p>
            <a:pPr algn="l">
              <a:lnSpc>
                <a:spcPts val="2914"/>
              </a:lnSpc>
            </a:pPr>
            <a:r>
              <a:rPr lang="en-US" sz="2242">
                <a:solidFill>
                  <a:srgbClr val="545454"/>
                </a:solidFill>
                <a:latin typeface="Jannah"/>
                <a:ea typeface="Jannah"/>
                <a:cs typeface="Jannah"/>
                <a:sym typeface="Jannah"/>
              </a:rPr>
              <a:t>Sustentabilidade: Valorizamos práticas que reduzem desperdícios e promovem durabilidade dos equipamentos.</a:t>
            </a:r>
          </a:p>
          <a:p>
            <a:pPr algn="l">
              <a:lnSpc>
                <a:spcPts val="2914"/>
              </a:lnSpc>
            </a:pPr>
            <a:endParaRPr lang="en-US" sz="2242">
              <a:solidFill>
                <a:srgbClr val="545454"/>
              </a:solidFill>
              <a:latin typeface="Jannah"/>
              <a:ea typeface="Jannah"/>
              <a:cs typeface="Jannah"/>
              <a:sym typeface="Jannah"/>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10800000">
            <a:off x="0" y="7643588"/>
            <a:ext cx="18288000" cy="769539"/>
          </a:xfrm>
          <a:custGeom>
            <a:avLst/>
            <a:gdLst/>
            <a:ahLst/>
            <a:cxnLst/>
            <a:rect l="l" t="t" r="r" b="b"/>
            <a:pathLst>
              <a:path w="18288000" h="769539">
                <a:moveTo>
                  <a:pt x="0" y="0"/>
                </a:moveTo>
                <a:lnTo>
                  <a:pt x="18288000" y="0"/>
                </a:lnTo>
                <a:lnTo>
                  <a:pt x="18288000" y="769539"/>
                </a:lnTo>
                <a:lnTo>
                  <a:pt x="0" y="769539"/>
                </a:lnTo>
                <a:lnTo>
                  <a:pt x="0" y="0"/>
                </a:lnTo>
                <a:close/>
              </a:path>
            </a:pathLst>
          </a:custGeom>
          <a:blipFill>
            <a:blip r:embed="rId2">
              <a:alphaModFix amt="50000"/>
            </a:blip>
            <a:stretch>
              <a:fillRect l="-2804" r="-2804" b="-395684"/>
            </a:stretch>
          </a:blipFill>
        </p:spPr>
      </p:sp>
      <p:sp>
        <p:nvSpPr>
          <p:cNvPr id="3" name="Freeform 3"/>
          <p:cNvSpPr/>
          <p:nvPr/>
        </p:nvSpPr>
        <p:spPr>
          <a:xfrm>
            <a:off x="0" y="2525874"/>
            <a:ext cx="18288000" cy="769539"/>
          </a:xfrm>
          <a:custGeom>
            <a:avLst/>
            <a:gdLst/>
            <a:ahLst/>
            <a:cxnLst/>
            <a:rect l="l" t="t" r="r" b="b"/>
            <a:pathLst>
              <a:path w="18288000" h="769539">
                <a:moveTo>
                  <a:pt x="0" y="0"/>
                </a:moveTo>
                <a:lnTo>
                  <a:pt x="18288000" y="0"/>
                </a:lnTo>
                <a:lnTo>
                  <a:pt x="18288000" y="769539"/>
                </a:lnTo>
                <a:lnTo>
                  <a:pt x="0" y="769539"/>
                </a:lnTo>
                <a:lnTo>
                  <a:pt x="0" y="0"/>
                </a:lnTo>
                <a:close/>
              </a:path>
            </a:pathLst>
          </a:custGeom>
          <a:blipFill>
            <a:blip r:embed="rId2">
              <a:alphaModFix amt="50000"/>
            </a:blip>
            <a:stretch>
              <a:fillRect l="-2804" r="-2804" b="-395684"/>
            </a:stretch>
          </a:blipFill>
        </p:spPr>
      </p:sp>
      <p:sp>
        <p:nvSpPr>
          <p:cNvPr id="4" name="Freeform 4"/>
          <p:cNvSpPr/>
          <p:nvPr/>
        </p:nvSpPr>
        <p:spPr>
          <a:xfrm>
            <a:off x="199607" y="2731935"/>
            <a:ext cx="18288000" cy="4823130"/>
          </a:xfrm>
          <a:custGeom>
            <a:avLst/>
            <a:gdLst/>
            <a:ahLst/>
            <a:cxnLst/>
            <a:rect l="l" t="t" r="r" b="b"/>
            <a:pathLst>
              <a:path w="18288000" h="4823130">
                <a:moveTo>
                  <a:pt x="0" y="0"/>
                </a:moveTo>
                <a:lnTo>
                  <a:pt x="18288000" y="0"/>
                </a:lnTo>
                <a:lnTo>
                  <a:pt x="18288000" y="4823130"/>
                </a:lnTo>
                <a:lnTo>
                  <a:pt x="0" y="4823130"/>
                </a:lnTo>
                <a:lnTo>
                  <a:pt x="0" y="0"/>
                </a:lnTo>
                <a:close/>
              </a:path>
            </a:pathLst>
          </a:custGeom>
          <a:blipFill>
            <a:blip r:embed="rId3"/>
            <a:stretch>
              <a:fillRect t="-13274" b="-13274"/>
            </a:stretch>
          </a:blipFill>
        </p:spPr>
      </p:sp>
      <p:sp>
        <p:nvSpPr>
          <p:cNvPr id="5" name="Freeform 5"/>
          <p:cNvSpPr/>
          <p:nvPr/>
        </p:nvSpPr>
        <p:spPr>
          <a:xfrm>
            <a:off x="8600683" y="492819"/>
            <a:ext cx="1436458" cy="1436458"/>
          </a:xfrm>
          <a:custGeom>
            <a:avLst/>
            <a:gdLst/>
            <a:ahLst/>
            <a:cxnLst/>
            <a:rect l="l" t="t" r="r" b="b"/>
            <a:pathLst>
              <a:path w="1436458" h="1436458">
                <a:moveTo>
                  <a:pt x="0" y="0"/>
                </a:moveTo>
                <a:lnTo>
                  <a:pt x="1436458" y="0"/>
                </a:lnTo>
                <a:lnTo>
                  <a:pt x="1436458" y="1436457"/>
                </a:lnTo>
                <a:lnTo>
                  <a:pt x="0" y="143645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TextBox 6"/>
          <p:cNvSpPr txBox="1"/>
          <p:nvPr/>
        </p:nvSpPr>
        <p:spPr>
          <a:xfrm>
            <a:off x="-2573533" y="4444222"/>
            <a:ext cx="23834280" cy="1514819"/>
          </a:xfrm>
          <a:prstGeom prst="rect">
            <a:avLst/>
          </a:prstGeom>
        </p:spPr>
        <p:txBody>
          <a:bodyPr lIns="0" tIns="0" rIns="0" bIns="0" rtlCol="0" anchor="t">
            <a:spAutoFit/>
          </a:bodyPr>
          <a:lstStyle/>
          <a:p>
            <a:pPr algn="ctr">
              <a:lnSpc>
                <a:spcPts val="12434"/>
              </a:lnSpc>
            </a:pPr>
            <a:r>
              <a:rPr lang="en-US" sz="8881">
                <a:solidFill>
                  <a:srgbClr val="B4B4B4"/>
                </a:solidFill>
                <a:latin typeface="Jannah"/>
                <a:ea typeface="Jannah"/>
                <a:cs typeface="Jannah"/>
                <a:sym typeface="Jannah"/>
              </a:rPr>
              <a:t>DESING THINKING</a:t>
            </a:r>
          </a:p>
        </p:txBody>
      </p:sp>
      <p:grpSp>
        <p:nvGrpSpPr>
          <p:cNvPr id="7" name="Group 7"/>
          <p:cNvGrpSpPr/>
          <p:nvPr/>
        </p:nvGrpSpPr>
        <p:grpSpPr>
          <a:xfrm rot="-2700000">
            <a:off x="-6148194" y="-1997508"/>
            <a:ext cx="6664400" cy="8669109"/>
            <a:chOff x="0" y="0"/>
            <a:chExt cx="1755233" cy="2283222"/>
          </a:xfrm>
        </p:grpSpPr>
        <p:sp>
          <p:nvSpPr>
            <p:cNvPr id="8" name="Freeform 8"/>
            <p:cNvSpPr/>
            <p:nvPr/>
          </p:nvSpPr>
          <p:spPr>
            <a:xfrm>
              <a:off x="0" y="0"/>
              <a:ext cx="1755233" cy="2283222"/>
            </a:xfrm>
            <a:custGeom>
              <a:avLst/>
              <a:gdLst/>
              <a:ahLst/>
              <a:cxnLst/>
              <a:rect l="l" t="t" r="r" b="b"/>
              <a:pathLst>
                <a:path w="1755233" h="2283222">
                  <a:moveTo>
                    <a:pt x="0" y="0"/>
                  </a:moveTo>
                  <a:lnTo>
                    <a:pt x="1755233" y="0"/>
                  </a:lnTo>
                  <a:lnTo>
                    <a:pt x="1755233" y="2283222"/>
                  </a:lnTo>
                  <a:lnTo>
                    <a:pt x="0" y="2283222"/>
                  </a:lnTo>
                  <a:close/>
                </a:path>
              </a:pathLst>
            </a:custGeom>
            <a:solidFill>
              <a:srgbClr val="000000">
                <a:alpha val="0"/>
              </a:srgbClr>
            </a:solidFill>
            <a:ln w="38100" cap="sq">
              <a:solidFill>
                <a:srgbClr val="023D54">
                  <a:alpha val="89804"/>
                </a:srgbClr>
              </a:solidFill>
              <a:prstDash val="solid"/>
              <a:miter/>
            </a:ln>
          </p:spPr>
        </p:sp>
        <p:sp>
          <p:nvSpPr>
            <p:cNvPr id="9" name="TextBox 9"/>
            <p:cNvSpPr txBox="1"/>
            <p:nvPr/>
          </p:nvSpPr>
          <p:spPr>
            <a:xfrm>
              <a:off x="0" y="-38100"/>
              <a:ext cx="1755233" cy="2321322"/>
            </a:xfrm>
            <a:prstGeom prst="rect">
              <a:avLst/>
            </a:prstGeom>
          </p:spPr>
          <p:txBody>
            <a:bodyPr lIns="50800" tIns="50800" rIns="50800" bIns="50800" rtlCol="0" anchor="ctr"/>
            <a:lstStyle/>
            <a:p>
              <a:pPr algn="ctr">
                <a:lnSpc>
                  <a:spcPts val="2520"/>
                </a:lnSpc>
                <a:spcBef>
                  <a:spcPct val="0"/>
                </a:spcBef>
              </a:pPr>
              <a:endParaRPr/>
            </a:p>
          </p:txBody>
        </p:sp>
      </p:grpSp>
      <p:grpSp>
        <p:nvGrpSpPr>
          <p:cNvPr id="10" name="Group 10"/>
          <p:cNvGrpSpPr/>
          <p:nvPr/>
        </p:nvGrpSpPr>
        <p:grpSpPr>
          <a:xfrm rot="-2700000">
            <a:off x="18689332" y="4255599"/>
            <a:ext cx="6664400" cy="8669109"/>
            <a:chOff x="0" y="0"/>
            <a:chExt cx="1755233" cy="2283222"/>
          </a:xfrm>
        </p:grpSpPr>
        <p:sp>
          <p:nvSpPr>
            <p:cNvPr id="11" name="Freeform 11"/>
            <p:cNvSpPr/>
            <p:nvPr/>
          </p:nvSpPr>
          <p:spPr>
            <a:xfrm>
              <a:off x="0" y="0"/>
              <a:ext cx="1755233" cy="2283222"/>
            </a:xfrm>
            <a:custGeom>
              <a:avLst/>
              <a:gdLst/>
              <a:ahLst/>
              <a:cxnLst/>
              <a:rect l="l" t="t" r="r" b="b"/>
              <a:pathLst>
                <a:path w="1755233" h="2283222">
                  <a:moveTo>
                    <a:pt x="0" y="0"/>
                  </a:moveTo>
                  <a:lnTo>
                    <a:pt x="1755233" y="0"/>
                  </a:lnTo>
                  <a:lnTo>
                    <a:pt x="1755233" y="2283222"/>
                  </a:lnTo>
                  <a:lnTo>
                    <a:pt x="0" y="2283222"/>
                  </a:lnTo>
                  <a:close/>
                </a:path>
              </a:pathLst>
            </a:custGeom>
            <a:solidFill>
              <a:srgbClr val="000000">
                <a:alpha val="0"/>
              </a:srgbClr>
            </a:solidFill>
            <a:ln w="38100" cap="sq">
              <a:solidFill>
                <a:srgbClr val="023D54">
                  <a:alpha val="89804"/>
                </a:srgbClr>
              </a:solidFill>
              <a:prstDash val="solid"/>
              <a:miter/>
            </a:ln>
          </p:spPr>
        </p:sp>
        <p:sp>
          <p:nvSpPr>
            <p:cNvPr id="12" name="TextBox 12"/>
            <p:cNvSpPr txBox="1"/>
            <p:nvPr/>
          </p:nvSpPr>
          <p:spPr>
            <a:xfrm>
              <a:off x="0" y="-38100"/>
              <a:ext cx="1755233" cy="2321322"/>
            </a:xfrm>
            <a:prstGeom prst="rect">
              <a:avLst/>
            </a:prstGeom>
          </p:spPr>
          <p:txBody>
            <a:bodyPr lIns="50800" tIns="50800" rIns="50800" bIns="50800" rtlCol="0" anchor="ctr"/>
            <a:lstStyle/>
            <a:p>
              <a:pPr algn="ctr">
                <a:lnSpc>
                  <a:spcPts val="2520"/>
                </a:lnSpc>
                <a:spcBef>
                  <a:spcPct val="0"/>
                </a:spcBef>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568622" y="1395819"/>
            <a:ext cx="5855413" cy="1257388"/>
            <a:chOff x="0" y="0"/>
            <a:chExt cx="1760454" cy="378039"/>
          </a:xfrm>
        </p:grpSpPr>
        <p:sp>
          <p:nvSpPr>
            <p:cNvPr id="3" name="Freeform 3"/>
            <p:cNvSpPr/>
            <p:nvPr/>
          </p:nvSpPr>
          <p:spPr>
            <a:xfrm>
              <a:off x="0" y="0"/>
              <a:ext cx="1760454" cy="378039"/>
            </a:xfrm>
            <a:custGeom>
              <a:avLst/>
              <a:gdLst/>
              <a:ahLst/>
              <a:cxnLst/>
              <a:rect l="l" t="t" r="r" b="b"/>
              <a:pathLst>
                <a:path w="1760454" h="378039">
                  <a:moveTo>
                    <a:pt x="0" y="0"/>
                  </a:moveTo>
                  <a:lnTo>
                    <a:pt x="1760454" y="0"/>
                  </a:lnTo>
                  <a:lnTo>
                    <a:pt x="1760454" y="378039"/>
                  </a:lnTo>
                  <a:lnTo>
                    <a:pt x="0" y="378039"/>
                  </a:lnTo>
                  <a:close/>
                </a:path>
              </a:pathLst>
            </a:custGeom>
            <a:solidFill>
              <a:srgbClr val="023D54"/>
            </a:solidFill>
          </p:spPr>
        </p:sp>
        <p:sp>
          <p:nvSpPr>
            <p:cNvPr id="4" name="TextBox 4"/>
            <p:cNvSpPr txBox="1"/>
            <p:nvPr/>
          </p:nvSpPr>
          <p:spPr>
            <a:xfrm>
              <a:off x="0" y="-38100"/>
              <a:ext cx="1760454" cy="416139"/>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rot="-2700000">
            <a:off x="16835740" y="7742948"/>
            <a:ext cx="5852739" cy="8669109"/>
            <a:chOff x="0" y="0"/>
            <a:chExt cx="1541462" cy="2283222"/>
          </a:xfrm>
        </p:grpSpPr>
        <p:sp>
          <p:nvSpPr>
            <p:cNvPr id="6" name="Freeform 6"/>
            <p:cNvSpPr/>
            <p:nvPr/>
          </p:nvSpPr>
          <p:spPr>
            <a:xfrm>
              <a:off x="0" y="0"/>
              <a:ext cx="1541462" cy="2283222"/>
            </a:xfrm>
            <a:custGeom>
              <a:avLst/>
              <a:gdLst/>
              <a:ahLst/>
              <a:cxnLst/>
              <a:rect l="l" t="t" r="r" b="b"/>
              <a:pathLst>
                <a:path w="1541462" h="2283222">
                  <a:moveTo>
                    <a:pt x="0" y="0"/>
                  </a:moveTo>
                  <a:lnTo>
                    <a:pt x="1541462" y="0"/>
                  </a:lnTo>
                  <a:lnTo>
                    <a:pt x="1541462" y="2283222"/>
                  </a:lnTo>
                  <a:lnTo>
                    <a:pt x="0" y="2283222"/>
                  </a:lnTo>
                  <a:close/>
                </a:path>
              </a:pathLst>
            </a:custGeom>
            <a:solidFill>
              <a:srgbClr val="023D54">
                <a:alpha val="40000"/>
              </a:srgbClr>
            </a:solidFill>
            <a:ln cap="sq">
              <a:noFill/>
              <a:prstDash val="solid"/>
              <a:miter/>
            </a:ln>
          </p:spPr>
        </p:sp>
        <p:sp>
          <p:nvSpPr>
            <p:cNvPr id="7" name="TextBox 7"/>
            <p:cNvSpPr txBox="1"/>
            <p:nvPr/>
          </p:nvSpPr>
          <p:spPr>
            <a:xfrm>
              <a:off x="0" y="-38100"/>
              <a:ext cx="1541462" cy="2321322"/>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rot="-2700000">
            <a:off x="17076245" y="7742948"/>
            <a:ext cx="5852739" cy="8669109"/>
            <a:chOff x="0" y="0"/>
            <a:chExt cx="1541462" cy="2283222"/>
          </a:xfrm>
        </p:grpSpPr>
        <p:sp>
          <p:nvSpPr>
            <p:cNvPr id="9" name="Freeform 9"/>
            <p:cNvSpPr/>
            <p:nvPr/>
          </p:nvSpPr>
          <p:spPr>
            <a:xfrm>
              <a:off x="0" y="0"/>
              <a:ext cx="1541462" cy="2283222"/>
            </a:xfrm>
            <a:custGeom>
              <a:avLst/>
              <a:gdLst/>
              <a:ahLst/>
              <a:cxnLst/>
              <a:rect l="l" t="t" r="r" b="b"/>
              <a:pathLst>
                <a:path w="1541462" h="2283222">
                  <a:moveTo>
                    <a:pt x="0" y="0"/>
                  </a:moveTo>
                  <a:lnTo>
                    <a:pt x="1541462" y="0"/>
                  </a:lnTo>
                  <a:lnTo>
                    <a:pt x="1541462" y="2283222"/>
                  </a:lnTo>
                  <a:lnTo>
                    <a:pt x="0" y="2283222"/>
                  </a:lnTo>
                  <a:close/>
                </a:path>
              </a:pathLst>
            </a:custGeom>
            <a:solidFill>
              <a:srgbClr val="02202B">
                <a:alpha val="40000"/>
              </a:srgbClr>
            </a:solidFill>
            <a:ln cap="sq">
              <a:noFill/>
              <a:prstDash val="solid"/>
              <a:miter/>
            </a:ln>
          </p:spPr>
        </p:sp>
        <p:sp>
          <p:nvSpPr>
            <p:cNvPr id="10" name="TextBox 10"/>
            <p:cNvSpPr txBox="1"/>
            <p:nvPr/>
          </p:nvSpPr>
          <p:spPr>
            <a:xfrm>
              <a:off x="0" y="-38100"/>
              <a:ext cx="1541462" cy="2321322"/>
            </a:xfrm>
            <a:prstGeom prst="rect">
              <a:avLst/>
            </a:prstGeom>
          </p:spPr>
          <p:txBody>
            <a:bodyPr lIns="50800" tIns="50800" rIns="50800" bIns="50800" rtlCol="0" anchor="ctr"/>
            <a:lstStyle/>
            <a:p>
              <a:pPr algn="ctr">
                <a:lnSpc>
                  <a:spcPts val="2659"/>
                </a:lnSpc>
                <a:spcBef>
                  <a:spcPct val="0"/>
                </a:spcBef>
              </a:pPr>
              <a:endParaRPr/>
            </a:p>
          </p:txBody>
        </p:sp>
      </p:grpSp>
      <p:sp>
        <p:nvSpPr>
          <p:cNvPr id="11" name="Freeform 11"/>
          <p:cNvSpPr/>
          <p:nvPr/>
        </p:nvSpPr>
        <p:spPr>
          <a:xfrm>
            <a:off x="10671194" y="1512059"/>
            <a:ext cx="5655812" cy="5644490"/>
          </a:xfrm>
          <a:custGeom>
            <a:avLst/>
            <a:gdLst/>
            <a:ahLst/>
            <a:cxnLst/>
            <a:rect l="l" t="t" r="r" b="b"/>
            <a:pathLst>
              <a:path w="5655812" h="5644490">
                <a:moveTo>
                  <a:pt x="0" y="0"/>
                </a:moveTo>
                <a:lnTo>
                  <a:pt x="5655812" y="0"/>
                </a:lnTo>
                <a:lnTo>
                  <a:pt x="5655812" y="5644490"/>
                </a:lnTo>
                <a:lnTo>
                  <a:pt x="0" y="5644490"/>
                </a:lnTo>
                <a:lnTo>
                  <a:pt x="0" y="0"/>
                </a:lnTo>
                <a:close/>
              </a:path>
            </a:pathLst>
          </a:custGeom>
          <a:blipFill>
            <a:blip r:embed="rId2"/>
            <a:stretch>
              <a:fillRect r="-77421"/>
            </a:stretch>
          </a:blipFill>
        </p:spPr>
      </p:sp>
      <p:sp>
        <p:nvSpPr>
          <p:cNvPr id="12" name="Freeform 12"/>
          <p:cNvSpPr/>
          <p:nvPr/>
        </p:nvSpPr>
        <p:spPr>
          <a:xfrm>
            <a:off x="10676925" y="7250703"/>
            <a:ext cx="1815473" cy="1811839"/>
          </a:xfrm>
          <a:custGeom>
            <a:avLst/>
            <a:gdLst/>
            <a:ahLst/>
            <a:cxnLst/>
            <a:rect l="l" t="t" r="r" b="b"/>
            <a:pathLst>
              <a:path w="1815473" h="1811839">
                <a:moveTo>
                  <a:pt x="0" y="0"/>
                </a:moveTo>
                <a:lnTo>
                  <a:pt x="1815473" y="0"/>
                </a:lnTo>
                <a:lnTo>
                  <a:pt x="1815473" y="1811839"/>
                </a:lnTo>
                <a:lnTo>
                  <a:pt x="0" y="1811839"/>
                </a:lnTo>
                <a:lnTo>
                  <a:pt x="0" y="0"/>
                </a:lnTo>
                <a:close/>
              </a:path>
            </a:pathLst>
          </a:custGeom>
          <a:blipFill>
            <a:blip r:embed="rId3"/>
            <a:stretch>
              <a:fillRect l="-24967" r="-24967"/>
            </a:stretch>
          </a:blipFill>
        </p:spPr>
      </p:sp>
      <p:sp>
        <p:nvSpPr>
          <p:cNvPr id="13" name="Freeform 13"/>
          <p:cNvSpPr/>
          <p:nvPr/>
        </p:nvSpPr>
        <p:spPr>
          <a:xfrm>
            <a:off x="12594229" y="7250703"/>
            <a:ext cx="1815473" cy="1811839"/>
          </a:xfrm>
          <a:custGeom>
            <a:avLst/>
            <a:gdLst/>
            <a:ahLst/>
            <a:cxnLst/>
            <a:rect l="l" t="t" r="r" b="b"/>
            <a:pathLst>
              <a:path w="1815473" h="1811839">
                <a:moveTo>
                  <a:pt x="0" y="0"/>
                </a:moveTo>
                <a:lnTo>
                  <a:pt x="1815473" y="0"/>
                </a:lnTo>
                <a:lnTo>
                  <a:pt x="1815473" y="1811839"/>
                </a:lnTo>
                <a:lnTo>
                  <a:pt x="0" y="1811839"/>
                </a:lnTo>
                <a:lnTo>
                  <a:pt x="0" y="0"/>
                </a:lnTo>
                <a:close/>
              </a:path>
            </a:pathLst>
          </a:custGeom>
          <a:blipFill>
            <a:blip r:embed="rId4"/>
            <a:stretch>
              <a:fillRect l="-57891" r="-57891"/>
            </a:stretch>
          </a:blipFill>
        </p:spPr>
      </p:sp>
      <p:sp>
        <p:nvSpPr>
          <p:cNvPr id="14" name="Freeform 14"/>
          <p:cNvSpPr/>
          <p:nvPr/>
        </p:nvSpPr>
        <p:spPr>
          <a:xfrm>
            <a:off x="14511533" y="7250703"/>
            <a:ext cx="1815473" cy="1811839"/>
          </a:xfrm>
          <a:custGeom>
            <a:avLst/>
            <a:gdLst/>
            <a:ahLst/>
            <a:cxnLst/>
            <a:rect l="l" t="t" r="r" b="b"/>
            <a:pathLst>
              <a:path w="1815473" h="1811839">
                <a:moveTo>
                  <a:pt x="0" y="0"/>
                </a:moveTo>
                <a:lnTo>
                  <a:pt x="1815473" y="0"/>
                </a:lnTo>
                <a:lnTo>
                  <a:pt x="1815473" y="1811839"/>
                </a:lnTo>
                <a:lnTo>
                  <a:pt x="0" y="1811839"/>
                </a:lnTo>
                <a:lnTo>
                  <a:pt x="0" y="0"/>
                </a:lnTo>
                <a:close/>
              </a:path>
            </a:pathLst>
          </a:custGeom>
          <a:blipFill>
            <a:blip r:embed="rId5"/>
            <a:stretch>
              <a:fillRect l="-24896" r="-24896"/>
            </a:stretch>
          </a:blipFill>
        </p:spPr>
      </p:sp>
      <p:sp>
        <p:nvSpPr>
          <p:cNvPr id="15" name="TextBox 15"/>
          <p:cNvSpPr txBox="1"/>
          <p:nvPr/>
        </p:nvSpPr>
        <p:spPr>
          <a:xfrm>
            <a:off x="2059000" y="2165797"/>
            <a:ext cx="7439138" cy="920316"/>
          </a:xfrm>
          <a:prstGeom prst="rect">
            <a:avLst/>
          </a:prstGeom>
        </p:spPr>
        <p:txBody>
          <a:bodyPr lIns="0" tIns="0" rIns="0" bIns="0" rtlCol="0" anchor="t">
            <a:spAutoFit/>
          </a:bodyPr>
          <a:lstStyle/>
          <a:p>
            <a:pPr algn="just">
              <a:lnSpc>
                <a:spcPts val="7548"/>
              </a:lnSpc>
            </a:pPr>
            <a:r>
              <a:rPr lang="en-US" sz="5392">
                <a:solidFill>
                  <a:srgbClr val="023D54"/>
                </a:solidFill>
                <a:latin typeface="Jannah"/>
                <a:ea typeface="Jannah"/>
                <a:cs typeface="Jannah"/>
                <a:sym typeface="Jannah"/>
              </a:rPr>
              <a:t>EMPATIA</a:t>
            </a:r>
          </a:p>
        </p:txBody>
      </p:sp>
      <p:sp>
        <p:nvSpPr>
          <p:cNvPr id="16" name="AutoShape 16"/>
          <p:cNvSpPr/>
          <p:nvPr/>
        </p:nvSpPr>
        <p:spPr>
          <a:xfrm>
            <a:off x="-5954360" y="3048012"/>
            <a:ext cx="13227813" cy="0"/>
          </a:xfrm>
          <a:prstGeom prst="line">
            <a:avLst/>
          </a:prstGeom>
          <a:ln w="38100" cap="flat">
            <a:solidFill>
              <a:srgbClr val="EEEEEE"/>
            </a:solidFill>
            <a:prstDash val="solid"/>
            <a:headEnd type="none" w="sm" len="sm"/>
            <a:tailEnd type="none" w="sm" len="sm"/>
          </a:ln>
        </p:spPr>
      </p:sp>
      <p:sp>
        <p:nvSpPr>
          <p:cNvPr id="17" name="Freeform 17"/>
          <p:cNvSpPr/>
          <p:nvPr/>
        </p:nvSpPr>
        <p:spPr>
          <a:xfrm>
            <a:off x="-1273518" y="8298180"/>
            <a:ext cx="7315200" cy="3977640"/>
          </a:xfrm>
          <a:custGeom>
            <a:avLst/>
            <a:gdLst/>
            <a:ahLst/>
            <a:cxnLst/>
            <a:rect l="l" t="t" r="r" b="b"/>
            <a:pathLst>
              <a:path w="7315200" h="3977640">
                <a:moveTo>
                  <a:pt x="0" y="0"/>
                </a:moveTo>
                <a:lnTo>
                  <a:pt x="7315200" y="0"/>
                </a:lnTo>
                <a:lnTo>
                  <a:pt x="7315200" y="3977640"/>
                </a:lnTo>
                <a:lnTo>
                  <a:pt x="0" y="397764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18" name="Group 18"/>
          <p:cNvGrpSpPr/>
          <p:nvPr/>
        </p:nvGrpSpPr>
        <p:grpSpPr>
          <a:xfrm>
            <a:off x="-862273" y="3495687"/>
            <a:ext cx="10006273" cy="5738391"/>
            <a:chOff x="0" y="0"/>
            <a:chExt cx="2635397" cy="1511346"/>
          </a:xfrm>
        </p:grpSpPr>
        <p:sp>
          <p:nvSpPr>
            <p:cNvPr id="19" name="Freeform 19"/>
            <p:cNvSpPr/>
            <p:nvPr/>
          </p:nvSpPr>
          <p:spPr>
            <a:xfrm>
              <a:off x="0" y="0"/>
              <a:ext cx="2635397" cy="1511346"/>
            </a:xfrm>
            <a:custGeom>
              <a:avLst/>
              <a:gdLst/>
              <a:ahLst/>
              <a:cxnLst/>
              <a:rect l="l" t="t" r="r" b="b"/>
              <a:pathLst>
                <a:path w="2635397" h="1511346">
                  <a:moveTo>
                    <a:pt x="0" y="0"/>
                  </a:moveTo>
                  <a:lnTo>
                    <a:pt x="2635397" y="0"/>
                  </a:lnTo>
                  <a:lnTo>
                    <a:pt x="2635397" y="1511346"/>
                  </a:lnTo>
                  <a:lnTo>
                    <a:pt x="0" y="1511346"/>
                  </a:lnTo>
                  <a:close/>
                </a:path>
              </a:pathLst>
            </a:custGeom>
            <a:solidFill>
              <a:srgbClr val="EEEEEE"/>
            </a:solidFill>
          </p:spPr>
        </p:sp>
        <p:sp>
          <p:nvSpPr>
            <p:cNvPr id="20" name="TextBox 20"/>
            <p:cNvSpPr txBox="1"/>
            <p:nvPr/>
          </p:nvSpPr>
          <p:spPr>
            <a:xfrm>
              <a:off x="0" y="-38100"/>
              <a:ext cx="2635397" cy="1549446"/>
            </a:xfrm>
            <a:prstGeom prst="rect">
              <a:avLst/>
            </a:prstGeom>
          </p:spPr>
          <p:txBody>
            <a:bodyPr lIns="50800" tIns="50800" rIns="50800" bIns="50800" rtlCol="0" anchor="ctr"/>
            <a:lstStyle/>
            <a:p>
              <a:pPr algn="ctr">
                <a:lnSpc>
                  <a:spcPts val="2659"/>
                </a:lnSpc>
              </a:pPr>
              <a:endParaRPr/>
            </a:p>
          </p:txBody>
        </p:sp>
      </p:grpSp>
      <p:grpSp>
        <p:nvGrpSpPr>
          <p:cNvPr id="21" name="Group 21"/>
          <p:cNvGrpSpPr/>
          <p:nvPr/>
        </p:nvGrpSpPr>
        <p:grpSpPr>
          <a:xfrm rot="-2700000">
            <a:off x="815496" y="-7896237"/>
            <a:ext cx="6664400" cy="8669109"/>
            <a:chOff x="0" y="0"/>
            <a:chExt cx="1755233" cy="2283222"/>
          </a:xfrm>
        </p:grpSpPr>
        <p:sp>
          <p:nvSpPr>
            <p:cNvPr id="22" name="Freeform 22"/>
            <p:cNvSpPr/>
            <p:nvPr/>
          </p:nvSpPr>
          <p:spPr>
            <a:xfrm>
              <a:off x="0" y="0"/>
              <a:ext cx="1755233" cy="2283222"/>
            </a:xfrm>
            <a:custGeom>
              <a:avLst/>
              <a:gdLst/>
              <a:ahLst/>
              <a:cxnLst/>
              <a:rect l="l" t="t" r="r" b="b"/>
              <a:pathLst>
                <a:path w="1755233" h="2283222">
                  <a:moveTo>
                    <a:pt x="0" y="0"/>
                  </a:moveTo>
                  <a:lnTo>
                    <a:pt x="1755233" y="0"/>
                  </a:lnTo>
                  <a:lnTo>
                    <a:pt x="1755233" y="2283222"/>
                  </a:lnTo>
                  <a:lnTo>
                    <a:pt x="0" y="2283222"/>
                  </a:lnTo>
                  <a:close/>
                </a:path>
              </a:pathLst>
            </a:custGeom>
            <a:solidFill>
              <a:srgbClr val="023D54">
                <a:alpha val="89804"/>
              </a:srgbClr>
            </a:solidFill>
            <a:ln cap="sq">
              <a:noFill/>
              <a:prstDash val="solid"/>
              <a:miter/>
            </a:ln>
          </p:spPr>
        </p:sp>
        <p:sp>
          <p:nvSpPr>
            <p:cNvPr id="23" name="TextBox 23"/>
            <p:cNvSpPr txBox="1"/>
            <p:nvPr/>
          </p:nvSpPr>
          <p:spPr>
            <a:xfrm>
              <a:off x="0" y="-38100"/>
              <a:ext cx="1755233" cy="2321322"/>
            </a:xfrm>
            <a:prstGeom prst="rect">
              <a:avLst/>
            </a:prstGeom>
          </p:spPr>
          <p:txBody>
            <a:bodyPr lIns="50800" tIns="50800" rIns="50800" bIns="50800" rtlCol="0" anchor="ctr"/>
            <a:lstStyle/>
            <a:p>
              <a:pPr algn="ctr">
                <a:lnSpc>
                  <a:spcPts val="2520"/>
                </a:lnSpc>
                <a:spcBef>
                  <a:spcPct val="0"/>
                </a:spcBef>
              </a:pPr>
              <a:endParaRPr/>
            </a:p>
          </p:txBody>
        </p:sp>
      </p:grpSp>
      <p:grpSp>
        <p:nvGrpSpPr>
          <p:cNvPr id="24" name="Group 24"/>
          <p:cNvGrpSpPr/>
          <p:nvPr/>
        </p:nvGrpSpPr>
        <p:grpSpPr>
          <a:xfrm rot="-2700000">
            <a:off x="815496" y="-7589972"/>
            <a:ext cx="6664400" cy="8669109"/>
            <a:chOff x="0" y="0"/>
            <a:chExt cx="1755233" cy="2283222"/>
          </a:xfrm>
        </p:grpSpPr>
        <p:sp>
          <p:nvSpPr>
            <p:cNvPr id="25" name="Freeform 25"/>
            <p:cNvSpPr/>
            <p:nvPr/>
          </p:nvSpPr>
          <p:spPr>
            <a:xfrm>
              <a:off x="0" y="0"/>
              <a:ext cx="1755233" cy="2283222"/>
            </a:xfrm>
            <a:custGeom>
              <a:avLst/>
              <a:gdLst/>
              <a:ahLst/>
              <a:cxnLst/>
              <a:rect l="l" t="t" r="r" b="b"/>
              <a:pathLst>
                <a:path w="1755233" h="2283222">
                  <a:moveTo>
                    <a:pt x="0" y="0"/>
                  </a:moveTo>
                  <a:lnTo>
                    <a:pt x="1755233" y="0"/>
                  </a:lnTo>
                  <a:lnTo>
                    <a:pt x="1755233" y="2283222"/>
                  </a:lnTo>
                  <a:lnTo>
                    <a:pt x="0" y="2283222"/>
                  </a:lnTo>
                  <a:close/>
                </a:path>
              </a:pathLst>
            </a:custGeom>
            <a:solidFill>
              <a:srgbClr val="000000">
                <a:alpha val="0"/>
              </a:srgbClr>
            </a:solidFill>
            <a:ln w="38100" cap="sq">
              <a:solidFill>
                <a:srgbClr val="02202B">
                  <a:alpha val="89804"/>
                </a:srgbClr>
              </a:solidFill>
              <a:prstDash val="solid"/>
              <a:miter/>
            </a:ln>
          </p:spPr>
        </p:sp>
        <p:sp>
          <p:nvSpPr>
            <p:cNvPr id="26" name="TextBox 26"/>
            <p:cNvSpPr txBox="1"/>
            <p:nvPr/>
          </p:nvSpPr>
          <p:spPr>
            <a:xfrm>
              <a:off x="0" y="-38100"/>
              <a:ext cx="1755233" cy="2321322"/>
            </a:xfrm>
            <a:prstGeom prst="rect">
              <a:avLst/>
            </a:prstGeom>
          </p:spPr>
          <p:txBody>
            <a:bodyPr lIns="50800" tIns="50800" rIns="50800" bIns="50800" rtlCol="0" anchor="ctr"/>
            <a:lstStyle/>
            <a:p>
              <a:pPr algn="ctr">
                <a:lnSpc>
                  <a:spcPts val="2520"/>
                </a:lnSpc>
                <a:spcBef>
                  <a:spcPct val="0"/>
                </a:spcBef>
              </a:pPr>
              <a:endParaRPr/>
            </a:p>
          </p:txBody>
        </p:sp>
      </p:grpSp>
      <p:sp>
        <p:nvSpPr>
          <p:cNvPr id="27" name="TextBox 27"/>
          <p:cNvSpPr txBox="1"/>
          <p:nvPr/>
        </p:nvSpPr>
        <p:spPr>
          <a:xfrm>
            <a:off x="0" y="3933837"/>
            <a:ext cx="9144000" cy="4668519"/>
          </a:xfrm>
          <a:prstGeom prst="rect">
            <a:avLst/>
          </a:prstGeom>
        </p:spPr>
        <p:txBody>
          <a:bodyPr lIns="0" tIns="0" rIns="0" bIns="0" rtlCol="0" anchor="t">
            <a:spAutoFit/>
          </a:bodyPr>
          <a:lstStyle/>
          <a:p>
            <a:pPr algn="l">
              <a:lnSpc>
                <a:spcPts val="3080"/>
              </a:lnSpc>
            </a:pPr>
            <a:r>
              <a:rPr lang="en-US" sz="2200">
                <a:solidFill>
                  <a:srgbClr val="023D54"/>
                </a:solidFill>
                <a:latin typeface="Open Sans"/>
                <a:ea typeface="Open Sans"/>
                <a:cs typeface="Open Sans"/>
                <a:sym typeface="Open Sans"/>
              </a:rPr>
              <a:t>    -Buscar parcerias com fornecedores, de ferro galvanizado alumínio e motor para portões.</a:t>
            </a:r>
          </a:p>
          <a:p>
            <a:pPr algn="l">
              <a:lnSpc>
                <a:spcPts val="3080"/>
              </a:lnSpc>
            </a:pPr>
            <a:r>
              <a:rPr lang="en-US" sz="2200">
                <a:solidFill>
                  <a:srgbClr val="023D54"/>
                </a:solidFill>
                <a:latin typeface="Open Sans"/>
                <a:ea typeface="Open Sans"/>
                <a:cs typeface="Open Sans"/>
                <a:sym typeface="Open Sans"/>
              </a:rPr>
              <a:t>     -Fazer a contratação de funcionários como: técnicos para a instalação e para a fabricação.</a:t>
            </a:r>
          </a:p>
          <a:p>
            <a:pPr algn="l">
              <a:lnSpc>
                <a:spcPts val="3080"/>
              </a:lnSpc>
            </a:pPr>
            <a:r>
              <a:rPr lang="en-US" sz="2200">
                <a:solidFill>
                  <a:srgbClr val="023D54"/>
                </a:solidFill>
                <a:latin typeface="Open Sans"/>
                <a:ea typeface="Open Sans"/>
                <a:cs typeface="Open Sans"/>
                <a:sym typeface="Open Sans"/>
              </a:rPr>
              <a:t>     -Criar um site para o marketing e apresentar os serviços ao cliente.</a:t>
            </a:r>
          </a:p>
          <a:p>
            <a:pPr algn="l">
              <a:lnSpc>
                <a:spcPts val="3080"/>
              </a:lnSpc>
            </a:pPr>
            <a:r>
              <a:rPr lang="en-US" sz="2200">
                <a:solidFill>
                  <a:srgbClr val="023D54"/>
                </a:solidFill>
                <a:latin typeface="Open Sans"/>
                <a:ea typeface="Open Sans"/>
                <a:cs typeface="Open Sans"/>
                <a:sym typeface="Open Sans"/>
              </a:rPr>
              <a:t>      -Entenderam nossos clientes e aprender as suas espectativas.</a:t>
            </a:r>
          </a:p>
          <a:p>
            <a:pPr algn="l">
              <a:lnSpc>
                <a:spcPts val="3080"/>
              </a:lnSpc>
            </a:pPr>
            <a:r>
              <a:rPr lang="en-US" sz="2200">
                <a:solidFill>
                  <a:srgbClr val="023D54"/>
                </a:solidFill>
                <a:latin typeface="Open Sans"/>
                <a:ea typeface="Open Sans"/>
                <a:cs typeface="Open Sans"/>
                <a:sym typeface="Open Sans"/>
              </a:rPr>
              <a:t>      -Conhecer os equipamentos para instalação. </a:t>
            </a:r>
          </a:p>
          <a:p>
            <a:pPr algn="l">
              <a:lnSpc>
                <a:spcPts val="3080"/>
              </a:lnSpc>
            </a:pPr>
            <a:r>
              <a:rPr lang="en-US" sz="2200">
                <a:solidFill>
                  <a:srgbClr val="023D54"/>
                </a:solidFill>
                <a:latin typeface="Open Sans"/>
                <a:ea typeface="Open Sans"/>
                <a:cs typeface="Open Sans"/>
                <a:sym typeface="Open Sans"/>
              </a:rPr>
              <a:t>      -Fazer um bom atendimento ao cliente.</a:t>
            </a:r>
          </a:p>
          <a:p>
            <a:pPr algn="l">
              <a:lnSpc>
                <a:spcPts val="3080"/>
              </a:lnSpc>
            </a:pPr>
            <a:r>
              <a:rPr lang="en-US" sz="2200">
                <a:solidFill>
                  <a:srgbClr val="023D54"/>
                </a:solidFill>
                <a:latin typeface="Open Sans"/>
                <a:ea typeface="Open Sans"/>
                <a:cs typeface="Open Sans"/>
                <a:sym typeface="Open Sans"/>
              </a:rPr>
              <a:t>Conclusão: é necessário que a empresa consiga atender ao pedido do cliente, fazer um bom atendimento, ter técnicos especializados e que saibam o que fazer, estar aberta a críticas e desafios.</a:t>
            </a:r>
          </a:p>
          <a:p>
            <a:pPr algn="l">
              <a:lnSpc>
                <a:spcPts val="3080"/>
              </a:lnSpc>
            </a:pPr>
            <a:endParaRPr lang="en-US" sz="2200">
              <a:solidFill>
                <a:srgbClr val="023D54"/>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123446" y="3781940"/>
            <a:ext cx="5235131" cy="5061083"/>
            <a:chOff x="0" y="0"/>
            <a:chExt cx="1570033" cy="1517835"/>
          </a:xfrm>
        </p:grpSpPr>
        <p:sp>
          <p:nvSpPr>
            <p:cNvPr id="3" name="Freeform 3"/>
            <p:cNvSpPr/>
            <p:nvPr/>
          </p:nvSpPr>
          <p:spPr>
            <a:xfrm>
              <a:off x="0" y="0"/>
              <a:ext cx="1570033" cy="1517835"/>
            </a:xfrm>
            <a:custGeom>
              <a:avLst/>
              <a:gdLst/>
              <a:ahLst/>
              <a:cxnLst/>
              <a:rect l="l" t="t" r="r" b="b"/>
              <a:pathLst>
                <a:path w="1570033" h="1517835">
                  <a:moveTo>
                    <a:pt x="0" y="0"/>
                  </a:moveTo>
                  <a:lnTo>
                    <a:pt x="1570033" y="0"/>
                  </a:lnTo>
                  <a:lnTo>
                    <a:pt x="1570033" y="1517835"/>
                  </a:lnTo>
                  <a:lnTo>
                    <a:pt x="0" y="1517835"/>
                  </a:lnTo>
                  <a:close/>
                </a:path>
              </a:pathLst>
            </a:custGeom>
            <a:solidFill>
              <a:srgbClr val="EEEEEE"/>
            </a:solidFill>
          </p:spPr>
        </p:sp>
        <p:sp>
          <p:nvSpPr>
            <p:cNvPr id="4" name="TextBox 4"/>
            <p:cNvSpPr txBox="1"/>
            <p:nvPr/>
          </p:nvSpPr>
          <p:spPr>
            <a:xfrm>
              <a:off x="0" y="-38100"/>
              <a:ext cx="1570033" cy="1555935"/>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121930" y="3541436"/>
            <a:ext cx="5235131" cy="240504"/>
            <a:chOff x="0" y="0"/>
            <a:chExt cx="1570033" cy="72128"/>
          </a:xfrm>
        </p:grpSpPr>
        <p:sp>
          <p:nvSpPr>
            <p:cNvPr id="6" name="Freeform 6"/>
            <p:cNvSpPr/>
            <p:nvPr/>
          </p:nvSpPr>
          <p:spPr>
            <a:xfrm>
              <a:off x="0" y="0"/>
              <a:ext cx="1570033" cy="72128"/>
            </a:xfrm>
            <a:custGeom>
              <a:avLst/>
              <a:gdLst/>
              <a:ahLst/>
              <a:cxnLst/>
              <a:rect l="l" t="t" r="r" b="b"/>
              <a:pathLst>
                <a:path w="1570033" h="72128">
                  <a:moveTo>
                    <a:pt x="0" y="0"/>
                  </a:moveTo>
                  <a:lnTo>
                    <a:pt x="1570033" y="0"/>
                  </a:lnTo>
                  <a:lnTo>
                    <a:pt x="1570033" y="72128"/>
                  </a:lnTo>
                  <a:lnTo>
                    <a:pt x="0" y="72128"/>
                  </a:lnTo>
                  <a:close/>
                </a:path>
              </a:pathLst>
            </a:custGeom>
            <a:solidFill>
              <a:srgbClr val="023D54"/>
            </a:solidFill>
          </p:spPr>
        </p:sp>
        <p:sp>
          <p:nvSpPr>
            <p:cNvPr id="7" name="TextBox 7"/>
            <p:cNvSpPr txBox="1"/>
            <p:nvPr/>
          </p:nvSpPr>
          <p:spPr>
            <a:xfrm>
              <a:off x="0" y="-38100"/>
              <a:ext cx="1570033" cy="110228"/>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2046999" y="794945"/>
            <a:ext cx="5212301" cy="499820"/>
            <a:chOff x="0" y="0"/>
            <a:chExt cx="1563186" cy="149898"/>
          </a:xfrm>
        </p:grpSpPr>
        <p:sp>
          <p:nvSpPr>
            <p:cNvPr id="9" name="Freeform 9"/>
            <p:cNvSpPr/>
            <p:nvPr/>
          </p:nvSpPr>
          <p:spPr>
            <a:xfrm>
              <a:off x="0" y="0"/>
              <a:ext cx="1563186" cy="149898"/>
            </a:xfrm>
            <a:custGeom>
              <a:avLst/>
              <a:gdLst/>
              <a:ahLst/>
              <a:cxnLst/>
              <a:rect l="l" t="t" r="r" b="b"/>
              <a:pathLst>
                <a:path w="1563186" h="149898">
                  <a:moveTo>
                    <a:pt x="0" y="0"/>
                  </a:moveTo>
                  <a:lnTo>
                    <a:pt x="1563186" y="0"/>
                  </a:lnTo>
                  <a:lnTo>
                    <a:pt x="1563186" y="149898"/>
                  </a:lnTo>
                  <a:lnTo>
                    <a:pt x="0" y="149898"/>
                  </a:lnTo>
                  <a:close/>
                </a:path>
              </a:pathLst>
            </a:custGeom>
            <a:solidFill>
              <a:srgbClr val="023D54"/>
            </a:solidFill>
          </p:spPr>
        </p:sp>
        <p:sp>
          <p:nvSpPr>
            <p:cNvPr id="10" name="TextBox 10"/>
            <p:cNvSpPr txBox="1"/>
            <p:nvPr/>
          </p:nvSpPr>
          <p:spPr>
            <a:xfrm>
              <a:off x="0" y="-38100"/>
              <a:ext cx="1563186" cy="187998"/>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6583268" y="2588103"/>
            <a:ext cx="5235131" cy="7430717"/>
            <a:chOff x="0" y="0"/>
            <a:chExt cx="1570033" cy="2228496"/>
          </a:xfrm>
        </p:grpSpPr>
        <p:sp>
          <p:nvSpPr>
            <p:cNvPr id="12" name="Freeform 12"/>
            <p:cNvSpPr/>
            <p:nvPr/>
          </p:nvSpPr>
          <p:spPr>
            <a:xfrm>
              <a:off x="0" y="0"/>
              <a:ext cx="1570033" cy="2228496"/>
            </a:xfrm>
            <a:custGeom>
              <a:avLst/>
              <a:gdLst/>
              <a:ahLst/>
              <a:cxnLst/>
              <a:rect l="l" t="t" r="r" b="b"/>
              <a:pathLst>
                <a:path w="1570033" h="2228496">
                  <a:moveTo>
                    <a:pt x="0" y="0"/>
                  </a:moveTo>
                  <a:lnTo>
                    <a:pt x="1570033" y="0"/>
                  </a:lnTo>
                  <a:lnTo>
                    <a:pt x="1570033" y="2228496"/>
                  </a:lnTo>
                  <a:lnTo>
                    <a:pt x="0" y="2228496"/>
                  </a:lnTo>
                  <a:close/>
                </a:path>
              </a:pathLst>
            </a:custGeom>
            <a:solidFill>
              <a:srgbClr val="EEEEEE"/>
            </a:solidFill>
          </p:spPr>
        </p:sp>
        <p:sp>
          <p:nvSpPr>
            <p:cNvPr id="13" name="TextBox 13"/>
            <p:cNvSpPr txBox="1"/>
            <p:nvPr/>
          </p:nvSpPr>
          <p:spPr>
            <a:xfrm>
              <a:off x="0" y="-38100"/>
              <a:ext cx="1570033" cy="2266596"/>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a:off x="6583268" y="2519743"/>
            <a:ext cx="5235131" cy="304647"/>
            <a:chOff x="0" y="0"/>
            <a:chExt cx="1570033" cy="91365"/>
          </a:xfrm>
        </p:grpSpPr>
        <p:sp>
          <p:nvSpPr>
            <p:cNvPr id="15" name="Freeform 15"/>
            <p:cNvSpPr/>
            <p:nvPr/>
          </p:nvSpPr>
          <p:spPr>
            <a:xfrm>
              <a:off x="0" y="0"/>
              <a:ext cx="1570033" cy="91365"/>
            </a:xfrm>
            <a:custGeom>
              <a:avLst/>
              <a:gdLst/>
              <a:ahLst/>
              <a:cxnLst/>
              <a:rect l="l" t="t" r="r" b="b"/>
              <a:pathLst>
                <a:path w="1570033" h="91365">
                  <a:moveTo>
                    <a:pt x="0" y="0"/>
                  </a:moveTo>
                  <a:lnTo>
                    <a:pt x="1570033" y="0"/>
                  </a:lnTo>
                  <a:lnTo>
                    <a:pt x="1570033" y="91365"/>
                  </a:lnTo>
                  <a:lnTo>
                    <a:pt x="0" y="91365"/>
                  </a:lnTo>
                  <a:close/>
                </a:path>
              </a:pathLst>
            </a:custGeom>
            <a:solidFill>
              <a:srgbClr val="023D54"/>
            </a:solidFill>
          </p:spPr>
        </p:sp>
        <p:sp>
          <p:nvSpPr>
            <p:cNvPr id="16" name="TextBox 16"/>
            <p:cNvSpPr txBox="1"/>
            <p:nvPr/>
          </p:nvSpPr>
          <p:spPr>
            <a:xfrm>
              <a:off x="0" y="-38100"/>
              <a:ext cx="1570033" cy="129465"/>
            </a:xfrm>
            <a:prstGeom prst="rect">
              <a:avLst/>
            </a:prstGeom>
          </p:spPr>
          <p:txBody>
            <a:bodyPr lIns="50800" tIns="50800" rIns="50800" bIns="50800" rtlCol="0" anchor="ctr"/>
            <a:lstStyle/>
            <a:p>
              <a:pPr algn="ctr">
                <a:lnSpc>
                  <a:spcPts val="2659"/>
                </a:lnSpc>
              </a:pPr>
              <a:endParaRPr/>
            </a:p>
          </p:txBody>
        </p:sp>
      </p:grpSp>
      <p:grpSp>
        <p:nvGrpSpPr>
          <p:cNvPr id="17" name="Group 17"/>
          <p:cNvGrpSpPr/>
          <p:nvPr/>
        </p:nvGrpSpPr>
        <p:grpSpPr>
          <a:xfrm>
            <a:off x="12046999" y="1028700"/>
            <a:ext cx="5212301" cy="9064732"/>
            <a:chOff x="0" y="0"/>
            <a:chExt cx="1563186" cy="2718543"/>
          </a:xfrm>
        </p:grpSpPr>
        <p:sp>
          <p:nvSpPr>
            <p:cNvPr id="18" name="Freeform 18"/>
            <p:cNvSpPr/>
            <p:nvPr/>
          </p:nvSpPr>
          <p:spPr>
            <a:xfrm>
              <a:off x="0" y="0"/>
              <a:ext cx="1563186" cy="2718543"/>
            </a:xfrm>
            <a:custGeom>
              <a:avLst/>
              <a:gdLst/>
              <a:ahLst/>
              <a:cxnLst/>
              <a:rect l="l" t="t" r="r" b="b"/>
              <a:pathLst>
                <a:path w="1563186" h="2718543">
                  <a:moveTo>
                    <a:pt x="0" y="0"/>
                  </a:moveTo>
                  <a:lnTo>
                    <a:pt x="1563186" y="0"/>
                  </a:lnTo>
                  <a:lnTo>
                    <a:pt x="1563186" y="2718543"/>
                  </a:lnTo>
                  <a:lnTo>
                    <a:pt x="0" y="2718543"/>
                  </a:lnTo>
                  <a:close/>
                </a:path>
              </a:pathLst>
            </a:custGeom>
            <a:solidFill>
              <a:srgbClr val="EEEEEE"/>
            </a:solidFill>
          </p:spPr>
        </p:sp>
        <p:sp>
          <p:nvSpPr>
            <p:cNvPr id="19" name="TextBox 19"/>
            <p:cNvSpPr txBox="1"/>
            <p:nvPr/>
          </p:nvSpPr>
          <p:spPr>
            <a:xfrm>
              <a:off x="0" y="-38100"/>
              <a:ext cx="1563186" cy="2756643"/>
            </a:xfrm>
            <a:prstGeom prst="rect">
              <a:avLst/>
            </a:prstGeom>
          </p:spPr>
          <p:txBody>
            <a:bodyPr lIns="50800" tIns="50800" rIns="50800" bIns="50800" rtlCol="0" anchor="ctr"/>
            <a:lstStyle/>
            <a:p>
              <a:pPr algn="ctr">
                <a:lnSpc>
                  <a:spcPts val="2659"/>
                </a:lnSpc>
              </a:pPr>
              <a:endParaRPr/>
            </a:p>
          </p:txBody>
        </p:sp>
      </p:grpSp>
      <p:grpSp>
        <p:nvGrpSpPr>
          <p:cNvPr id="20" name="Group 20"/>
          <p:cNvGrpSpPr/>
          <p:nvPr/>
        </p:nvGrpSpPr>
        <p:grpSpPr>
          <a:xfrm>
            <a:off x="2757251" y="2796422"/>
            <a:ext cx="1971035" cy="1971035"/>
            <a:chOff x="0" y="0"/>
            <a:chExt cx="812800" cy="812800"/>
          </a:xfrm>
        </p:grpSpPr>
        <p:sp>
          <p:nvSpPr>
            <p:cNvPr id="21" name="Freeform 2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3D54"/>
            </a:solidFill>
          </p:spPr>
        </p:sp>
        <p:sp>
          <p:nvSpPr>
            <p:cNvPr id="22" name="TextBox 22"/>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3" name="Group 23"/>
          <p:cNvGrpSpPr/>
          <p:nvPr/>
        </p:nvGrpSpPr>
        <p:grpSpPr>
          <a:xfrm>
            <a:off x="8215316" y="1444506"/>
            <a:ext cx="1971035" cy="1971035"/>
            <a:chOff x="0" y="0"/>
            <a:chExt cx="812800" cy="812800"/>
          </a:xfrm>
        </p:grpSpPr>
        <p:sp>
          <p:nvSpPr>
            <p:cNvPr id="24" name="Freeform 2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23D54"/>
            </a:solidFill>
          </p:spPr>
        </p:sp>
        <p:sp>
          <p:nvSpPr>
            <p:cNvPr id="25" name="TextBox 25"/>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6" name="Group 26"/>
          <p:cNvGrpSpPr/>
          <p:nvPr/>
        </p:nvGrpSpPr>
        <p:grpSpPr>
          <a:xfrm>
            <a:off x="13590865" y="49135"/>
            <a:ext cx="1915279" cy="1971035"/>
            <a:chOff x="0" y="0"/>
            <a:chExt cx="789808" cy="812800"/>
          </a:xfrm>
        </p:grpSpPr>
        <p:sp>
          <p:nvSpPr>
            <p:cNvPr id="27" name="Freeform 27"/>
            <p:cNvSpPr/>
            <p:nvPr/>
          </p:nvSpPr>
          <p:spPr>
            <a:xfrm>
              <a:off x="0" y="0"/>
              <a:ext cx="789808" cy="812800"/>
            </a:xfrm>
            <a:custGeom>
              <a:avLst/>
              <a:gdLst/>
              <a:ahLst/>
              <a:cxnLst/>
              <a:rect l="l" t="t" r="r" b="b"/>
              <a:pathLst>
                <a:path w="789808" h="812800">
                  <a:moveTo>
                    <a:pt x="394904" y="0"/>
                  </a:moveTo>
                  <a:cubicBezTo>
                    <a:pt x="176804" y="0"/>
                    <a:pt x="0" y="181951"/>
                    <a:pt x="0" y="406400"/>
                  </a:cubicBezTo>
                  <a:cubicBezTo>
                    <a:pt x="0" y="630849"/>
                    <a:pt x="176804" y="812800"/>
                    <a:pt x="394904" y="812800"/>
                  </a:cubicBezTo>
                  <a:cubicBezTo>
                    <a:pt x="613003" y="812800"/>
                    <a:pt x="789808" y="630849"/>
                    <a:pt x="789808" y="406400"/>
                  </a:cubicBezTo>
                  <a:cubicBezTo>
                    <a:pt x="789808" y="181951"/>
                    <a:pt x="613003" y="0"/>
                    <a:pt x="394904" y="0"/>
                  </a:cubicBezTo>
                  <a:close/>
                </a:path>
              </a:pathLst>
            </a:custGeom>
            <a:solidFill>
              <a:srgbClr val="023D54"/>
            </a:solidFill>
          </p:spPr>
        </p:sp>
        <p:sp>
          <p:nvSpPr>
            <p:cNvPr id="28" name="TextBox 28"/>
            <p:cNvSpPr txBox="1"/>
            <p:nvPr/>
          </p:nvSpPr>
          <p:spPr>
            <a:xfrm>
              <a:off x="74044" y="38100"/>
              <a:ext cx="641719" cy="698500"/>
            </a:xfrm>
            <a:prstGeom prst="rect">
              <a:avLst/>
            </a:prstGeom>
          </p:spPr>
          <p:txBody>
            <a:bodyPr lIns="50800" tIns="50800" rIns="50800" bIns="50800" rtlCol="0" anchor="ctr"/>
            <a:lstStyle/>
            <a:p>
              <a:pPr algn="ctr">
                <a:lnSpc>
                  <a:spcPts val="2659"/>
                </a:lnSpc>
              </a:pPr>
              <a:endParaRPr/>
            </a:p>
          </p:txBody>
        </p:sp>
      </p:grpSp>
      <p:sp>
        <p:nvSpPr>
          <p:cNvPr id="29" name="Freeform 29"/>
          <p:cNvSpPr/>
          <p:nvPr/>
        </p:nvSpPr>
        <p:spPr>
          <a:xfrm>
            <a:off x="3236449" y="3170395"/>
            <a:ext cx="1012638" cy="1105062"/>
          </a:xfrm>
          <a:custGeom>
            <a:avLst/>
            <a:gdLst/>
            <a:ahLst/>
            <a:cxnLst/>
            <a:rect l="l" t="t" r="r" b="b"/>
            <a:pathLst>
              <a:path w="1012638" h="1105062">
                <a:moveTo>
                  <a:pt x="0" y="0"/>
                </a:moveTo>
                <a:lnTo>
                  <a:pt x="1012639" y="0"/>
                </a:lnTo>
                <a:lnTo>
                  <a:pt x="1012639" y="1105062"/>
                </a:lnTo>
                <a:lnTo>
                  <a:pt x="0" y="11050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0" name="Freeform 30"/>
          <p:cNvSpPr/>
          <p:nvPr/>
        </p:nvSpPr>
        <p:spPr>
          <a:xfrm>
            <a:off x="8602808" y="1845045"/>
            <a:ext cx="1196052" cy="1169956"/>
          </a:xfrm>
          <a:custGeom>
            <a:avLst/>
            <a:gdLst/>
            <a:ahLst/>
            <a:cxnLst/>
            <a:rect l="l" t="t" r="r" b="b"/>
            <a:pathLst>
              <a:path w="1196052" h="1169956">
                <a:moveTo>
                  <a:pt x="0" y="0"/>
                </a:moveTo>
                <a:lnTo>
                  <a:pt x="1196052" y="0"/>
                </a:lnTo>
                <a:lnTo>
                  <a:pt x="1196052" y="1169956"/>
                </a:lnTo>
                <a:lnTo>
                  <a:pt x="0" y="116995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31" name="Freeform 31"/>
          <p:cNvSpPr/>
          <p:nvPr/>
        </p:nvSpPr>
        <p:spPr>
          <a:xfrm>
            <a:off x="13900508" y="403150"/>
            <a:ext cx="1295992" cy="1263003"/>
          </a:xfrm>
          <a:custGeom>
            <a:avLst/>
            <a:gdLst/>
            <a:ahLst/>
            <a:cxnLst/>
            <a:rect l="l" t="t" r="r" b="b"/>
            <a:pathLst>
              <a:path w="1295992" h="1263003">
                <a:moveTo>
                  <a:pt x="0" y="0"/>
                </a:moveTo>
                <a:lnTo>
                  <a:pt x="1295992" y="0"/>
                </a:lnTo>
                <a:lnTo>
                  <a:pt x="1295992" y="1263004"/>
                </a:lnTo>
                <a:lnTo>
                  <a:pt x="0" y="126300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32" name="TextBox 32"/>
          <p:cNvSpPr txBox="1"/>
          <p:nvPr/>
        </p:nvSpPr>
        <p:spPr>
          <a:xfrm>
            <a:off x="1604099" y="4807422"/>
            <a:ext cx="4277339" cy="3856633"/>
          </a:xfrm>
          <a:prstGeom prst="rect">
            <a:avLst/>
          </a:prstGeom>
        </p:spPr>
        <p:txBody>
          <a:bodyPr lIns="0" tIns="0" rIns="0" bIns="0" rtlCol="0" anchor="t">
            <a:spAutoFit/>
          </a:bodyPr>
          <a:lstStyle/>
          <a:p>
            <a:pPr algn="ctr">
              <a:lnSpc>
                <a:spcPts val="2051"/>
              </a:lnSpc>
            </a:pPr>
            <a:r>
              <a:rPr lang="en-US" sz="1578">
                <a:solidFill>
                  <a:srgbClr val="545454"/>
                </a:solidFill>
                <a:latin typeface="Jannah"/>
                <a:ea typeface="Jannah"/>
                <a:cs typeface="Jannah"/>
                <a:sym typeface="Jannah"/>
              </a:rPr>
              <a:t>Momento em que, a partir das informações coletadas na fase de empatia, a equipe organiza e analisa os dados para identificar claramente o problema central a ser resolvido. Aqui, o objetivo é compreender qual é a dificuldade real enfrentada pelo usuário, para então formular uma declaração de problema clara, objetiva e focada nas necessidades do cliente. Essa definição serve para alinhar a equipe em torno de um desafio comum, evitando dispersões e direcionando os esforços para a solução mais adequada. Em resumo, é a fase que transforma o aprendizado inicial em um problema específico e palpável para ser solucionado nas etapas seguintes do processo.</a:t>
            </a:r>
          </a:p>
        </p:txBody>
      </p:sp>
      <p:sp>
        <p:nvSpPr>
          <p:cNvPr id="33" name="TextBox 33"/>
          <p:cNvSpPr txBox="1"/>
          <p:nvPr/>
        </p:nvSpPr>
        <p:spPr>
          <a:xfrm>
            <a:off x="6768595" y="3522386"/>
            <a:ext cx="4868386" cy="6715388"/>
          </a:xfrm>
          <a:prstGeom prst="rect">
            <a:avLst/>
          </a:prstGeom>
        </p:spPr>
        <p:txBody>
          <a:bodyPr lIns="0" tIns="0" rIns="0" bIns="0" rtlCol="0" anchor="t">
            <a:spAutoFit/>
          </a:bodyPr>
          <a:lstStyle/>
          <a:p>
            <a:pPr algn="ctr">
              <a:lnSpc>
                <a:spcPts val="1915"/>
              </a:lnSpc>
            </a:pPr>
            <a:r>
              <a:rPr lang="en-US" sz="1473">
                <a:solidFill>
                  <a:srgbClr val="545454"/>
                </a:solidFill>
                <a:latin typeface="Jannah"/>
                <a:ea typeface="Jannah"/>
                <a:cs typeface="Jannah"/>
                <a:sym typeface="Jannah"/>
              </a:rPr>
              <a:t>Iremos gerar ideias criativas e inovadoras para a empresa de manutenção de portões elétricos. Vamos considerar as necessidades dos clientes, os desafios da empresa e as oportunidades de melhoria.</a:t>
            </a:r>
          </a:p>
          <a:p>
            <a:pPr algn="ctr">
              <a:lnSpc>
                <a:spcPts val="1915"/>
              </a:lnSpc>
            </a:pPr>
            <a:r>
              <a:rPr lang="en-US" sz="1473">
                <a:solidFill>
                  <a:srgbClr val="545454"/>
                </a:solidFill>
                <a:latin typeface="Jannah"/>
                <a:ea typeface="Jannah"/>
                <a:cs typeface="Jannah"/>
                <a:sym typeface="Jannah"/>
              </a:rPr>
              <a:t>Perguntas a serem feitas para os clientes.</a:t>
            </a:r>
          </a:p>
          <a:p>
            <a:pPr algn="ctr">
              <a:lnSpc>
                <a:spcPts val="1915"/>
              </a:lnSpc>
            </a:pPr>
            <a:r>
              <a:rPr lang="en-US" sz="1473">
                <a:solidFill>
                  <a:srgbClr val="545454"/>
                </a:solidFill>
                <a:latin typeface="Jannah"/>
                <a:ea typeface="Jannah"/>
                <a:cs typeface="Jannah"/>
                <a:sym typeface="Jannah"/>
              </a:rPr>
              <a:t>Quais são os principais problemas que os clientes enfrentam com os portões elétricos?</a:t>
            </a:r>
          </a:p>
          <a:p>
            <a:pPr algn="ctr">
              <a:lnSpc>
                <a:spcPts val="1915"/>
              </a:lnSpc>
            </a:pPr>
            <a:r>
              <a:rPr lang="en-US" sz="1473">
                <a:solidFill>
                  <a:srgbClr val="545454"/>
                </a:solidFill>
                <a:latin typeface="Jannah"/>
                <a:ea typeface="Jannah"/>
                <a:cs typeface="Jannah"/>
                <a:sym typeface="Jannah"/>
              </a:rPr>
              <a:t>Como podemos melhorar a eficiência e a eficácia da manutenção de portões elétricos?</a:t>
            </a:r>
          </a:p>
          <a:p>
            <a:pPr algn="ctr">
              <a:lnSpc>
                <a:spcPts val="1915"/>
              </a:lnSpc>
            </a:pPr>
            <a:r>
              <a:rPr lang="en-US" sz="1473">
                <a:solidFill>
                  <a:srgbClr val="545454"/>
                </a:solidFill>
                <a:latin typeface="Jannah"/>
                <a:ea typeface="Jannah"/>
                <a:cs typeface="Jannah"/>
                <a:sym typeface="Jannah"/>
              </a:rPr>
              <a:t>Quais são as tecnologias emergentes que podemos utilizar para melhorar a manutenção de portões elétricos?</a:t>
            </a:r>
          </a:p>
          <a:p>
            <a:pPr algn="ctr">
              <a:lnSpc>
                <a:spcPts val="1915"/>
              </a:lnSpc>
            </a:pPr>
            <a:r>
              <a:rPr lang="en-US" sz="1473">
                <a:solidFill>
                  <a:srgbClr val="545454"/>
                </a:solidFill>
                <a:latin typeface="Jannah"/>
                <a:ea typeface="Jannah"/>
                <a:cs typeface="Jannah"/>
                <a:sym typeface="Jannah"/>
              </a:rPr>
              <a:t>IDEIAS PARA AJUDAR OS CLIENTES.</a:t>
            </a:r>
          </a:p>
          <a:p>
            <a:pPr algn="ctr">
              <a:lnSpc>
                <a:spcPts val="1915"/>
              </a:lnSpc>
            </a:pPr>
            <a:r>
              <a:rPr lang="en-US" sz="1473">
                <a:solidFill>
                  <a:srgbClr val="545454"/>
                </a:solidFill>
                <a:latin typeface="Jannah"/>
                <a:ea typeface="Jannah"/>
                <a:cs typeface="Jannah"/>
                <a:sym typeface="Jannah"/>
              </a:rPr>
              <a:t>Criar um aplicativo móvel para que os clientes possam solicitar serviços de manutenção de portões elétricos de forma rápida e fácil.</a:t>
            </a:r>
          </a:p>
          <a:p>
            <a:pPr algn="ctr">
              <a:lnSpc>
                <a:spcPts val="1915"/>
              </a:lnSpc>
            </a:pPr>
            <a:r>
              <a:rPr lang="en-US" sz="1473">
                <a:solidFill>
                  <a:srgbClr val="545454"/>
                </a:solidFill>
                <a:latin typeface="Jannah"/>
                <a:ea typeface="Jannah"/>
                <a:cs typeface="Jannah"/>
                <a:sym typeface="Jannah"/>
              </a:rPr>
              <a:t>Implementar um sistema de monitoramento remoto para detectar problemas nos portões elétricos antes que eles ocorram.</a:t>
            </a:r>
          </a:p>
          <a:p>
            <a:pPr algn="ctr">
              <a:lnSpc>
                <a:spcPts val="1915"/>
              </a:lnSpc>
            </a:pPr>
            <a:r>
              <a:rPr lang="en-US" sz="1473">
                <a:solidFill>
                  <a:srgbClr val="545454"/>
                </a:solidFill>
                <a:latin typeface="Jannah"/>
                <a:ea typeface="Jannah"/>
                <a:cs typeface="Jannah"/>
                <a:sym typeface="Jannah"/>
              </a:rPr>
              <a:t>Oferecer serviços de manutenção preventiva para evitar problemas futuros e reduzir os custos de reparo.</a:t>
            </a:r>
          </a:p>
          <a:p>
            <a:pPr algn="ctr">
              <a:lnSpc>
                <a:spcPts val="1915"/>
              </a:lnSpc>
            </a:pPr>
            <a:r>
              <a:rPr lang="en-US" sz="1473">
                <a:solidFill>
                  <a:srgbClr val="545454"/>
                </a:solidFill>
                <a:latin typeface="Jannah"/>
                <a:ea typeface="Jannah"/>
                <a:cs typeface="Jannah"/>
                <a:sym typeface="Jannah"/>
              </a:rPr>
              <a:t>Utilizar drones para inspecionar portões elétricos em áreas de difícil acesso.</a:t>
            </a:r>
          </a:p>
          <a:p>
            <a:pPr algn="ctr">
              <a:lnSpc>
                <a:spcPts val="1915"/>
              </a:lnSpc>
            </a:pPr>
            <a:r>
              <a:rPr lang="en-US" sz="1473">
                <a:solidFill>
                  <a:srgbClr val="545454"/>
                </a:solidFill>
                <a:latin typeface="Jannah"/>
                <a:ea typeface="Jannah"/>
                <a:cs typeface="Jannah"/>
                <a:sym typeface="Jannah"/>
              </a:rPr>
              <a:t>Essas são apenas algumas ideias iniciais. O nosso objetivo é gerar o máximo de ideias possíveis e, em seguida, avaliá-las e refiná-las para criar soluções inovadoras para a nossa empresa de manutenção de portões elétricos para ter um melhor resultado para os clientes.</a:t>
            </a:r>
          </a:p>
          <a:p>
            <a:pPr algn="ctr">
              <a:lnSpc>
                <a:spcPts val="1915"/>
              </a:lnSpc>
            </a:pPr>
            <a:endParaRPr lang="en-US" sz="1473">
              <a:solidFill>
                <a:srgbClr val="545454"/>
              </a:solidFill>
              <a:latin typeface="Jannah"/>
              <a:ea typeface="Jannah"/>
              <a:cs typeface="Jannah"/>
              <a:sym typeface="Jannah"/>
            </a:endParaRPr>
          </a:p>
        </p:txBody>
      </p:sp>
      <p:sp>
        <p:nvSpPr>
          <p:cNvPr id="34" name="TextBox 34"/>
          <p:cNvSpPr txBox="1"/>
          <p:nvPr/>
        </p:nvSpPr>
        <p:spPr>
          <a:xfrm>
            <a:off x="12208570" y="2153877"/>
            <a:ext cx="4866329" cy="7939555"/>
          </a:xfrm>
          <a:prstGeom prst="rect">
            <a:avLst/>
          </a:prstGeom>
        </p:spPr>
        <p:txBody>
          <a:bodyPr lIns="0" tIns="0" rIns="0" bIns="0" rtlCol="0" anchor="t">
            <a:spAutoFit/>
          </a:bodyPr>
          <a:lstStyle/>
          <a:p>
            <a:pPr algn="ctr">
              <a:lnSpc>
                <a:spcPts val="1811"/>
              </a:lnSpc>
            </a:pPr>
            <a:r>
              <a:rPr lang="en-US" sz="1393">
                <a:solidFill>
                  <a:srgbClr val="545454"/>
                </a:solidFill>
                <a:latin typeface="Jannah"/>
                <a:ea typeface="Jannah"/>
                <a:cs typeface="Jannah"/>
                <a:sym typeface="Jannah"/>
              </a:rPr>
              <a:t>Empresa de Manutenção de Portões Elétricos</a:t>
            </a:r>
          </a:p>
          <a:p>
            <a:pPr algn="ctr">
              <a:lnSpc>
                <a:spcPts val="1811"/>
              </a:lnSpc>
            </a:pPr>
            <a:r>
              <a:rPr lang="en-US" sz="1393">
                <a:solidFill>
                  <a:srgbClr val="545454"/>
                </a:solidFill>
                <a:latin typeface="Jannah"/>
                <a:ea typeface="Jannah"/>
                <a:cs typeface="Jannah"/>
                <a:sym typeface="Jannah"/>
              </a:rPr>
              <a:t>Na parte de prototipagem, a ideia é transformar tudo o que foi pensado antes em algo mais concreto, que possa ser testado. No nosso caso, como estamos criando uma empresa de manutenção de portões elétricos, usamos essa etapa para entender melhor como o serviço funcionaria na prática e como os clientes iriam se sentir com ele.</a:t>
            </a:r>
          </a:p>
          <a:p>
            <a:pPr algn="ctr">
              <a:lnSpc>
                <a:spcPts val="1811"/>
              </a:lnSpc>
            </a:pPr>
            <a:r>
              <a:rPr lang="en-US" sz="1393">
                <a:solidFill>
                  <a:srgbClr val="545454"/>
                </a:solidFill>
                <a:latin typeface="Jannah"/>
                <a:ea typeface="Jannah"/>
                <a:cs typeface="Jannah"/>
                <a:sym typeface="Jannah"/>
              </a:rPr>
              <a:t>A primeira coisa que fizemos foi montar um fluxograma, que mostra todas as etapas do serviço desde o momento em que o cliente entra em contato até a finalização da manutenção. Isso ajudou a visualizar o processo inteiro e perceber onde dava pra melhorar.</a:t>
            </a:r>
          </a:p>
          <a:p>
            <a:pPr algn="ctr">
              <a:lnSpc>
                <a:spcPts val="1811"/>
              </a:lnSpc>
            </a:pPr>
            <a:r>
              <a:rPr lang="en-US" sz="1393">
                <a:solidFill>
                  <a:srgbClr val="545454"/>
                </a:solidFill>
                <a:latin typeface="Jannah"/>
                <a:ea typeface="Jannah"/>
                <a:cs typeface="Jannah"/>
                <a:sym typeface="Jannah"/>
              </a:rPr>
              <a:t>Depois, criamos um modelo de atendimento, simulando conversas por WhatsApp e telefone. Testamos com algumas pessoas e vimos o que funcionava e o que precisava mudar, como o tempo de resposta e a forma de explicar os serviços. Foi legal ver como pequenos ajustes já deixavam tudo mais claro e profissional.</a:t>
            </a:r>
          </a:p>
          <a:p>
            <a:pPr algn="ctr">
              <a:lnSpc>
                <a:spcPts val="1811"/>
              </a:lnSpc>
            </a:pPr>
            <a:r>
              <a:rPr lang="en-US" sz="1393">
                <a:solidFill>
                  <a:srgbClr val="545454"/>
                </a:solidFill>
                <a:latin typeface="Jannah"/>
                <a:ea typeface="Jannah"/>
                <a:cs typeface="Jannah"/>
                <a:sym typeface="Jannah"/>
              </a:rPr>
              <a:t>Também montamos um kit de manutenção, com ferramentas e peças que normalmente são usadas nesse tipo de serviço. Fizemos uma simulação de visita técnica e isso ajudou a entender o tempo que leva, o que é mais importante levar e como organizar tudo de forma segura.</a:t>
            </a:r>
          </a:p>
          <a:p>
            <a:pPr algn="ctr">
              <a:lnSpc>
                <a:spcPts val="1811"/>
              </a:lnSpc>
            </a:pPr>
            <a:r>
              <a:rPr lang="en-US" sz="1393">
                <a:solidFill>
                  <a:srgbClr val="545454"/>
                </a:solidFill>
                <a:latin typeface="Jannah"/>
                <a:ea typeface="Jannah"/>
                <a:cs typeface="Jannah"/>
                <a:sym typeface="Jannah"/>
              </a:rPr>
              <a:t>Além disso, pensamos em como seria um aplicativo ou site da empresa. Criamos algumas telas simples, como agendamento de serviço, histórico e suporte. Mesmo sendo só um protótipo, deu pra ver o que seria útil pro cliente e como deixar a experiência mais fácil.</a:t>
            </a:r>
          </a:p>
          <a:p>
            <a:pPr algn="ctr">
              <a:lnSpc>
                <a:spcPts val="1811"/>
              </a:lnSpc>
            </a:pPr>
            <a:r>
              <a:rPr lang="en-US" sz="1393">
                <a:solidFill>
                  <a:srgbClr val="545454"/>
                </a:solidFill>
                <a:latin typeface="Jannah"/>
                <a:ea typeface="Jannah"/>
                <a:cs typeface="Jannah"/>
                <a:sym typeface="Jannah"/>
              </a:rPr>
              <a:t>No fim, essa fase foi muito importante porque conseguimos testar as ideias antes de colocar em prática de verdade. Aprendemos bastante com os erros e ajustes, e agora temos uma visão mais clara de como oferecer um serviço que seja eficiente, confiável e que realmente atenda o que o cliente precisa.</a:t>
            </a:r>
          </a:p>
          <a:p>
            <a:pPr algn="ctr">
              <a:lnSpc>
                <a:spcPts val="1811"/>
              </a:lnSpc>
            </a:pPr>
            <a:endParaRPr lang="en-US" sz="1393">
              <a:solidFill>
                <a:srgbClr val="545454"/>
              </a:solidFill>
              <a:latin typeface="Jannah"/>
              <a:ea typeface="Jannah"/>
              <a:cs typeface="Jannah"/>
              <a:sym typeface="Jannah"/>
            </a:endParaRPr>
          </a:p>
        </p:txBody>
      </p:sp>
      <p:grpSp>
        <p:nvGrpSpPr>
          <p:cNvPr id="35" name="Group 35"/>
          <p:cNvGrpSpPr/>
          <p:nvPr/>
        </p:nvGrpSpPr>
        <p:grpSpPr>
          <a:xfrm rot="-2700000">
            <a:off x="-4025886" y="-7445998"/>
            <a:ext cx="6664400" cy="8669109"/>
            <a:chOff x="0" y="0"/>
            <a:chExt cx="1755233" cy="2283222"/>
          </a:xfrm>
        </p:grpSpPr>
        <p:sp>
          <p:nvSpPr>
            <p:cNvPr id="36" name="Freeform 36"/>
            <p:cNvSpPr/>
            <p:nvPr/>
          </p:nvSpPr>
          <p:spPr>
            <a:xfrm>
              <a:off x="0" y="0"/>
              <a:ext cx="1755233" cy="2283222"/>
            </a:xfrm>
            <a:custGeom>
              <a:avLst/>
              <a:gdLst/>
              <a:ahLst/>
              <a:cxnLst/>
              <a:rect l="l" t="t" r="r" b="b"/>
              <a:pathLst>
                <a:path w="1755233" h="2283222">
                  <a:moveTo>
                    <a:pt x="0" y="0"/>
                  </a:moveTo>
                  <a:lnTo>
                    <a:pt x="1755233" y="0"/>
                  </a:lnTo>
                  <a:lnTo>
                    <a:pt x="1755233" y="2283222"/>
                  </a:lnTo>
                  <a:lnTo>
                    <a:pt x="0" y="2283222"/>
                  </a:lnTo>
                  <a:close/>
                </a:path>
              </a:pathLst>
            </a:custGeom>
            <a:solidFill>
              <a:srgbClr val="023D54">
                <a:alpha val="89804"/>
              </a:srgbClr>
            </a:solidFill>
            <a:ln cap="sq">
              <a:noFill/>
              <a:prstDash val="solid"/>
              <a:miter/>
            </a:ln>
          </p:spPr>
        </p:sp>
        <p:sp>
          <p:nvSpPr>
            <p:cNvPr id="37" name="TextBox 37"/>
            <p:cNvSpPr txBox="1"/>
            <p:nvPr/>
          </p:nvSpPr>
          <p:spPr>
            <a:xfrm>
              <a:off x="0" y="-38100"/>
              <a:ext cx="1755233" cy="2321322"/>
            </a:xfrm>
            <a:prstGeom prst="rect">
              <a:avLst/>
            </a:prstGeom>
          </p:spPr>
          <p:txBody>
            <a:bodyPr lIns="50800" tIns="50800" rIns="50800" bIns="50800" rtlCol="0" anchor="ctr"/>
            <a:lstStyle/>
            <a:p>
              <a:pPr algn="ctr">
                <a:lnSpc>
                  <a:spcPts val="2520"/>
                </a:lnSpc>
                <a:spcBef>
                  <a:spcPct val="0"/>
                </a:spcBef>
              </a:pPr>
              <a:endParaRPr/>
            </a:p>
          </p:txBody>
        </p:sp>
      </p:grpSp>
      <p:grpSp>
        <p:nvGrpSpPr>
          <p:cNvPr id="38" name="Group 38"/>
          <p:cNvGrpSpPr/>
          <p:nvPr/>
        </p:nvGrpSpPr>
        <p:grpSpPr>
          <a:xfrm rot="-2700000">
            <a:off x="15651243" y="9728189"/>
            <a:ext cx="6664400" cy="8669109"/>
            <a:chOff x="0" y="0"/>
            <a:chExt cx="1755233" cy="2283222"/>
          </a:xfrm>
        </p:grpSpPr>
        <p:sp>
          <p:nvSpPr>
            <p:cNvPr id="39" name="Freeform 39"/>
            <p:cNvSpPr/>
            <p:nvPr/>
          </p:nvSpPr>
          <p:spPr>
            <a:xfrm>
              <a:off x="0" y="0"/>
              <a:ext cx="1755233" cy="2283222"/>
            </a:xfrm>
            <a:custGeom>
              <a:avLst/>
              <a:gdLst/>
              <a:ahLst/>
              <a:cxnLst/>
              <a:rect l="l" t="t" r="r" b="b"/>
              <a:pathLst>
                <a:path w="1755233" h="2283222">
                  <a:moveTo>
                    <a:pt x="0" y="0"/>
                  </a:moveTo>
                  <a:lnTo>
                    <a:pt x="1755233" y="0"/>
                  </a:lnTo>
                  <a:lnTo>
                    <a:pt x="1755233" y="2283222"/>
                  </a:lnTo>
                  <a:lnTo>
                    <a:pt x="0" y="2283222"/>
                  </a:lnTo>
                  <a:close/>
                </a:path>
              </a:pathLst>
            </a:custGeom>
            <a:solidFill>
              <a:srgbClr val="023D54">
                <a:alpha val="89804"/>
              </a:srgbClr>
            </a:solidFill>
            <a:ln cap="sq">
              <a:noFill/>
              <a:prstDash val="solid"/>
              <a:miter/>
            </a:ln>
          </p:spPr>
        </p:sp>
        <p:sp>
          <p:nvSpPr>
            <p:cNvPr id="40" name="TextBox 40"/>
            <p:cNvSpPr txBox="1"/>
            <p:nvPr/>
          </p:nvSpPr>
          <p:spPr>
            <a:xfrm>
              <a:off x="0" y="-38100"/>
              <a:ext cx="1755233" cy="2321322"/>
            </a:xfrm>
            <a:prstGeom prst="rect">
              <a:avLst/>
            </a:prstGeom>
          </p:spPr>
          <p:txBody>
            <a:bodyPr lIns="50800" tIns="50800" rIns="50800" bIns="50800" rtlCol="0" anchor="ctr"/>
            <a:lstStyle/>
            <a:p>
              <a:pPr algn="ctr">
                <a:lnSpc>
                  <a:spcPts val="2520"/>
                </a:lnSpc>
                <a:spcBef>
                  <a:spcPct val="0"/>
                </a:spcBef>
              </a:pPr>
              <a:endParaRPr/>
            </a:p>
          </p:txBody>
        </p:sp>
      </p:grpSp>
      <p:grpSp>
        <p:nvGrpSpPr>
          <p:cNvPr id="41" name="Group 41"/>
          <p:cNvGrpSpPr/>
          <p:nvPr/>
        </p:nvGrpSpPr>
        <p:grpSpPr>
          <a:xfrm rot="-2700000">
            <a:off x="-4025886" y="-7139733"/>
            <a:ext cx="6664400" cy="8669109"/>
            <a:chOff x="0" y="0"/>
            <a:chExt cx="1755233" cy="2283222"/>
          </a:xfrm>
        </p:grpSpPr>
        <p:sp>
          <p:nvSpPr>
            <p:cNvPr id="42" name="Freeform 42"/>
            <p:cNvSpPr/>
            <p:nvPr/>
          </p:nvSpPr>
          <p:spPr>
            <a:xfrm>
              <a:off x="0" y="0"/>
              <a:ext cx="1755233" cy="2283222"/>
            </a:xfrm>
            <a:custGeom>
              <a:avLst/>
              <a:gdLst/>
              <a:ahLst/>
              <a:cxnLst/>
              <a:rect l="l" t="t" r="r" b="b"/>
              <a:pathLst>
                <a:path w="1755233" h="2283222">
                  <a:moveTo>
                    <a:pt x="0" y="0"/>
                  </a:moveTo>
                  <a:lnTo>
                    <a:pt x="1755233" y="0"/>
                  </a:lnTo>
                  <a:lnTo>
                    <a:pt x="1755233" y="2283222"/>
                  </a:lnTo>
                  <a:lnTo>
                    <a:pt x="0" y="2283222"/>
                  </a:lnTo>
                  <a:close/>
                </a:path>
              </a:pathLst>
            </a:custGeom>
            <a:solidFill>
              <a:srgbClr val="000000">
                <a:alpha val="0"/>
              </a:srgbClr>
            </a:solidFill>
            <a:ln w="38100" cap="sq">
              <a:solidFill>
                <a:srgbClr val="023D54">
                  <a:alpha val="89804"/>
                </a:srgbClr>
              </a:solidFill>
              <a:prstDash val="solid"/>
              <a:miter/>
            </a:ln>
          </p:spPr>
        </p:sp>
        <p:sp>
          <p:nvSpPr>
            <p:cNvPr id="43" name="TextBox 43"/>
            <p:cNvSpPr txBox="1"/>
            <p:nvPr/>
          </p:nvSpPr>
          <p:spPr>
            <a:xfrm>
              <a:off x="0" y="-38100"/>
              <a:ext cx="1755233" cy="2321322"/>
            </a:xfrm>
            <a:prstGeom prst="rect">
              <a:avLst/>
            </a:prstGeom>
          </p:spPr>
          <p:txBody>
            <a:bodyPr lIns="50800" tIns="50800" rIns="50800" bIns="50800" rtlCol="0" anchor="ctr"/>
            <a:lstStyle/>
            <a:p>
              <a:pPr algn="ctr">
                <a:lnSpc>
                  <a:spcPts val="2520"/>
                </a:lnSpc>
                <a:spcBef>
                  <a:spcPct val="0"/>
                </a:spcBef>
              </a:pPr>
              <a:endParaRPr/>
            </a:p>
          </p:txBody>
        </p:sp>
      </p:grpSp>
      <p:grpSp>
        <p:nvGrpSpPr>
          <p:cNvPr id="44" name="Group 44"/>
          <p:cNvGrpSpPr/>
          <p:nvPr/>
        </p:nvGrpSpPr>
        <p:grpSpPr>
          <a:xfrm rot="-2700000">
            <a:off x="15651243" y="9312941"/>
            <a:ext cx="6664400" cy="8669109"/>
            <a:chOff x="0" y="0"/>
            <a:chExt cx="1755233" cy="2283222"/>
          </a:xfrm>
        </p:grpSpPr>
        <p:sp>
          <p:nvSpPr>
            <p:cNvPr id="45" name="Freeform 45"/>
            <p:cNvSpPr/>
            <p:nvPr/>
          </p:nvSpPr>
          <p:spPr>
            <a:xfrm>
              <a:off x="0" y="0"/>
              <a:ext cx="1755233" cy="2283222"/>
            </a:xfrm>
            <a:custGeom>
              <a:avLst/>
              <a:gdLst/>
              <a:ahLst/>
              <a:cxnLst/>
              <a:rect l="l" t="t" r="r" b="b"/>
              <a:pathLst>
                <a:path w="1755233" h="2283222">
                  <a:moveTo>
                    <a:pt x="0" y="0"/>
                  </a:moveTo>
                  <a:lnTo>
                    <a:pt x="1755233" y="0"/>
                  </a:lnTo>
                  <a:lnTo>
                    <a:pt x="1755233" y="2283222"/>
                  </a:lnTo>
                  <a:lnTo>
                    <a:pt x="0" y="2283222"/>
                  </a:lnTo>
                  <a:close/>
                </a:path>
              </a:pathLst>
            </a:custGeom>
            <a:solidFill>
              <a:srgbClr val="000000">
                <a:alpha val="0"/>
              </a:srgbClr>
            </a:solidFill>
            <a:ln w="38100" cap="sq">
              <a:solidFill>
                <a:srgbClr val="023D54">
                  <a:alpha val="89804"/>
                </a:srgbClr>
              </a:solidFill>
              <a:prstDash val="solid"/>
              <a:miter/>
            </a:ln>
          </p:spPr>
        </p:sp>
        <p:sp>
          <p:nvSpPr>
            <p:cNvPr id="46" name="TextBox 46"/>
            <p:cNvSpPr txBox="1"/>
            <p:nvPr/>
          </p:nvSpPr>
          <p:spPr>
            <a:xfrm>
              <a:off x="0" y="-38100"/>
              <a:ext cx="1755233" cy="2321322"/>
            </a:xfrm>
            <a:prstGeom prst="rect">
              <a:avLst/>
            </a:prstGeom>
          </p:spPr>
          <p:txBody>
            <a:bodyPr lIns="50800" tIns="50800" rIns="50800" bIns="50800" rtlCol="0" anchor="ctr"/>
            <a:lstStyle/>
            <a:p>
              <a:pPr algn="ctr">
                <a:lnSpc>
                  <a:spcPts val="2520"/>
                </a:lnSpc>
                <a:spcBef>
                  <a:spcPct val="0"/>
                </a:spcBef>
              </a:pPr>
              <a:endParaRPr/>
            </a:p>
          </p:txBody>
        </p:sp>
      </p:grpSp>
      <p:sp>
        <p:nvSpPr>
          <p:cNvPr id="47" name="TextBox 47"/>
          <p:cNvSpPr txBox="1"/>
          <p:nvPr/>
        </p:nvSpPr>
        <p:spPr>
          <a:xfrm>
            <a:off x="848679" y="2957851"/>
            <a:ext cx="1518047" cy="514336"/>
          </a:xfrm>
          <a:prstGeom prst="rect">
            <a:avLst/>
          </a:prstGeom>
        </p:spPr>
        <p:txBody>
          <a:bodyPr lIns="0" tIns="0" rIns="0" bIns="0" rtlCol="0" anchor="t">
            <a:spAutoFit/>
          </a:bodyPr>
          <a:lstStyle/>
          <a:p>
            <a:pPr algn="ctr">
              <a:lnSpc>
                <a:spcPts val="4200"/>
              </a:lnSpc>
            </a:pPr>
            <a:r>
              <a:rPr lang="en-US" sz="3000" b="1">
                <a:solidFill>
                  <a:srgbClr val="545454"/>
                </a:solidFill>
                <a:latin typeface="Open Sans Bold"/>
                <a:ea typeface="Open Sans Bold"/>
                <a:cs typeface="Open Sans Bold"/>
                <a:sym typeface="Open Sans Bold"/>
              </a:rPr>
              <a:t>DEFINIR</a:t>
            </a:r>
          </a:p>
        </p:txBody>
      </p:sp>
      <p:sp>
        <p:nvSpPr>
          <p:cNvPr id="48" name="TextBox 48"/>
          <p:cNvSpPr txBox="1"/>
          <p:nvPr/>
        </p:nvSpPr>
        <p:spPr>
          <a:xfrm>
            <a:off x="5205900" y="1915673"/>
            <a:ext cx="3125391" cy="514350"/>
          </a:xfrm>
          <a:prstGeom prst="rect">
            <a:avLst/>
          </a:prstGeom>
        </p:spPr>
        <p:txBody>
          <a:bodyPr lIns="0" tIns="0" rIns="0" bIns="0" rtlCol="0" anchor="t">
            <a:spAutoFit/>
          </a:bodyPr>
          <a:lstStyle/>
          <a:p>
            <a:pPr algn="ctr">
              <a:lnSpc>
                <a:spcPts val="4200"/>
              </a:lnSpc>
            </a:pPr>
            <a:r>
              <a:rPr lang="en-US" sz="3000" b="1">
                <a:solidFill>
                  <a:srgbClr val="545454"/>
                </a:solidFill>
                <a:latin typeface="Open Sans Bold"/>
                <a:ea typeface="Open Sans Bold"/>
                <a:cs typeface="Open Sans Bold"/>
                <a:sym typeface="Open Sans Bold"/>
              </a:rPr>
              <a:t>IDEAÇÃO</a:t>
            </a:r>
          </a:p>
        </p:txBody>
      </p:sp>
      <p:sp>
        <p:nvSpPr>
          <p:cNvPr id="49" name="TextBox 49"/>
          <p:cNvSpPr txBox="1"/>
          <p:nvPr/>
        </p:nvSpPr>
        <p:spPr>
          <a:xfrm>
            <a:off x="9798860" y="234630"/>
            <a:ext cx="3015258" cy="514350"/>
          </a:xfrm>
          <a:prstGeom prst="rect">
            <a:avLst/>
          </a:prstGeom>
        </p:spPr>
        <p:txBody>
          <a:bodyPr lIns="0" tIns="0" rIns="0" bIns="0" rtlCol="0" anchor="t">
            <a:spAutoFit/>
          </a:bodyPr>
          <a:lstStyle/>
          <a:p>
            <a:pPr algn="ctr">
              <a:lnSpc>
                <a:spcPts val="4200"/>
              </a:lnSpc>
            </a:pPr>
            <a:r>
              <a:rPr lang="en-US" sz="3000" b="1">
                <a:solidFill>
                  <a:srgbClr val="545454"/>
                </a:solidFill>
                <a:latin typeface="Open Sans Bold"/>
                <a:ea typeface="Open Sans Bold"/>
                <a:cs typeface="Open Sans Bold"/>
                <a:sym typeface="Open Sans Bold"/>
              </a:rPr>
              <a:t>PROTOTIPAGEM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9810774" y="0"/>
            <a:ext cx="8477226" cy="10287000"/>
          </a:xfrm>
          <a:custGeom>
            <a:avLst/>
            <a:gdLst/>
            <a:ahLst/>
            <a:cxnLst/>
            <a:rect l="l" t="t" r="r" b="b"/>
            <a:pathLst>
              <a:path w="8477226" h="10287000">
                <a:moveTo>
                  <a:pt x="0" y="0"/>
                </a:moveTo>
                <a:lnTo>
                  <a:pt x="8477226" y="0"/>
                </a:lnTo>
                <a:lnTo>
                  <a:pt x="8477226" y="10287000"/>
                </a:lnTo>
                <a:lnTo>
                  <a:pt x="0" y="10287000"/>
                </a:lnTo>
                <a:lnTo>
                  <a:pt x="0" y="0"/>
                </a:lnTo>
                <a:close/>
              </a:path>
            </a:pathLst>
          </a:custGeom>
          <a:blipFill>
            <a:blip r:embed="rId2"/>
            <a:stretch>
              <a:fillRect l="-42201" r="-39935"/>
            </a:stretch>
          </a:blipFill>
        </p:spPr>
      </p:sp>
      <p:grpSp>
        <p:nvGrpSpPr>
          <p:cNvPr id="3" name="Group 3"/>
          <p:cNvGrpSpPr/>
          <p:nvPr/>
        </p:nvGrpSpPr>
        <p:grpSpPr>
          <a:xfrm rot="-2700000">
            <a:off x="-6727590" y="-4916355"/>
            <a:ext cx="6664400" cy="8669109"/>
            <a:chOff x="0" y="0"/>
            <a:chExt cx="1755233" cy="2283222"/>
          </a:xfrm>
        </p:grpSpPr>
        <p:sp>
          <p:nvSpPr>
            <p:cNvPr id="4" name="Freeform 4"/>
            <p:cNvSpPr/>
            <p:nvPr/>
          </p:nvSpPr>
          <p:spPr>
            <a:xfrm>
              <a:off x="0" y="0"/>
              <a:ext cx="1755233" cy="2283222"/>
            </a:xfrm>
            <a:custGeom>
              <a:avLst/>
              <a:gdLst/>
              <a:ahLst/>
              <a:cxnLst/>
              <a:rect l="l" t="t" r="r" b="b"/>
              <a:pathLst>
                <a:path w="1755233" h="2283222">
                  <a:moveTo>
                    <a:pt x="0" y="0"/>
                  </a:moveTo>
                  <a:lnTo>
                    <a:pt x="1755233" y="0"/>
                  </a:lnTo>
                  <a:lnTo>
                    <a:pt x="1755233" y="2283222"/>
                  </a:lnTo>
                  <a:lnTo>
                    <a:pt x="0" y="2283222"/>
                  </a:lnTo>
                  <a:close/>
                </a:path>
              </a:pathLst>
            </a:custGeom>
            <a:solidFill>
              <a:srgbClr val="000000">
                <a:alpha val="0"/>
              </a:srgbClr>
            </a:solidFill>
            <a:ln w="38100" cap="sq">
              <a:solidFill>
                <a:srgbClr val="023D54">
                  <a:alpha val="89804"/>
                </a:srgbClr>
              </a:solidFill>
              <a:prstDash val="solid"/>
              <a:miter/>
            </a:ln>
          </p:spPr>
        </p:sp>
        <p:sp>
          <p:nvSpPr>
            <p:cNvPr id="5" name="TextBox 5"/>
            <p:cNvSpPr txBox="1"/>
            <p:nvPr/>
          </p:nvSpPr>
          <p:spPr>
            <a:xfrm>
              <a:off x="0" y="-38100"/>
              <a:ext cx="1755233" cy="2321322"/>
            </a:xfrm>
            <a:prstGeom prst="rect">
              <a:avLst/>
            </a:prstGeom>
          </p:spPr>
          <p:txBody>
            <a:bodyPr lIns="50800" tIns="50800" rIns="50800" bIns="50800" rtlCol="0" anchor="ctr"/>
            <a:lstStyle/>
            <a:p>
              <a:pPr algn="ctr">
                <a:lnSpc>
                  <a:spcPts val="2520"/>
                </a:lnSpc>
                <a:spcBef>
                  <a:spcPct val="0"/>
                </a:spcBef>
              </a:pPr>
              <a:endParaRPr/>
            </a:p>
          </p:txBody>
        </p:sp>
      </p:grpSp>
      <p:grpSp>
        <p:nvGrpSpPr>
          <p:cNvPr id="6" name="Group 6"/>
          <p:cNvGrpSpPr/>
          <p:nvPr/>
        </p:nvGrpSpPr>
        <p:grpSpPr>
          <a:xfrm>
            <a:off x="413823" y="2386464"/>
            <a:ext cx="8115300" cy="5820900"/>
            <a:chOff x="0" y="0"/>
            <a:chExt cx="2137363" cy="1533077"/>
          </a:xfrm>
        </p:grpSpPr>
        <p:sp>
          <p:nvSpPr>
            <p:cNvPr id="7" name="Freeform 7"/>
            <p:cNvSpPr/>
            <p:nvPr/>
          </p:nvSpPr>
          <p:spPr>
            <a:xfrm>
              <a:off x="0" y="0"/>
              <a:ext cx="2137363" cy="1533077"/>
            </a:xfrm>
            <a:custGeom>
              <a:avLst/>
              <a:gdLst/>
              <a:ahLst/>
              <a:cxnLst/>
              <a:rect l="l" t="t" r="r" b="b"/>
              <a:pathLst>
                <a:path w="2137363" h="1533077">
                  <a:moveTo>
                    <a:pt x="0" y="0"/>
                  </a:moveTo>
                  <a:lnTo>
                    <a:pt x="2137363" y="0"/>
                  </a:lnTo>
                  <a:lnTo>
                    <a:pt x="2137363" y="1533077"/>
                  </a:lnTo>
                  <a:lnTo>
                    <a:pt x="0" y="1533077"/>
                  </a:lnTo>
                  <a:close/>
                </a:path>
              </a:pathLst>
            </a:custGeom>
            <a:solidFill>
              <a:srgbClr val="EEEEEE"/>
            </a:solidFill>
          </p:spPr>
        </p:sp>
        <p:sp>
          <p:nvSpPr>
            <p:cNvPr id="8" name="TextBox 8"/>
            <p:cNvSpPr txBox="1"/>
            <p:nvPr/>
          </p:nvSpPr>
          <p:spPr>
            <a:xfrm>
              <a:off x="0" y="-38100"/>
              <a:ext cx="2137363" cy="1571177"/>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rot="-2700000">
            <a:off x="6238149" y="8464423"/>
            <a:ext cx="6664400" cy="8669109"/>
            <a:chOff x="0" y="0"/>
            <a:chExt cx="1755233" cy="2283222"/>
          </a:xfrm>
        </p:grpSpPr>
        <p:sp>
          <p:nvSpPr>
            <p:cNvPr id="10" name="Freeform 10"/>
            <p:cNvSpPr/>
            <p:nvPr/>
          </p:nvSpPr>
          <p:spPr>
            <a:xfrm>
              <a:off x="0" y="0"/>
              <a:ext cx="1755233" cy="2283222"/>
            </a:xfrm>
            <a:custGeom>
              <a:avLst/>
              <a:gdLst/>
              <a:ahLst/>
              <a:cxnLst/>
              <a:rect l="l" t="t" r="r" b="b"/>
              <a:pathLst>
                <a:path w="1755233" h="2283222">
                  <a:moveTo>
                    <a:pt x="0" y="0"/>
                  </a:moveTo>
                  <a:lnTo>
                    <a:pt x="1755233" y="0"/>
                  </a:lnTo>
                  <a:lnTo>
                    <a:pt x="1755233" y="2283222"/>
                  </a:lnTo>
                  <a:lnTo>
                    <a:pt x="0" y="2283222"/>
                  </a:lnTo>
                  <a:close/>
                </a:path>
              </a:pathLst>
            </a:custGeom>
            <a:solidFill>
              <a:srgbClr val="000000">
                <a:alpha val="0"/>
              </a:srgbClr>
            </a:solidFill>
            <a:ln w="38100" cap="sq">
              <a:solidFill>
                <a:srgbClr val="023D54">
                  <a:alpha val="89804"/>
                </a:srgbClr>
              </a:solidFill>
              <a:prstDash val="solid"/>
              <a:miter/>
            </a:ln>
          </p:spPr>
        </p:sp>
        <p:sp>
          <p:nvSpPr>
            <p:cNvPr id="11" name="TextBox 11"/>
            <p:cNvSpPr txBox="1"/>
            <p:nvPr/>
          </p:nvSpPr>
          <p:spPr>
            <a:xfrm>
              <a:off x="0" y="-38100"/>
              <a:ext cx="1755233" cy="2321322"/>
            </a:xfrm>
            <a:prstGeom prst="rect">
              <a:avLst/>
            </a:prstGeom>
          </p:spPr>
          <p:txBody>
            <a:bodyPr lIns="50800" tIns="50800" rIns="50800" bIns="50800" rtlCol="0" anchor="ctr"/>
            <a:lstStyle/>
            <a:p>
              <a:pPr algn="ctr">
                <a:lnSpc>
                  <a:spcPts val="2520"/>
                </a:lnSpc>
                <a:spcBef>
                  <a:spcPct val="0"/>
                </a:spcBef>
              </a:pPr>
              <a:endParaRPr/>
            </a:p>
          </p:txBody>
        </p:sp>
      </p:grpSp>
      <p:sp>
        <p:nvSpPr>
          <p:cNvPr id="12" name="TextBox 12"/>
          <p:cNvSpPr txBox="1"/>
          <p:nvPr/>
        </p:nvSpPr>
        <p:spPr>
          <a:xfrm>
            <a:off x="1028700" y="1466148"/>
            <a:ext cx="8663523" cy="920316"/>
          </a:xfrm>
          <a:prstGeom prst="rect">
            <a:avLst/>
          </a:prstGeom>
        </p:spPr>
        <p:txBody>
          <a:bodyPr lIns="0" tIns="0" rIns="0" bIns="0" rtlCol="0" anchor="t">
            <a:spAutoFit/>
          </a:bodyPr>
          <a:lstStyle/>
          <a:p>
            <a:pPr algn="just">
              <a:lnSpc>
                <a:spcPts val="7548"/>
              </a:lnSpc>
            </a:pPr>
            <a:r>
              <a:rPr lang="en-US" sz="5392">
                <a:solidFill>
                  <a:srgbClr val="023D54"/>
                </a:solidFill>
                <a:latin typeface="Jannah"/>
                <a:ea typeface="Jannah"/>
                <a:cs typeface="Jannah"/>
                <a:sym typeface="Jannah"/>
              </a:rPr>
              <a:t>TESTES</a:t>
            </a:r>
          </a:p>
        </p:txBody>
      </p:sp>
      <p:sp>
        <p:nvSpPr>
          <p:cNvPr id="13" name="TextBox 13"/>
          <p:cNvSpPr txBox="1"/>
          <p:nvPr/>
        </p:nvSpPr>
        <p:spPr>
          <a:xfrm>
            <a:off x="1028700" y="2757738"/>
            <a:ext cx="6726026" cy="3990975"/>
          </a:xfrm>
          <a:prstGeom prst="rect">
            <a:avLst/>
          </a:prstGeom>
        </p:spPr>
        <p:txBody>
          <a:bodyPr lIns="0" tIns="0" rIns="0" bIns="0" rtlCol="0" anchor="t">
            <a:spAutoFit/>
          </a:bodyPr>
          <a:lstStyle/>
          <a:p>
            <a:pPr algn="ctr">
              <a:lnSpc>
                <a:spcPts val="2100"/>
              </a:lnSpc>
            </a:pPr>
            <a:r>
              <a:rPr lang="en-US" sz="1500">
                <a:solidFill>
                  <a:srgbClr val="023D54"/>
                </a:solidFill>
                <a:latin typeface="Open Sans"/>
                <a:ea typeface="Open Sans"/>
                <a:cs typeface="Open Sans"/>
                <a:sym typeface="Open Sans"/>
              </a:rPr>
              <a:t>Aplicativo/ site:  Adicionar um serviço com app para que os clientes possam entrar em contato de forma eficiente pode ser uma boa ideia se usada de forma correta e responsavel.   PONTOS FORTES: caso um portão de problema e o cliente entrar em contato com a empresa por meio do app pode deixar tudo mais simples para o cliente, agendando o dia e o horario da manutenção, gerando menos transtorno para o cliente.  PONTOS FRACOS: caso portão tenha quebrado e o sistema esteja fora do ar, o fato de que o app ou site não ser muito conhecido. uma possivel melhoria seria aumentar a linha de atendimento</a:t>
            </a:r>
          </a:p>
          <a:p>
            <a:pPr algn="ctr">
              <a:lnSpc>
                <a:spcPts val="2100"/>
              </a:lnSpc>
            </a:pPr>
            <a:endParaRPr lang="en-US" sz="1500">
              <a:solidFill>
                <a:srgbClr val="023D54"/>
              </a:solidFill>
              <a:latin typeface="Open Sans"/>
              <a:ea typeface="Open Sans"/>
              <a:cs typeface="Open Sans"/>
              <a:sym typeface="Open Sans"/>
            </a:endParaRPr>
          </a:p>
          <a:p>
            <a:pPr algn="ctr">
              <a:lnSpc>
                <a:spcPts val="2100"/>
              </a:lnSpc>
            </a:pPr>
            <a:endParaRPr lang="en-US" sz="1500">
              <a:solidFill>
                <a:srgbClr val="023D54"/>
              </a:solidFill>
              <a:latin typeface="Open Sans"/>
              <a:ea typeface="Open Sans"/>
              <a:cs typeface="Open Sans"/>
              <a:sym typeface="Open Sans"/>
            </a:endParaRPr>
          </a:p>
          <a:p>
            <a:pPr algn="ctr">
              <a:lnSpc>
                <a:spcPts val="2100"/>
              </a:lnSpc>
            </a:pPr>
            <a:endParaRPr lang="en-US" sz="1500">
              <a:solidFill>
                <a:srgbClr val="023D54"/>
              </a:solidFill>
              <a:latin typeface="Open Sans"/>
              <a:ea typeface="Open Sans"/>
              <a:cs typeface="Open Sans"/>
              <a:sym typeface="Open Sans"/>
            </a:endParaRPr>
          </a:p>
          <a:p>
            <a:pPr algn="ctr">
              <a:lnSpc>
                <a:spcPts val="2100"/>
              </a:lnSpc>
            </a:pPr>
            <a:endParaRPr lang="en-US" sz="1500">
              <a:solidFill>
                <a:srgbClr val="023D54"/>
              </a:solidFill>
              <a:latin typeface="Open Sans"/>
              <a:ea typeface="Open Sans"/>
              <a:cs typeface="Open Sans"/>
              <a:sym typeface="Open Sans"/>
            </a:endParaRPr>
          </a:p>
          <a:p>
            <a:pPr algn="ctr">
              <a:lnSpc>
                <a:spcPts val="2100"/>
              </a:lnSpc>
            </a:pPr>
            <a:endParaRPr lang="en-US" sz="1500">
              <a:solidFill>
                <a:srgbClr val="023D54"/>
              </a:solidFill>
              <a:latin typeface="Open Sans"/>
              <a:ea typeface="Open Sans"/>
              <a:cs typeface="Open Sans"/>
              <a:sym typeface="Open Sans"/>
            </a:endParaRPr>
          </a:p>
          <a:p>
            <a:pPr algn="ctr">
              <a:lnSpc>
                <a:spcPts val="2100"/>
              </a:lnSpc>
            </a:pPr>
            <a:endParaRPr lang="en-US" sz="1500">
              <a:solidFill>
                <a:srgbClr val="023D54"/>
              </a:solidFill>
              <a:latin typeface="Open Sans"/>
              <a:ea typeface="Open Sans"/>
              <a:cs typeface="Open Sans"/>
              <a:sym typeface="Open Sans"/>
            </a:endParaRPr>
          </a:p>
        </p:txBody>
      </p:sp>
      <p:sp>
        <p:nvSpPr>
          <p:cNvPr id="14" name="TextBox 14"/>
          <p:cNvSpPr txBox="1"/>
          <p:nvPr/>
        </p:nvSpPr>
        <p:spPr>
          <a:xfrm>
            <a:off x="1028700" y="5114925"/>
            <a:ext cx="6885545" cy="2657475"/>
          </a:xfrm>
          <a:prstGeom prst="rect">
            <a:avLst/>
          </a:prstGeom>
        </p:spPr>
        <p:txBody>
          <a:bodyPr lIns="0" tIns="0" rIns="0" bIns="0" rtlCol="0" anchor="t">
            <a:spAutoFit/>
          </a:bodyPr>
          <a:lstStyle/>
          <a:p>
            <a:pPr algn="ctr">
              <a:lnSpc>
                <a:spcPts val="2100"/>
              </a:lnSpc>
            </a:pPr>
            <a:r>
              <a:rPr lang="en-US" sz="1500">
                <a:solidFill>
                  <a:srgbClr val="023D54"/>
                </a:solidFill>
                <a:latin typeface="Open Sans"/>
                <a:ea typeface="Open Sans"/>
                <a:cs typeface="Open Sans"/>
                <a:sym typeface="Open Sans"/>
              </a:rPr>
              <a:t>Oferecer serviços de manutenção preventiva- Pode gerar mais confiança para o cliente e gera mais dinheiro- Limitações: Apenas a portões e seus dispositivos.- Pontos fracos: O clientee pode recusar- Melhorias necessarias: Oferecer descontos: sistema de monitoramento- p.f.t.: Sistema de aviso previo- Limit: Limitado somente ao mecanismo- p.f.c.: Possibilidade de falhas- m.n: manutenção: Utilizar drones- p.f.t: economia de combustivel e facilidade de acesso ao local- Limit: o drone pode somente visualizar o problema- p.f.c.- o drone não tem muita utilidade, só sera usado apenas em casos especificos- m.n.: Poderiamos ter possiveis drones com visão termica que poderia identificar peças danificadas/ queimadas.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2202B"/>
        </a:solidFill>
        <a:effectLst/>
      </p:bgPr>
    </p:bg>
    <p:spTree>
      <p:nvGrpSpPr>
        <p:cNvPr id="1" name=""/>
        <p:cNvGrpSpPr/>
        <p:nvPr/>
      </p:nvGrpSpPr>
      <p:grpSpPr>
        <a:xfrm>
          <a:off x="0" y="0"/>
          <a:ext cx="0" cy="0"/>
          <a:chOff x="0" y="0"/>
          <a:chExt cx="0" cy="0"/>
        </a:xfrm>
      </p:grpSpPr>
      <p:sp>
        <p:nvSpPr>
          <p:cNvPr id="2" name="AutoShape 2"/>
          <p:cNvSpPr/>
          <p:nvPr/>
        </p:nvSpPr>
        <p:spPr>
          <a:xfrm rot="-5400000">
            <a:off x="7266889" y="5203500"/>
            <a:ext cx="2507972" cy="0"/>
          </a:xfrm>
          <a:prstGeom prst="line">
            <a:avLst/>
          </a:prstGeom>
          <a:ln w="38100" cap="flat">
            <a:solidFill>
              <a:srgbClr val="FFFFFF"/>
            </a:solidFill>
            <a:prstDash val="solid"/>
            <a:headEnd type="none" w="sm" len="sm"/>
            <a:tailEnd type="none" w="sm" len="sm"/>
          </a:ln>
        </p:spPr>
      </p:sp>
      <p:sp>
        <p:nvSpPr>
          <p:cNvPr id="3" name="TextBox 3"/>
          <p:cNvSpPr txBox="1"/>
          <p:nvPr/>
        </p:nvSpPr>
        <p:spPr>
          <a:xfrm>
            <a:off x="9944888" y="4110481"/>
            <a:ext cx="6881060" cy="405292"/>
          </a:xfrm>
          <a:prstGeom prst="rect">
            <a:avLst/>
          </a:prstGeom>
        </p:spPr>
        <p:txBody>
          <a:bodyPr lIns="0" tIns="0" rIns="0" bIns="0" rtlCol="0" anchor="t">
            <a:spAutoFit/>
          </a:bodyPr>
          <a:lstStyle/>
          <a:p>
            <a:pPr algn="just">
              <a:lnSpc>
                <a:spcPts val="3386"/>
              </a:lnSpc>
            </a:pPr>
            <a:r>
              <a:rPr lang="en-US" sz="2418">
                <a:solidFill>
                  <a:srgbClr val="FFFFFF"/>
                </a:solidFill>
                <a:latin typeface="Jannah"/>
                <a:ea typeface="Jannah"/>
                <a:cs typeface="Jannah"/>
                <a:sym typeface="Jannah"/>
              </a:rPr>
              <a:t>https://italokaua-br.github.io/trabalho_escolar/</a:t>
            </a:r>
          </a:p>
        </p:txBody>
      </p:sp>
      <p:sp>
        <p:nvSpPr>
          <p:cNvPr id="4" name="TextBox 4"/>
          <p:cNvSpPr txBox="1"/>
          <p:nvPr/>
        </p:nvSpPr>
        <p:spPr>
          <a:xfrm>
            <a:off x="9944888" y="4874370"/>
            <a:ext cx="5002471" cy="430205"/>
          </a:xfrm>
          <a:prstGeom prst="rect">
            <a:avLst/>
          </a:prstGeom>
        </p:spPr>
        <p:txBody>
          <a:bodyPr lIns="0" tIns="0" rIns="0" bIns="0" rtlCol="0" anchor="t">
            <a:spAutoFit/>
          </a:bodyPr>
          <a:lstStyle/>
          <a:p>
            <a:pPr algn="l">
              <a:lnSpc>
                <a:spcPts val="3587"/>
              </a:lnSpc>
            </a:pPr>
            <a:r>
              <a:rPr lang="en-US" sz="2562">
                <a:solidFill>
                  <a:srgbClr val="FFFFFF"/>
                </a:solidFill>
                <a:latin typeface="Jannah"/>
                <a:ea typeface="Jannah"/>
                <a:cs typeface="Jannah"/>
                <a:sym typeface="Jannah"/>
              </a:rPr>
              <a:t>gatedoors25@gmail.com</a:t>
            </a:r>
          </a:p>
        </p:txBody>
      </p:sp>
      <p:sp>
        <p:nvSpPr>
          <p:cNvPr id="5" name="TextBox 5"/>
          <p:cNvSpPr txBox="1"/>
          <p:nvPr/>
        </p:nvSpPr>
        <p:spPr>
          <a:xfrm>
            <a:off x="9944888" y="5777455"/>
            <a:ext cx="4053916" cy="430205"/>
          </a:xfrm>
          <a:prstGeom prst="rect">
            <a:avLst/>
          </a:prstGeom>
        </p:spPr>
        <p:txBody>
          <a:bodyPr lIns="0" tIns="0" rIns="0" bIns="0" rtlCol="0" anchor="t">
            <a:spAutoFit/>
          </a:bodyPr>
          <a:lstStyle/>
          <a:p>
            <a:pPr algn="l">
              <a:lnSpc>
                <a:spcPts val="3587"/>
              </a:lnSpc>
            </a:pPr>
            <a:r>
              <a:rPr lang="en-US" sz="2562">
                <a:solidFill>
                  <a:srgbClr val="FFFFFF"/>
                </a:solidFill>
                <a:latin typeface="Jannah"/>
                <a:ea typeface="Jannah"/>
                <a:cs typeface="Jannah"/>
                <a:sym typeface="Jannah"/>
              </a:rPr>
              <a:t>+55 19 99631-4545</a:t>
            </a:r>
          </a:p>
        </p:txBody>
      </p:sp>
      <p:sp>
        <p:nvSpPr>
          <p:cNvPr id="6" name="TextBox 6"/>
          <p:cNvSpPr txBox="1"/>
          <p:nvPr/>
        </p:nvSpPr>
        <p:spPr>
          <a:xfrm>
            <a:off x="3338932" y="4519342"/>
            <a:ext cx="4579583" cy="785232"/>
          </a:xfrm>
          <a:prstGeom prst="rect">
            <a:avLst/>
          </a:prstGeom>
        </p:spPr>
        <p:txBody>
          <a:bodyPr lIns="0" tIns="0" rIns="0" bIns="0" rtlCol="0" anchor="t">
            <a:spAutoFit/>
          </a:bodyPr>
          <a:lstStyle/>
          <a:p>
            <a:pPr algn="ctr">
              <a:lnSpc>
                <a:spcPts val="6594"/>
              </a:lnSpc>
              <a:spcBef>
                <a:spcPct val="0"/>
              </a:spcBef>
            </a:pPr>
            <a:r>
              <a:rPr lang="en-US" sz="4710" b="1">
                <a:solidFill>
                  <a:srgbClr val="FFFFFF"/>
                </a:solidFill>
                <a:latin typeface="Jannah Medium"/>
                <a:ea typeface="Jannah Medium"/>
                <a:cs typeface="Jannah Medium"/>
                <a:sym typeface="Jannah Medium"/>
              </a:rPr>
              <a:t>GATEDOORS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1149</Words>
  <Application>Microsoft Office PowerPoint</Application>
  <PresentationFormat>Personalizar</PresentationFormat>
  <Paragraphs>59</Paragraphs>
  <Slides>7</Slides>
  <Notes>0</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7</vt:i4>
      </vt:variant>
    </vt:vector>
  </HeadingPairs>
  <TitlesOfParts>
    <vt:vector size="14" baseType="lpstr">
      <vt:lpstr>Jannah</vt:lpstr>
      <vt:lpstr>Open Sans</vt:lpstr>
      <vt:lpstr>Open Sans Bold</vt:lpstr>
      <vt:lpstr>Calibri</vt:lpstr>
      <vt:lpstr>Jannah Medium</vt:lpstr>
      <vt:lpstr>Arial</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GATEDOORS</dc:title>
  <dc:creator>Italo Kaua</dc:creator>
  <cp:lastModifiedBy>Ítalo Kauã Nunes Da Silva</cp:lastModifiedBy>
  <cp:revision>1</cp:revision>
  <dcterms:created xsi:type="dcterms:W3CDTF">2006-08-16T00:00:00Z</dcterms:created>
  <dcterms:modified xsi:type="dcterms:W3CDTF">2025-08-07T21:27:35Z</dcterms:modified>
  <dc:identifier>DAGvY-6q_Uk</dc:identifier>
</cp:coreProperties>
</file>