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0" r:id="rId2"/>
    <p:sldId id="256" r:id="rId3"/>
    <p:sldId id="259" r:id="rId4"/>
    <p:sldId id="260" r:id="rId5"/>
    <p:sldId id="262" r:id="rId6"/>
    <p:sldId id="261" r:id="rId7"/>
    <p:sldId id="263" r:id="rId8"/>
    <p:sldId id="264" r:id="rId9"/>
    <p:sldId id="265" r:id="rId10"/>
    <p:sldId id="266" r:id="rId11"/>
    <p:sldId id="267" r:id="rId12"/>
    <p:sldId id="268" r:id="rId13"/>
    <p:sldId id="269" r:id="rId1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A8AF"/>
    <a:srgbClr val="228288"/>
    <a:srgbClr val="165458"/>
    <a:srgbClr val="289B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2664" y="72"/>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74DD5-90C7-4671-A0F4-0A9776A67682}" type="datetimeFigureOut">
              <a:rPr lang="pt-BR" smtClean="0"/>
              <a:t>21/05/2024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DD2DC-D656-4F98-B60C-AF0F5C5FFD67}" type="slidenum">
              <a:rPr lang="pt-BR" smtClean="0"/>
              <a:t>‹nº›</a:t>
            </a:fld>
            <a:endParaRPr lang="pt-BR"/>
          </a:p>
        </p:txBody>
      </p:sp>
    </p:spTree>
    <p:extLst>
      <p:ext uri="{BB962C8B-B14F-4D97-AF65-F5344CB8AC3E}">
        <p14:creationId xmlns:p14="http://schemas.microsoft.com/office/powerpoint/2010/main" val="370954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8DD062C-C83D-4D1C-A081-E4018C8356B5}" type="datetimeFigureOut">
              <a:rPr lang="pt-BR" smtClean="0"/>
              <a:t>21/05/2024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302656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8DD062C-C83D-4D1C-A081-E4018C8356B5}" type="datetimeFigureOut">
              <a:rPr lang="pt-BR" smtClean="0"/>
              <a:t>21/05/2024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3416007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8DD062C-C83D-4D1C-A081-E4018C8356B5}" type="datetimeFigureOut">
              <a:rPr lang="pt-BR" smtClean="0"/>
              <a:t>21/05/2024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201593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8DD062C-C83D-4D1C-A081-E4018C8356B5}" type="datetimeFigureOut">
              <a:rPr lang="pt-BR" smtClean="0"/>
              <a:t>21/05/2024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265555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8DD062C-C83D-4D1C-A081-E4018C8356B5}" type="datetimeFigureOut">
              <a:rPr lang="pt-BR" smtClean="0"/>
              <a:t>21/05/2024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272749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8DD062C-C83D-4D1C-A081-E4018C8356B5}" type="datetimeFigureOut">
              <a:rPr lang="pt-BR" smtClean="0"/>
              <a:t>21/05/2024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105409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8DD062C-C83D-4D1C-A081-E4018C8356B5}" type="datetimeFigureOut">
              <a:rPr lang="pt-BR" smtClean="0"/>
              <a:t>21/05/2024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334711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8DD062C-C83D-4D1C-A081-E4018C8356B5}" type="datetimeFigureOut">
              <a:rPr lang="pt-BR" smtClean="0"/>
              <a:t>21/05/2024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38104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D062C-C83D-4D1C-A081-E4018C8356B5}" type="datetimeFigureOut">
              <a:rPr lang="pt-BR" smtClean="0"/>
              <a:t>21/05/2024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265332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8DD062C-C83D-4D1C-A081-E4018C8356B5}" type="datetimeFigureOut">
              <a:rPr lang="pt-BR" smtClean="0"/>
              <a:t>21/05/2024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62812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8DD062C-C83D-4D1C-A081-E4018C8356B5}" type="datetimeFigureOut">
              <a:rPr lang="pt-BR" smtClean="0"/>
              <a:t>21/05/2024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EF4F0C1-C054-4D5C-9FD9-EDFBE2168FC7}" type="slidenum">
              <a:rPr lang="pt-BR" smtClean="0"/>
              <a:t>‹nº›</a:t>
            </a:fld>
            <a:endParaRPr lang="pt-BR"/>
          </a:p>
        </p:txBody>
      </p:sp>
    </p:spTree>
    <p:extLst>
      <p:ext uri="{BB962C8B-B14F-4D97-AF65-F5344CB8AC3E}">
        <p14:creationId xmlns:p14="http://schemas.microsoft.com/office/powerpoint/2010/main" val="173916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C8DD062C-C83D-4D1C-A081-E4018C8356B5}" type="datetimeFigureOut">
              <a:rPr lang="pt-BR" smtClean="0"/>
              <a:t>21/05/2024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DEF4F0C1-C054-4D5C-9FD9-EDFBE2168FC7}" type="slidenum">
              <a:rPr lang="pt-BR" smtClean="0"/>
              <a:t>‹nº›</a:t>
            </a:fld>
            <a:endParaRPr lang="pt-BR"/>
          </a:p>
        </p:txBody>
      </p:sp>
    </p:spTree>
    <p:extLst>
      <p:ext uri="{BB962C8B-B14F-4D97-AF65-F5344CB8AC3E}">
        <p14:creationId xmlns:p14="http://schemas.microsoft.com/office/powerpoint/2010/main" val="1991278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italo-lira-281028246/"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Italoliraa?tab=repositori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6" y="2538681"/>
            <a:ext cx="7249885" cy="5017380"/>
          </a:xfrm>
          <a:prstGeom prst="rect">
            <a:avLst/>
          </a:prstGeom>
        </p:spPr>
      </p:pic>
      <p:sp>
        <p:nvSpPr>
          <p:cNvPr id="17" name="CaixaDeTexto 16">
            <a:extLst>
              <a:ext uri="{FF2B5EF4-FFF2-40B4-BE49-F238E27FC236}">
                <a16:creationId xmlns:a16="http://schemas.microsoft.com/office/drawing/2014/main" id="{6D7E8CB0-BE59-720A-A837-E6CE1C4ED24D}"/>
              </a:ext>
            </a:extLst>
          </p:cNvPr>
          <p:cNvSpPr txBox="1"/>
          <p:nvPr/>
        </p:nvSpPr>
        <p:spPr>
          <a:xfrm>
            <a:off x="819149" y="8939480"/>
            <a:ext cx="7962900" cy="1323439"/>
          </a:xfrm>
          <a:prstGeom prst="rect">
            <a:avLst/>
          </a:prstGeom>
          <a:noFill/>
        </p:spPr>
        <p:txBody>
          <a:bodyPr wrap="square" rtlCol="0">
            <a:spAutoFit/>
          </a:bodyPr>
          <a:lstStyle/>
          <a:p>
            <a:pPr algn="ctr"/>
            <a:r>
              <a:rPr lang="pt-BR" sz="4000" dirty="0">
                <a:solidFill>
                  <a:srgbClr val="92D050"/>
                </a:solidFill>
                <a:effectLst/>
                <a:latin typeface="Algerian" panose="04020705040A02060702" pitchFamily="82" charset="0"/>
              </a:rPr>
              <a:t>VAMOS TE AJUDAR A TER UMA FIRME BASE NA PROGRAMAÇÃO!</a:t>
            </a:r>
          </a:p>
        </p:txBody>
      </p:sp>
    </p:spTree>
    <p:extLst>
      <p:ext uri="{BB962C8B-B14F-4D97-AF65-F5344CB8AC3E}">
        <p14:creationId xmlns:p14="http://schemas.microsoft.com/office/powerpoint/2010/main" val="423743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2" name="CaixaDeTexto 1">
            <a:extLst>
              <a:ext uri="{FF2B5EF4-FFF2-40B4-BE49-F238E27FC236}">
                <a16:creationId xmlns:a16="http://schemas.microsoft.com/office/drawing/2014/main" id="{171256B3-BF8E-D902-5E90-6DA60CDEBE65}"/>
              </a:ext>
            </a:extLst>
          </p:cNvPr>
          <p:cNvSpPr txBox="1"/>
          <p:nvPr/>
        </p:nvSpPr>
        <p:spPr>
          <a:xfrm>
            <a:off x="2340425" y="565122"/>
            <a:ext cx="4920344" cy="1323439"/>
          </a:xfrm>
          <a:prstGeom prst="rect">
            <a:avLst/>
          </a:prstGeom>
          <a:noFill/>
        </p:spPr>
        <p:txBody>
          <a:bodyPr wrap="square" rtlCol="0">
            <a:spAutoFit/>
          </a:bodyPr>
          <a:lstStyle/>
          <a:p>
            <a:r>
              <a:rPr lang="pt-BR" sz="8000" dirty="0">
                <a:solidFill>
                  <a:srgbClr val="92D050"/>
                </a:solidFill>
                <a:latin typeface="Cooper Black" panose="0208090404030B020404" pitchFamily="18" charset="0"/>
              </a:rPr>
              <a:t>GITHUB</a:t>
            </a:r>
          </a:p>
        </p:txBody>
      </p:sp>
      <p:sp>
        <p:nvSpPr>
          <p:cNvPr id="3" name="CaixaDeTexto 2">
            <a:extLst>
              <a:ext uri="{FF2B5EF4-FFF2-40B4-BE49-F238E27FC236}">
                <a16:creationId xmlns:a16="http://schemas.microsoft.com/office/drawing/2014/main" id="{73CCFEB2-ADE8-B223-653C-43D12AF31879}"/>
              </a:ext>
            </a:extLst>
          </p:cNvPr>
          <p:cNvSpPr txBox="1"/>
          <p:nvPr/>
        </p:nvSpPr>
        <p:spPr>
          <a:xfrm>
            <a:off x="1005840" y="3984754"/>
            <a:ext cx="7589520" cy="4832092"/>
          </a:xfrm>
          <a:prstGeom prst="rect">
            <a:avLst/>
          </a:prstGeom>
          <a:noFill/>
        </p:spPr>
        <p:txBody>
          <a:bodyPr wrap="square" rtlCol="0">
            <a:spAutoFit/>
          </a:bodyPr>
          <a:lstStyle/>
          <a:p>
            <a:r>
              <a:rPr lang="pt-BR" sz="2800" dirty="0">
                <a:solidFill>
                  <a:schemeClr val="bg1">
                    <a:lumMod val="95000"/>
                  </a:schemeClr>
                </a:solidFill>
                <a:effectLst>
                  <a:glow rad="101600">
                    <a:schemeClr val="accent3">
                      <a:satMod val="175000"/>
                      <a:alpha val="40000"/>
                    </a:schemeClr>
                  </a:glow>
                </a:effectLst>
                <a:latin typeface="Söhne"/>
              </a:rPr>
              <a:t>GitHub é uma plataforma essencial para desenvolvedores que permite gerenciar e compartilhar o código de seus projetos. Usando o sistema de controle de versão </a:t>
            </a:r>
            <a:r>
              <a:rPr lang="pt-BR" sz="2800" dirty="0" err="1">
                <a:solidFill>
                  <a:schemeClr val="bg1">
                    <a:lumMod val="95000"/>
                  </a:schemeClr>
                </a:solidFill>
                <a:effectLst>
                  <a:glow rad="101600">
                    <a:schemeClr val="accent3">
                      <a:satMod val="175000"/>
                      <a:alpha val="40000"/>
                    </a:schemeClr>
                  </a:glow>
                </a:effectLst>
                <a:latin typeface="Söhne"/>
              </a:rPr>
              <a:t>Git</a:t>
            </a:r>
            <a:r>
              <a:rPr lang="pt-BR" sz="2800" dirty="0">
                <a:solidFill>
                  <a:schemeClr val="bg1">
                    <a:lumMod val="95000"/>
                  </a:schemeClr>
                </a:solidFill>
                <a:effectLst>
                  <a:glow rad="101600">
                    <a:schemeClr val="accent3">
                      <a:satMod val="175000"/>
                      <a:alpha val="40000"/>
                    </a:schemeClr>
                  </a:glow>
                </a:effectLst>
                <a:latin typeface="Söhne"/>
              </a:rPr>
              <a:t>, você pode acompanhar todas as mudanças feitas no seu código, colaborar com outros desenvolvedores e até reverter para versões anteriores se algo der errado. GitHub é como um grande álbum de recortes, onde cada alteração é uma nova página, e você pode colaborar com outros criando e revisando essas páginas em conjunto.</a:t>
            </a:r>
            <a:endParaRPr lang="pt-BR" sz="2800" dirty="0">
              <a:solidFill>
                <a:schemeClr val="bg1">
                  <a:lumMod val="95000"/>
                </a:schemeClr>
              </a:solidFill>
              <a:effectLst>
                <a:glow rad="101600">
                  <a:schemeClr val="accent3">
                    <a:satMod val="175000"/>
                    <a:alpha val="40000"/>
                  </a:schemeClr>
                </a:glow>
              </a:effectLst>
              <a:latin typeface="Cooper Black" panose="0208090404030B020404" pitchFamily="18" charset="0"/>
            </a:endParaRPr>
          </a:p>
        </p:txBody>
      </p:sp>
      <p:sp>
        <p:nvSpPr>
          <p:cNvPr id="4" name="CaixaDeTexto 3">
            <a:extLst>
              <a:ext uri="{FF2B5EF4-FFF2-40B4-BE49-F238E27FC236}">
                <a16:creationId xmlns:a16="http://schemas.microsoft.com/office/drawing/2014/main" id="{3DEB899C-1D9B-0628-4F86-4CD93AD8364C}"/>
              </a:ext>
            </a:extLst>
          </p:cNvPr>
          <p:cNvSpPr txBox="1"/>
          <p:nvPr/>
        </p:nvSpPr>
        <p:spPr>
          <a:xfrm>
            <a:off x="1596932" y="1930702"/>
            <a:ext cx="6407331" cy="461665"/>
          </a:xfrm>
          <a:prstGeom prst="rect">
            <a:avLst/>
          </a:prstGeom>
          <a:noFill/>
        </p:spPr>
        <p:txBody>
          <a:bodyPr wrap="square" rtlCol="0">
            <a:spAutoFit/>
          </a:bodyPr>
          <a:lstStyle/>
          <a:p>
            <a:r>
              <a:rPr lang="pt-BR" sz="2400" dirty="0">
                <a:solidFill>
                  <a:srgbClr val="92D050"/>
                </a:solidFill>
                <a:latin typeface="Algerian" panose="04020705040A02060702" pitchFamily="82" charset="0"/>
              </a:rPr>
              <a:t>COLABORAÇÃO E CONTROLE DE VERSÃO</a:t>
            </a:r>
          </a:p>
        </p:txBody>
      </p:sp>
    </p:spTree>
    <p:extLst>
      <p:ext uri="{BB962C8B-B14F-4D97-AF65-F5344CB8AC3E}">
        <p14:creationId xmlns:p14="http://schemas.microsoft.com/office/powerpoint/2010/main" val="275945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16" name="Retângulo 15">
            <a:extLst>
              <a:ext uri="{FF2B5EF4-FFF2-40B4-BE49-F238E27FC236}">
                <a16:creationId xmlns:a16="http://schemas.microsoft.com/office/drawing/2014/main" id="{A7565A2B-8862-DB1A-D852-AE66AC21F710}"/>
              </a:ext>
            </a:extLst>
          </p:cNvPr>
          <p:cNvSpPr/>
          <p:nvPr/>
        </p:nvSpPr>
        <p:spPr>
          <a:xfrm>
            <a:off x="2888780" y="2922925"/>
            <a:ext cx="3823640" cy="393954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25000" b="1" dirty="0">
                <a:ln/>
                <a:solidFill>
                  <a:srgbClr val="92D050"/>
                </a:solidFill>
                <a:effectLst>
                  <a:glow rad="101600">
                    <a:schemeClr val="accent3">
                      <a:satMod val="175000"/>
                      <a:alpha val="40000"/>
                    </a:schemeClr>
                  </a:glow>
                </a:effectLst>
              </a:rPr>
              <a:t>05</a:t>
            </a:r>
          </a:p>
        </p:txBody>
      </p:sp>
      <p:sp>
        <p:nvSpPr>
          <p:cNvPr id="17" name="CaixaDeTexto 16">
            <a:extLst>
              <a:ext uri="{FF2B5EF4-FFF2-40B4-BE49-F238E27FC236}">
                <a16:creationId xmlns:a16="http://schemas.microsoft.com/office/drawing/2014/main" id="{6D7E8CB0-BE59-720A-A837-E6CE1C4ED24D}"/>
              </a:ext>
            </a:extLst>
          </p:cNvPr>
          <p:cNvSpPr txBox="1"/>
          <p:nvPr/>
        </p:nvSpPr>
        <p:spPr>
          <a:xfrm>
            <a:off x="468085" y="6400800"/>
            <a:ext cx="8665029" cy="646331"/>
          </a:xfrm>
          <a:prstGeom prst="rect">
            <a:avLst/>
          </a:prstGeom>
          <a:noFill/>
        </p:spPr>
        <p:txBody>
          <a:bodyPr wrap="square" rtlCol="0">
            <a:spAutoFit/>
          </a:bodyPr>
          <a:lstStyle/>
          <a:p>
            <a:r>
              <a:rPr lang="pt-BR" sz="3600" dirty="0">
                <a:solidFill>
                  <a:srgbClr val="92D050"/>
                </a:solidFill>
                <a:effectLst>
                  <a:reflection blurRad="6350" stA="55000" endA="300" endPos="45500" dir="5400000" sy="-100000" algn="bl" rotWithShape="0"/>
                </a:effectLst>
                <a:latin typeface="Cooper Black" panose="0208090404030B020404" pitchFamily="18" charset="0"/>
              </a:rPr>
              <a:t>SALÁRIOS DE DESENVOLVEDORES</a:t>
            </a:r>
          </a:p>
        </p:txBody>
      </p:sp>
    </p:spTree>
    <p:extLst>
      <p:ext uri="{BB962C8B-B14F-4D97-AF65-F5344CB8AC3E}">
        <p14:creationId xmlns:p14="http://schemas.microsoft.com/office/powerpoint/2010/main" val="109148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2" name="CaixaDeTexto 1">
            <a:extLst>
              <a:ext uri="{FF2B5EF4-FFF2-40B4-BE49-F238E27FC236}">
                <a16:creationId xmlns:a16="http://schemas.microsoft.com/office/drawing/2014/main" id="{171256B3-BF8E-D902-5E90-6DA60CDEBE65}"/>
              </a:ext>
            </a:extLst>
          </p:cNvPr>
          <p:cNvSpPr txBox="1"/>
          <p:nvPr/>
        </p:nvSpPr>
        <p:spPr>
          <a:xfrm>
            <a:off x="1877784" y="607263"/>
            <a:ext cx="5845626" cy="1323439"/>
          </a:xfrm>
          <a:prstGeom prst="rect">
            <a:avLst/>
          </a:prstGeom>
          <a:noFill/>
        </p:spPr>
        <p:txBody>
          <a:bodyPr wrap="square" rtlCol="0">
            <a:spAutoFit/>
          </a:bodyPr>
          <a:lstStyle/>
          <a:p>
            <a:r>
              <a:rPr lang="pt-BR" sz="8000" dirty="0">
                <a:solidFill>
                  <a:srgbClr val="92D050"/>
                </a:solidFill>
                <a:latin typeface="Cooper Black" panose="0208090404030B020404" pitchFamily="18" charset="0"/>
              </a:rPr>
              <a:t>SALÁRIOS</a:t>
            </a:r>
          </a:p>
        </p:txBody>
      </p:sp>
      <p:sp>
        <p:nvSpPr>
          <p:cNvPr id="3" name="CaixaDeTexto 2">
            <a:extLst>
              <a:ext uri="{FF2B5EF4-FFF2-40B4-BE49-F238E27FC236}">
                <a16:creationId xmlns:a16="http://schemas.microsoft.com/office/drawing/2014/main" id="{73CCFEB2-ADE8-B223-653C-43D12AF31879}"/>
              </a:ext>
            </a:extLst>
          </p:cNvPr>
          <p:cNvSpPr txBox="1"/>
          <p:nvPr/>
        </p:nvSpPr>
        <p:spPr>
          <a:xfrm>
            <a:off x="1005837" y="3303619"/>
            <a:ext cx="7589520" cy="6986528"/>
          </a:xfrm>
          <a:prstGeom prst="rect">
            <a:avLst/>
          </a:prstGeom>
          <a:noFill/>
        </p:spPr>
        <p:txBody>
          <a:bodyPr wrap="square" rtlCol="0">
            <a:spAutoFit/>
          </a:bodyPr>
          <a:lstStyle/>
          <a:p>
            <a:r>
              <a:rPr lang="pt-BR" sz="2800" dirty="0">
                <a:solidFill>
                  <a:schemeClr val="bg1">
                    <a:lumMod val="95000"/>
                  </a:schemeClr>
                </a:solidFill>
                <a:effectLst>
                  <a:glow rad="101600">
                    <a:schemeClr val="accent3">
                      <a:satMod val="175000"/>
                      <a:alpha val="40000"/>
                    </a:schemeClr>
                  </a:glow>
                </a:effectLst>
                <a:latin typeface="Söhne"/>
              </a:rPr>
              <a:t>Trabalhar com desenvolvimento de software no Brasil pode ser bastante lucrativo. Os salários variam bastante dependendo da experiência, localização e especialização. Desenvolvedores júnior geralmente começam com salários em torno de R$ 3.000 a R$ 6.000 por mês. Com mais experiência, um desenvolvedor pleno pode ganhar entre R$ 6.000 a R$ 12.000 mensais, e um sênior pode facilmente ultrapassar R$ 15.000 por mês. Especializações em áreas como desenvolvimento mobile, inteligência artificial ou cibersegurança tendem a oferecer salários ainda mais elevados. Além disso, trabalhar remotamente para empresas internacionais pode abrir portas para remunerações em dólar ou euro, significativamente aumentando os ganhos.</a:t>
            </a:r>
            <a:endParaRPr lang="pt-BR" sz="2800" dirty="0">
              <a:solidFill>
                <a:schemeClr val="bg1">
                  <a:lumMod val="95000"/>
                </a:schemeClr>
              </a:solidFill>
              <a:effectLst>
                <a:glow rad="101600">
                  <a:schemeClr val="accent3">
                    <a:satMod val="175000"/>
                    <a:alpha val="40000"/>
                  </a:schemeClr>
                </a:glow>
              </a:effectLst>
              <a:latin typeface="Cooper Black" panose="0208090404030B020404" pitchFamily="18" charset="0"/>
            </a:endParaRPr>
          </a:p>
        </p:txBody>
      </p:sp>
      <p:sp>
        <p:nvSpPr>
          <p:cNvPr id="4" name="CaixaDeTexto 3">
            <a:extLst>
              <a:ext uri="{FF2B5EF4-FFF2-40B4-BE49-F238E27FC236}">
                <a16:creationId xmlns:a16="http://schemas.microsoft.com/office/drawing/2014/main" id="{3DEB899C-1D9B-0628-4F86-4CD93AD8364C}"/>
              </a:ext>
            </a:extLst>
          </p:cNvPr>
          <p:cNvSpPr txBox="1"/>
          <p:nvPr/>
        </p:nvSpPr>
        <p:spPr>
          <a:xfrm>
            <a:off x="2950025" y="1930702"/>
            <a:ext cx="3701143" cy="523220"/>
          </a:xfrm>
          <a:prstGeom prst="rect">
            <a:avLst/>
          </a:prstGeom>
          <a:noFill/>
        </p:spPr>
        <p:txBody>
          <a:bodyPr wrap="square" rtlCol="0">
            <a:spAutoFit/>
          </a:bodyPr>
          <a:lstStyle/>
          <a:p>
            <a:r>
              <a:rPr lang="pt-BR" sz="2800" dirty="0">
                <a:solidFill>
                  <a:srgbClr val="92D050"/>
                </a:solidFill>
                <a:latin typeface="Algerian" panose="04020705040A02060702" pitchFamily="82" charset="0"/>
              </a:rPr>
              <a:t>AUTOSSUFICIÊNCIA </a:t>
            </a:r>
          </a:p>
        </p:txBody>
      </p:sp>
    </p:spTree>
    <p:extLst>
      <p:ext uri="{BB962C8B-B14F-4D97-AF65-F5344CB8AC3E}">
        <p14:creationId xmlns:p14="http://schemas.microsoft.com/office/powerpoint/2010/main" val="102236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17" name="CaixaDeTexto 16">
            <a:extLst>
              <a:ext uri="{FF2B5EF4-FFF2-40B4-BE49-F238E27FC236}">
                <a16:creationId xmlns:a16="http://schemas.microsoft.com/office/drawing/2014/main" id="{6D7E8CB0-BE59-720A-A837-E6CE1C4ED24D}"/>
              </a:ext>
            </a:extLst>
          </p:cNvPr>
          <p:cNvSpPr txBox="1"/>
          <p:nvPr/>
        </p:nvSpPr>
        <p:spPr>
          <a:xfrm>
            <a:off x="819150" y="1138297"/>
            <a:ext cx="7962900" cy="646331"/>
          </a:xfrm>
          <a:prstGeom prst="rect">
            <a:avLst/>
          </a:prstGeom>
          <a:noFill/>
        </p:spPr>
        <p:txBody>
          <a:bodyPr wrap="square" rtlCol="0">
            <a:spAutoFit/>
          </a:bodyPr>
          <a:lstStyle/>
          <a:p>
            <a:r>
              <a:rPr lang="pt-BR" sz="3600" dirty="0">
                <a:solidFill>
                  <a:srgbClr val="92D050"/>
                </a:solidFill>
                <a:effectLst>
                  <a:reflection blurRad="6350" stA="55000" endA="300" endPos="45500" dir="5400000" sy="-100000" algn="bl" rotWithShape="0"/>
                </a:effectLst>
                <a:latin typeface="Cooper Black" panose="0208090404030B020404" pitchFamily="18" charset="0"/>
              </a:rPr>
              <a:t>OBRIGADO POR LER ATÉ AQUI</a:t>
            </a:r>
          </a:p>
        </p:txBody>
      </p:sp>
      <p:sp>
        <p:nvSpPr>
          <p:cNvPr id="2" name="CaixaDeTexto 1">
            <a:extLst>
              <a:ext uri="{FF2B5EF4-FFF2-40B4-BE49-F238E27FC236}">
                <a16:creationId xmlns:a16="http://schemas.microsoft.com/office/drawing/2014/main" id="{1AE3896E-6728-E7C3-1D66-A751E70E0A78}"/>
              </a:ext>
            </a:extLst>
          </p:cNvPr>
          <p:cNvSpPr txBox="1"/>
          <p:nvPr/>
        </p:nvSpPr>
        <p:spPr>
          <a:xfrm>
            <a:off x="1005840" y="3984754"/>
            <a:ext cx="7589520" cy="4401205"/>
          </a:xfrm>
          <a:prstGeom prst="rect">
            <a:avLst/>
          </a:prstGeom>
          <a:noFill/>
        </p:spPr>
        <p:txBody>
          <a:bodyPr wrap="square" rtlCol="0">
            <a:spAutoFit/>
          </a:bodyPr>
          <a:lstStyle/>
          <a:p>
            <a:r>
              <a:rPr lang="pt-BR" sz="2800" dirty="0">
                <a:solidFill>
                  <a:schemeClr val="bg1">
                    <a:lumMod val="95000"/>
                  </a:schemeClr>
                </a:solidFill>
                <a:effectLst>
                  <a:glow rad="101600">
                    <a:schemeClr val="accent3">
                      <a:satMod val="175000"/>
                      <a:alpha val="40000"/>
                    </a:schemeClr>
                  </a:glow>
                </a:effectLst>
                <a:latin typeface="Söhne"/>
              </a:rPr>
              <a:t>Esse Ebook foi gerado por IA, e diagramado por humano. A tecnologia tem crescido e podemos aproveitar ela de várias formas. </a:t>
            </a:r>
          </a:p>
          <a:p>
            <a:endParaRPr lang="pt-BR" sz="2800" dirty="0">
              <a:solidFill>
                <a:schemeClr val="bg1">
                  <a:lumMod val="95000"/>
                </a:schemeClr>
              </a:solidFill>
              <a:effectLst>
                <a:glow rad="101600">
                  <a:schemeClr val="accent3">
                    <a:satMod val="175000"/>
                    <a:alpha val="40000"/>
                  </a:schemeClr>
                </a:glow>
              </a:effectLst>
              <a:latin typeface="Söhne"/>
            </a:endParaRPr>
          </a:p>
          <a:p>
            <a:r>
              <a:rPr lang="pt-BR" sz="2800" dirty="0">
                <a:solidFill>
                  <a:schemeClr val="bg1">
                    <a:lumMod val="95000"/>
                  </a:schemeClr>
                </a:solidFill>
                <a:effectLst>
                  <a:glow rad="101600">
                    <a:schemeClr val="accent3">
                      <a:satMod val="175000"/>
                      <a:alpha val="40000"/>
                    </a:schemeClr>
                  </a:glow>
                </a:effectLst>
                <a:latin typeface="Söhne"/>
              </a:rPr>
              <a:t>Vou deixar aqui as minhas redes sociais, estou aberto a novas amizades:</a:t>
            </a:r>
            <a:br>
              <a:rPr lang="pt-BR" sz="2800" dirty="0">
                <a:solidFill>
                  <a:schemeClr val="bg1">
                    <a:lumMod val="95000"/>
                  </a:schemeClr>
                </a:solidFill>
                <a:effectLst>
                  <a:glow rad="101600">
                    <a:schemeClr val="accent3">
                      <a:satMod val="175000"/>
                      <a:alpha val="40000"/>
                    </a:schemeClr>
                  </a:glow>
                </a:effectLst>
                <a:latin typeface="Söhne"/>
              </a:rPr>
            </a:br>
            <a:br>
              <a:rPr lang="pt-BR" sz="2800" dirty="0">
                <a:solidFill>
                  <a:schemeClr val="bg1">
                    <a:lumMod val="95000"/>
                  </a:schemeClr>
                </a:solidFill>
                <a:effectLst>
                  <a:glow rad="101600">
                    <a:schemeClr val="accent3">
                      <a:satMod val="175000"/>
                      <a:alpha val="40000"/>
                    </a:schemeClr>
                  </a:glow>
                </a:effectLst>
                <a:latin typeface="Söhne"/>
              </a:rPr>
            </a:br>
            <a:r>
              <a:rPr lang="pt-BR" sz="2800" dirty="0">
                <a:solidFill>
                  <a:schemeClr val="bg1">
                    <a:lumMod val="95000"/>
                  </a:schemeClr>
                </a:solidFill>
                <a:effectLst>
                  <a:glow rad="101600">
                    <a:schemeClr val="accent3">
                      <a:satMod val="175000"/>
                      <a:alpha val="40000"/>
                    </a:schemeClr>
                  </a:glow>
                </a:effectLst>
                <a:hlinkClick r:id="rId3"/>
              </a:rPr>
              <a:t>Clique para acessar o meu perfil do </a:t>
            </a:r>
            <a:r>
              <a:rPr lang="pt-BR" sz="2800" dirty="0" err="1">
                <a:solidFill>
                  <a:schemeClr val="bg1">
                    <a:lumMod val="95000"/>
                  </a:schemeClr>
                </a:solidFill>
                <a:effectLst>
                  <a:glow rad="101600">
                    <a:schemeClr val="accent3">
                      <a:satMod val="175000"/>
                      <a:alpha val="40000"/>
                    </a:schemeClr>
                  </a:glow>
                </a:effectLst>
                <a:hlinkClick r:id="rId3"/>
              </a:rPr>
              <a:t>Ln</a:t>
            </a:r>
            <a:r>
              <a:rPr lang="pt-BR" sz="2800" dirty="0">
                <a:solidFill>
                  <a:schemeClr val="bg1">
                    <a:lumMod val="95000"/>
                  </a:schemeClr>
                </a:solidFill>
                <a:effectLst>
                  <a:glow rad="101600">
                    <a:schemeClr val="accent3">
                      <a:satMod val="175000"/>
                      <a:alpha val="40000"/>
                    </a:schemeClr>
                  </a:glow>
                </a:effectLst>
              </a:rPr>
              <a:t>!</a:t>
            </a:r>
          </a:p>
          <a:p>
            <a:endParaRPr lang="pt-BR" sz="2800" dirty="0">
              <a:solidFill>
                <a:schemeClr val="bg1">
                  <a:lumMod val="95000"/>
                </a:schemeClr>
              </a:solidFill>
              <a:effectLst>
                <a:glow rad="101600">
                  <a:schemeClr val="accent3">
                    <a:satMod val="175000"/>
                    <a:alpha val="40000"/>
                  </a:schemeClr>
                </a:glow>
              </a:effectLst>
            </a:endParaRPr>
          </a:p>
          <a:p>
            <a:r>
              <a:rPr lang="pt-BR" sz="2800" dirty="0">
                <a:solidFill>
                  <a:schemeClr val="bg1">
                    <a:lumMod val="95000"/>
                  </a:schemeClr>
                </a:solidFill>
                <a:effectLst>
                  <a:glow rad="101600">
                    <a:schemeClr val="accent3">
                      <a:satMod val="175000"/>
                      <a:alpha val="40000"/>
                    </a:schemeClr>
                  </a:glow>
                </a:effectLst>
                <a:hlinkClick r:id="rId4"/>
              </a:rPr>
              <a:t>Meu repositório do GitHub</a:t>
            </a:r>
            <a:r>
              <a:rPr lang="pt-BR" sz="2800" dirty="0">
                <a:solidFill>
                  <a:schemeClr val="bg1">
                    <a:lumMod val="95000"/>
                  </a:schemeClr>
                </a:solidFill>
                <a:effectLst>
                  <a:glow rad="101600">
                    <a:schemeClr val="accent3">
                      <a:satMod val="175000"/>
                      <a:alpha val="40000"/>
                    </a:schemeClr>
                  </a:glow>
                </a:effectLst>
              </a:rPr>
              <a:t>!</a:t>
            </a:r>
          </a:p>
        </p:txBody>
      </p:sp>
    </p:spTree>
    <p:extLst>
      <p:ext uri="{BB962C8B-B14F-4D97-AF65-F5344CB8AC3E}">
        <p14:creationId xmlns:p14="http://schemas.microsoft.com/office/powerpoint/2010/main" val="23407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16" name="Retângulo 15">
            <a:extLst>
              <a:ext uri="{FF2B5EF4-FFF2-40B4-BE49-F238E27FC236}">
                <a16:creationId xmlns:a16="http://schemas.microsoft.com/office/drawing/2014/main" id="{A7565A2B-8862-DB1A-D852-AE66AC21F710}"/>
              </a:ext>
            </a:extLst>
          </p:cNvPr>
          <p:cNvSpPr/>
          <p:nvPr/>
        </p:nvSpPr>
        <p:spPr>
          <a:xfrm>
            <a:off x="2888780" y="2922925"/>
            <a:ext cx="3823640" cy="393954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25000" b="1" dirty="0">
                <a:ln/>
                <a:solidFill>
                  <a:srgbClr val="92D050"/>
                </a:solidFill>
                <a:effectLst>
                  <a:glow rad="101600">
                    <a:schemeClr val="accent3">
                      <a:satMod val="175000"/>
                      <a:alpha val="40000"/>
                    </a:schemeClr>
                  </a:glow>
                </a:effectLst>
              </a:rPr>
              <a:t>01</a:t>
            </a:r>
          </a:p>
        </p:txBody>
      </p:sp>
      <p:sp>
        <p:nvSpPr>
          <p:cNvPr id="17" name="CaixaDeTexto 16">
            <a:extLst>
              <a:ext uri="{FF2B5EF4-FFF2-40B4-BE49-F238E27FC236}">
                <a16:creationId xmlns:a16="http://schemas.microsoft.com/office/drawing/2014/main" id="{6D7E8CB0-BE59-720A-A837-E6CE1C4ED24D}"/>
              </a:ext>
            </a:extLst>
          </p:cNvPr>
          <p:cNvSpPr txBox="1"/>
          <p:nvPr/>
        </p:nvSpPr>
        <p:spPr>
          <a:xfrm>
            <a:off x="819150" y="6379029"/>
            <a:ext cx="7962900" cy="923330"/>
          </a:xfrm>
          <a:prstGeom prst="rect">
            <a:avLst/>
          </a:prstGeom>
          <a:noFill/>
        </p:spPr>
        <p:txBody>
          <a:bodyPr wrap="square" rtlCol="0">
            <a:spAutoFit/>
          </a:bodyPr>
          <a:lstStyle/>
          <a:p>
            <a:r>
              <a:rPr lang="pt-BR" sz="5400" dirty="0">
                <a:solidFill>
                  <a:srgbClr val="92D050"/>
                </a:solidFill>
                <a:effectLst>
                  <a:reflection blurRad="6350" stA="55000" endA="300" endPos="45500" dir="5400000" sy="-100000" algn="bl" rotWithShape="0"/>
                </a:effectLst>
                <a:latin typeface="Cooper Black" panose="0208090404030B020404" pitchFamily="18" charset="0"/>
              </a:rPr>
              <a:t>VISÃO SOBRE HTML</a:t>
            </a:r>
          </a:p>
        </p:txBody>
      </p:sp>
    </p:spTree>
    <p:extLst>
      <p:ext uri="{BB962C8B-B14F-4D97-AF65-F5344CB8AC3E}">
        <p14:creationId xmlns:p14="http://schemas.microsoft.com/office/powerpoint/2010/main" val="222897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2" name="CaixaDeTexto 1">
            <a:extLst>
              <a:ext uri="{FF2B5EF4-FFF2-40B4-BE49-F238E27FC236}">
                <a16:creationId xmlns:a16="http://schemas.microsoft.com/office/drawing/2014/main" id="{171256B3-BF8E-D902-5E90-6DA60CDEBE65}"/>
              </a:ext>
            </a:extLst>
          </p:cNvPr>
          <p:cNvSpPr txBox="1"/>
          <p:nvPr/>
        </p:nvSpPr>
        <p:spPr>
          <a:xfrm>
            <a:off x="2770632" y="180581"/>
            <a:ext cx="4059936" cy="1569660"/>
          </a:xfrm>
          <a:prstGeom prst="rect">
            <a:avLst/>
          </a:prstGeom>
          <a:noFill/>
        </p:spPr>
        <p:txBody>
          <a:bodyPr wrap="square" rtlCol="0">
            <a:spAutoFit/>
          </a:bodyPr>
          <a:lstStyle/>
          <a:p>
            <a:r>
              <a:rPr lang="pt-BR" sz="9600" dirty="0">
                <a:solidFill>
                  <a:srgbClr val="92D050"/>
                </a:solidFill>
                <a:latin typeface="Cooper Black" panose="0208090404030B020404" pitchFamily="18" charset="0"/>
              </a:rPr>
              <a:t>HTML</a:t>
            </a:r>
          </a:p>
        </p:txBody>
      </p:sp>
      <p:sp>
        <p:nvSpPr>
          <p:cNvPr id="3" name="CaixaDeTexto 2">
            <a:extLst>
              <a:ext uri="{FF2B5EF4-FFF2-40B4-BE49-F238E27FC236}">
                <a16:creationId xmlns:a16="http://schemas.microsoft.com/office/drawing/2014/main" id="{73CCFEB2-ADE8-B223-653C-43D12AF31879}"/>
              </a:ext>
            </a:extLst>
          </p:cNvPr>
          <p:cNvSpPr txBox="1"/>
          <p:nvPr/>
        </p:nvSpPr>
        <p:spPr>
          <a:xfrm>
            <a:off x="1005840" y="3984754"/>
            <a:ext cx="7589520" cy="4832092"/>
          </a:xfrm>
          <a:prstGeom prst="rect">
            <a:avLst/>
          </a:prstGeom>
          <a:noFill/>
        </p:spPr>
        <p:txBody>
          <a:bodyPr wrap="square" rtlCol="0">
            <a:spAutoFit/>
          </a:bodyPr>
          <a:lstStyle/>
          <a:p>
            <a:r>
              <a:rPr lang="pt-BR" sz="2800" dirty="0">
                <a:solidFill>
                  <a:schemeClr val="bg1">
                    <a:lumMod val="95000"/>
                  </a:schemeClr>
                </a:solidFill>
                <a:effectLst>
                  <a:glow rad="101600">
                    <a:schemeClr val="accent3">
                      <a:satMod val="175000"/>
                      <a:alpha val="40000"/>
                    </a:schemeClr>
                  </a:glow>
                </a:effectLst>
                <a:latin typeface="Söhne"/>
              </a:rPr>
              <a:t>HTML, ou </a:t>
            </a:r>
            <a:r>
              <a:rPr lang="pt-BR" sz="2800" dirty="0" err="1">
                <a:solidFill>
                  <a:schemeClr val="bg1">
                    <a:lumMod val="95000"/>
                  </a:schemeClr>
                </a:solidFill>
                <a:effectLst>
                  <a:glow rad="101600">
                    <a:schemeClr val="accent3">
                      <a:satMod val="175000"/>
                      <a:alpha val="40000"/>
                    </a:schemeClr>
                  </a:glow>
                </a:effectLst>
                <a:latin typeface="Söhne"/>
              </a:rPr>
              <a:t>HyperText</a:t>
            </a:r>
            <a:r>
              <a:rPr lang="pt-BR" sz="2800" dirty="0">
                <a:solidFill>
                  <a:schemeClr val="bg1">
                    <a:lumMod val="95000"/>
                  </a:schemeClr>
                </a:solidFill>
                <a:effectLst>
                  <a:glow rad="101600">
                    <a:schemeClr val="accent3">
                      <a:satMod val="175000"/>
                      <a:alpha val="40000"/>
                    </a:schemeClr>
                  </a:glow>
                </a:effectLst>
                <a:latin typeface="Söhne"/>
              </a:rPr>
              <a:t> Markup </a:t>
            </a:r>
            <a:r>
              <a:rPr lang="pt-BR" sz="2800" dirty="0" err="1">
                <a:solidFill>
                  <a:schemeClr val="bg1">
                    <a:lumMod val="95000"/>
                  </a:schemeClr>
                </a:solidFill>
                <a:effectLst>
                  <a:glow rad="101600">
                    <a:schemeClr val="accent3">
                      <a:satMod val="175000"/>
                      <a:alpha val="40000"/>
                    </a:schemeClr>
                  </a:glow>
                </a:effectLst>
                <a:latin typeface="Söhne"/>
              </a:rPr>
              <a:t>Language</a:t>
            </a:r>
            <a:r>
              <a:rPr lang="pt-BR" sz="2800" dirty="0">
                <a:solidFill>
                  <a:schemeClr val="bg1">
                    <a:lumMod val="95000"/>
                  </a:schemeClr>
                </a:solidFill>
                <a:effectLst>
                  <a:glow rad="101600">
                    <a:schemeClr val="accent3">
                      <a:satMod val="175000"/>
                      <a:alpha val="40000"/>
                    </a:schemeClr>
                  </a:glow>
                </a:effectLst>
                <a:latin typeface="Söhne"/>
              </a:rPr>
              <a:t>, é a linguagem fundamental usada para criar páginas da web. Pense no HTML como a fundação de uma casa; ele define a estrutura básica e o layout da sua página. Com HTML, você pode adicionar textos, imagens, links, vídeos e muito mais, organizando tudo em elementos como cabeçalhos, parágrafos, listas e tabelas. Cada elemento é definido por uma "</a:t>
            </a:r>
            <a:r>
              <a:rPr lang="pt-BR" sz="2800" dirty="0" err="1">
                <a:solidFill>
                  <a:schemeClr val="bg1">
                    <a:lumMod val="95000"/>
                  </a:schemeClr>
                </a:solidFill>
                <a:effectLst>
                  <a:glow rad="101600">
                    <a:schemeClr val="accent3">
                      <a:satMod val="175000"/>
                      <a:alpha val="40000"/>
                    </a:schemeClr>
                  </a:glow>
                </a:effectLst>
                <a:latin typeface="Söhne"/>
              </a:rPr>
              <a:t>tag</a:t>
            </a:r>
            <a:r>
              <a:rPr lang="pt-BR" sz="2800" dirty="0">
                <a:solidFill>
                  <a:schemeClr val="bg1">
                    <a:lumMod val="95000"/>
                  </a:schemeClr>
                </a:solidFill>
                <a:effectLst>
                  <a:glow rad="101600">
                    <a:schemeClr val="accent3">
                      <a:satMod val="175000"/>
                      <a:alpha val="40000"/>
                    </a:schemeClr>
                  </a:glow>
                </a:effectLst>
                <a:latin typeface="Söhne"/>
              </a:rPr>
              <a:t>" que indica ao navegador como deve ser exibido. Aprender HTML é o primeiro passo para qualquer aspirante a desenvolvedor web!</a:t>
            </a:r>
            <a:endParaRPr lang="pt-BR" sz="2800" dirty="0">
              <a:solidFill>
                <a:schemeClr val="bg1">
                  <a:lumMod val="95000"/>
                </a:schemeClr>
              </a:solidFill>
              <a:effectLst>
                <a:glow rad="101600">
                  <a:schemeClr val="accent3">
                    <a:satMod val="175000"/>
                    <a:alpha val="40000"/>
                  </a:schemeClr>
                </a:glow>
              </a:effectLst>
              <a:latin typeface="Cooper Black" panose="0208090404030B020404" pitchFamily="18" charset="0"/>
            </a:endParaRPr>
          </a:p>
        </p:txBody>
      </p:sp>
      <p:sp>
        <p:nvSpPr>
          <p:cNvPr id="4" name="CaixaDeTexto 3">
            <a:extLst>
              <a:ext uri="{FF2B5EF4-FFF2-40B4-BE49-F238E27FC236}">
                <a16:creationId xmlns:a16="http://schemas.microsoft.com/office/drawing/2014/main" id="{3DEB899C-1D9B-0628-4F86-4CD93AD8364C}"/>
              </a:ext>
            </a:extLst>
          </p:cNvPr>
          <p:cNvSpPr txBox="1"/>
          <p:nvPr/>
        </p:nvSpPr>
        <p:spPr>
          <a:xfrm>
            <a:off x="2188029" y="1930822"/>
            <a:ext cx="5225142" cy="646331"/>
          </a:xfrm>
          <a:prstGeom prst="rect">
            <a:avLst/>
          </a:prstGeom>
          <a:noFill/>
        </p:spPr>
        <p:txBody>
          <a:bodyPr wrap="square" rtlCol="0">
            <a:spAutoFit/>
          </a:bodyPr>
          <a:lstStyle/>
          <a:p>
            <a:r>
              <a:rPr lang="pt-BR" sz="3600" dirty="0">
                <a:solidFill>
                  <a:srgbClr val="92D050"/>
                </a:solidFill>
                <a:latin typeface="Algerian" panose="04020705040A02060702" pitchFamily="82" charset="0"/>
              </a:rPr>
              <a:t>A estrutura da Web</a:t>
            </a:r>
          </a:p>
        </p:txBody>
      </p:sp>
    </p:spTree>
    <p:extLst>
      <p:ext uri="{BB962C8B-B14F-4D97-AF65-F5344CB8AC3E}">
        <p14:creationId xmlns:p14="http://schemas.microsoft.com/office/powerpoint/2010/main" val="311584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2" name="CaixaDeTexto 1">
            <a:extLst>
              <a:ext uri="{FF2B5EF4-FFF2-40B4-BE49-F238E27FC236}">
                <a16:creationId xmlns:a16="http://schemas.microsoft.com/office/drawing/2014/main" id="{171256B3-BF8E-D902-5E90-6DA60CDEBE65}"/>
              </a:ext>
            </a:extLst>
          </p:cNvPr>
          <p:cNvSpPr txBox="1"/>
          <p:nvPr/>
        </p:nvSpPr>
        <p:spPr>
          <a:xfrm>
            <a:off x="1005840" y="1600200"/>
            <a:ext cx="7589520" cy="830997"/>
          </a:xfrm>
          <a:prstGeom prst="rect">
            <a:avLst/>
          </a:prstGeom>
          <a:noFill/>
        </p:spPr>
        <p:txBody>
          <a:bodyPr wrap="square" rtlCol="0">
            <a:spAutoFit/>
          </a:bodyPr>
          <a:lstStyle/>
          <a:p>
            <a:r>
              <a:rPr lang="pt-BR" sz="4800" dirty="0">
                <a:solidFill>
                  <a:srgbClr val="92D050"/>
                </a:solidFill>
                <a:latin typeface="Cooper Black" panose="0208090404030B020404" pitchFamily="18" charset="0"/>
              </a:rPr>
              <a:t>ESTRUTURA DO HTML</a:t>
            </a:r>
          </a:p>
        </p:txBody>
      </p:sp>
      <p:sp>
        <p:nvSpPr>
          <p:cNvPr id="3" name="CaixaDeTexto 2">
            <a:extLst>
              <a:ext uri="{FF2B5EF4-FFF2-40B4-BE49-F238E27FC236}">
                <a16:creationId xmlns:a16="http://schemas.microsoft.com/office/drawing/2014/main" id="{73CCFEB2-ADE8-B223-653C-43D12AF31879}"/>
              </a:ext>
            </a:extLst>
          </p:cNvPr>
          <p:cNvSpPr txBox="1"/>
          <p:nvPr/>
        </p:nvSpPr>
        <p:spPr>
          <a:xfrm>
            <a:off x="1005840" y="3099798"/>
            <a:ext cx="7589520" cy="6124754"/>
          </a:xfrm>
          <a:prstGeom prst="rect">
            <a:avLst/>
          </a:prstGeom>
          <a:noFill/>
        </p:spPr>
        <p:txBody>
          <a:bodyPr wrap="square" rtlCol="0">
            <a:spAutoFit/>
          </a:bodyPr>
          <a:lstStyle/>
          <a:p>
            <a:pPr algn="l"/>
            <a:r>
              <a:rPr lang="pt-BR" sz="2800" b="0" i="0" dirty="0">
                <a:solidFill>
                  <a:srgbClr val="92D050"/>
                </a:solidFill>
                <a:effectLst/>
                <a:latin typeface="Courier New" panose="02070309020205020404" pitchFamily="49" charset="0"/>
              </a:rPr>
              <a:t>&lt;!DOCTYPE </a:t>
            </a:r>
            <a:r>
              <a:rPr lang="pt-BR" sz="2800" b="0" i="0" dirty="0" err="1">
                <a:solidFill>
                  <a:srgbClr val="92D050"/>
                </a:solidFill>
                <a:effectLst/>
                <a:latin typeface="Courier New" panose="02070309020205020404" pitchFamily="49" charset="0"/>
              </a:rPr>
              <a:t>html</a:t>
            </a:r>
            <a:r>
              <a:rPr lang="pt-BR" sz="2800" b="0" i="0" dirty="0">
                <a:solidFill>
                  <a:srgbClr val="92D050"/>
                </a:solidFill>
                <a:effectLst/>
                <a:latin typeface="Courier New" panose="02070309020205020404" pitchFamily="49" charset="0"/>
              </a:rPr>
              <a:t>&gt;</a:t>
            </a:r>
          </a:p>
          <a:p>
            <a:pPr algn="l"/>
            <a:r>
              <a:rPr lang="pt-BR" sz="2800" b="0" i="0" dirty="0">
                <a:solidFill>
                  <a:schemeClr val="accent3">
                    <a:lumMod val="60000"/>
                    <a:lumOff val="40000"/>
                  </a:schemeClr>
                </a:solidFill>
                <a:effectLst/>
                <a:latin typeface="Courier New" panose="02070309020205020404" pitchFamily="49" charset="0"/>
              </a:rPr>
              <a:t>&lt;</a:t>
            </a:r>
            <a:r>
              <a:rPr lang="pt-BR" sz="2800" b="0" i="0" dirty="0" err="1">
                <a:solidFill>
                  <a:schemeClr val="accent3">
                    <a:lumMod val="60000"/>
                    <a:lumOff val="40000"/>
                  </a:schemeClr>
                </a:solidFill>
                <a:effectLst/>
                <a:latin typeface="Courier New" panose="02070309020205020404" pitchFamily="49" charset="0"/>
              </a:rPr>
              <a:t>html</a:t>
            </a:r>
            <a:r>
              <a:rPr lang="pt-BR" sz="2800" b="0" i="0" dirty="0">
                <a:solidFill>
                  <a:schemeClr val="accent3">
                    <a:lumMod val="60000"/>
                    <a:lumOff val="40000"/>
                  </a:schemeClr>
                </a:solidFill>
                <a:effectLst/>
                <a:latin typeface="Courier New" panose="02070309020205020404" pitchFamily="49" charset="0"/>
              </a:rPr>
              <a:t> </a:t>
            </a:r>
            <a:r>
              <a:rPr lang="pt-BR" sz="2800" b="0" i="0" dirty="0" err="1">
                <a:solidFill>
                  <a:srgbClr val="008080"/>
                </a:solidFill>
                <a:effectLst/>
                <a:latin typeface="Courier New" panose="02070309020205020404" pitchFamily="49" charset="0"/>
              </a:rPr>
              <a:t>lang</a:t>
            </a:r>
            <a:r>
              <a:rPr lang="pt-BR" sz="2800" b="0" i="0" dirty="0">
                <a:solidFill>
                  <a:srgbClr val="93A1A1"/>
                </a:solidFill>
                <a:effectLst/>
                <a:latin typeface="Courier New" panose="02070309020205020404" pitchFamily="49" charset="0"/>
              </a:rPr>
              <a:t>=</a:t>
            </a:r>
            <a:r>
              <a:rPr lang="pt-BR" sz="2800" b="0" i="0" dirty="0">
                <a:solidFill>
                  <a:srgbClr val="DD1144"/>
                </a:solidFill>
                <a:effectLst/>
                <a:latin typeface="Courier New" panose="02070309020205020404" pitchFamily="49" charset="0"/>
              </a:rPr>
              <a:t>"</a:t>
            </a:r>
            <a:r>
              <a:rPr lang="pt-BR" sz="2800" b="0" i="0" dirty="0" err="1">
                <a:solidFill>
                  <a:srgbClr val="DD1144"/>
                </a:solidFill>
                <a:effectLst/>
                <a:latin typeface="Courier New" panose="02070309020205020404" pitchFamily="49" charset="0"/>
              </a:rPr>
              <a:t>pt-br</a:t>
            </a:r>
            <a:r>
              <a:rPr lang="pt-BR" sz="2800" b="0" i="0" dirty="0">
                <a:solidFill>
                  <a:srgbClr val="DD1144"/>
                </a:solidFill>
                <a:effectLst/>
                <a:latin typeface="Courier New" panose="02070309020205020404" pitchFamily="49" charset="0"/>
              </a:rPr>
              <a:t>"</a:t>
            </a:r>
            <a:r>
              <a:rPr lang="pt-BR" sz="2800" b="0" i="0" dirty="0">
                <a:solidFill>
                  <a:schemeClr val="accent3">
                    <a:lumMod val="60000"/>
                    <a:lumOff val="40000"/>
                  </a:schemeClr>
                </a:solidFill>
                <a:effectLst/>
                <a:latin typeface="Courier New" panose="02070309020205020404" pitchFamily="49" charset="0"/>
              </a:rPr>
              <a:t>&gt;</a:t>
            </a:r>
          </a:p>
          <a:p>
            <a:pPr algn="l"/>
            <a:endParaRPr lang="pt-BR" sz="2800" b="0" i="0" dirty="0">
              <a:solidFill>
                <a:srgbClr val="BEBEC5"/>
              </a:solidFill>
              <a:effectLst/>
              <a:latin typeface="Courier New" panose="02070309020205020404" pitchFamily="49" charset="0"/>
            </a:endParaRPr>
          </a:p>
          <a:p>
            <a:pPr algn="l"/>
            <a:r>
              <a:rPr lang="pt-BR" sz="2800" b="0" i="0" dirty="0">
                <a:solidFill>
                  <a:schemeClr val="accent3">
                    <a:lumMod val="60000"/>
                    <a:lumOff val="40000"/>
                  </a:schemeClr>
                </a:solidFill>
                <a:effectLst/>
                <a:latin typeface="Courier New" panose="02070309020205020404" pitchFamily="49" charset="0"/>
              </a:rPr>
              <a:t>&lt;</a:t>
            </a:r>
            <a:r>
              <a:rPr lang="pt-BR" sz="2800" b="0" i="0" dirty="0" err="1">
                <a:solidFill>
                  <a:schemeClr val="accent3">
                    <a:lumMod val="60000"/>
                    <a:lumOff val="40000"/>
                  </a:schemeClr>
                </a:solidFill>
                <a:effectLst/>
                <a:latin typeface="Courier New" panose="02070309020205020404" pitchFamily="49" charset="0"/>
              </a:rPr>
              <a:t>head</a:t>
            </a:r>
            <a:r>
              <a:rPr lang="pt-BR" sz="2800" b="0" i="0" dirty="0">
                <a:solidFill>
                  <a:schemeClr val="accent3">
                    <a:lumMod val="60000"/>
                    <a:lumOff val="40000"/>
                  </a:schemeClr>
                </a:solidFill>
                <a:effectLst/>
                <a:latin typeface="Courier New" panose="02070309020205020404" pitchFamily="49" charset="0"/>
              </a:rPr>
              <a:t>&gt;</a:t>
            </a:r>
          </a:p>
          <a:p>
            <a:pPr algn="l"/>
            <a:r>
              <a:rPr lang="pt-BR" sz="2800" b="0" i="0" dirty="0">
                <a:solidFill>
                  <a:schemeClr val="accent3">
                    <a:lumMod val="60000"/>
                    <a:lumOff val="40000"/>
                  </a:schemeClr>
                </a:solidFill>
                <a:effectLst/>
                <a:latin typeface="Courier New" panose="02070309020205020404" pitchFamily="49" charset="0"/>
              </a:rPr>
              <a:t>&lt;</a:t>
            </a:r>
            <a:r>
              <a:rPr lang="pt-BR" sz="2800" b="0" i="0" dirty="0" err="1">
                <a:solidFill>
                  <a:schemeClr val="accent3">
                    <a:lumMod val="60000"/>
                    <a:lumOff val="40000"/>
                  </a:schemeClr>
                </a:solidFill>
                <a:effectLst/>
                <a:latin typeface="Courier New" panose="02070309020205020404" pitchFamily="49" charset="0"/>
              </a:rPr>
              <a:t>title</a:t>
            </a:r>
            <a:r>
              <a:rPr lang="pt-BR" sz="2800" b="0" i="0" dirty="0">
                <a:solidFill>
                  <a:schemeClr val="accent3">
                    <a:lumMod val="60000"/>
                    <a:lumOff val="40000"/>
                  </a:schemeClr>
                </a:solidFill>
                <a:effectLst/>
                <a:latin typeface="Courier New" panose="02070309020205020404" pitchFamily="49" charset="0"/>
              </a:rPr>
              <a:t>&gt;</a:t>
            </a:r>
            <a:r>
              <a:rPr lang="pt-BR" sz="2800" b="0" i="0" dirty="0">
                <a:solidFill>
                  <a:srgbClr val="00B0F0"/>
                </a:solidFill>
                <a:effectLst/>
                <a:latin typeface="Courier New" panose="02070309020205020404" pitchFamily="49" charset="0"/>
              </a:rPr>
              <a:t>Título da página</a:t>
            </a:r>
            <a:r>
              <a:rPr lang="pt-BR" sz="2800" b="0" i="0" dirty="0">
                <a:solidFill>
                  <a:schemeClr val="accent3">
                    <a:lumMod val="60000"/>
                    <a:lumOff val="40000"/>
                  </a:schemeClr>
                </a:solidFill>
                <a:effectLst/>
                <a:latin typeface="Courier New" panose="02070309020205020404" pitchFamily="49" charset="0"/>
              </a:rPr>
              <a:t>&lt;/</a:t>
            </a:r>
            <a:r>
              <a:rPr lang="pt-BR" sz="2800" b="0" i="0" dirty="0" err="1">
                <a:solidFill>
                  <a:schemeClr val="accent3">
                    <a:lumMod val="60000"/>
                    <a:lumOff val="40000"/>
                  </a:schemeClr>
                </a:solidFill>
                <a:effectLst/>
                <a:latin typeface="Courier New" panose="02070309020205020404" pitchFamily="49" charset="0"/>
              </a:rPr>
              <a:t>title</a:t>
            </a:r>
            <a:r>
              <a:rPr lang="pt-BR" sz="2800" b="0" i="0" dirty="0">
                <a:solidFill>
                  <a:schemeClr val="accent3">
                    <a:lumMod val="60000"/>
                    <a:lumOff val="40000"/>
                  </a:schemeClr>
                </a:solidFill>
                <a:effectLst/>
                <a:latin typeface="Courier New" panose="02070309020205020404" pitchFamily="49" charset="0"/>
              </a:rPr>
              <a:t>&gt;</a:t>
            </a:r>
          </a:p>
          <a:p>
            <a:pPr algn="l"/>
            <a:r>
              <a:rPr lang="pt-BR" sz="2800" b="0" i="0" dirty="0">
                <a:solidFill>
                  <a:schemeClr val="accent3">
                    <a:lumMod val="60000"/>
                    <a:lumOff val="40000"/>
                  </a:schemeClr>
                </a:solidFill>
                <a:effectLst/>
                <a:latin typeface="Courier New" panose="02070309020205020404" pitchFamily="49" charset="0"/>
              </a:rPr>
              <a:t>&lt;meta </a:t>
            </a:r>
            <a:r>
              <a:rPr lang="pt-BR" sz="2800" b="0" i="0" dirty="0" err="1">
                <a:solidFill>
                  <a:srgbClr val="008080"/>
                </a:solidFill>
                <a:effectLst/>
                <a:latin typeface="Courier New" panose="02070309020205020404" pitchFamily="49" charset="0"/>
              </a:rPr>
              <a:t>charset</a:t>
            </a:r>
            <a:r>
              <a:rPr lang="pt-BR" sz="2800" b="0" i="0" dirty="0">
                <a:solidFill>
                  <a:srgbClr val="93A1A1"/>
                </a:solidFill>
                <a:effectLst/>
                <a:latin typeface="Courier New" panose="02070309020205020404" pitchFamily="49" charset="0"/>
              </a:rPr>
              <a:t>=</a:t>
            </a:r>
            <a:r>
              <a:rPr lang="pt-BR" sz="2800" b="0" i="0" dirty="0">
                <a:solidFill>
                  <a:srgbClr val="DD1144"/>
                </a:solidFill>
                <a:effectLst/>
                <a:latin typeface="Courier New" panose="02070309020205020404" pitchFamily="49" charset="0"/>
              </a:rPr>
              <a:t>"utf-8"</a:t>
            </a:r>
            <a:r>
              <a:rPr lang="pt-BR" sz="2800" b="0" i="0" dirty="0">
                <a:solidFill>
                  <a:schemeClr val="accent3">
                    <a:lumMod val="60000"/>
                    <a:lumOff val="40000"/>
                  </a:schemeClr>
                </a:solidFill>
                <a:effectLst/>
                <a:latin typeface="Courier New" panose="02070309020205020404" pitchFamily="49" charset="0"/>
              </a:rPr>
              <a:t>&gt;</a:t>
            </a:r>
          </a:p>
          <a:p>
            <a:pPr algn="l"/>
            <a:r>
              <a:rPr lang="pt-BR" sz="2800" b="0" i="0" dirty="0">
                <a:solidFill>
                  <a:schemeClr val="accent3">
                    <a:lumMod val="60000"/>
                    <a:lumOff val="40000"/>
                  </a:schemeClr>
                </a:solidFill>
                <a:effectLst/>
                <a:latin typeface="Courier New" panose="02070309020205020404" pitchFamily="49" charset="0"/>
              </a:rPr>
              <a:t>&lt;/</a:t>
            </a:r>
            <a:r>
              <a:rPr lang="pt-BR" sz="2800" b="0" i="0" dirty="0" err="1">
                <a:solidFill>
                  <a:schemeClr val="accent3">
                    <a:lumMod val="60000"/>
                    <a:lumOff val="40000"/>
                  </a:schemeClr>
                </a:solidFill>
                <a:effectLst/>
                <a:latin typeface="Courier New" panose="02070309020205020404" pitchFamily="49" charset="0"/>
              </a:rPr>
              <a:t>head</a:t>
            </a:r>
            <a:r>
              <a:rPr lang="pt-BR" sz="2800" b="0" i="0" dirty="0">
                <a:solidFill>
                  <a:schemeClr val="accent3">
                    <a:lumMod val="60000"/>
                    <a:lumOff val="40000"/>
                  </a:schemeClr>
                </a:solidFill>
                <a:effectLst/>
                <a:latin typeface="Courier New" panose="02070309020205020404" pitchFamily="49" charset="0"/>
              </a:rPr>
              <a:t>&gt;</a:t>
            </a:r>
          </a:p>
          <a:p>
            <a:pPr algn="l"/>
            <a:endParaRPr lang="pt-BR" sz="2800" b="0" i="0" dirty="0">
              <a:solidFill>
                <a:srgbClr val="BEBEC5"/>
              </a:solidFill>
              <a:effectLst/>
              <a:latin typeface="Courier New" panose="02070309020205020404" pitchFamily="49" charset="0"/>
            </a:endParaRPr>
          </a:p>
          <a:p>
            <a:pPr algn="l"/>
            <a:r>
              <a:rPr lang="pt-BR" sz="2800" b="0" i="0" dirty="0">
                <a:solidFill>
                  <a:schemeClr val="accent3">
                    <a:lumMod val="60000"/>
                    <a:lumOff val="40000"/>
                  </a:schemeClr>
                </a:solidFill>
                <a:effectLst/>
                <a:latin typeface="Courier New" panose="02070309020205020404" pitchFamily="49" charset="0"/>
              </a:rPr>
              <a:t>&lt;body&gt;</a:t>
            </a:r>
          </a:p>
          <a:p>
            <a:pPr algn="l">
              <a:buFont typeface="+mj-lt"/>
              <a:buAutoNum type="arabicPeriod"/>
            </a:pPr>
            <a:r>
              <a:rPr lang="pt-BR" sz="2800" b="0" i="0" dirty="0">
                <a:solidFill>
                  <a:srgbClr val="00B0F0"/>
                </a:solidFill>
                <a:effectLst/>
                <a:latin typeface="Courier New" panose="02070309020205020404" pitchFamily="49" charset="0"/>
              </a:rPr>
              <a:t>Aqui vai o código HTML que fará seu site aparecer.</a:t>
            </a:r>
          </a:p>
          <a:p>
            <a:pPr algn="l"/>
            <a:r>
              <a:rPr lang="pt-BR" sz="2800" b="0" i="0" dirty="0">
                <a:solidFill>
                  <a:schemeClr val="accent3">
                    <a:lumMod val="60000"/>
                    <a:lumOff val="40000"/>
                  </a:schemeClr>
                </a:solidFill>
                <a:effectLst/>
                <a:latin typeface="Courier New" panose="02070309020205020404" pitchFamily="49" charset="0"/>
              </a:rPr>
              <a:t>&lt;/body&gt;</a:t>
            </a:r>
          </a:p>
          <a:p>
            <a:pPr algn="l"/>
            <a:r>
              <a:rPr lang="pt-BR" sz="2800" b="0" i="0" dirty="0">
                <a:solidFill>
                  <a:schemeClr val="accent3">
                    <a:lumMod val="60000"/>
                    <a:lumOff val="40000"/>
                  </a:schemeClr>
                </a:solidFill>
                <a:effectLst/>
                <a:latin typeface="Courier New" panose="02070309020205020404" pitchFamily="49" charset="0"/>
              </a:rPr>
              <a:t>&lt;/</a:t>
            </a:r>
            <a:r>
              <a:rPr lang="pt-BR" sz="2800" b="0" i="0" dirty="0" err="1">
                <a:solidFill>
                  <a:schemeClr val="accent3">
                    <a:lumMod val="60000"/>
                    <a:lumOff val="40000"/>
                  </a:schemeClr>
                </a:solidFill>
                <a:effectLst/>
                <a:latin typeface="Courier New" panose="02070309020205020404" pitchFamily="49" charset="0"/>
              </a:rPr>
              <a:t>html</a:t>
            </a:r>
            <a:r>
              <a:rPr lang="pt-BR" sz="2800" b="0" i="0" dirty="0">
                <a:solidFill>
                  <a:schemeClr val="accent3">
                    <a:lumMod val="60000"/>
                    <a:lumOff val="40000"/>
                  </a:schemeClr>
                </a:solidFill>
                <a:effectLst/>
                <a:latin typeface="Courier New" panose="02070309020205020404" pitchFamily="49" charset="0"/>
              </a:rPr>
              <a:t>&gt;</a:t>
            </a:r>
          </a:p>
          <a:p>
            <a:endParaRPr lang="pt-BR" sz="2800" dirty="0">
              <a:solidFill>
                <a:schemeClr val="bg1">
                  <a:lumMod val="95000"/>
                </a:schemeClr>
              </a:solidFill>
              <a:effectLst>
                <a:glow rad="101600">
                  <a:schemeClr val="accent3">
                    <a:satMod val="175000"/>
                    <a:alpha val="40000"/>
                  </a:schemeClr>
                </a:glow>
              </a:effectLst>
              <a:latin typeface="Cooper Black" panose="0208090404030B020404" pitchFamily="18" charset="0"/>
            </a:endParaRPr>
          </a:p>
        </p:txBody>
      </p:sp>
    </p:spTree>
    <p:extLst>
      <p:ext uri="{BB962C8B-B14F-4D97-AF65-F5344CB8AC3E}">
        <p14:creationId xmlns:p14="http://schemas.microsoft.com/office/powerpoint/2010/main" val="216235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16" name="Retângulo 15">
            <a:extLst>
              <a:ext uri="{FF2B5EF4-FFF2-40B4-BE49-F238E27FC236}">
                <a16:creationId xmlns:a16="http://schemas.microsoft.com/office/drawing/2014/main" id="{A7565A2B-8862-DB1A-D852-AE66AC21F710}"/>
              </a:ext>
            </a:extLst>
          </p:cNvPr>
          <p:cNvSpPr/>
          <p:nvPr/>
        </p:nvSpPr>
        <p:spPr>
          <a:xfrm>
            <a:off x="2888780" y="2922925"/>
            <a:ext cx="3823640" cy="393954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25000" b="1" dirty="0">
                <a:ln/>
                <a:solidFill>
                  <a:srgbClr val="92D050"/>
                </a:solidFill>
                <a:effectLst>
                  <a:glow rad="101600">
                    <a:schemeClr val="accent3">
                      <a:satMod val="175000"/>
                      <a:alpha val="40000"/>
                    </a:schemeClr>
                  </a:glow>
                </a:effectLst>
              </a:rPr>
              <a:t>02</a:t>
            </a:r>
          </a:p>
        </p:txBody>
      </p:sp>
      <p:sp>
        <p:nvSpPr>
          <p:cNvPr id="17" name="CaixaDeTexto 16">
            <a:extLst>
              <a:ext uri="{FF2B5EF4-FFF2-40B4-BE49-F238E27FC236}">
                <a16:creationId xmlns:a16="http://schemas.microsoft.com/office/drawing/2014/main" id="{6D7E8CB0-BE59-720A-A837-E6CE1C4ED24D}"/>
              </a:ext>
            </a:extLst>
          </p:cNvPr>
          <p:cNvSpPr txBox="1"/>
          <p:nvPr/>
        </p:nvSpPr>
        <p:spPr>
          <a:xfrm>
            <a:off x="1346916" y="6400800"/>
            <a:ext cx="6907367" cy="923330"/>
          </a:xfrm>
          <a:prstGeom prst="rect">
            <a:avLst/>
          </a:prstGeom>
          <a:noFill/>
        </p:spPr>
        <p:txBody>
          <a:bodyPr wrap="square" rtlCol="0">
            <a:spAutoFit/>
          </a:bodyPr>
          <a:lstStyle/>
          <a:p>
            <a:r>
              <a:rPr lang="pt-BR" sz="5400" dirty="0">
                <a:solidFill>
                  <a:srgbClr val="92D050"/>
                </a:solidFill>
                <a:effectLst>
                  <a:reflection blurRad="6350" stA="55000" endA="300" endPos="45500" dir="5400000" sy="-100000" algn="bl" rotWithShape="0"/>
                </a:effectLst>
                <a:latin typeface="Cooper Black" panose="0208090404030B020404" pitchFamily="18" charset="0"/>
              </a:rPr>
              <a:t>VISÃO SOBRE CSS</a:t>
            </a:r>
          </a:p>
        </p:txBody>
      </p:sp>
    </p:spTree>
    <p:extLst>
      <p:ext uri="{BB962C8B-B14F-4D97-AF65-F5344CB8AC3E}">
        <p14:creationId xmlns:p14="http://schemas.microsoft.com/office/powerpoint/2010/main" val="62515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2" name="CaixaDeTexto 1">
            <a:extLst>
              <a:ext uri="{FF2B5EF4-FFF2-40B4-BE49-F238E27FC236}">
                <a16:creationId xmlns:a16="http://schemas.microsoft.com/office/drawing/2014/main" id="{171256B3-BF8E-D902-5E90-6DA60CDEBE65}"/>
              </a:ext>
            </a:extLst>
          </p:cNvPr>
          <p:cNvSpPr txBox="1"/>
          <p:nvPr/>
        </p:nvSpPr>
        <p:spPr>
          <a:xfrm>
            <a:off x="3355630" y="180581"/>
            <a:ext cx="2889939" cy="1569660"/>
          </a:xfrm>
          <a:prstGeom prst="rect">
            <a:avLst/>
          </a:prstGeom>
          <a:noFill/>
        </p:spPr>
        <p:txBody>
          <a:bodyPr wrap="square" rtlCol="0">
            <a:spAutoFit/>
          </a:bodyPr>
          <a:lstStyle/>
          <a:p>
            <a:r>
              <a:rPr lang="pt-BR" sz="9600" dirty="0">
                <a:solidFill>
                  <a:srgbClr val="92D050"/>
                </a:solidFill>
                <a:latin typeface="Cooper Black" panose="0208090404030B020404" pitchFamily="18" charset="0"/>
              </a:rPr>
              <a:t>CSS</a:t>
            </a:r>
          </a:p>
        </p:txBody>
      </p:sp>
      <p:sp>
        <p:nvSpPr>
          <p:cNvPr id="3" name="CaixaDeTexto 2">
            <a:extLst>
              <a:ext uri="{FF2B5EF4-FFF2-40B4-BE49-F238E27FC236}">
                <a16:creationId xmlns:a16="http://schemas.microsoft.com/office/drawing/2014/main" id="{73CCFEB2-ADE8-B223-653C-43D12AF31879}"/>
              </a:ext>
            </a:extLst>
          </p:cNvPr>
          <p:cNvSpPr txBox="1"/>
          <p:nvPr/>
        </p:nvSpPr>
        <p:spPr>
          <a:xfrm>
            <a:off x="1005840" y="3984754"/>
            <a:ext cx="7589520" cy="4401205"/>
          </a:xfrm>
          <a:prstGeom prst="rect">
            <a:avLst/>
          </a:prstGeom>
          <a:noFill/>
        </p:spPr>
        <p:txBody>
          <a:bodyPr wrap="square" rtlCol="0">
            <a:spAutoFit/>
          </a:bodyPr>
          <a:lstStyle/>
          <a:p>
            <a:r>
              <a:rPr lang="pt-BR" sz="2800" dirty="0">
                <a:solidFill>
                  <a:schemeClr val="bg1">
                    <a:lumMod val="95000"/>
                  </a:schemeClr>
                </a:solidFill>
                <a:effectLst>
                  <a:glow rad="101600">
                    <a:schemeClr val="accent3">
                      <a:satMod val="175000"/>
                      <a:alpha val="40000"/>
                    </a:schemeClr>
                  </a:glow>
                </a:effectLst>
                <a:latin typeface="Söhne"/>
              </a:rPr>
              <a:t>CSS, ou </a:t>
            </a:r>
            <a:r>
              <a:rPr lang="pt-BR" sz="2800" dirty="0" err="1">
                <a:solidFill>
                  <a:schemeClr val="bg1">
                    <a:lumMod val="95000"/>
                  </a:schemeClr>
                </a:solidFill>
                <a:effectLst>
                  <a:glow rad="101600">
                    <a:schemeClr val="accent3">
                      <a:satMod val="175000"/>
                      <a:alpha val="40000"/>
                    </a:schemeClr>
                  </a:glow>
                </a:effectLst>
                <a:latin typeface="Söhne"/>
              </a:rPr>
              <a:t>Cascading</a:t>
            </a:r>
            <a:r>
              <a:rPr lang="pt-BR" sz="2800" dirty="0">
                <a:solidFill>
                  <a:schemeClr val="bg1">
                    <a:lumMod val="95000"/>
                  </a:schemeClr>
                </a:solidFill>
                <a:effectLst>
                  <a:glow rad="101600">
                    <a:schemeClr val="accent3">
                      <a:satMod val="175000"/>
                      <a:alpha val="40000"/>
                    </a:schemeClr>
                  </a:glow>
                </a:effectLst>
                <a:latin typeface="Söhne"/>
              </a:rPr>
              <a:t> </a:t>
            </a:r>
            <a:r>
              <a:rPr lang="pt-BR" sz="2800" dirty="0" err="1">
                <a:solidFill>
                  <a:schemeClr val="bg1">
                    <a:lumMod val="95000"/>
                  </a:schemeClr>
                </a:solidFill>
                <a:effectLst>
                  <a:glow rad="101600">
                    <a:schemeClr val="accent3">
                      <a:satMod val="175000"/>
                      <a:alpha val="40000"/>
                    </a:schemeClr>
                  </a:glow>
                </a:effectLst>
                <a:latin typeface="Söhne"/>
              </a:rPr>
              <a:t>Style</a:t>
            </a:r>
            <a:r>
              <a:rPr lang="pt-BR" sz="2800" dirty="0">
                <a:solidFill>
                  <a:schemeClr val="bg1">
                    <a:lumMod val="95000"/>
                  </a:schemeClr>
                </a:solidFill>
                <a:effectLst>
                  <a:glow rad="101600">
                    <a:schemeClr val="accent3">
                      <a:satMod val="175000"/>
                      <a:alpha val="40000"/>
                    </a:schemeClr>
                  </a:glow>
                </a:effectLst>
                <a:latin typeface="Söhne"/>
              </a:rPr>
              <a:t> </a:t>
            </a:r>
            <a:r>
              <a:rPr lang="pt-BR" sz="2800" dirty="0" err="1">
                <a:solidFill>
                  <a:schemeClr val="bg1">
                    <a:lumMod val="95000"/>
                  </a:schemeClr>
                </a:solidFill>
                <a:effectLst>
                  <a:glow rad="101600">
                    <a:schemeClr val="accent3">
                      <a:satMod val="175000"/>
                      <a:alpha val="40000"/>
                    </a:schemeClr>
                  </a:glow>
                </a:effectLst>
                <a:latin typeface="Söhne"/>
              </a:rPr>
              <a:t>Sheets</a:t>
            </a:r>
            <a:r>
              <a:rPr lang="pt-BR" sz="2800" dirty="0">
                <a:solidFill>
                  <a:schemeClr val="bg1">
                    <a:lumMod val="95000"/>
                  </a:schemeClr>
                </a:solidFill>
                <a:effectLst>
                  <a:glow rad="101600">
                    <a:schemeClr val="accent3">
                      <a:satMod val="175000"/>
                      <a:alpha val="40000"/>
                    </a:schemeClr>
                  </a:glow>
                </a:effectLst>
                <a:latin typeface="Söhne"/>
              </a:rPr>
              <a:t>, é o que dá vida e cor às páginas da web. Enquanto o HTML cria a estrutura, o CSS cuida da aparência. Com CSS, você pode alterar cores, fontes, tamanhos e até animar elementos da sua página. Ele permite que você crie layouts responsivos que ficam ótimos em qualquer dispositivo, seja um smartphone ou um monitor grande. Imagine o CSS como a decoração da sua casa, onde você escolhe as cores das paredes, o estilo dos móveis e a disposição de cada detalhe.</a:t>
            </a:r>
            <a:endParaRPr lang="pt-BR" sz="2800" dirty="0">
              <a:solidFill>
                <a:schemeClr val="bg1">
                  <a:lumMod val="95000"/>
                </a:schemeClr>
              </a:solidFill>
              <a:effectLst>
                <a:glow rad="101600">
                  <a:schemeClr val="accent3">
                    <a:satMod val="175000"/>
                    <a:alpha val="40000"/>
                  </a:schemeClr>
                </a:glow>
              </a:effectLst>
              <a:latin typeface="Cooper Black" panose="0208090404030B020404" pitchFamily="18" charset="0"/>
            </a:endParaRPr>
          </a:p>
        </p:txBody>
      </p:sp>
      <p:sp>
        <p:nvSpPr>
          <p:cNvPr id="4" name="CaixaDeTexto 3">
            <a:extLst>
              <a:ext uri="{FF2B5EF4-FFF2-40B4-BE49-F238E27FC236}">
                <a16:creationId xmlns:a16="http://schemas.microsoft.com/office/drawing/2014/main" id="{3DEB899C-1D9B-0628-4F86-4CD93AD8364C}"/>
              </a:ext>
            </a:extLst>
          </p:cNvPr>
          <p:cNvSpPr txBox="1"/>
          <p:nvPr/>
        </p:nvSpPr>
        <p:spPr>
          <a:xfrm>
            <a:off x="1596933" y="1930822"/>
            <a:ext cx="6407331" cy="646331"/>
          </a:xfrm>
          <a:prstGeom prst="rect">
            <a:avLst/>
          </a:prstGeom>
          <a:noFill/>
        </p:spPr>
        <p:txBody>
          <a:bodyPr wrap="square" rtlCol="0">
            <a:spAutoFit/>
          </a:bodyPr>
          <a:lstStyle/>
          <a:p>
            <a:r>
              <a:rPr lang="pt-BR" sz="3600" dirty="0">
                <a:solidFill>
                  <a:srgbClr val="92D050"/>
                </a:solidFill>
                <a:latin typeface="Algerian" panose="04020705040A02060702" pitchFamily="82" charset="0"/>
              </a:rPr>
              <a:t>ESTILO PARA SUAS PÁGINAS</a:t>
            </a:r>
          </a:p>
        </p:txBody>
      </p:sp>
    </p:spTree>
    <p:extLst>
      <p:ext uri="{BB962C8B-B14F-4D97-AF65-F5344CB8AC3E}">
        <p14:creationId xmlns:p14="http://schemas.microsoft.com/office/powerpoint/2010/main" val="23440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16" name="Retângulo 15">
            <a:extLst>
              <a:ext uri="{FF2B5EF4-FFF2-40B4-BE49-F238E27FC236}">
                <a16:creationId xmlns:a16="http://schemas.microsoft.com/office/drawing/2014/main" id="{A7565A2B-8862-DB1A-D852-AE66AC21F710}"/>
              </a:ext>
            </a:extLst>
          </p:cNvPr>
          <p:cNvSpPr/>
          <p:nvPr/>
        </p:nvSpPr>
        <p:spPr>
          <a:xfrm>
            <a:off x="2888780" y="2922925"/>
            <a:ext cx="3823640" cy="393954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25000" b="1" dirty="0">
                <a:ln/>
                <a:solidFill>
                  <a:srgbClr val="92D050"/>
                </a:solidFill>
                <a:effectLst>
                  <a:glow rad="101600">
                    <a:schemeClr val="accent3">
                      <a:satMod val="175000"/>
                      <a:alpha val="40000"/>
                    </a:schemeClr>
                  </a:glow>
                </a:effectLst>
              </a:rPr>
              <a:t>03</a:t>
            </a:r>
          </a:p>
        </p:txBody>
      </p:sp>
      <p:sp>
        <p:nvSpPr>
          <p:cNvPr id="17" name="CaixaDeTexto 16">
            <a:extLst>
              <a:ext uri="{FF2B5EF4-FFF2-40B4-BE49-F238E27FC236}">
                <a16:creationId xmlns:a16="http://schemas.microsoft.com/office/drawing/2014/main" id="{6D7E8CB0-BE59-720A-A837-E6CE1C4ED24D}"/>
              </a:ext>
            </a:extLst>
          </p:cNvPr>
          <p:cNvSpPr txBox="1"/>
          <p:nvPr/>
        </p:nvSpPr>
        <p:spPr>
          <a:xfrm>
            <a:off x="1023257" y="6379029"/>
            <a:ext cx="7125081" cy="646331"/>
          </a:xfrm>
          <a:prstGeom prst="rect">
            <a:avLst/>
          </a:prstGeom>
          <a:noFill/>
        </p:spPr>
        <p:txBody>
          <a:bodyPr wrap="square" rtlCol="0">
            <a:spAutoFit/>
          </a:bodyPr>
          <a:lstStyle/>
          <a:p>
            <a:r>
              <a:rPr lang="pt-BR" sz="3600" dirty="0">
                <a:solidFill>
                  <a:srgbClr val="92D050"/>
                </a:solidFill>
                <a:effectLst>
                  <a:reflection blurRad="6350" stA="55000" endA="300" endPos="45500" dir="5400000" sy="-100000" algn="bl" rotWithShape="0"/>
                </a:effectLst>
                <a:latin typeface="Cooper Black" panose="0208090404030B020404" pitchFamily="18" charset="0"/>
              </a:rPr>
              <a:t>VISÃO SOBRE JAVASCRIPT</a:t>
            </a:r>
          </a:p>
        </p:txBody>
      </p:sp>
    </p:spTree>
    <p:extLst>
      <p:ext uri="{BB962C8B-B14F-4D97-AF65-F5344CB8AC3E}">
        <p14:creationId xmlns:p14="http://schemas.microsoft.com/office/powerpoint/2010/main" val="414650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2" name="CaixaDeTexto 1">
            <a:extLst>
              <a:ext uri="{FF2B5EF4-FFF2-40B4-BE49-F238E27FC236}">
                <a16:creationId xmlns:a16="http://schemas.microsoft.com/office/drawing/2014/main" id="{171256B3-BF8E-D902-5E90-6DA60CDEBE65}"/>
              </a:ext>
            </a:extLst>
          </p:cNvPr>
          <p:cNvSpPr txBox="1"/>
          <p:nvPr/>
        </p:nvSpPr>
        <p:spPr>
          <a:xfrm>
            <a:off x="1349827" y="507593"/>
            <a:ext cx="6901542" cy="1323439"/>
          </a:xfrm>
          <a:prstGeom prst="rect">
            <a:avLst/>
          </a:prstGeom>
          <a:noFill/>
        </p:spPr>
        <p:txBody>
          <a:bodyPr wrap="square" rtlCol="0">
            <a:spAutoFit/>
          </a:bodyPr>
          <a:lstStyle/>
          <a:p>
            <a:r>
              <a:rPr lang="pt-BR" sz="8000" dirty="0">
                <a:solidFill>
                  <a:srgbClr val="92D050"/>
                </a:solidFill>
                <a:latin typeface="Cooper Black" panose="0208090404030B020404" pitchFamily="18" charset="0"/>
              </a:rPr>
              <a:t>JAVASRIPT</a:t>
            </a:r>
          </a:p>
        </p:txBody>
      </p:sp>
      <p:sp>
        <p:nvSpPr>
          <p:cNvPr id="3" name="CaixaDeTexto 2">
            <a:extLst>
              <a:ext uri="{FF2B5EF4-FFF2-40B4-BE49-F238E27FC236}">
                <a16:creationId xmlns:a16="http://schemas.microsoft.com/office/drawing/2014/main" id="{73CCFEB2-ADE8-B223-653C-43D12AF31879}"/>
              </a:ext>
            </a:extLst>
          </p:cNvPr>
          <p:cNvSpPr txBox="1"/>
          <p:nvPr/>
        </p:nvSpPr>
        <p:spPr>
          <a:xfrm>
            <a:off x="1005840" y="3984754"/>
            <a:ext cx="7589520" cy="4832092"/>
          </a:xfrm>
          <a:prstGeom prst="rect">
            <a:avLst/>
          </a:prstGeom>
          <a:noFill/>
        </p:spPr>
        <p:txBody>
          <a:bodyPr wrap="square" rtlCol="0">
            <a:spAutoFit/>
          </a:bodyPr>
          <a:lstStyle/>
          <a:p>
            <a:r>
              <a:rPr lang="pt-BR" sz="2800" dirty="0" err="1">
                <a:solidFill>
                  <a:schemeClr val="bg1">
                    <a:lumMod val="95000"/>
                  </a:schemeClr>
                </a:solidFill>
                <a:effectLst>
                  <a:glow rad="101600">
                    <a:schemeClr val="accent3">
                      <a:satMod val="175000"/>
                      <a:alpha val="40000"/>
                    </a:schemeClr>
                  </a:glow>
                </a:effectLst>
                <a:latin typeface="Söhne"/>
              </a:rPr>
              <a:t>JavaScript</a:t>
            </a:r>
            <a:r>
              <a:rPr lang="pt-BR" sz="2800" dirty="0">
                <a:solidFill>
                  <a:schemeClr val="bg1">
                    <a:lumMod val="95000"/>
                  </a:schemeClr>
                </a:solidFill>
                <a:effectLst>
                  <a:glow rad="101600">
                    <a:schemeClr val="accent3">
                      <a:satMod val="175000"/>
                      <a:alpha val="40000"/>
                    </a:schemeClr>
                  </a:glow>
                </a:effectLst>
                <a:latin typeface="Söhne"/>
              </a:rPr>
              <a:t> é a linguagem de programação que traz interatividade às suas páginas da web. Com ele, você pode criar desde simples interações, como botões que mudam de cor quando clicados, até complexas aplicações web, como jogos e plataformas de redes sociais. </a:t>
            </a:r>
            <a:r>
              <a:rPr lang="pt-BR" sz="2800" dirty="0" err="1">
                <a:solidFill>
                  <a:schemeClr val="bg1">
                    <a:lumMod val="95000"/>
                  </a:schemeClr>
                </a:solidFill>
                <a:effectLst>
                  <a:glow rad="101600">
                    <a:schemeClr val="accent3">
                      <a:satMod val="175000"/>
                      <a:alpha val="40000"/>
                    </a:schemeClr>
                  </a:glow>
                </a:effectLst>
                <a:latin typeface="Söhne"/>
              </a:rPr>
              <a:t>JavaScript</a:t>
            </a:r>
            <a:r>
              <a:rPr lang="pt-BR" sz="2800" dirty="0">
                <a:solidFill>
                  <a:schemeClr val="bg1">
                    <a:lumMod val="95000"/>
                  </a:schemeClr>
                </a:solidFill>
                <a:effectLst>
                  <a:glow rad="101600">
                    <a:schemeClr val="accent3">
                      <a:satMod val="175000"/>
                      <a:alpha val="40000"/>
                    </a:schemeClr>
                  </a:glow>
                </a:effectLst>
                <a:latin typeface="Söhne"/>
              </a:rPr>
              <a:t> roda diretamente no navegador, o que permite respostas rápidas e dinâmicas às ações dos usuários. Pense no </a:t>
            </a:r>
            <a:r>
              <a:rPr lang="pt-BR" sz="2800" dirty="0" err="1">
                <a:solidFill>
                  <a:schemeClr val="bg1">
                    <a:lumMod val="95000"/>
                  </a:schemeClr>
                </a:solidFill>
                <a:effectLst>
                  <a:glow rad="101600">
                    <a:schemeClr val="accent3">
                      <a:satMod val="175000"/>
                      <a:alpha val="40000"/>
                    </a:schemeClr>
                  </a:glow>
                </a:effectLst>
                <a:latin typeface="Söhne"/>
              </a:rPr>
              <a:t>JavaScript</a:t>
            </a:r>
            <a:r>
              <a:rPr lang="pt-BR" sz="2800" dirty="0">
                <a:solidFill>
                  <a:schemeClr val="bg1">
                    <a:lumMod val="95000"/>
                  </a:schemeClr>
                </a:solidFill>
                <a:effectLst>
                  <a:glow rad="101600">
                    <a:schemeClr val="accent3">
                      <a:satMod val="175000"/>
                      <a:alpha val="40000"/>
                    </a:schemeClr>
                  </a:glow>
                </a:effectLst>
                <a:latin typeface="Söhne"/>
              </a:rPr>
              <a:t> como a eletricidade de uma casa inteligente, automatizando tarefas e respondendo aos comandos dos moradores.</a:t>
            </a:r>
            <a:endParaRPr lang="pt-BR" sz="2800" dirty="0">
              <a:solidFill>
                <a:schemeClr val="bg1">
                  <a:lumMod val="95000"/>
                </a:schemeClr>
              </a:solidFill>
              <a:effectLst>
                <a:glow rad="101600">
                  <a:schemeClr val="accent3">
                    <a:satMod val="175000"/>
                    <a:alpha val="40000"/>
                  </a:schemeClr>
                </a:glow>
              </a:effectLst>
              <a:latin typeface="Cooper Black" panose="0208090404030B020404" pitchFamily="18" charset="0"/>
            </a:endParaRPr>
          </a:p>
        </p:txBody>
      </p:sp>
      <p:sp>
        <p:nvSpPr>
          <p:cNvPr id="4" name="CaixaDeTexto 3">
            <a:extLst>
              <a:ext uri="{FF2B5EF4-FFF2-40B4-BE49-F238E27FC236}">
                <a16:creationId xmlns:a16="http://schemas.microsoft.com/office/drawing/2014/main" id="{3DEB899C-1D9B-0628-4F86-4CD93AD8364C}"/>
              </a:ext>
            </a:extLst>
          </p:cNvPr>
          <p:cNvSpPr txBox="1"/>
          <p:nvPr/>
        </p:nvSpPr>
        <p:spPr>
          <a:xfrm>
            <a:off x="1596932" y="1930702"/>
            <a:ext cx="6407331" cy="646331"/>
          </a:xfrm>
          <a:prstGeom prst="rect">
            <a:avLst/>
          </a:prstGeom>
          <a:noFill/>
        </p:spPr>
        <p:txBody>
          <a:bodyPr wrap="square" rtlCol="0">
            <a:spAutoFit/>
          </a:bodyPr>
          <a:lstStyle/>
          <a:p>
            <a:r>
              <a:rPr lang="pt-BR" sz="3600" dirty="0">
                <a:solidFill>
                  <a:srgbClr val="92D050"/>
                </a:solidFill>
                <a:latin typeface="Algerian" panose="04020705040A02060702" pitchFamily="82" charset="0"/>
              </a:rPr>
              <a:t>INTERATIVIDADE NA WEB</a:t>
            </a:r>
          </a:p>
        </p:txBody>
      </p:sp>
    </p:spTree>
    <p:extLst>
      <p:ext uri="{BB962C8B-B14F-4D97-AF65-F5344CB8AC3E}">
        <p14:creationId xmlns:p14="http://schemas.microsoft.com/office/powerpoint/2010/main" val="150906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140ACBE-D585-BE9E-C16E-119CCCB17696}"/>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Imagem 12" descr="Logotipo, nome da empresa&#10;&#10;Descrição gerada automaticamente">
            <a:extLst>
              <a:ext uri="{FF2B5EF4-FFF2-40B4-BE49-F238E27FC236}">
                <a16:creationId xmlns:a16="http://schemas.microsoft.com/office/drawing/2014/main" id="{84CB7351-622A-4FE8-E194-BB3AD2F5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92" y="11201400"/>
            <a:ext cx="2312216" cy="1600200"/>
          </a:xfrm>
          <a:prstGeom prst="rect">
            <a:avLst/>
          </a:prstGeom>
        </p:spPr>
      </p:pic>
      <p:sp>
        <p:nvSpPr>
          <p:cNvPr id="16" name="Retângulo 15">
            <a:extLst>
              <a:ext uri="{FF2B5EF4-FFF2-40B4-BE49-F238E27FC236}">
                <a16:creationId xmlns:a16="http://schemas.microsoft.com/office/drawing/2014/main" id="{A7565A2B-8862-DB1A-D852-AE66AC21F710}"/>
              </a:ext>
            </a:extLst>
          </p:cNvPr>
          <p:cNvSpPr/>
          <p:nvPr/>
        </p:nvSpPr>
        <p:spPr>
          <a:xfrm>
            <a:off x="2888780" y="2922925"/>
            <a:ext cx="3823640" cy="393954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25000" b="1" dirty="0">
                <a:ln/>
                <a:solidFill>
                  <a:srgbClr val="92D050"/>
                </a:solidFill>
                <a:effectLst>
                  <a:glow rad="101600">
                    <a:schemeClr val="accent3">
                      <a:satMod val="175000"/>
                      <a:alpha val="40000"/>
                    </a:schemeClr>
                  </a:glow>
                </a:effectLst>
              </a:rPr>
              <a:t>04</a:t>
            </a:r>
          </a:p>
        </p:txBody>
      </p:sp>
      <p:sp>
        <p:nvSpPr>
          <p:cNvPr id="17" name="CaixaDeTexto 16">
            <a:extLst>
              <a:ext uri="{FF2B5EF4-FFF2-40B4-BE49-F238E27FC236}">
                <a16:creationId xmlns:a16="http://schemas.microsoft.com/office/drawing/2014/main" id="{6D7E8CB0-BE59-720A-A837-E6CE1C4ED24D}"/>
              </a:ext>
            </a:extLst>
          </p:cNvPr>
          <p:cNvSpPr txBox="1"/>
          <p:nvPr/>
        </p:nvSpPr>
        <p:spPr>
          <a:xfrm>
            <a:off x="1216288" y="6400800"/>
            <a:ext cx="7168624" cy="769441"/>
          </a:xfrm>
          <a:prstGeom prst="rect">
            <a:avLst/>
          </a:prstGeom>
          <a:noFill/>
        </p:spPr>
        <p:txBody>
          <a:bodyPr wrap="square" rtlCol="0">
            <a:spAutoFit/>
          </a:bodyPr>
          <a:lstStyle/>
          <a:p>
            <a:r>
              <a:rPr lang="pt-BR" sz="4400" dirty="0">
                <a:solidFill>
                  <a:srgbClr val="92D050"/>
                </a:solidFill>
                <a:effectLst>
                  <a:reflection blurRad="6350" stA="55000" endA="300" endPos="45500" dir="5400000" sy="-100000" algn="bl" rotWithShape="0"/>
                </a:effectLst>
                <a:latin typeface="Cooper Black" panose="0208090404030B020404" pitchFamily="18" charset="0"/>
              </a:rPr>
              <a:t>BÁSICO SOBRE GITHUB</a:t>
            </a:r>
          </a:p>
        </p:txBody>
      </p:sp>
    </p:spTree>
    <p:extLst>
      <p:ext uri="{BB962C8B-B14F-4D97-AF65-F5344CB8AC3E}">
        <p14:creationId xmlns:p14="http://schemas.microsoft.com/office/powerpoint/2010/main" val="96403495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654</Words>
  <Application>Microsoft Office PowerPoint</Application>
  <PresentationFormat>Papel A3 (297 x 420 mm)</PresentationFormat>
  <Paragraphs>45</Paragraphs>
  <Slides>13</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13</vt:i4>
      </vt:variant>
    </vt:vector>
  </HeadingPairs>
  <TitlesOfParts>
    <vt:vector size="21" baseType="lpstr">
      <vt:lpstr>Algerian</vt:lpstr>
      <vt:lpstr>Aptos</vt:lpstr>
      <vt:lpstr>Aptos Display</vt:lpstr>
      <vt:lpstr>Arial</vt:lpstr>
      <vt:lpstr>Cooper Black</vt:lpstr>
      <vt:lpstr>Courier New</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Italo Lira - Administrativo</dc:creator>
  <cp:lastModifiedBy>Italo Lira - Administrativo</cp:lastModifiedBy>
  <cp:revision>2</cp:revision>
  <dcterms:created xsi:type="dcterms:W3CDTF">2024-05-17T20:36:13Z</dcterms:created>
  <dcterms:modified xsi:type="dcterms:W3CDTF">2024-05-21T21:47:59Z</dcterms:modified>
</cp:coreProperties>
</file>