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6" r:id="rId7"/>
    <p:sldId id="267" r:id="rId8"/>
    <p:sldId id="260" r:id="rId9"/>
    <p:sldId id="268" r:id="rId10"/>
    <p:sldId id="270" r:id="rId11"/>
    <p:sldId id="271" r:id="rId12"/>
    <p:sldId id="261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24E2-53D4-49E3-AB08-9DB183C74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EEE95-C0C0-4909-A1F5-4FEC656D2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3172-B2B1-4007-9A97-98F1C440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B9C4-5F46-4E31-BFEC-79BE5C70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D7E6-1ACB-4CB8-B794-5822066F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14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A907-F52F-4C5C-ACC9-57908066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E2CDB-9D85-4973-A794-ECAE2274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A7D6-66A2-4BE5-B906-0530933A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A525-F628-4848-9095-ACAA7D42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FBB2-5CED-4B21-9281-9721F2E2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731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E84C6-FD1B-4E06-9C1A-34D6B28A4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5869C-8403-41D9-A432-AF394A500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73C0-259A-4886-9FAA-3A418D20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31C1-AC2D-413E-A9AE-D32793BD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2AB9-78DF-4B82-9B68-0A70A835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903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BB36-90E7-44BA-B10F-B0794364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2310-9A20-4486-9C6A-4EC03BC3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604E-618B-4CDB-9186-52B44767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5529-286F-4BD3-844C-39749582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0BF0-5FFB-4F55-8005-EECDCDA4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5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1239-484A-4034-93B9-A4BE307E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4AA3-7356-4D19-BA31-96D4CA91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D88F-8F1E-448A-9BE0-F82F7186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6A7F-6D01-489E-89E2-8AAE49F4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DD4F-BB81-45AA-A33A-19AB8130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432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6794-5FF3-453E-9F52-9629B178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AFF6-6C28-4521-B841-580CC5ACB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4F8B-273C-4ADF-A1D0-DE41A044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3B93-1C0B-4082-ADBC-5C07C7C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79058-9BCC-4650-85D1-6DEE788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23E4-DAC8-4B36-A24A-EA00B269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962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AA9E-4222-4F67-9D25-FC6A7A9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4E04-5516-4075-8AD1-017445EBD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9821B-0FDA-4740-930D-813FC0EB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51A52-DB40-4DCF-A13B-4EA680E8F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E608A-408E-4C42-B90A-1596DA65B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8F70C-101A-4B79-AD43-25D1A53F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0A691-DA69-4AF9-B562-9CB2F2B6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153C5-F007-47A8-8FCD-61D1F885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1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2BA6-9FA2-4FDA-946B-45D2BCC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E10EA-4499-4095-BB34-80E5927C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D242E-43C2-4715-95C6-F772ED81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48355-3EAA-4808-AE2C-060AEAF4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170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D0551-1CDD-465B-BE8D-4EA7A844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15FC-B1EC-4F47-9B58-8AC4963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35A04-A254-4345-AA12-92051F4E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338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ADBD-5B31-45B3-9EAB-5543A0E7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EC9B-076E-4359-AD45-0FB58CEA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C4107-47A0-4231-9838-DF21886B1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1A69-1A27-4632-81EE-3C6B01F5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E06D3-DEB1-40A9-9424-33122075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80953-21F3-405E-A7BD-3A06DE0F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657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9680-2C91-486A-8C29-931D508A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1CBB8-7656-4850-8387-B5BED46C2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20718-975D-4E23-BA66-2801429E9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555F6-D733-4211-9D75-B46BF0EA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CD85-4B1F-486A-AE08-6795054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CD7C-35F4-49A5-98B9-DB67ECE9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064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9E454-BA71-4F98-8981-F13D89C7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D5DA8-95BA-4CE1-8F00-66612CA9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28F4-444B-4AFA-9C0C-B200949BC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F9FA-AEE2-49E1-B11C-009A6FF2D8B9}" type="datetimeFigureOut">
              <a:rPr lang="en-IL" smtClean="0"/>
              <a:t>26/07/2022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9C33-E897-48CC-B3F6-CA13A1F08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1D6F-B41C-4480-89C1-A302706A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9B0F-2A4D-47A3-A10F-E0A98887921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53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amar-BA/HSc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?ref_=nv_home" TargetMode="External"/><Relationship Id="rId2" Type="http://schemas.openxmlformats.org/officeDocument/2006/relationships/hyperlink" Target="https://www.themoviedb.org/?language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pler.gl/demo/map?mapUrl=https://dl.dropboxusercontent.com/s/58id9rutn3w50aw/keplergl_mvd6ign.json" TargetMode="External"/><Relationship Id="rId5" Type="http://schemas.openxmlformats.org/officeDocument/2006/relationships/hyperlink" Target="https://www.sciencedirect.com/science/article/abs/pii/S0167811615001093?via%3Dihub" TargetMode="External"/><Relationship Id="rId4" Type="http://schemas.openxmlformats.org/officeDocument/2006/relationships/hyperlink" Target="https://imsd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6924-D965-49D6-8E5C-ED1177DB5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הצגת פרויקט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B3DCD-B17B-4BA3-BBD9-32341E8B9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איתמר בן עטר – 207904889</a:t>
            </a:r>
          </a:p>
          <a:p>
            <a:r>
              <a:rPr lang="he-IL" dirty="0"/>
              <a:t>ארנון פורטל – 316327766</a:t>
            </a:r>
          </a:p>
          <a:p>
            <a:r>
              <a:rPr lang="en-US" dirty="0">
                <a:hlinkClick r:id="rId2"/>
              </a:rPr>
              <a:t>https://github.com/Itamar-BA/HScProject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305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13062E-5E7B-F95A-6F86-4CABA243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מסקנות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300028-2A6F-6EAF-04BC-462AB0F1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dirty="0"/>
              <a:t>לאחר עיבוד התוצאות וחקירה הגענו למספר מסקנות :</a:t>
            </a:r>
          </a:p>
          <a:p>
            <a:pPr algn="r" rtl="1">
              <a:buFontTx/>
              <a:buChar char="-"/>
            </a:pPr>
            <a:r>
              <a:rPr lang="he-IL" sz="1600" dirty="0"/>
              <a:t>רוב השחקנים הפופולריים מגיעים מהצד המזרחי של ארצות הברית.</a:t>
            </a:r>
          </a:p>
          <a:p>
            <a:pPr algn="r" rtl="1">
              <a:buFontTx/>
              <a:buChar char="-"/>
            </a:pPr>
            <a:r>
              <a:rPr lang="he-IL" sz="1600" dirty="0"/>
              <a:t>מהשוואת נשים וגברים בנפרד ניתן לראות כי אין הבדל בקשר בין המיקום לידה לבין הפופולריות.</a:t>
            </a:r>
          </a:p>
          <a:p>
            <a:pPr algn="r" rtl="1">
              <a:buFontTx/>
              <a:buChar char="-"/>
            </a:pPr>
            <a:r>
              <a:rPr lang="he-IL" sz="1600" dirty="0"/>
              <a:t>ניתן לראות שחקנים פופולריים מפוזרים (אך לא באופן אחיד) בכל ארצות הברית .</a:t>
            </a:r>
          </a:p>
          <a:p>
            <a:pPr marL="0" indent="0" algn="r" rtl="1">
              <a:buNone/>
            </a:pPr>
            <a:r>
              <a:rPr lang="he-IL" sz="1600" b="1" u="sng" dirty="0"/>
              <a:t>ההשערות לעומת התוצאות :</a:t>
            </a:r>
          </a:p>
          <a:p>
            <a:pPr algn="r" rtl="1">
              <a:buFontTx/>
              <a:buChar char="-"/>
            </a:pPr>
            <a:r>
              <a:rPr lang="he-IL" sz="1600" dirty="0"/>
              <a:t>כפי ששיערנו , רוב הילידים בסביבת הוליווד הינם בעלי פופולריות גבוהה.</a:t>
            </a:r>
          </a:p>
          <a:p>
            <a:pPr algn="r" rtl="1">
              <a:buFontTx/>
              <a:buChar char="-"/>
            </a:pPr>
            <a:r>
              <a:rPr lang="he-IL" sz="1600" dirty="0"/>
              <a:t>כפי ששיערנו , אנו רואים שרוב השחקנים הפופולריים ביותר מגיעים ממדינות עשירות יותר.</a:t>
            </a:r>
          </a:p>
          <a:p>
            <a:pPr algn="r" rtl="1">
              <a:buFontTx/>
              <a:buChar char="-"/>
            </a:pPr>
            <a:r>
              <a:rPr lang="he-IL" sz="1600" dirty="0"/>
              <a:t>כפי ששיערנו, רוב השחקנים הפופולריים מגיעים מאותו אזור, ואין פיזור אחיד בכל ארה"ב.</a:t>
            </a:r>
          </a:p>
          <a:p>
            <a:pPr algn="r" rtl="1">
              <a:buFontTx/>
              <a:buChar char="-"/>
            </a:pPr>
            <a:r>
              <a:rPr lang="he-IL" sz="1600" dirty="0"/>
              <a:t>בניגוד להשערות , רוב השחקנים הפופולריים ביותר מגיעים דווקא מהמזרח, ולא מהמערב איפה שתרבות הקולנוע בולטת ביותר (סן פרנסיסקו).</a:t>
            </a:r>
          </a:p>
        </p:txBody>
      </p:sp>
    </p:spTree>
    <p:extLst>
      <p:ext uri="{BB962C8B-B14F-4D97-AF65-F5344CB8AC3E}">
        <p14:creationId xmlns:p14="http://schemas.microsoft.com/office/powerpoint/2010/main" val="84126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238216-8103-D00B-11BA-E359177C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סיכום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458180-423E-1979-2285-5CF0A0D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dirty="0"/>
              <a:t>לסיכום , התחלנו ביצירת יחידת המידע שלנו, שחקן קולנוע, על ידי איסוף נתונים ממאגרים שונים באמצעות </a:t>
            </a:r>
            <a:r>
              <a:rPr lang="en-US" sz="1600" dirty="0"/>
              <a:t>API’s</a:t>
            </a:r>
            <a:r>
              <a:rPr lang="he-IL" sz="1600" dirty="0"/>
              <a:t> נגישים.</a:t>
            </a:r>
          </a:p>
          <a:p>
            <a:pPr marL="0" indent="0" algn="r" rtl="1">
              <a:buNone/>
            </a:pPr>
            <a:r>
              <a:rPr lang="he-IL" sz="1600" dirty="0"/>
              <a:t>שחקן הקולנוע מיוצג על ידי אובייקט </a:t>
            </a:r>
            <a:r>
              <a:rPr lang="en-US" sz="1600" dirty="0"/>
              <a:t>JSON</a:t>
            </a:r>
            <a:r>
              <a:rPr lang="he-IL" sz="1600" dirty="0"/>
              <a:t> המכיל פרטים על השחקן אשר עברו במהלך הפרויקט טרנספורמציה (פירסוס) באופן</a:t>
            </a:r>
          </a:p>
          <a:p>
            <a:pPr marL="0" indent="0" algn="r" rtl="1">
              <a:buNone/>
            </a:pPr>
            <a:r>
              <a:rPr lang="he-IL" sz="1600" dirty="0"/>
              <a:t>אוטומטי. כחלק מהטרנספורמציה השתמשנו ביצירת </a:t>
            </a:r>
            <a:r>
              <a:rPr lang="en-US" sz="1600" dirty="0"/>
              <a:t>METADATA</a:t>
            </a:r>
            <a:r>
              <a:rPr lang="he-IL" sz="1600" dirty="0"/>
              <a:t> (למשל, באיסוף המידע יצרנו </a:t>
            </a:r>
            <a:r>
              <a:rPr lang="en-US" sz="1600" dirty="0"/>
              <a:t>META DATA</a:t>
            </a:r>
            <a:r>
              <a:rPr lang="he-IL" sz="1600" dirty="0"/>
              <a:t> על כל סרט).</a:t>
            </a:r>
          </a:p>
          <a:p>
            <a:pPr marL="0" indent="0" algn="r" rtl="1">
              <a:buNone/>
            </a:pPr>
            <a:r>
              <a:rPr lang="he-IL" sz="1600" dirty="0"/>
              <a:t>נתקלנו במהלך הפרויקט בסוגי קבצים שונים כגון :</a:t>
            </a:r>
            <a:r>
              <a:rPr lang="en-US" sz="1600" dirty="0"/>
              <a:t> csv, </a:t>
            </a:r>
            <a:r>
              <a:rPr lang="en-US" sz="1600" dirty="0" err="1"/>
              <a:t>json</a:t>
            </a:r>
            <a:r>
              <a:rPr lang="en-US" sz="1600" dirty="0"/>
              <a:t>, pdf, txt</a:t>
            </a:r>
            <a:r>
              <a:rPr lang="he-IL" sz="1600" dirty="0"/>
              <a:t>.</a:t>
            </a:r>
          </a:p>
          <a:p>
            <a:pPr marL="0" indent="0" algn="r" rtl="1">
              <a:buNone/>
            </a:pPr>
            <a:r>
              <a:rPr lang="he-IL" sz="1600" dirty="0"/>
              <a:t>לבסוף, עברנו היכרות עם ממשק המפות </a:t>
            </a:r>
            <a:r>
              <a:rPr lang="en-US" sz="1600" dirty="0" err="1"/>
              <a:t>kepler</a:t>
            </a:r>
            <a:r>
              <a:rPr lang="he-IL" sz="1600" dirty="0"/>
              <a:t> ושימוש בו </a:t>
            </a:r>
            <a:r>
              <a:rPr lang="he-IL" sz="1600" dirty="0" err="1"/>
              <a:t>לויזואליזציאת</a:t>
            </a:r>
            <a:r>
              <a:rPr lang="he-IL" sz="1600" dirty="0"/>
              <a:t> המידע.</a:t>
            </a:r>
          </a:p>
          <a:p>
            <a:pPr marL="0" indent="0" algn="r" rtl="1">
              <a:buNone/>
            </a:pP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1385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6B76-8565-4EEB-B35E-3749862E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ביבליוגרפיה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D557-A496-42A8-9A88-9AC06B48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TMDB -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https://www.themoviedb.org/?language=en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IMDB -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https://www.imdb.com/?ref_=nv_home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IMSDB -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https://imsdb.com/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drives the market popularity of celebrities? A longitudinal analysis of consumer interest in film stars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https://www.sciencedirect.com/science/article/abs/pii/S0167811615001093?via%3Dihub</a:t>
            </a:r>
            <a:endParaRPr lang="he-IL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6"/>
              </a:rPr>
              <a:t>https://kepler.gl/demo/map?mapUrl=https://dl.dropboxusercontent.com/s/58id9rutn3w50aw/keplergl_mvd6ign.json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F792-0BA9-464A-99E9-851F4280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רקע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0459-4A2C-450D-81EF-6EBF7244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כחלק מתקנות שהוצעו לתיקון חברה ולשאוף לשוויון אמיתי – הקולנוע מהווה חלק בלתי נפרד. </a:t>
            </a:r>
          </a:p>
          <a:p>
            <a:pPr marL="0" indent="0" algn="r" rtl="1">
              <a:buNone/>
            </a:pPr>
            <a:r>
              <a:rPr lang="he-IL" sz="2400" dirty="0"/>
              <a:t>כתוצאה מכך תרבות הקולנוע הושפעה רבות מכיוון שלקולנוע מספר תפקידים חשובים ועיקריים.</a:t>
            </a:r>
          </a:p>
          <a:p>
            <a:pPr marL="0" indent="0" algn="r" rtl="1">
              <a:buNone/>
            </a:pPr>
            <a:r>
              <a:rPr lang="he-IL" sz="2400" dirty="0"/>
              <a:t>אנו חושבים שחקר הקולנוע בהקשר של שוויון מהווה מדד ברמת דיוק גבוהה המשקף את</a:t>
            </a:r>
          </a:p>
          <a:p>
            <a:pPr marL="0" indent="0" algn="r" rtl="1">
              <a:buNone/>
            </a:pPr>
            <a:r>
              <a:rPr lang="he-IL" sz="2400" dirty="0"/>
              <a:t> המצב הסוציו-אקונומי והגיאוגרפי של החברה בצורה טובה - ומכאן מגיעה השאלה שנציג</a:t>
            </a:r>
          </a:p>
          <a:p>
            <a:pPr marL="0" indent="0" algn="r" rtl="1">
              <a:buNone/>
            </a:pPr>
            <a:r>
              <a:rPr lang="he-IL" sz="2400" dirty="0"/>
              <a:t>בהמשך.</a:t>
            </a:r>
          </a:p>
        </p:txBody>
      </p:sp>
    </p:spTree>
    <p:extLst>
      <p:ext uri="{BB962C8B-B14F-4D97-AF65-F5344CB8AC3E}">
        <p14:creationId xmlns:p14="http://schemas.microsoft.com/office/powerpoint/2010/main" val="100312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0A45-56CF-460F-9A64-BD6B5B6A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מטרה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D0EF-5582-4E92-BD3F-5FCBF72A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000" dirty="0"/>
              <a:t>לאור שינויים בשנים האחרונות בעולם הקולנוע </a:t>
            </a:r>
            <a:r>
              <a:rPr lang="he-IL" sz="2000" dirty="0" err="1"/>
              <a:t>מטרתינו</a:t>
            </a:r>
            <a:r>
              <a:rPr lang="he-IL" sz="2000" dirty="0"/>
              <a:t> היא לחקור האם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קיים קשר בין מיקום הלידה של שחקן קולנוע לבין הצלחתו (הפופולריות שלו) בעקבות שינויים אלו.</a:t>
            </a:r>
          </a:p>
          <a:p>
            <a:pPr marL="0" indent="0" algn="r" rtl="1">
              <a:buNone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</a:rPr>
              <a:t>ולאחר מכן, להציג את התוצאות והמסקנות באמצעות ויזואליזציה – על מפת ארצות הברית.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</a:rPr>
              <a:t>מטרה נוספת היא ללמוד להשתמש במידע רב , להסיק מידע ממקורות</a:t>
            </a:r>
          </a:p>
          <a:p>
            <a:pPr marL="0" indent="0" algn="r" rtl="1">
              <a:buNone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</a:rPr>
              <a:t> חצי מובנים – בין אם בהצלבת מידע ובין אם בשימוש בכלים כגון</a:t>
            </a:r>
          </a:p>
          <a:p>
            <a:pPr marL="0" indent="0" algn="r" rtl="1">
              <a:buNone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openRefine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</a:rPr>
              <a:t> , לעבד אותו </a:t>
            </a:r>
            <a:r>
              <a:rPr lang="he-IL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ולהנגיש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</a:rPr>
              <a:t> אותו.</a:t>
            </a:r>
          </a:p>
          <a:p>
            <a:pPr marL="0" indent="0" algn="r" rtl="1">
              <a:buNone/>
            </a:pP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1AA000C-1CD7-5D2A-0765-B8A8B20B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60" y="3016251"/>
            <a:ext cx="2384398" cy="1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B3180-B3A8-8434-8B06-9871D682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אופן מימוש הפרויקט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BBEE4F-7FD4-D3F3-8C46-AC57ECC2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dirty="0"/>
              <a:t>התוכנית שבנינו הינה </a:t>
            </a:r>
            <a:r>
              <a:rPr lang="en-US" sz="1600" dirty="0"/>
              <a:t>shell interface</a:t>
            </a:r>
            <a:r>
              <a:rPr lang="he-IL" sz="1600" dirty="0"/>
              <a:t> והיא מחולקת לארבעה שלבים: איסוף נתונים , פירסוס המידע, עיבוד ה</a:t>
            </a:r>
            <a:r>
              <a:rPr lang="en-US" sz="1600" dirty="0"/>
              <a:t>dataset</a:t>
            </a:r>
            <a:r>
              <a:rPr lang="he-IL" sz="1600" dirty="0"/>
              <a:t> והוצאת הפלט.</a:t>
            </a:r>
          </a:p>
          <a:p>
            <a:pPr algn="r" rtl="1"/>
            <a:endParaRPr lang="he-IL" sz="1600" dirty="0"/>
          </a:p>
          <a:p>
            <a:pPr marL="0" indent="0" algn="r" rtl="1">
              <a:buNone/>
            </a:pPr>
            <a:r>
              <a:rPr lang="he-IL" sz="1600" b="1" u="sng" dirty="0"/>
              <a:t>שלב 1 -  איסוף הנתונים</a:t>
            </a:r>
          </a:p>
          <a:p>
            <a:pPr marL="0" indent="0" algn="r" rtl="1">
              <a:buNone/>
            </a:pPr>
            <a:r>
              <a:rPr lang="he-IL" sz="1600" dirty="0"/>
              <a:t>בעזרת </a:t>
            </a:r>
            <a:r>
              <a:rPr lang="en-US" sz="1600" dirty="0"/>
              <a:t>API</a:t>
            </a:r>
            <a:r>
              <a:rPr lang="he-IL" sz="1600" dirty="0"/>
              <a:t> של מסד הנתונים </a:t>
            </a:r>
            <a:r>
              <a:rPr lang="en-US" sz="1600" dirty="0"/>
              <a:t>TMDB</a:t>
            </a:r>
            <a:r>
              <a:rPr lang="he-IL" sz="1600" dirty="0"/>
              <a:t> שלפנו מידע ראשוני עבור כל שחקן קולנוע אמריקאי עם הנתונים הבאים: </a:t>
            </a:r>
            <a:br>
              <a:rPr lang="en-US" sz="1600" dirty="0"/>
            </a:br>
            <a:r>
              <a:rPr lang="he-IL" sz="1600" dirty="0"/>
              <a:t>מיקום לידה, שם מלא ורשימת הסרטים בהם הוא שיחק.</a:t>
            </a:r>
          </a:p>
          <a:p>
            <a:pPr marL="0" indent="0" algn="r" rtl="1">
              <a:buNone/>
            </a:pPr>
            <a:r>
              <a:rPr lang="he-IL" sz="1600" dirty="0"/>
              <a:t>עבור כל סרט :</a:t>
            </a:r>
          </a:p>
          <a:p>
            <a:pPr marL="0" indent="0" algn="r" rtl="1">
              <a:buNone/>
            </a:pPr>
            <a:r>
              <a:rPr lang="he-IL" sz="1600" dirty="0"/>
              <a:t>- חילצנו את הדירוג שלו ואת כמות המדרגים לפי </a:t>
            </a:r>
            <a:r>
              <a:rPr lang="en-US" sz="1600" dirty="0"/>
              <a:t>TMDB</a:t>
            </a:r>
            <a:r>
              <a:rPr lang="he-IL" sz="1600" dirty="0"/>
              <a:t>.</a:t>
            </a:r>
          </a:p>
          <a:p>
            <a:pPr marL="0" indent="0" algn="r" rtl="1">
              <a:buNone/>
            </a:pPr>
            <a:r>
              <a:rPr lang="he-IL" sz="1600" dirty="0"/>
              <a:t>- שלפנו את התסריט ממאגרי נתונים שונים.</a:t>
            </a:r>
          </a:p>
          <a:p>
            <a:pPr marL="0" indent="0" algn="r" rtl="1">
              <a:buNone/>
            </a:pPr>
            <a:r>
              <a:rPr lang="he-IL" sz="1600" dirty="0"/>
              <a:t>את כל הנתונים משלב זה כתבנו לקובץ </a:t>
            </a:r>
            <a:r>
              <a:rPr lang="en-US" sz="1600" dirty="0" err="1"/>
              <a:t>dataset.json</a:t>
            </a:r>
            <a:r>
              <a:rPr lang="he-IL" sz="1600" dirty="0"/>
              <a:t> שמייצג</a:t>
            </a:r>
          </a:p>
          <a:p>
            <a:pPr marL="0" indent="0" algn="r" rtl="1">
              <a:buNone/>
            </a:pPr>
            <a:r>
              <a:rPr lang="he-IL" sz="1600" dirty="0"/>
              <a:t>מידע חצי מובנה (בהרבה מקרים, חסר מידע כמו שם דמות</a:t>
            </a:r>
          </a:p>
          <a:p>
            <a:pPr marL="0" indent="0" algn="r" rtl="1">
              <a:buNone/>
            </a:pPr>
            <a:r>
              <a:rPr lang="he-IL" sz="1600" dirty="0"/>
              <a:t>ודירוג הסרט)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720FA10-5980-C1A4-6AF9-61C5975AA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40" y="3554533"/>
            <a:ext cx="2767736" cy="2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67EACE-F38C-A72F-500C-F0D142E5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אופן מימוש הפרויקט</a:t>
            </a:r>
            <a:r>
              <a:rPr lang="en-US" dirty="0"/>
              <a:t> </a:t>
            </a:r>
            <a:r>
              <a:rPr lang="he-IL" dirty="0"/>
              <a:t>- המשך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C8F7A01-A73F-2830-8835-079D06CD6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1600" b="1" u="sng" dirty="0"/>
                  <a:t>שלב 2 – פירסוס המידע :</a:t>
                </a:r>
              </a:p>
              <a:p>
                <a:pPr marL="0" indent="0" algn="r" rtl="1">
                  <a:buNone/>
                </a:pPr>
                <a:r>
                  <a:rPr lang="he-IL" sz="1600" dirty="0"/>
                  <a:t>תחילה פירססנו את התסריט כך שכל משפט בתסריט יכיל את שם הדמות.</a:t>
                </a:r>
                <a:br>
                  <a:rPr lang="en-US" sz="1600" dirty="0"/>
                </a:br>
                <a:r>
                  <a:rPr lang="he-IL" sz="1600" dirty="0"/>
                  <a:t>במהלך </a:t>
                </a:r>
                <a:r>
                  <a:rPr lang="he-IL" sz="1600" dirty="0" err="1"/>
                  <a:t>הפירסוס</a:t>
                </a:r>
                <a:r>
                  <a:rPr lang="he-IL" sz="1600" dirty="0"/>
                  <a:t> נתקלנו בסוגי קבצים שונים ותסריטים קטועים עם </a:t>
                </a:r>
                <a:r>
                  <a:rPr lang="he-IL" sz="1600" b="1" dirty="0"/>
                  <a:t>מידע חסר </a:t>
                </a:r>
                <a:r>
                  <a:rPr lang="he-IL" sz="1600" dirty="0"/>
                  <a:t>– דבר שדרש טיפול ייחודי עבור כל סוג קובץ. </a:t>
                </a:r>
                <a:br>
                  <a:rPr lang="en-US" sz="1600" dirty="0"/>
                </a:br>
                <a:r>
                  <a:rPr lang="he-IL" sz="1600" dirty="0"/>
                  <a:t>למשל : </a:t>
                </a:r>
                <a:r>
                  <a:rPr lang="en-US" sz="1600" dirty="0"/>
                  <a:t>pdf </a:t>
                </a:r>
                <a:r>
                  <a:rPr lang="he-IL" sz="1600" dirty="0"/>
                  <a:t> לעומת </a:t>
                </a:r>
                <a:r>
                  <a:rPr lang="en-US" sz="1600" dirty="0"/>
                  <a:t>txt</a:t>
                </a:r>
                <a:r>
                  <a:rPr lang="he-IL" sz="1600" dirty="0"/>
                  <a:t> .</a:t>
                </a:r>
              </a:p>
              <a:p>
                <a:pPr marL="0" indent="0" algn="r" rtl="1">
                  <a:buNone/>
                </a:pPr>
                <a:r>
                  <a:rPr lang="he-IL" sz="1600" dirty="0"/>
                  <a:t>במהלך </a:t>
                </a:r>
                <a:r>
                  <a:rPr lang="he-IL" sz="1600" dirty="0" err="1"/>
                  <a:t>הפירסוס</a:t>
                </a:r>
                <a:r>
                  <a:rPr lang="he-IL" sz="1600" dirty="0"/>
                  <a:t> יצרנו מילון מהצורה :</a:t>
                </a:r>
                <a:r>
                  <a:rPr lang="en-US" sz="1600" dirty="0"/>
                  <a:t> </a:t>
                </a:r>
                <a:r>
                  <a:rPr lang="he-IL" sz="1600" dirty="0"/>
                  <a:t> </a:t>
                </a:r>
                <a:r>
                  <a:rPr lang="en-US" sz="1600" dirty="0"/>
                  <a:t>{movie name : word count}</a:t>
                </a:r>
                <a:endParaRPr lang="he-IL" sz="1600" dirty="0"/>
              </a:p>
              <a:p>
                <a:pPr marL="0" indent="0" algn="r" rtl="1">
                  <a:buNone/>
                </a:pPr>
                <a:r>
                  <a:rPr lang="he-IL" sz="1600" dirty="0"/>
                  <a:t>כלומר , עבור כל תסריט ספרנו את כמות המילים והוספנו</a:t>
                </a:r>
                <a:br>
                  <a:rPr lang="en-US" sz="1600" dirty="0"/>
                </a:br>
                <a:r>
                  <a:rPr lang="he-IL" sz="1600" dirty="0"/>
                  <a:t>כניסה חדשה למילון עם שם הסרט ומספר המילים בו.</a:t>
                </a:r>
              </a:p>
              <a:p>
                <a:pPr marL="0" indent="0" algn="r" rtl="1">
                  <a:buNone/>
                </a:pPr>
                <a:endParaRPr lang="he-IL" sz="1600" dirty="0"/>
              </a:p>
              <a:p>
                <a:pPr marL="0" indent="0" algn="r" rtl="1">
                  <a:buNone/>
                </a:pPr>
                <a:endParaRPr lang="he-IL" sz="1600" dirty="0"/>
              </a:p>
              <a:p>
                <a:pPr marL="0" indent="0" algn="r" rtl="1">
                  <a:buNone/>
                </a:pPr>
                <a:r>
                  <a:rPr lang="he-IL" sz="1600" dirty="0"/>
                  <a:t>לבסוף, הוספנו משתנה המכיל את כמות המילים הממוצעת לסרט פר שחקן באופן הבא:</a:t>
                </a:r>
              </a:p>
              <a:p>
                <a:pPr marL="0" indent="0" algn="r" rtl="1">
                  <a:buNone/>
                </a:pPr>
                <a:r>
                  <a:rPr lang="he-IL" sz="16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e-IL" sz="1600" dirty="0"/>
                          <m:t>כמות מילים לכל הסרטים</m:t>
                        </m:r>
                      </m:num>
                      <m:den>
                        <m:r>
                          <m:rPr>
                            <m:nor/>
                          </m:rPr>
                          <a:rPr lang="he-IL" sz="1600" dirty="0"/>
                          <m:t>מספר הסרטים</m:t>
                        </m:r>
                        <m:r>
                          <a:rPr lang="he-IL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he-IL" sz="1600" dirty="0"/>
                              <m:t>מספר השחקנים בסרט </m:t>
                            </m:r>
                            <m:r>
                              <a:rPr lang="he-IL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he-IL" sz="1600" dirty="0"/>
              </a:p>
              <a:p>
                <a:pPr marL="0" indent="0" algn="r" rtl="1">
                  <a:buNone/>
                </a:pPr>
                <a:endParaRPr lang="he-IL" sz="16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C8F7A01-A73F-2830-8835-079D06CD6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 r="-2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66B8948-2D22-03BD-151A-DE4DA579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" y="2684574"/>
            <a:ext cx="4177717" cy="16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67EACE-F38C-A72F-500C-F0D142E5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אופן מימוש הפרויקט</a:t>
            </a:r>
            <a:r>
              <a:rPr lang="en-US" dirty="0"/>
              <a:t> </a:t>
            </a:r>
            <a:r>
              <a:rPr lang="he-IL" dirty="0"/>
              <a:t>- המשך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8F7A01-A73F-2830-8835-079D06CD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b="1" u="sng" dirty="0"/>
              <a:t>שלב 3 – עיבוד המידע :</a:t>
            </a:r>
            <a:endParaRPr lang="he-IL" sz="1600" dirty="0"/>
          </a:p>
          <a:p>
            <a:pPr marL="0" indent="0" algn="r" rtl="1">
              <a:buNone/>
            </a:pPr>
            <a:r>
              <a:rPr lang="he-IL" sz="1600" dirty="0"/>
              <a:t>עברנו על סט הנתונים </a:t>
            </a:r>
            <a:r>
              <a:rPr lang="he-IL" sz="1600" dirty="0" err="1"/>
              <a:t>המפורסס</a:t>
            </a:r>
            <a:r>
              <a:rPr lang="he-IL" sz="1600" dirty="0"/>
              <a:t> ועבור כל שחקן ורשימת סרטים בה הוא שיחק חישבנו :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he-IL" sz="1600" dirty="0">
                <a:solidFill>
                  <a:srgbClr val="FF0000"/>
                </a:solidFill>
              </a:rPr>
              <a:t>ציון הסרט (מנורמל) </a:t>
            </a:r>
            <a:r>
              <a:rPr lang="he-IL" sz="1600" dirty="0"/>
              <a:t>* </a:t>
            </a:r>
            <a:r>
              <a:rPr lang="he-IL" sz="1600" dirty="0">
                <a:solidFill>
                  <a:srgbClr val="0070C0"/>
                </a:solidFill>
              </a:rPr>
              <a:t>מספר מדרגים </a:t>
            </a:r>
            <a:r>
              <a:rPr lang="he-IL" sz="1600" dirty="0"/>
              <a:t>* </a:t>
            </a:r>
            <a:r>
              <a:rPr lang="he-IL" sz="1600" dirty="0">
                <a:solidFill>
                  <a:schemeClr val="accent6"/>
                </a:solidFill>
              </a:rPr>
              <a:t>גודל התפקיד שלקח בסרט</a:t>
            </a:r>
            <a:r>
              <a:rPr lang="he-IL" sz="1600" dirty="0"/>
              <a:t>.</a:t>
            </a:r>
          </a:p>
          <a:p>
            <a:pPr marL="0" indent="0" algn="r" rtl="1">
              <a:buNone/>
            </a:pPr>
            <a:r>
              <a:rPr lang="he-IL" sz="1600" dirty="0">
                <a:solidFill>
                  <a:schemeClr val="accent6"/>
                </a:solidFill>
              </a:rPr>
              <a:t>גודל התפקיד שלקח בסרט – </a:t>
            </a:r>
            <a:r>
              <a:rPr lang="he-IL" sz="1600" dirty="0"/>
              <a:t>כלומר, מספר המילים שאמר במהלך הסרט ביחס לכמות מילים הכוללת שנאמרו באותו הסרט.</a:t>
            </a:r>
          </a:p>
          <a:p>
            <a:pPr marL="0" indent="0" algn="r" rtl="1">
              <a:buNone/>
            </a:pPr>
            <a:r>
              <a:rPr lang="he-IL" sz="1600" dirty="0"/>
              <a:t>*בהנחה שהתסריט שפירססנו היה קטוע או לא תקין, השתמשנו במשתנה הממוצע שחישבנו בשלב 2.</a:t>
            </a:r>
          </a:p>
          <a:p>
            <a:pPr marL="0" indent="0" algn="r" rtl="1">
              <a:buNone/>
            </a:pPr>
            <a:r>
              <a:rPr lang="he-IL" sz="1600" dirty="0"/>
              <a:t>לאחר החישוב קיבלנו עבור כל שחקן את משתנה הפופולריות המתאים עבורו.</a:t>
            </a:r>
          </a:p>
        </p:txBody>
      </p:sp>
      <p:pic>
        <p:nvPicPr>
          <p:cNvPr id="10" name="תמונה 9" descr="תמונה שמכילה טקסט, לוחית&#10;&#10;התיאור נוצר באופן אוטומטי">
            <a:extLst>
              <a:ext uri="{FF2B5EF4-FFF2-40B4-BE49-F238E27FC236}">
                <a16:creationId xmlns:a16="http://schemas.microsoft.com/office/drawing/2014/main" id="{38CC08A6-1CD5-9FE2-8499-B5427A1A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09" y="3541568"/>
            <a:ext cx="2941370" cy="29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0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67EACE-F38C-A72F-500C-F0D142E5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אופן מימוש הפרויקט</a:t>
            </a:r>
            <a:r>
              <a:rPr lang="en-US" dirty="0"/>
              <a:t> </a:t>
            </a:r>
            <a:r>
              <a:rPr lang="he-IL" dirty="0"/>
              <a:t>- המשך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8F7A01-A73F-2830-8835-079D06CD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600" b="1" u="sng" dirty="0"/>
              <a:t>שלב 4 – הפלט הסופי :</a:t>
            </a:r>
          </a:p>
          <a:p>
            <a:pPr marL="0" indent="0" algn="r" rtl="1">
              <a:buNone/>
            </a:pPr>
            <a:r>
              <a:rPr lang="he-IL" sz="1600" dirty="0"/>
              <a:t>את כל המידע שאספנו עד כה ייצאנו לקובץ </a:t>
            </a:r>
            <a:r>
              <a:rPr lang="en-US" sz="1600" dirty="0"/>
              <a:t>CSV</a:t>
            </a:r>
            <a:r>
              <a:rPr lang="he-IL" sz="1600" dirty="0"/>
              <a:t> המכיל עבור כל שחקן :</a:t>
            </a:r>
            <a:r>
              <a:rPr lang="en-US" sz="1600" dirty="0"/>
              <a:t> </a:t>
            </a:r>
            <a:endParaRPr lang="he-IL" sz="1600" dirty="0"/>
          </a:p>
          <a:p>
            <a:pPr marL="0" indent="0" algn="r" rtl="1">
              <a:buNone/>
            </a:pPr>
            <a:r>
              <a:rPr lang="he-IL" sz="1600" dirty="0"/>
              <a:t>שם השחקן, מיקום לידה ופופולריות. </a:t>
            </a:r>
          </a:p>
          <a:p>
            <a:pPr marL="0" indent="0" algn="r" rtl="1">
              <a:buNone/>
            </a:pPr>
            <a:r>
              <a:rPr lang="he-IL" sz="1600" dirty="0"/>
              <a:t>כדי להציג את השחקנים על מפה ביצענו המרה של מיקום הלידה </a:t>
            </a:r>
            <a:r>
              <a:rPr lang="he-IL" sz="1600" dirty="0" err="1"/>
              <a:t>לקורדינטות</a:t>
            </a:r>
            <a:r>
              <a:rPr lang="he-IL" sz="1600" dirty="0"/>
              <a:t> והוספנו אותן ל</a:t>
            </a:r>
            <a:r>
              <a:rPr lang="en-US" sz="1600" dirty="0"/>
              <a:t>CSV</a:t>
            </a:r>
            <a:r>
              <a:rPr lang="he-IL" sz="1600" dirty="0"/>
              <a:t>.</a:t>
            </a:r>
          </a:p>
          <a:p>
            <a:pPr marL="0" indent="0" algn="r" rtl="1">
              <a:buNone/>
            </a:pPr>
            <a:r>
              <a:rPr lang="he-IL" sz="1600" dirty="0"/>
              <a:t>בנוסף, ביצענו העשרה של הנתונים – לכל שחקן הוספנו את מגדרו , קישור לפרופיל שלו ב</a:t>
            </a:r>
            <a:r>
              <a:rPr lang="en-US" sz="1600" dirty="0"/>
              <a:t>TMDB</a:t>
            </a:r>
            <a:r>
              <a:rPr lang="he-IL" sz="1600" dirty="0"/>
              <a:t> ואת שנת הלידה שלו.</a:t>
            </a:r>
          </a:p>
          <a:p>
            <a:pPr marL="0" indent="0" algn="r" rtl="1">
              <a:buNone/>
            </a:pPr>
            <a:endParaRPr lang="he-IL" sz="1600" dirty="0"/>
          </a:p>
          <a:p>
            <a:pPr marL="0" indent="0" algn="r" rtl="1">
              <a:buNone/>
            </a:pPr>
            <a:br>
              <a:rPr lang="en-US" sz="1600" dirty="0"/>
            </a:br>
            <a:endParaRPr lang="he-IL" sz="16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B346DCD-DC8C-F7DD-E0E0-22DB41D4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36" y="3751639"/>
            <a:ext cx="8036322" cy="19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CD13-1A83-4A3C-AF0B-36C99A06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התוצאות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927F-9723-485F-BAC3-17000F1F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498367"/>
            <a:ext cx="10997665" cy="4667250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400" dirty="0"/>
              <a:t>לפי פופולריות : </a:t>
            </a:r>
          </a:p>
          <a:p>
            <a:pPr marL="0" indent="0" algn="r" rtl="1">
              <a:buNone/>
            </a:pPr>
            <a:endParaRPr lang="he-IL" sz="2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DCC6B1F-105F-344E-87DC-E1D1F9D7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65" y="2064191"/>
            <a:ext cx="6670935" cy="32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CD13-1A83-4A3C-AF0B-36C99A06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891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התוצאות</a:t>
            </a:r>
            <a:r>
              <a:rPr lang="en-US" dirty="0"/>
              <a:t> </a:t>
            </a:r>
            <a:r>
              <a:rPr lang="he-IL" dirty="0"/>
              <a:t>- המשך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927F-9723-485F-BAC3-17000F1F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731748"/>
            <a:ext cx="10997665" cy="4667250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2400" dirty="0"/>
          </a:p>
          <a:p>
            <a:pPr marL="0" indent="0" algn="r" rtl="1">
              <a:buNone/>
            </a:pPr>
            <a:r>
              <a:rPr lang="he-IL" sz="2400" dirty="0"/>
              <a:t>פופולריות בקרב נשים וגברים בנפרד :</a:t>
            </a:r>
            <a:endParaRPr lang="en-US" sz="2400" dirty="0"/>
          </a:p>
          <a:p>
            <a:pPr marL="0" indent="0" algn="r" rtl="1">
              <a:buNone/>
            </a:pPr>
            <a:endParaRPr lang="en-US" sz="2400" dirty="0"/>
          </a:p>
          <a:p>
            <a:pPr marL="0" indent="0" algn="r" rtl="1">
              <a:buNone/>
            </a:pPr>
            <a:r>
              <a:rPr lang="he-IL" sz="2400" dirty="0"/>
              <a:t>                         נשים:                                                       גברים: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AFD84E3-9576-A32C-B0E8-6E81547B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4" y="2616200"/>
            <a:ext cx="5165436" cy="292892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6B582E4-17D1-5553-C34C-F4B39E1F1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86" y="2616200"/>
            <a:ext cx="5859014" cy="29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8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861</Words>
  <Application>Microsoft Office PowerPoint</Application>
  <PresentationFormat>מסך רחב</PresentationFormat>
  <Paragraphs>88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הצגת פרויקט</vt:lpstr>
      <vt:lpstr>רקע</vt:lpstr>
      <vt:lpstr>מטרה</vt:lpstr>
      <vt:lpstr>אופן מימוש הפרויקט</vt:lpstr>
      <vt:lpstr>אופן מימוש הפרויקט - המשך</vt:lpstr>
      <vt:lpstr>אופן מימוש הפרויקט - המשך</vt:lpstr>
      <vt:lpstr>אופן מימוש הפרויקט - המשך</vt:lpstr>
      <vt:lpstr>התוצאות </vt:lpstr>
      <vt:lpstr>התוצאות - המשך </vt:lpstr>
      <vt:lpstr>מסקנות</vt:lpstr>
      <vt:lpstr>סיכום</vt:lpstr>
      <vt:lpstr>ביבליוגרפיה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הצעת פרויקט</dc:title>
  <dc:creator>Portal, Arnon</dc:creator>
  <cp:lastModifiedBy>Arnon Portal</cp:lastModifiedBy>
  <cp:revision>28</cp:revision>
  <dcterms:created xsi:type="dcterms:W3CDTF">2022-05-29T15:45:22Z</dcterms:created>
  <dcterms:modified xsi:type="dcterms:W3CDTF">2022-07-26T18:28:36Z</dcterms:modified>
</cp:coreProperties>
</file>