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12192000" cy="6858000"/>
  <p:notesSz cx="6858000" cy="9144000"/>
  <p:embeddedFontLst>
    <p:embeddedFont>
      <p:font typeface="Nunito" pitchFamily="2"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Medium" panose="02000000000000000000" pitchFamily="2" charset="0"/>
      <p:regular r:id="rId37"/>
      <p:bold r:id="rId38"/>
      <p:italic r:id="rId39"/>
      <p:boldItalic r:id="rId40"/>
    </p:embeddedFont>
    <p:embeddedFont>
      <p:font typeface="Roboto Thin"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zTqMQWpsBwTzsfFfG5PgFujIm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b6a7236bc_0_23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b6a7236bc_0_23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35b6a7236bc_0_23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b6a7236bc_0_23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b6a7236bc_0_23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35b6a7236bc_0_23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iw-IL"/>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w-IL"/>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13"/>
        <p:cNvGrpSpPr/>
        <p:nvPr/>
      </p:nvGrpSpPr>
      <p:grpSpPr>
        <a:xfrm>
          <a:off x="0" y="0"/>
          <a:ext cx="0" cy="0"/>
          <a:chOff x="0" y="0"/>
          <a:chExt cx="0" cy="0"/>
        </a:xfrm>
      </p:grpSpPr>
      <p:sp>
        <p:nvSpPr>
          <p:cNvPr id="14" name="Google Shape;14;g35b6a7236bc_0_1265"/>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35b6a7236bc_0_1265"/>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35b6a7236bc_0_1265"/>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35b6a7236bc_0_1265"/>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 name="Google Shape;18;g35b6a7236bc_0_1265"/>
          <p:cNvGrpSpPr/>
          <p:nvPr/>
        </p:nvGrpSpPr>
        <p:grpSpPr>
          <a:xfrm>
            <a:off x="340259" y="790"/>
            <a:ext cx="3000409" cy="1392365"/>
            <a:chOff x="255200" y="592"/>
            <a:chExt cx="2250363" cy="1044300"/>
          </a:xfrm>
        </p:grpSpPr>
        <p:sp>
          <p:nvSpPr>
            <p:cNvPr id="19" name="Google Shape;19;g35b6a7236bc_0_1265"/>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35b6a7236bc_0_1265"/>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35b6a7236bc_0_1265"/>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g35b6a7236bc_0_1265"/>
          <p:cNvGrpSpPr/>
          <p:nvPr/>
        </p:nvGrpSpPr>
        <p:grpSpPr>
          <a:xfrm>
            <a:off x="1207163" y="790"/>
            <a:ext cx="3000409" cy="1392365"/>
            <a:chOff x="905395" y="592"/>
            <a:chExt cx="2250363" cy="1044300"/>
          </a:xfrm>
        </p:grpSpPr>
        <p:sp>
          <p:nvSpPr>
            <p:cNvPr id="23" name="Google Shape;23;g35b6a7236bc_0_1265"/>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35b6a7236bc_0_1265"/>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35b6a7236bc_0_1265"/>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 name="Google Shape;26;g35b6a7236bc_0_1265"/>
          <p:cNvGrpSpPr/>
          <p:nvPr/>
        </p:nvGrpSpPr>
        <p:grpSpPr>
          <a:xfrm>
            <a:off x="9409957" y="6784"/>
            <a:ext cx="2468376" cy="1002839"/>
            <a:chOff x="6917201" y="0"/>
            <a:chExt cx="2227777" cy="863400"/>
          </a:xfrm>
        </p:grpSpPr>
        <p:sp>
          <p:nvSpPr>
            <p:cNvPr id="27" name="Google Shape;27;g35b6a7236bc_0_1265"/>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35b6a7236bc_0_1265"/>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35b6a7236bc_0_1265"/>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 name="Google Shape;30;g35b6a7236bc_0_1265"/>
          <p:cNvGrpSpPr/>
          <p:nvPr/>
        </p:nvGrpSpPr>
        <p:grpSpPr>
          <a:xfrm>
            <a:off x="8737606" y="5623802"/>
            <a:ext cx="3185498" cy="1234317"/>
            <a:chOff x="6917201" y="0"/>
            <a:chExt cx="2227777" cy="863400"/>
          </a:xfrm>
        </p:grpSpPr>
        <p:sp>
          <p:nvSpPr>
            <p:cNvPr id="31" name="Google Shape;31;g35b6a7236bc_0_1265"/>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35b6a7236bc_0_1265"/>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35b6a7236bc_0_1265"/>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4" name="Google Shape;34;g35b6a7236bc_0_1265"/>
          <p:cNvGrpSpPr/>
          <p:nvPr/>
        </p:nvGrpSpPr>
        <p:grpSpPr>
          <a:xfrm>
            <a:off x="265762" y="5407536"/>
            <a:ext cx="3727293" cy="1444382"/>
            <a:chOff x="6917201" y="0"/>
            <a:chExt cx="2227777" cy="863400"/>
          </a:xfrm>
        </p:grpSpPr>
        <p:sp>
          <p:nvSpPr>
            <p:cNvPr id="35" name="Google Shape;35;g35b6a7236bc_0_1265"/>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g35b6a7236bc_0_1265"/>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35b6a7236bc_0_1265"/>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 name="Google Shape;38;g35b6a7236bc_0_1265"/>
          <p:cNvSpPr txBox="1">
            <a:spLocks noGrp="1"/>
          </p:cNvSpPr>
          <p:nvPr>
            <p:ph type="ctrTitle"/>
          </p:nvPr>
        </p:nvSpPr>
        <p:spPr>
          <a:xfrm>
            <a:off x="2478271" y="2430444"/>
            <a:ext cx="7148400" cy="19308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9" name="Google Shape;39;g35b6a7236bc_0_1265"/>
          <p:cNvSpPr txBox="1">
            <a:spLocks noGrp="1"/>
          </p:cNvSpPr>
          <p:nvPr>
            <p:ph type="subTitle" idx="1"/>
          </p:nvPr>
        </p:nvSpPr>
        <p:spPr>
          <a:xfrm>
            <a:off x="2478267" y="4550878"/>
            <a:ext cx="7148400" cy="69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0" name="Google Shape;40;g35b6a7236bc_0_1265"/>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13"/>
        <p:cNvGrpSpPr/>
        <p:nvPr/>
      </p:nvGrpSpPr>
      <p:grpSpPr>
        <a:xfrm>
          <a:off x="0" y="0"/>
          <a:ext cx="0" cy="0"/>
          <a:chOff x="0" y="0"/>
          <a:chExt cx="0" cy="0"/>
        </a:xfrm>
      </p:grpSpPr>
      <p:sp>
        <p:nvSpPr>
          <p:cNvPr id="114" name="Google Shape;114;g35b6a7236bc_0_1365"/>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5" name="Google Shape;115;g35b6a7236bc_0_1365"/>
          <p:cNvGrpSpPr/>
          <p:nvPr/>
        </p:nvGrpSpPr>
        <p:grpSpPr>
          <a:xfrm>
            <a:off x="7945629" y="5492768"/>
            <a:ext cx="3361269" cy="1365553"/>
            <a:chOff x="6917201" y="0"/>
            <a:chExt cx="2227777" cy="863400"/>
          </a:xfrm>
        </p:grpSpPr>
        <p:sp>
          <p:nvSpPr>
            <p:cNvPr id="116" name="Google Shape;116;g35b6a7236bc_0_1365"/>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35b6a7236bc_0_1365"/>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35b6a7236bc_0_1365"/>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9" name="Google Shape;119;g35b6a7236bc_0_1365"/>
          <p:cNvGrpSpPr/>
          <p:nvPr/>
        </p:nvGrpSpPr>
        <p:grpSpPr>
          <a:xfrm>
            <a:off x="265762" y="3"/>
            <a:ext cx="3727293" cy="1444382"/>
            <a:chOff x="6917201" y="0"/>
            <a:chExt cx="2227777" cy="863400"/>
          </a:xfrm>
        </p:grpSpPr>
        <p:sp>
          <p:nvSpPr>
            <p:cNvPr id="120" name="Google Shape;120;g35b6a7236bc_0_1365"/>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35b6a7236bc_0_1365"/>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g35b6a7236bc_0_1365"/>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3" name="Google Shape;123;g35b6a7236bc_0_1365"/>
          <p:cNvSpPr txBox="1">
            <a:spLocks noGrp="1"/>
          </p:cNvSpPr>
          <p:nvPr>
            <p:ph type="title" hasCustomPrompt="1"/>
          </p:nvPr>
        </p:nvSpPr>
        <p:spPr>
          <a:xfrm>
            <a:off x="1847800" y="1845133"/>
            <a:ext cx="8496300" cy="18396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g35b6a7236bc_0_1365"/>
          <p:cNvSpPr txBox="1">
            <a:spLocks noGrp="1"/>
          </p:cNvSpPr>
          <p:nvPr>
            <p:ph type="body" idx="1"/>
          </p:nvPr>
        </p:nvSpPr>
        <p:spPr>
          <a:xfrm>
            <a:off x="1847800" y="3818467"/>
            <a:ext cx="8496300" cy="854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SzPts val="17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
        <p:nvSpPr>
          <p:cNvPr id="125" name="Google Shape;125;g35b6a7236bc_0_1365"/>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
        <p:nvSpPr>
          <p:cNvPr id="127" name="Google Shape;127;g35b6a7236bc_0_1378"/>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8"/>
        <p:cNvGrpSpPr/>
        <p:nvPr/>
      </p:nvGrpSpPr>
      <p:grpSpPr>
        <a:xfrm>
          <a:off x="0" y="0"/>
          <a:ext cx="0" cy="0"/>
          <a:chOff x="0" y="0"/>
          <a:chExt cx="0" cy="0"/>
        </a:xfrm>
      </p:grpSpPr>
      <p:sp>
        <p:nvSpPr>
          <p:cNvPr id="129" name="Google Shape;129;g35b6a7236bc_0_1380"/>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30" name="Google Shape;130;g35b6a7236bc_0_1380"/>
          <p:cNvGrpSpPr/>
          <p:nvPr/>
        </p:nvGrpSpPr>
        <p:grpSpPr>
          <a:xfrm>
            <a:off x="0" y="-3418"/>
            <a:ext cx="12192558" cy="6861974"/>
            <a:chOff x="0" y="-3418"/>
            <a:chExt cx="12192558" cy="6861974"/>
          </a:xfrm>
        </p:grpSpPr>
        <p:sp>
          <p:nvSpPr>
            <p:cNvPr id="131" name="Google Shape;131;g35b6a7236bc_0_1380"/>
            <p:cNvSpPr/>
            <p:nvPr/>
          </p:nvSpPr>
          <p:spPr>
            <a:xfrm>
              <a:off x="583746" y="4960030"/>
              <a:ext cx="1551300" cy="1551300"/>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2" name="Google Shape;132;g35b6a7236bc_0_1380"/>
            <p:cNvSpPr/>
            <p:nvPr/>
          </p:nvSpPr>
          <p:spPr>
            <a:xfrm>
              <a:off x="1" y="4571999"/>
              <a:ext cx="1117875" cy="1117875"/>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3" name="Google Shape;133;g35b6a7236bc_0_1380"/>
            <p:cNvSpPr/>
            <p:nvPr/>
          </p:nvSpPr>
          <p:spPr>
            <a:xfrm>
              <a:off x="1" y="5739492"/>
              <a:ext cx="1117875" cy="1117875"/>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34" name="Google Shape;134;g35b6a7236bc_0_1380"/>
            <p:cNvGrpSpPr/>
            <p:nvPr/>
          </p:nvGrpSpPr>
          <p:grpSpPr>
            <a:xfrm>
              <a:off x="8264878" y="-3418"/>
              <a:ext cx="3927680" cy="3165108"/>
              <a:chOff x="9857014" y="13834"/>
              <a:chExt cx="2334986" cy="1881641"/>
            </a:xfrm>
          </p:grpSpPr>
          <p:sp>
            <p:nvSpPr>
              <p:cNvPr id="135" name="Google Shape;135;g35b6a7236bc_0_1380"/>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6" name="Google Shape;136;g35b6a7236bc_0_1380"/>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37" name="Google Shape;137;g35b6a7236bc_0_1380"/>
            <p:cNvSpPr/>
            <p:nvPr/>
          </p:nvSpPr>
          <p:spPr>
            <a:xfrm>
              <a:off x="0" y="-1"/>
              <a:ext cx="1166792" cy="1166792"/>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8" name="Google Shape;138;g35b6a7236bc_0_1380"/>
            <p:cNvSpPr/>
            <p:nvPr/>
          </p:nvSpPr>
          <p:spPr>
            <a:xfrm>
              <a:off x="11024507" y="4580708"/>
              <a:ext cx="1167493" cy="2277847"/>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39" name="Google Shape;139;g35b6a7236bc_0_1380"/>
          <p:cNvSpPr txBox="1">
            <a:spLocks noGrp="1"/>
          </p:cNvSpPr>
          <p:nvPr>
            <p:ph type="ctrTitle"/>
          </p:nvPr>
        </p:nvSpPr>
        <p:spPr>
          <a:xfrm>
            <a:off x="1167493" y="232913"/>
            <a:ext cx="7096800" cy="38301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0"/>
        <p:cNvGrpSpPr/>
        <p:nvPr/>
      </p:nvGrpSpPr>
      <p:grpSpPr>
        <a:xfrm>
          <a:off x="0" y="0"/>
          <a:ext cx="0" cy="0"/>
          <a:chOff x="0" y="0"/>
          <a:chExt cx="0" cy="0"/>
        </a:xfrm>
      </p:grpSpPr>
      <p:grpSp>
        <p:nvGrpSpPr>
          <p:cNvPr id="141" name="Google Shape;141;g35b6a7236bc_0_1392"/>
          <p:cNvGrpSpPr/>
          <p:nvPr/>
        </p:nvGrpSpPr>
        <p:grpSpPr>
          <a:xfrm>
            <a:off x="1" y="0"/>
            <a:ext cx="12191999" cy="6858000"/>
            <a:chOff x="1" y="0"/>
            <a:chExt cx="12191999" cy="6858000"/>
          </a:xfrm>
        </p:grpSpPr>
        <p:sp>
          <p:nvSpPr>
            <p:cNvPr id="142" name="Google Shape;142;g35b6a7236bc_0_1392"/>
            <p:cNvSpPr/>
            <p:nvPr/>
          </p:nvSpPr>
          <p:spPr>
            <a:xfrm flipH="1">
              <a:off x="8581528" y="1"/>
              <a:ext cx="3610472" cy="3610472"/>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3" name="Google Shape;143;g35b6a7236bc_0_1392"/>
            <p:cNvSpPr/>
            <p:nvPr/>
          </p:nvSpPr>
          <p:spPr>
            <a:xfrm flipH="1">
              <a:off x="8581528" y="3246896"/>
              <a:ext cx="3610472" cy="3610472"/>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4" name="Google Shape;144;g35b6a7236bc_0_1392"/>
            <p:cNvSpPr/>
            <p:nvPr/>
          </p:nvSpPr>
          <p:spPr>
            <a:xfrm>
              <a:off x="1" y="0"/>
              <a:ext cx="933865" cy="933865"/>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45" name="Google Shape;145;g35b6a7236bc_0_1392"/>
            <p:cNvGrpSpPr/>
            <p:nvPr/>
          </p:nvGrpSpPr>
          <p:grpSpPr>
            <a:xfrm>
              <a:off x="8082091" y="5590903"/>
              <a:ext cx="1572380" cy="1267097"/>
              <a:chOff x="7413403" y="4976359"/>
              <a:chExt cx="2334986" cy="1881641"/>
            </a:xfrm>
          </p:grpSpPr>
          <p:sp>
            <p:nvSpPr>
              <p:cNvPr id="146" name="Google Shape;146;g35b6a7236bc_0_1392"/>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7" name="Google Shape;147;g35b6a7236bc_0_1392"/>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sp>
        <p:nvSpPr>
          <p:cNvPr id="148" name="Google Shape;148;g35b6a7236bc_0_1392"/>
          <p:cNvSpPr txBox="1">
            <a:spLocks noGrp="1"/>
          </p:cNvSpPr>
          <p:nvPr>
            <p:ph type="title"/>
          </p:nvPr>
        </p:nvSpPr>
        <p:spPr>
          <a:xfrm>
            <a:off x="1158864" y="102021"/>
            <a:ext cx="9779100" cy="17445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dk1"/>
              </a:buClr>
              <a:buSzPts val="4200"/>
              <a:buFont typeface="Arial"/>
              <a:buNone/>
              <a:defRPr sz="4200" b="1">
                <a:latin typeface="Arial"/>
                <a:ea typeface="Arial"/>
                <a:cs typeface="Arial"/>
                <a:sym typeface="Aria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49" name="Google Shape;149;g35b6a7236bc_0_1392"/>
          <p:cNvSpPr txBox="1">
            <a:spLocks noGrp="1"/>
          </p:cNvSpPr>
          <p:nvPr>
            <p:ph type="body" idx="1"/>
          </p:nvPr>
        </p:nvSpPr>
        <p:spPr>
          <a:xfrm>
            <a:off x="1158865" y="2017467"/>
            <a:ext cx="9779100" cy="33669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16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16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16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16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1600"/>
              </a:spcAft>
              <a:buClr>
                <a:schemeClr val="dk1"/>
              </a:buClr>
              <a:buSzPts val="1800"/>
              <a:buChar char="■"/>
              <a:defRPr/>
            </a:lvl9pPr>
          </a:lstStyle>
          <a:p>
            <a:endParaRPr/>
          </a:p>
        </p:txBody>
      </p:sp>
      <p:sp>
        <p:nvSpPr>
          <p:cNvPr id="150" name="Google Shape;150;g35b6a7236bc_0_1392"/>
          <p:cNvSpPr txBox="1">
            <a:spLocks noGrp="1"/>
          </p:cNvSpPr>
          <p:nvPr>
            <p:ph type="dt" idx="10"/>
          </p:nvPr>
        </p:nvSpPr>
        <p:spPr>
          <a:xfrm>
            <a:off x="3810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g35b6a7236bc_0_13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g35b6a7236bc_0_1392"/>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1"/>
        <p:cNvGrpSpPr/>
        <p:nvPr/>
      </p:nvGrpSpPr>
      <p:grpSpPr>
        <a:xfrm>
          <a:off x="0" y="0"/>
          <a:ext cx="0" cy="0"/>
          <a:chOff x="0" y="0"/>
          <a:chExt cx="0" cy="0"/>
        </a:xfrm>
      </p:grpSpPr>
      <p:sp>
        <p:nvSpPr>
          <p:cNvPr id="42" name="Google Shape;42;g35b6a7236bc_0_1293"/>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3" name="Google Shape;43;g35b6a7236bc_0_1293"/>
          <p:cNvGrpSpPr/>
          <p:nvPr/>
        </p:nvGrpSpPr>
        <p:grpSpPr>
          <a:xfrm>
            <a:off x="7458691" y="5281486"/>
            <a:ext cx="3880118" cy="1576482"/>
            <a:chOff x="6917201" y="0"/>
            <a:chExt cx="2227777" cy="863400"/>
          </a:xfrm>
        </p:grpSpPr>
        <p:sp>
          <p:nvSpPr>
            <p:cNvPr id="44" name="Google Shape;44;g35b6a7236bc_0_1293"/>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35b6a7236bc_0_1293"/>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g35b6a7236bc_0_1293"/>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7" name="Google Shape;47;g35b6a7236bc_0_1293"/>
          <p:cNvGrpSpPr/>
          <p:nvPr/>
        </p:nvGrpSpPr>
        <p:grpSpPr>
          <a:xfrm>
            <a:off x="265762" y="3"/>
            <a:ext cx="3727293" cy="1444382"/>
            <a:chOff x="6917201" y="0"/>
            <a:chExt cx="2227777" cy="863400"/>
          </a:xfrm>
        </p:grpSpPr>
        <p:sp>
          <p:nvSpPr>
            <p:cNvPr id="48" name="Google Shape;48;g35b6a7236bc_0_1293"/>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 name="Google Shape;49;g35b6a7236bc_0_1293"/>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g35b6a7236bc_0_1293"/>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1" name="Google Shape;51;g35b6a7236bc_0_1293"/>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a:endParaRPr/>
          </a:p>
        </p:txBody>
      </p:sp>
      <p:sp>
        <p:nvSpPr>
          <p:cNvPr id="52" name="Google Shape;52;g35b6a7236bc_0_1293"/>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53"/>
        <p:cNvGrpSpPr/>
        <p:nvPr/>
      </p:nvGrpSpPr>
      <p:grpSpPr>
        <a:xfrm>
          <a:off x="0" y="0"/>
          <a:ext cx="0" cy="0"/>
          <a:chOff x="0" y="0"/>
          <a:chExt cx="0" cy="0"/>
        </a:xfrm>
      </p:grpSpPr>
      <p:sp>
        <p:nvSpPr>
          <p:cNvPr id="54" name="Google Shape;54;g35b6a7236bc_0_1305"/>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g35b6a7236bc_0_1305"/>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35b6a7236bc_0_130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35b6a7236bc_0_1305"/>
          <p:cNvSpPr txBox="1">
            <a:spLocks noGrp="1"/>
          </p:cNvSpPr>
          <p:nvPr>
            <p:ph type="title"/>
          </p:nvPr>
        </p:nvSpPr>
        <p:spPr>
          <a:xfrm>
            <a:off x="1092200" y="365467"/>
            <a:ext cx="10007700" cy="1272900"/>
          </a:xfrm>
          <a:prstGeom prst="rect">
            <a:avLst/>
          </a:prstGeom>
        </p:spPr>
        <p:txBody>
          <a:bodyPr spcFirstLastPara="1" wrap="square" lIns="121900" tIns="121900" rIns="121900" bIns="121900" anchor="b" anchorCtr="0">
            <a:normAutofit/>
          </a:bodyPr>
          <a:lstStyle>
            <a:lvl1pPr lvl="0" algn="ctr">
              <a:lnSpc>
                <a:spcPct val="80000"/>
              </a:lnSpc>
              <a:spcBef>
                <a:spcPts val="0"/>
              </a:spcBef>
              <a:spcAft>
                <a:spcPts val="0"/>
              </a:spcAft>
              <a:buSzPts val="4000"/>
              <a:buNone/>
              <a:defRPr sz="4000">
                <a:latin typeface="Calibri"/>
                <a:ea typeface="Calibri"/>
                <a:cs typeface="Calibri"/>
                <a:sym typeface="Calibri"/>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58" name="Google Shape;58;g35b6a7236bc_0_1305"/>
          <p:cNvSpPr txBox="1">
            <a:spLocks noGrp="1"/>
          </p:cNvSpPr>
          <p:nvPr>
            <p:ph type="body" idx="1"/>
          </p:nvPr>
        </p:nvSpPr>
        <p:spPr>
          <a:xfrm>
            <a:off x="1092200" y="1435100"/>
            <a:ext cx="100077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AutoNum type="arabicPeriod"/>
              <a:defRPr sz="1800"/>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9" name="Google Shape;59;g35b6a7236bc_0_1305"/>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60"/>
        <p:cNvGrpSpPr/>
        <p:nvPr/>
      </p:nvGrpSpPr>
      <p:grpSpPr>
        <a:xfrm>
          <a:off x="0" y="0"/>
          <a:ext cx="0" cy="0"/>
          <a:chOff x="0" y="0"/>
          <a:chExt cx="0" cy="0"/>
        </a:xfrm>
      </p:grpSpPr>
      <p:sp>
        <p:nvSpPr>
          <p:cNvPr id="61" name="Google Shape;61;g35b6a7236bc_0_1312"/>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35b6a7236bc_0_1312"/>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g35b6a7236bc_0_1312"/>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g35b6a7236bc_0_1312"/>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Font typeface="Calibri"/>
              <a:buNone/>
              <a:defRPr sz="4000">
                <a:latin typeface="Calibri"/>
                <a:ea typeface="Calibri"/>
                <a:cs typeface="Calibri"/>
                <a:sym typeface="Calibri"/>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5" name="Google Shape;65;g35b6a7236bc_0_1312"/>
          <p:cNvSpPr txBox="1">
            <a:spLocks noGrp="1"/>
          </p:cNvSpPr>
          <p:nvPr>
            <p:ph type="body" idx="1"/>
          </p:nvPr>
        </p:nvSpPr>
        <p:spPr>
          <a:xfrm>
            <a:off x="10922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6" name="Google Shape;66;g35b6a7236bc_0_1312"/>
          <p:cNvSpPr txBox="1">
            <a:spLocks noGrp="1"/>
          </p:cNvSpPr>
          <p:nvPr>
            <p:ph type="body" idx="2"/>
          </p:nvPr>
        </p:nvSpPr>
        <p:spPr>
          <a:xfrm>
            <a:off x="6184900" y="2654300"/>
            <a:ext cx="4914900" cy="3264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7" name="Google Shape;67;g35b6a7236bc_0_131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8"/>
        <p:cNvGrpSpPr/>
        <p:nvPr/>
      </p:nvGrpSpPr>
      <p:grpSpPr>
        <a:xfrm>
          <a:off x="0" y="0"/>
          <a:ext cx="0" cy="0"/>
          <a:chOff x="0" y="0"/>
          <a:chExt cx="0" cy="0"/>
        </a:xfrm>
      </p:grpSpPr>
      <p:sp>
        <p:nvSpPr>
          <p:cNvPr id="69" name="Google Shape;69;g35b6a7236bc_0_1320"/>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g35b6a7236bc_0_1320"/>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 name="Google Shape;71;g35b6a7236bc_0_132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35b6a7236bc_0_1320"/>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Font typeface="Calibri"/>
              <a:buNone/>
              <a:defRPr sz="4000">
                <a:latin typeface="Calibri"/>
                <a:ea typeface="Calibri"/>
                <a:cs typeface="Calibri"/>
                <a:sym typeface="Calibri"/>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3" name="Google Shape;73;g35b6a7236bc_0_1320"/>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4"/>
        <p:cNvGrpSpPr/>
        <p:nvPr/>
      </p:nvGrpSpPr>
      <p:grpSpPr>
        <a:xfrm>
          <a:off x="0" y="0"/>
          <a:ext cx="0" cy="0"/>
          <a:chOff x="0" y="0"/>
          <a:chExt cx="0" cy="0"/>
        </a:xfrm>
      </p:grpSpPr>
      <p:sp>
        <p:nvSpPr>
          <p:cNvPr id="75" name="Google Shape;75;g35b6a7236bc_0_1326"/>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35b6a7236bc_0_1326"/>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g35b6a7236bc_0_1326"/>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35b6a7236bc_0_1326"/>
          <p:cNvSpPr txBox="1">
            <a:spLocks noGrp="1"/>
          </p:cNvSpPr>
          <p:nvPr>
            <p:ph type="title"/>
          </p:nvPr>
        </p:nvSpPr>
        <p:spPr>
          <a:xfrm>
            <a:off x="1092200" y="1127467"/>
            <a:ext cx="4945500" cy="18441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9" name="Google Shape;79;g35b6a7236bc_0_1326"/>
          <p:cNvSpPr txBox="1">
            <a:spLocks noGrp="1"/>
          </p:cNvSpPr>
          <p:nvPr>
            <p:ph type="body" idx="1"/>
          </p:nvPr>
        </p:nvSpPr>
        <p:spPr>
          <a:xfrm>
            <a:off x="1107600" y="3092067"/>
            <a:ext cx="4945500" cy="28263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80" name="Google Shape;80;g35b6a7236bc_0_132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81"/>
        <p:cNvGrpSpPr/>
        <p:nvPr/>
      </p:nvGrpSpPr>
      <p:grpSpPr>
        <a:xfrm>
          <a:off x="0" y="0"/>
          <a:ext cx="0" cy="0"/>
          <a:chOff x="0" y="0"/>
          <a:chExt cx="0" cy="0"/>
        </a:xfrm>
      </p:grpSpPr>
      <p:sp>
        <p:nvSpPr>
          <p:cNvPr id="82" name="Google Shape;82;g35b6a7236bc_0_1333"/>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35b6a7236bc_0_1333"/>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4" name="Google Shape;84;g35b6a7236bc_0_1333"/>
          <p:cNvGrpSpPr/>
          <p:nvPr/>
        </p:nvGrpSpPr>
        <p:grpSpPr>
          <a:xfrm>
            <a:off x="341189" y="-11"/>
            <a:ext cx="3001758" cy="1391229"/>
            <a:chOff x="3961956" y="4383950"/>
            <a:chExt cx="1160548" cy="548700"/>
          </a:xfrm>
        </p:grpSpPr>
        <p:sp>
          <p:nvSpPr>
            <p:cNvPr id="85" name="Google Shape;85;g35b6a7236bc_0_1333"/>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g35b6a7236bc_0_1333"/>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35b6a7236bc_0_1333"/>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g35b6a7236bc_0_1333"/>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9" name="Google Shape;89;g35b6a7236bc_0_1333"/>
          <p:cNvGrpSpPr/>
          <p:nvPr/>
        </p:nvGrpSpPr>
        <p:grpSpPr>
          <a:xfrm>
            <a:off x="46579" y="6029501"/>
            <a:ext cx="2124408" cy="822734"/>
            <a:chOff x="6917201" y="0"/>
            <a:chExt cx="2227777" cy="863400"/>
          </a:xfrm>
        </p:grpSpPr>
        <p:sp>
          <p:nvSpPr>
            <p:cNvPr id="90" name="Google Shape;90;g35b6a7236bc_0_1333"/>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g35b6a7236bc_0_1333"/>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g35b6a7236bc_0_1333"/>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3" name="Google Shape;93;g35b6a7236bc_0_1333"/>
          <p:cNvGrpSpPr/>
          <p:nvPr/>
        </p:nvGrpSpPr>
        <p:grpSpPr>
          <a:xfrm>
            <a:off x="7848470" y="1657"/>
            <a:ext cx="4343273" cy="1681990"/>
            <a:chOff x="6917201" y="0"/>
            <a:chExt cx="2227777" cy="863400"/>
          </a:xfrm>
        </p:grpSpPr>
        <p:sp>
          <p:nvSpPr>
            <p:cNvPr id="94" name="Google Shape;94;g35b6a7236bc_0_1333"/>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 name="Google Shape;95;g35b6a7236bc_0_1333"/>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 name="Google Shape;96;g35b6a7236bc_0_1333"/>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7" name="Google Shape;97;g35b6a7236bc_0_1333"/>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300"/>
              <a:buFont typeface="Calibri"/>
              <a:buNone/>
              <a:defRPr sz="4300">
                <a:latin typeface="Calibri"/>
                <a:ea typeface="Calibri"/>
                <a:cs typeface="Calibri"/>
                <a:sym typeface="Calibri"/>
              </a:defRPr>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98" name="Google Shape;98;g35b6a7236bc_0_1333"/>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9"/>
        <p:cNvGrpSpPr/>
        <p:nvPr/>
      </p:nvGrpSpPr>
      <p:grpSpPr>
        <a:xfrm>
          <a:off x="0" y="0"/>
          <a:ext cx="0" cy="0"/>
          <a:chOff x="0" y="0"/>
          <a:chExt cx="0" cy="0"/>
        </a:xfrm>
      </p:grpSpPr>
      <p:sp>
        <p:nvSpPr>
          <p:cNvPr id="100" name="Google Shape;100;g35b6a7236bc_0_1351"/>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 name="Google Shape;101;g35b6a7236bc_0_1351"/>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35b6a7236bc_0_1351"/>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 name="Google Shape;103;g35b6a7236bc_0_1351"/>
          <p:cNvSpPr txBox="1">
            <a:spLocks noGrp="1"/>
          </p:cNvSpPr>
          <p:nvPr>
            <p:ph type="title"/>
          </p:nvPr>
        </p:nvSpPr>
        <p:spPr>
          <a:xfrm>
            <a:off x="1092200" y="1127467"/>
            <a:ext cx="8565600" cy="9399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04" name="Google Shape;104;g35b6a7236bc_0_1351"/>
          <p:cNvSpPr txBox="1">
            <a:spLocks noGrp="1"/>
          </p:cNvSpPr>
          <p:nvPr>
            <p:ph type="subTitle" idx="1"/>
          </p:nvPr>
        </p:nvSpPr>
        <p:spPr>
          <a:xfrm>
            <a:off x="1092200" y="2067600"/>
            <a:ext cx="7813200" cy="52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5" name="Google Shape;105;g35b6a7236bc_0_1351"/>
          <p:cNvSpPr txBox="1">
            <a:spLocks noGrp="1"/>
          </p:cNvSpPr>
          <p:nvPr>
            <p:ph type="body" idx="2"/>
          </p:nvPr>
        </p:nvSpPr>
        <p:spPr>
          <a:xfrm>
            <a:off x="1092200" y="3289400"/>
            <a:ext cx="7813200" cy="279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06" name="Google Shape;106;g35b6a7236bc_0_1351"/>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7"/>
        <p:cNvGrpSpPr/>
        <p:nvPr/>
      </p:nvGrpSpPr>
      <p:grpSpPr>
        <a:xfrm>
          <a:off x="0" y="0"/>
          <a:ext cx="0" cy="0"/>
          <a:chOff x="0" y="0"/>
          <a:chExt cx="0" cy="0"/>
        </a:xfrm>
      </p:grpSpPr>
      <p:sp>
        <p:nvSpPr>
          <p:cNvPr id="108" name="Google Shape;108;g35b6a7236bc_0_1359"/>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g35b6a7236bc_0_1359"/>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g35b6a7236bc_0_135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g35b6a7236bc_0_1359"/>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normAutofit/>
          </a:bodyPr>
          <a:lstStyle>
            <a:lvl1pPr marL="457200" lvl="0" indent="-228600">
              <a:lnSpc>
                <a:spcPct val="100000"/>
              </a:lnSpc>
              <a:spcBef>
                <a:spcPts val="0"/>
              </a:spcBef>
              <a:spcAft>
                <a:spcPts val="0"/>
              </a:spcAft>
              <a:buSzPts val="1700"/>
              <a:buNone/>
              <a:defRPr/>
            </a:lvl1pPr>
          </a:lstStyle>
          <a:p>
            <a:endParaRPr/>
          </a:p>
        </p:txBody>
      </p:sp>
      <p:sp>
        <p:nvSpPr>
          <p:cNvPr id="112" name="Google Shape;112;g35b6a7236bc_0_1359"/>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9"/>
        <p:cNvGrpSpPr/>
        <p:nvPr/>
      </p:nvGrpSpPr>
      <p:grpSpPr>
        <a:xfrm>
          <a:off x="0" y="0"/>
          <a:ext cx="0" cy="0"/>
          <a:chOff x="0" y="0"/>
          <a:chExt cx="0" cy="0"/>
        </a:xfrm>
      </p:grpSpPr>
      <p:sp>
        <p:nvSpPr>
          <p:cNvPr id="10" name="Google Shape;10;g35b6a7236bc_0_126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Calibri"/>
              <a:buNone/>
              <a:defRPr sz="3700">
                <a:solidFill>
                  <a:schemeClr val="lt1"/>
                </a:solidFill>
                <a:latin typeface="Calibri"/>
                <a:ea typeface="Calibri"/>
                <a:cs typeface="Calibri"/>
                <a:sym typeface="Calibri"/>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a:endParaRPr/>
          </a:p>
        </p:txBody>
      </p:sp>
      <p:sp>
        <p:nvSpPr>
          <p:cNvPr id="11" name="Google Shape;11;g35b6a7236bc_0_1261"/>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marL="914400" lvl="1"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marL="1371600" lvl="2"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marL="1828800" lvl="3"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marL="2286000" lvl="4"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marL="2743200" lvl="5"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marL="3200400" lvl="6"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marL="3657600" lvl="7"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marL="4114800" lvl="8" indent="-32385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a:endParaRPr/>
          </a:p>
        </p:txBody>
      </p:sp>
      <p:sp>
        <p:nvSpPr>
          <p:cNvPr id="12" name="Google Shape;12;g35b6a7236bc_0_1261"/>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education.github.com/pack"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itamar-shalev/"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ItamarShalev/flask_repo_exampl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www.jetbrains.com/community/educa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s://www.youtube.com/watch?v=91SGaK7_ee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7"/>
        <p:cNvGrpSpPr/>
        <p:nvPr/>
      </p:nvGrpSpPr>
      <p:grpSpPr>
        <a:xfrm>
          <a:off x="0" y="0"/>
          <a:ext cx="0" cy="0"/>
          <a:chOff x="0" y="0"/>
          <a:chExt cx="0" cy="0"/>
        </a:xfrm>
      </p:grpSpPr>
      <p:sp>
        <p:nvSpPr>
          <p:cNvPr id="158" name="Google Shape;158;p1"/>
          <p:cNvSpPr txBox="1">
            <a:spLocks noGrp="1"/>
          </p:cNvSpPr>
          <p:nvPr>
            <p:ph type="title"/>
          </p:nvPr>
        </p:nvSpPr>
        <p:spPr>
          <a:xfrm>
            <a:off x="3198500" y="2774875"/>
            <a:ext cx="5653800" cy="7533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000"/>
              <a:buFont typeface="Quattrocento Sans"/>
              <a:buNone/>
            </a:pPr>
            <a:r>
              <a:rPr lang="iw-IL" sz="6000">
                <a:latin typeface="Calibri"/>
                <a:ea typeface="Calibri"/>
                <a:cs typeface="Calibri"/>
                <a:sym typeface="Calibri"/>
              </a:rPr>
              <a:t>סשן מיוחד </a:t>
            </a:r>
            <a:endParaRPr sz="6000">
              <a:latin typeface="Calibri"/>
              <a:ea typeface="Calibri"/>
              <a:cs typeface="Calibri"/>
              <a:sym typeface="Calibri"/>
            </a:endParaRPr>
          </a:p>
          <a:p>
            <a:pPr marL="0" lvl="0" indent="0" algn="ctr" rtl="1">
              <a:lnSpc>
                <a:spcPct val="80000"/>
              </a:lnSpc>
              <a:spcBef>
                <a:spcPts val="0"/>
              </a:spcBef>
              <a:spcAft>
                <a:spcPts val="0"/>
              </a:spcAft>
              <a:buClr>
                <a:schemeClr val="dk1"/>
              </a:buClr>
              <a:buSzPts val="4000"/>
              <a:buFont typeface="Quattrocento Sans"/>
              <a:buNone/>
            </a:pPr>
            <a:r>
              <a:rPr lang="iw-IL" sz="6000">
                <a:latin typeface="Calibri"/>
                <a:ea typeface="Calibri"/>
                <a:cs typeface="Calibri"/>
                <a:sym typeface="Calibri"/>
              </a:rPr>
              <a:t>לנצח את האקתון !</a:t>
            </a:r>
            <a:endParaRPr sz="6000">
              <a:latin typeface="Calibri"/>
              <a:ea typeface="Calibri"/>
              <a:cs typeface="Calibri"/>
              <a:sym typeface="Calibri"/>
            </a:endParaRPr>
          </a:p>
        </p:txBody>
      </p:sp>
      <p:sp>
        <p:nvSpPr>
          <p:cNvPr id="159" name="Google Shape;159;p1"/>
          <p:cNvSpPr txBox="1"/>
          <p:nvPr/>
        </p:nvSpPr>
        <p:spPr>
          <a:xfrm>
            <a:off x="5098500" y="3654450"/>
            <a:ext cx="1995000" cy="463500"/>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chemeClr val="dk1"/>
              </a:buClr>
              <a:buSzPts val="1600"/>
              <a:buFont typeface="Quattrocento Sans"/>
              <a:buNone/>
            </a:pPr>
            <a:r>
              <a:rPr lang="iw-IL" sz="1900" b="1" i="0" u="none" strike="noStrike" cap="none">
                <a:solidFill>
                  <a:schemeClr val="dk2"/>
                </a:solidFill>
                <a:latin typeface="Calibri"/>
                <a:ea typeface="Calibri"/>
                <a:cs typeface="Calibri"/>
                <a:sym typeface="Calibri"/>
              </a:rPr>
              <a:t>By Itamar Shalev</a:t>
            </a:r>
            <a:endParaRPr sz="1700">
              <a:solidFill>
                <a:schemeClr val="dk2"/>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81"/>
        <p:cNvGrpSpPr/>
        <p:nvPr/>
      </p:nvGrpSpPr>
      <p:grpSpPr>
        <a:xfrm>
          <a:off x="0" y="0"/>
          <a:ext cx="0" cy="0"/>
          <a:chOff x="0" y="0"/>
          <a:chExt cx="0" cy="0"/>
        </a:xfrm>
      </p:grpSpPr>
      <p:sp>
        <p:nvSpPr>
          <p:cNvPr id="282" name="Google Shape;282;p9"/>
          <p:cNvSpPr txBox="1">
            <a:spLocks noGrp="1"/>
          </p:cNvSpPr>
          <p:nvPr>
            <p:ph type="title"/>
          </p:nvPr>
        </p:nvSpPr>
        <p:spPr>
          <a:xfrm>
            <a:off x="1092200" y="606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טעויות נפוצות ואיך להימנע מהן</a:t>
            </a:r>
            <a:endParaRPr>
              <a:latin typeface="Quattrocento Sans"/>
              <a:ea typeface="Quattrocento Sans"/>
              <a:cs typeface="Quattrocento Sans"/>
              <a:sym typeface="Quattrocento Sans"/>
            </a:endParaRPr>
          </a:p>
        </p:txBody>
      </p:sp>
      <p:sp>
        <p:nvSpPr>
          <p:cNvPr id="283" name="Google Shape;283;p9"/>
          <p:cNvSpPr txBox="1">
            <a:spLocks noGrp="1"/>
          </p:cNvSpPr>
          <p:nvPr>
            <p:ph type="body" idx="1"/>
          </p:nvPr>
        </p:nvSpPr>
        <p:spPr>
          <a:xfrm>
            <a:off x="1092200" y="1587500"/>
            <a:ext cx="10007700" cy="3264000"/>
          </a:xfrm>
          <a:prstGeom prst="rect">
            <a:avLst/>
          </a:prstGeom>
          <a:noFill/>
          <a:ln>
            <a:noFill/>
          </a:ln>
        </p:spPr>
        <p:txBody>
          <a:bodyPr spcFirstLastPara="1" wrap="square" lIns="91425" tIns="45700" rIns="91425" bIns="45700" anchor="t" anchorCtr="0">
            <a:noAutofit/>
          </a:bodyPr>
          <a:lstStyle/>
          <a:p>
            <a:pPr marL="342900" lvl="0" indent="-355600" algn="r" rtl="1">
              <a:lnSpc>
                <a:spcPct val="115000"/>
              </a:lnSpc>
              <a:spcBef>
                <a:spcPts val="0"/>
              </a:spcBef>
              <a:spcAft>
                <a:spcPts val="0"/>
              </a:spcAft>
              <a:buClr>
                <a:srgbClr val="404040"/>
              </a:buClr>
              <a:buSzPts val="1800"/>
              <a:buAutoNum type="arabicPeriod"/>
            </a:pPr>
            <a:r>
              <a:rPr lang="iw-IL" sz="1800" i="0" dirty="0">
                <a:solidFill>
                  <a:srgbClr val="404040"/>
                </a:solidFill>
              </a:rPr>
              <a:t>התפזרות – בונים הכל מהכל ולא מספיקים לסיים.</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ריבים/חוסר תיאום בצוות – </a:t>
            </a:r>
            <a:r>
              <a:rPr lang="he-IL" sz="1800" dirty="0">
                <a:solidFill>
                  <a:srgbClr val="404040"/>
                </a:solidFill>
              </a:rPr>
              <a:t> ל</a:t>
            </a:r>
            <a:r>
              <a:rPr lang="iw-IL" sz="1800" dirty="0">
                <a:solidFill>
                  <a:srgbClr val="404040"/>
                </a:solidFill>
              </a:rPr>
              <a:t>א מדברים מראש, נתקעים, או רק בסיום מגלים שכל הAPI שונה.</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לא מכינים סביבת עבודה מראש – </a:t>
            </a:r>
            <a:r>
              <a:rPr lang="he-IL" sz="1800" dirty="0">
                <a:solidFill>
                  <a:srgbClr val="404040"/>
                </a:solidFill>
              </a:rPr>
              <a:t> מ</a:t>
            </a:r>
            <a:r>
              <a:rPr lang="iw-IL" sz="1800" dirty="0">
                <a:solidFill>
                  <a:srgbClr val="404040"/>
                </a:solidFill>
              </a:rPr>
              <a:t>בזבזים שעות על התקנות ולפעמים נדרשים מנטורים רבים כדי לדעת איך לקנפג ולהתקין דבר פשוט כמו פייתון </a:t>
            </a:r>
            <a:r>
              <a:rPr lang="he-IL" sz="1800" dirty="0">
                <a:solidFill>
                  <a:srgbClr val="404040"/>
                </a:solidFill>
              </a:rPr>
              <a:t>(</a:t>
            </a:r>
            <a:r>
              <a:rPr lang="iw-IL" sz="1800" dirty="0">
                <a:solidFill>
                  <a:srgbClr val="404040"/>
                </a:solidFill>
              </a:rPr>
              <a:t>אמיתי לגמרי, אני עד</a:t>
            </a:r>
            <a:r>
              <a:rPr lang="he-IL" sz="1800" dirty="0">
                <a:solidFill>
                  <a:srgbClr val="404040"/>
                </a:solidFill>
              </a:rPr>
              <a:t>)</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אי אחריות על הקוד – מי שכותב משהו מחוייב לבדוק את זה בכל דרך אפשרית, אם זה צד השרת אז PostMan </a:t>
            </a:r>
            <a:r>
              <a:rPr lang="he-IL" sz="1800" dirty="0">
                <a:solidFill>
                  <a:srgbClr val="404040"/>
                </a:solidFill>
              </a:rPr>
              <a:t> א</a:t>
            </a:r>
            <a:r>
              <a:rPr lang="iw-IL" sz="1800" dirty="0">
                <a:solidFill>
                  <a:srgbClr val="404040"/>
                </a:solidFill>
              </a:rPr>
              <a:t>ם זה צד הלקוח פשוט תפתח ותראה איך הכל נראה.</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אי אחריות בתפקיד – </a:t>
            </a:r>
            <a:r>
              <a:rPr lang="he-IL" sz="1800" dirty="0">
                <a:solidFill>
                  <a:srgbClr val="404040"/>
                </a:solidFill>
              </a:rPr>
              <a:t> מ</a:t>
            </a:r>
            <a:r>
              <a:rPr lang="iw-IL" sz="1800" dirty="0">
                <a:solidFill>
                  <a:srgbClr val="404040"/>
                </a:solidFill>
              </a:rPr>
              <a:t>חכים לזמן האחרון לעשות משהו או לא ברצינות.</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מקבלים יותר מדי דעות – </a:t>
            </a:r>
            <a:r>
              <a:rPr lang="he-IL" sz="1800" dirty="0">
                <a:solidFill>
                  <a:srgbClr val="404040"/>
                </a:solidFill>
              </a:rPr>
              <a:t> ז</a:t>
            </a:r>
            <a:r>
              <a:rPr lang="iw-IL" sz="1800" dirty="0">
                <a:solidFill>
                  <a:srgbClr val="404040"/>
                </a:solidFill>
              </a:rPr>
              <a:t>כרו, לא כל המנטורים מקצועיים, לא כל המנטורים מכירים את התחום שלכם, לא כל המנטורים מסוגלים לקדם אתכם, המנעו לקחת הרבה דעות ועצות, תדבקו ברעיון ואל תעשו שינויים גדולים.</a:t>
            </a:r>
            <a:endParaRPr sz="1800" dirty="0"/>
          </a:p>
          <a:p>
            <a:pPr marL="0" lvl="0" indent="0" algn="r" rtl="1">
              <a:lnSpc>
                <a:spcPct val="115000"/>
              </a:lnSpc>
              <a:spcBef>
                <a:spcPts val="2058"/>
              </a:spcBef>
              <a:spcAft>
                <a:spcPts val="0"/>
              </a:spcAft>
              <a:buClr>
                <a:schemeClr val="dk1"/>
              </a:buClr>
              <a:buSzPts val="1600"/>
              <a:buNone/>
            </a:pPr>
            <a:endParaRPr sz="1800" dirty="0">
              <a:solidFill>
                <a:srgbClr val="404040"/>
              </a:solidFill>
            </a:endParaRPr>
          </a:p>
          <a:p>
            <a:pPr marL="0" lvl="0" indent="0" algn="r" rtl="1">
              <a:lnSpc>
                <a:spcPct val="150000"/>
              </a:lnSpc>
              <a:spcBef>
                <a:spcPts val="2058"/>
              </a:spcBef>
              <a:spcAft>
                <a:spcPts val="0"/>
              </a:spcAft>
              <a:buClr>
                <a:schemeClr val="dk1"/>
              </a:buClr>
              <a:buSzPts val="1600"/>
              <a:buNone/>
            </a:pPr>
            <a:endParaRPr sz="1600" i="0" dirty="0">
              <a:solidFill>
                <a:srgbClr val="404040"/>
              </a:solidFill>
            </a:endParaRPr>
          </a:p>
        </p:txBody>
      </p:sp>
      <p:pic>
        <p:nvPicPr>
          <p:cNvPr id="284" name="Google Shape;284;p9" descr="Warning sign vector illustration | Public domain vectors"/>
          <p:cNvPicPr preferRelativeResize="0"/>
          <p:nvPr/>
        </p:nvPicPr>
        <p:blipFill>
          <a:blip r:embed="rId3">
            <a:alphaModFix/>
          </a:blip>
          <a:stretch>
            <a:fillRect/>
          </a:stretch>
        </p:blipFill>
        <p:spPr>
          <a:xfrm>
            <a:off x="610550" y="591050"/>
            <a:ext cx="1795043" cy="1701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89"/>
        <p:cNvGrpSpPr/>
        <p:nvPr/>
      </p:nvGrpSpPr>
      <p:grpSpPr>
        <a:xfrm>
          <a:off x="0" y="0"/>
          <a:ext cx="0" cy="0"/>
          <a:chOff x="0" y="0"/>
          <a:chExt cx="0" cy="0"/>
        </a:xfrm>
      </p:grpSpPr>
      <p:sp>
        <p:nvSpPr>
          <p:cNvPr id="290" name="Google Shape;290;p10"/>
          <p:cNvSpPr txBox="1">
            <a:spLocks noGrp="1"/>
          </p:cNvSpPr>
          <p:nvPr>
            <p:ph type="title"/>
          </p:nvPr>
        </p:nvSpPr>
        <p:spPr>
          <a:xfrm>
            <a:off x="1092200" y="2130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לסיכום</a:t>
            </a:r>
            <a:endParaRPr>
              <a:latin typeface="Quattrocento Sans"/>
              <a:ea typeface="Quattrocento Sans"/>
              <a:cs typeface="Quattrocento Sans"/>
              <a:sym typeface="Quattrocento Sans"/>
            </a:endParaRPr>
          </a:p>
        </p:txBody>
      </p:sp>
      <p:sp>
        <p:nvSpPr>
          <p:cNvPr id="291" name="Google Shape;291;p10"/>
          <p:cNvSpPr txBox="1">
            <a:spLocks noGrp="1"/>
          </p:cNvSpPr>
          <p:nvPr>
            <p:ph type="body" idx="1"/>
          </p:nvPr>
        </p:nvSpPr>
        <p:spPr>
          <a:xfrm>
            <a:off x="1092200" y="1435100"/>
            <a:ext cx="10007700" cy="3264000"/>
          </a:xfrm>
          <a:prstGeom prst="rect">
            <a:avLst/>
          </a:prstGeom>
        </p:spPr>
        <p:txBody>
          <a:bodyPr spcFirstLastPara="1" wrap="square" lIns="91425" tIns="45700" rIns="91425" bIns="45700" anchor="t" anchorCtr="0">
            <a:noAutofit/>
          </a:bodyPr>
          <a:lstStyle/>
          <a:p>
            <a:pPr marL="342900" lvl="0" indent="-355600" algn="r" rtl="1">
              <a:spcBef>
                <a:spcPts val="0"/>
              </a:spcBef>
              <a:spcAft>
                <a:spcPts val="0"/>
              </a:spcAft>
              <a:buClr>
                <a:srgbClr val="404040"/>
              </a:buClr>
              <a:buSzPts val="1800"/>
              <a:buAutoNum type="arabicPeriod"/>
            </a:pPr>
            <a:r>
              <a:rPr lang="iw-IL" dirty="0">
                <a:solidFill>
                  <a:srgbClr val="404040"/>
                </a:solidFill>
              </a:rPr>
              <a:t>בתור משתתף בהאקתונים ומנטור בכמה אני יכול לומר בפה מלא, האקתונים הוא כלי נהדר לחזק יכולות רעיונות ביטחון עצמי ותיק עבודות, נצלו את זה ותראו איך קוד פשוט הופך למוצר אמיתי תוך יומיים.</a:t>
            </a:r>
            <a:endParaRPr dirty="0"/>
          </a:p>
          <a:p>
            <a:pPr marL="342900" lvl="0" indent="-355600" algn="r" rtl="1">
              <a:spcBef>
                <a:spcPts val="2058"/>
              </a:spcBef>
              <a:spcAft>
                <a:spcPts val="0"/>
              </a:spcAft>
              <a:buClr>
                <a:srgbClr val="404040"/>
              </a:buClr>
              <a:buSzPts val="1800"/>
              <a:buAutoNum type="arabicPeriod"/>
            </a:pPr>
            <a:r>
              <a:rPr lang="iw-IL" i="0" dirty="0">
                <a:solidFill>
                  <a:srgbClr val="404040"/>
                </a:solidFill>
              </a:rPr>
              <a:t>האקתון הוא כלי </a:t>
            </a:r>
            <a:r>
              <a:rPr lang="iw-IL" dirty="0">
                <a:solidFill>
                  <a:srgbClr val="404040"/>
                </a:solidFill>
              </a:rPr>
              <a:t>מושלם ליצור קשרים ויכולות</a:t>
            </a:r>
            <a:endParaRPr dirty="0"/>
          </a:p>
          <a:p>
            <a:pPr marL="342900" lvl="0" indent="-355600" algn="r" rtl="1">
              <a:spcBef>
                <a:spcPts val="2058"/>
              </a:spcBef>
              <a:spcAft>
                <a:spcPts val="0"/>
              </a:spcAft>
              <a:buClr>
                <a:srgbClr val="404040"/>
              </a:buClr>
              <a:buSzPts val="1800"/>
              <a:buAutoNum type="arabicPeriod"/>
            </a:pPr>
            <a:r>
              <a:rPr lang="iw-IL" i="0" dirty="0">
                <a:solidFill>
                  <a:srgbClr val="404040"/>
                </a:solidFill>
              </a:rPr>
              <a:t>האקתון נותן לכם תיק עבודות מעניין ואיכותי </a:t>
            </a:r>
            <a:r>
              <a:rPr lang="iw-IL" dirty="0">
                <a:solidFill>
                  <a:srgbClr val="404040"/>
                </a:solidFill>
              </a:rPr>
              <a:t>– </a:t>
            </a:r>
            <a:r>
              <a:rPr lang="he-IL" dirty="0">
                <a:solidFill>
                  <a:srgbClr val="404040"/>
                </a:solidFill>
              </a:rPr>
              <a:t> ש</a:t>
            </a:r>
            <a:r>
              <a:rPr lang="iw-IL" dirty="0">
                <a:solidFill>
                  <a:srgbClr val="404040"/>
                </a:solidFill>
              </a:rPr>
              <a:t>ימו לב לכתוב פאצים מסודרים ולאחר האקתון תעברו ותסדרו כל מה שצריך להכניס לגיטהאב וליצור מזה פרויקט איכותי וטוב </a:t>
            </a:r>
            <a:r>
              <a:rPr lang="he-IL" dirty="0">
                <a:solidFill>
                  <a:srgbClr val="404040"/>
                </a:solidFill>
              </a:rPr>
              <a:t>(</a:t>
            </a:r>
            <a:r>
              <a:rPr lang="iw-IL" dirty="0">
                <a:solidFill>
                  <a:srgbClr val="404040"/>
                </a:solidFill>
              </a:rPr>
              <a:t>לא על חשבון האקתון זה יגזול זמן</a:t>
            </a:r>
            <a:r>
              <a:rPr lang="he-IL" dirty="0">
                <a:solidFill>
                  <a:srgbClr val="404040"/>
                </a:solidFill>
              </a:rPr>
              <a:t>)</a:t>
            </a:r>
            <a:endParaRPr dirty="0"/>
          </a:p>
          <a:p>
            <a:pPr marL="342900" lvl="0" indent="-355600" algn="r" rtl="1">
              <a:spcBef>
                <a:spcPts val="2058"/>
              </a:spcBef>
              <a:spcAft>
                <a:spcPts val="0"/>
              </a:spcAft>
              <a:buClr>
                <a:srgbClr val="404040"/>
              </a:buClr>
              <a:buSzPts val="1800"/>
              <a:buAutoNum type="arabicPeriod"/>
            </a:pPr>
            <a:r>
              <a:rPr lang="iw-IL" i="0" dirty="0">
                <a:solidFill>
                  <a:srgbClr val="404040"/>
                </a:solidFill>
              </a:rPr>
              <a:t>תהנו</a:t>
            </a:r>
            <a:r>
              <a:rPr lang="he-IL" i="0" dirty="0">
                <a:solidFill>
                  <a:srgbClr val="404040"/>
                </a:solidFill>
              </a:rPr>
              <a:t> !</a:t>
            </a:r>
            <a:r>
              <a:rPr lang="iw-IL" i="0" dirty="0">
                <a:solidFill>
                  <a:srgbClr val="404040"/>
                </a:solidFill>
              </a:rPr>
              <a:t> האקתון הוא אחד הימים המהנים ביותר ואפילו מהנדסים שיש להם עבודה באים להאקתונים בשביל החוויה והכיף ואף מוכנים לקחת יום חופש בשביל זה ולהפסיד כסף על זה.</a:t>
            </a:r>
            <a:endParaRPr dirty="0"/>
          </a:p>
          <a:p>
            <a:pPr marL="342900" lvl="0" indent="-355600" algn="r" rtl="1">
              <a:spcBef>
                <a:spcPts val="2058"/>
              </a:spcBef>
              <a:spcAft>
                <a:spcPts val="0"/>
              </a:spcAft>
              <a:buClr>
                <a:srgbClr val="404040"/>
              </a:buClr>
              <a:buSzPts val="1800"/>
              <a:buAutoNum type="arabicPeriod"/>
            </a:pPr>
            <a:r>
              <a:rPr lang="iw-IL" dirty="0">
                <a:solidFill>
                  <a:srgbClr val="404040"/>
                </a:solidFill>
              </a:rPr>
              <a:t>תזכרו, אתם לא הראשונים ולא האחרונים שחשבו שהם לא יצליחו ולא יסיימו, כל עוד תקשיבו לכללים ותתנו את ההכי טוב שלכם, אין ספק שתצליחו !</a:t>
            </a:r>
            <a:endParaRPr i="0" dirty="0">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6"/>
        <p:cNvGrpSpPr/>
        <p:nvPr/>
      </p:nvGrpSpPr>
      <p:grpSpPr>
        <a:xfrm>
          <a:off x="0" y="0"/>
          <a:ext cx="0" cy="0"/>
          <a:chOff x="0" y="0"/>
          <a:chExt cx="0" cy="0"/>
        </a:xfrm>
      </p:grpSpPr>
      <p:sp>
        <p:nvSpPr>
          <p:cNvPr id="297" name="Google Shape;297;g35b6a7236bc_0_2321"/>
          <p:cNvSpPr txBox="1">
            <a:spLocks noGrp="1"/>
          </p:cNvSpPr>
          <p:nvPr>
            <p:ph type="title"/>
          </p:nvPr>
        </p:nvSpPr>
        <p:spPr>
          <a:xfrm>
            <a:off x="2133600" y="2331600"/>
            <a:ext cx="7924800" cy="2194800"/>
          </a:xfrm>
          <a:prstGeom prst="rect">
            <a:avLst/>
          </a:prstGeom>
        </p:spPr>
        <p:txBody>
          <a:bodyPr spcFirstLastPara="1" wrap="square" lIns="121900" tIns="121900" rIns="121900" bIns="121900" anchor="ctr" anchorCtr="0">
            <a:normAutofit/>
          </a:bodyPr>
          <a:lstStyle/>
          <a:p>
            <a:pPr marL="0" lvl="0" indent="0" algn="ctr" rtl="1">
              <a:lnSpc>
                <a:spcPct val="80000"/>
              </a:lnSpc>
              <a:spcBef>
                <a:spcPts val="0"/>
              </a:spcBef>
              <a:spcAft>
                <a:spcPts val="0"/>
              </a:spcAft>
              <a:buNone/>
            </a:pPr>
            <a:r>
              <a:rPr lang="iw-IL" sz="6000">
                <a:solidFill>
                  <a:schemeClr val="lt2"/>
                </a:solidFill>
              </a:rPr>
              <a:t>חלק שני: הרשמות והתקנות</a:t>
            </a:r>
            <a:endParaRPr sz="6000">
              <a:solidFill>
                <a:schemeClr val="lt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02"/>
        <p:cNvGrpSpPr/>
        <p:nvPr/>
      </p:nvGrpSpPr>
      <p:grpSpPr>
        <a:xfrm>
          <a:off x="0" y="0"/>
          <a:ext cx="0" cy="0"/>
          <a:chOff x="0" y="0"/>
          <a:chExt cx="0" cy="0"/>
        </a:xfrm>
      </p:grpSpPr>
      <p:sp>
        <p:nvSpPr>
          <p:cNvPr id="303" name="Google Shape;303;p11"/>
          <p:cNvSpPr txBox="1">
            <a:spLocks noGrp="1"/>
          </p:cNvSpPr>
          <p:nvPr>
            <p:ph type="title"/>
          </p:nvPr>
        </p:nvSpPr>
        <p:spPr>
          <a:xfrm>
            <a:off x="1092200" y="12036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הקדמה</a:t>
            </a:r>
            <a:endParaRPr>
              <a:latin typeface="Quattrocento Sans"/>
              <a:ea typeface="Quattrocento Sans"/>
              <a:cs typeface="Quattrocento Sans"/>
              <a:sym typeface="Quattrocento Sans"/>
            </a:endParaRPr>
          </a:p>
        </p:txBody>
      </p:sp>
      <p:sp>
        <p:nvSpPr>
          <p:cNvPr id="304" name="Google Shape;304;p11"/>
          <p:cNvSpPr txBox="1">
            <a:spLocks noGrp="1"/>
          </p:cNvSpPr>
          <p:nvPr>
            <p:ph type="body" idx="1"/>
          </p:nvPr>
        </p:nvSpPr>
        <p:spPr>
          <a:xfrm>
            <a:off x="1092200" y="2730500"/>
            <a:ext cx="10007700" cy="3264000"/>
          </a:xfrm>
          <a:prstGeom prst="rect">
            <a:avLst/>
          </a:prstGeom>
          <a:noFill/>
          <a:ln>
            <a:noFill/>
          </a:ln>
        </p:spPr>
        <p:txBody>
          <a:bodyPr spcFirstLastPara="1" wrap="square" lIns="91425" tIns="45700" rIns="91425" bIns="45700" anchor="t" anchorCtr="0">
            <a:noAutofit/>
          </a:bodyPr>
          <a:lstStyle/>
          <a:p>
            <a:pPr marL="0" lvl="0" indent="0" algn="r" rtl="1">
              <a:lnSpc>
                <a:spcPct val="150000"/>
              </a:lnSpc>
              <a:spcBef>
                <a:spcPts val="0"/>
              </a:spcBef>
              <a:spcAft>
                <a:spcPts val="0"/>
              </a:spcAft>
              <a:buClr>
                <a:srgbClr val="404040"/>
              </a:buClr>
              <a:buSzPts val="1600"/>
              <a:buNone/>
            </a:pPr>
            <a:r>
              <a:rPr lang="iw-IL" sz="1800" i="0">
                <a:solidFill>
                  <a:srgbClr val="404040"/>
                </a:solidFill>
              </a:rPr>
              <a:t>כמו שאמרנו בחלק הראשון, אנחנו רוצים להגיע להאקתון עם סביבת עבודה עובדת</a:t>
            </a:r>
            <a:r>
              <a:rPr lang="iw-IL" sz="1800">
                <a:solidFill>
                  <a:srgbClr val="404040"/>
                </a:solidFill>
              </a:rPr>
              <a:t> שאנחנו יודעים להשתמש בה ועוזרת לנו לכתוב קוד מהיר יותר איכותי יותר וטוב יותר, וכמובן, לא להיתקע בשלב ההתקנות וההרשמות, שימו לב לבצע את הנאמר פה עוד היום, חלק מהדברים יכולים לקחת זמן ולא כדאי לחכות עם זה לרגע האחרון.</a:t>
            </a:r>
            <a:endParaRPr sz="1800" i="0">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09"/>
        <p:cNvGrpSpPr/>
        <p:nvPr/>
      </p:nvGrpSpPr>
      <p:grpSpPr>
        <a:xfrm>
          <a:off x="0" y="0"/>
          <a:ext cx="0" cy="0"/>
          <a:chOff x="0" y="0"/>
          <a:chExt cx="0" cy="0"/>
        </a:xfrm>
      </p:grpSpPr>
      <p:sp>
        <p:nvSpPr>
          <p:cNvPr id="310" name="Google Shape;310;p12"/>
          <p:cNvSpPr txBox="1">
            <a:spLocks noGrp="1"/>
          </p:cNvSpPr>
          <p:nvPr>
            <p:ph type="title"/>
          </p:nvPr>
        </p:nvSpPr>
        <p:spPr>
          <a:xfrm>
            <a:off x="1092200" y="-91733"/>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Quattrocento Sans"/>
              <a:buNone/>
            </a:pPr>
            <a:r>
              <a:rPr lang="en-US" dirty="0">
                <a:latin typeface="Quattrocento Sans"/>
                <a:ea typeface="Quattrocento Sans"/>
                <a:cs typeface="Quattrocento Sans"/>
                <a:sym typeface="Quattrocento Sans"/>
              </a:rPr>
              <a:t>GitHub</a:t>
            </a:r>
            <a:endParaRPr dirty="0"/>
          </a:p>
        </p:txBody>
      </p:sp>
      <p:sp>
        <p:nvSpPr>
          <p:cNvPr id="311" name="Google Shape;311;p12"/>
          <p:cNvSpPr txBox="1">
            <a:spLocks noGrp="1"/>
          </p:cNvSpPr>
          <p:nvPr>
            <p:ph type="body" idx="1"/>
          </p:nvPr>
        </p:nvSpPr>
        <p:spPr>
          <a:xfrm>
            <a:off x="1092200" y="1435100"/>
            <a:ext cx="10007700" cy="3264000"/>
          </a:xfrm>
          <a:prstGeom prst="rect">
            <a:avLst/>
          </a:prstGeom>
        </p:spPr>
        <p:txBody>
          <a:bodyPr spcFirstLastPara="1" wrap="square" lIns="91425" tIns="45700" rIns="91425" bIns="45700" anchor="t" anchorCtr="0">
            <a:noAutofit/>
          </a:bodyPr>
          <a:lstStyle/>
          <a:p>
            <a:pPr marL="342900" lvl="0" indent="-368300" algn="r" rtl="1">
              <a:spcBef>
                <a:spcPts val="0"/>
              </a:spcBef>
              <a:spcAft>
                <a:spcPts val="0"/>
              </a:spcAft>
              <a:buClr>
                <a:srgbClr val="404040"/>
              </a:buClr>
              <a:buSzPts val="1800"/>
              <a:buAutoNum type="arabicPeriod"/>
            </a:pPr>
            <a:r>
              <a:rPr lang="iw-IL" i="0" dirty="0">
                <a:solidFill>
                  <a:srgbClr val="404040"/>
                </a:solidFill>
              </a:rPr>
              <a:t>גיטאהב הוא השרת ששם נעלה את הקוד ונשתף את המידע בין הצוות, ארחיב על זה בהמשך.</a:t>
            </a:r>
            <a:endParaRPr dirty="0"/>
          </a:p>
          <a:p>
            <a:pPr marL="342900" lvl="0" indent="-368300" algn="r" rtl="1">
              <a:spcBef>
                <a:spcPts val="2058"/>
              </a:spcBef>
              <a:spcAft>
                <a:spcPts val="0"/>
              </a:spcAft>
              <a:buClr>
                <a:srgbClr val="404040"/>
              </a:buClr>
              <a:buSzPts val="1800"/>
              <a:buAutoNum type="arabicPeriod"/>
            </a:pPr>
            <a:r>
              <a:rPr lang="iw-IL" dirty="0">
                <a:solidFill>
                  <a:srgbClr val="404040"/>
                </a:solidFill>
              </a:rPr>
              <a:t>לגיטאהב אפשר להירשם בצורה פשוטה אך לסטודנטים יש הנחות וכלים שיכולים לעזור לנו בחינם במקום לשלם על זה עשרות דולרים.</a:t>
            </a:r>
            <a:endParaRPr dirty="0"/>
          </a:p>
          <a:p>
            <a:pPr marL="342900" lvl="0" indent="-368300" algn="r" rtl="1">
              <a:spcBef>
                <a:spcPts val="2058"/>
              </a:spcBef>
              <a:spcAft>
                <a:spcPts val="0"/>
              </a:spcAft>
              <a:buClr>
                <a:srgbClr val="404040"/>
              </a:buClr>
              <a:buSzPts val="1800"/>
              <a:buFont typeface="Arial"/>
              <a:buAutoNum type="arabicPeriod"/>
            </a:pPr>
            <a:r>
              <a:rPr lang="iw-IL" i="0" dirty="0">
                <a:solidFill>
                  <a:srgbClr val="404040"/>
                </a:solidFill>
              </a:rPr>
              <a:t>על מ</a:t>
            </a:r>
            <a:r>
              <a:rPr lang="iw-IL" dirty="0">
                <a:solidFill>
                  <a:srgbClr val="404040"/>
                </a:solidFill>
              </a:rPr>
              <a:t>נת להירשם כסטודנט היכנסו לקישור הבא: </a:t>
            </a:r>
            <a:r>
              <a:rPr lang="iw-IL" u="sng" dirty="0">
                <a:solidFill>
                  <a:schemeClr val="hlink"/>
                </a:solidFill>
                <a:hlinkClick r:id="rId3"/>
              </a:rPr>
              <a:t>GitHub Student Developer Pack - GitHub Education</a:t>
            </a:r>
            <a:endParaRPr dirty="0">
              <a:solidFill>
                <a:srgbClr val="404040"/>
              </a:solidFill>
            </a:endParaRPr>
          </a:p>
          <a:p>
            <a:pPr marL="342900" lvl="0" indent="-368300" algn="r" rtl="1">
              <a:spcBef>
                <a:spcPts val="2058"/>
              </a:spcBef>
              <a:spcAft>
                <a:spcPts val="0"/>
              </a:spcAft>
              <a:buClr>
                <a:srgbClr val="404040"/>
              </a:buClr>
              <a:buSzPts val="1800"/>
              <a:buAutoNum type="arabicPeriod"/>
            </a:pPr>
            <a:r>
              <a:rPr lang="iw-IL" dirty="0">
                <a:solidFill>
                  <a:srgbClr val="404040"/>
                </a:solidFill>
              </a:rPr>
              <a:t>מה זה נותן? חשבון פרימיום שנותן לכם להריץ דברים בצורה אוטומטית ברפו שלכם</a:t>
            </a:r>
            <a:endParaRPr dirty="0"/>
          </a:p>
          <a:p>
            <a:pPr marL="342900" lvl="0" indent="-368300" algn="r" rtl="1">
              <a:spcBef>
                <a:spcPts val="2058"/>
              </a:spcBef>
              <a:spcAft>
                <a:spcPts val="0"/>
              </a:spcAft>
              <a:buClr>
                <a:srgbClr val="404040"/>
              </a:buClr>
              <a:buSzPts val="1800"/>
              <a:buAutoNum type="arabicPeriod"/>
            </a:pPr>
            <a:r>
              <a:rPr lang="iw-IL" i="0" dirty="0">
                <a:solidFill>
                  <a:srgbClr val="404040"/>
                </a:solidFill>
              </a:rPr>
              <a:t>Gi</a:t>
            </a:r>
            <a:r>
              <a:rPr lang="iw-IL" dirty="0">
                <a:solidFill>
                  <a:srgbClr val="404040"/>
                </a:solidFill>
              </a:rPr>
              <a:t>tHub CoPilot </a:t>
            </a:r>
            <a:r>
              <a:rPr lang="he-IL" dirty="0">
                <a:solidFill>
                  <a:srgbClr val="404040"/>
                </a:solidFill>
              </a:rPr>
              <a:t> ה</a:t>
            </a:r>
            <a:r>
              <a:rPr lang="iw-IL" dirty="0">
                <a:solidFill>
                  <a:srgbClr val="404040"/>
                </a:solidFill>
              </a:rPr>
              <a:t>שלמה אוטומטית בקוד (AI)</a:t>
            </a:r>
            <a:endParaRPr dirty="0"/>
          </a:p>
          <a:p>
            <a:pPr marL="342900" lvl="0" indent="-368300" algn="r" rtl="1">
              <a:spcBef>
                <a:spcPts val="2058"/>
              </a:spcBef>
              <a:spcAft>
                <a:spcPts val="0"/>
              </a:spcAft>
              <a:buClr>
                <a:srgbClr val="404040"/>
              </a:buClr>
              <a:buSzPts val="1800"/>
              <a:buAutoNum type="arabicPeriod"/>
            </a:pPr>
            <a:r>
              <a:rPr lang="iw-IL" i="0" dirty="0">
                <a:solidFill>
                  <a:srgbClr val="404040"/>
                </a:solidFill>
              </a:rPr>
              <a:t>שימו לב</a:t>
            </a:r>
            <a:r>
              <a:rPr lang="en-US" i="0" dirty="0">
                <a:solidFill>
                  <a:srgbClr val="404040"/>
                </a:solidFill>
              </a:rPr>
              <a:t>! </a:t>
            </a:r>
            <a:r>
              <a:rPr lang="iw-IL" i="0" dirty="0">
                <a:solidFill>
                  <a:srgbClr val="404040"/>
                </a:solidFill>
              </a:rPr>
              <a:t>הגיטאהב הוא הכרטיס ביקור שלכם לעבודה, השתמשו בשמות איכותיים ולא בכינויים עם מספרים</a:t>
            </a:r>
            <a:br>
              <a:rPr lang="iw-IL" i="0" dirty="0">
                <a:solidFill>
                  <a:srgbClr val="404040"/>
                </a:solidFill>
              </a:rPr>
            </a:br>
            <a:r>
              <a:rPr lang="iw-IL" i="0" dirty="0">
                <a:solidFill>
                  <a:srgbClr val="404040"/>
                </a:solidFill>
              </a:rPr>
              <a:t>למש</a:t>
            </a:r>
            <a:r>
              <a:rPr lang="he-IL" i="0" dirty="0">
                <a:solidFill>
                  <a:srgbClr val="404040"/>
                </a:solidFill>
              </a:rPr>
              <a:t>ל </a:t>
            </a:r>
            <a:r>
              <a:rPr lang="iw-IL" i="0" dirty="0">
                <a:solidFill>
                  <a:srgbClr val="404040"/>
                </a:solidFill>
              </a:rPr>
              <a:t>: ItamarShalev</a:t>
            </a:r>
            <a:endParaRPr i="0" dirty="0">
              <a:solidFill>
                <a:srgbClr val="404040"/>
              </a:solidFill>
            </a:endParaRPr>
          </a:p>
          <a:p>
            <a:pPr marL="342900" lvl="0" indent="-368300" algn="r" rtl="1">
              <a:spcBef>
                <a:spcPts val="2058"/>
              </a:spcBef>
              <a:spcAft>
                <a:spcPts val="0"/>
              </a:spcAft>
              <a:buClr>
                <a:srgbClr val="404040"/>
              </a:buClr>
              <a:buSzPts val="1800"/>
              <a:buAutoNum type="arabicPeriod"/>
            </a:pPr>
            <a:r>
              <a:rPr lang="iw-IL" dirty="0">
                <a:solidFill>
                  <a:srgbClr val="404040"/>
                </a:solidFill>
              </a:rPr>
              <a:t>במידת האפשר והצורך, אפילו תפתחו מייל שנראה טוב למטרה הזאת וגם אותו תציגו בקורות חיים – </a:t>
            </a:r>
            <a:r>
              <a:rPr lang="he-IL" dirty="0">
                <a:solidFill>
                  <a:srgbClr val="404040"/>
                </a:solidFill>
              </a:rPr>
              <a:t> נ</a:t>
            </a:r>
            <a:r>
              <a:rPr lang="iw-IL" dirty="0">
                <a:solidFill>
                  <a:srgbClr val="404040"/>
                </a:solidFill>
              </a:rPr>
              <a:t>ראה הרבה יותר מקצועי ומשפר סיכויי קבלה.</a:t>
            </a:r>
            <a:endParaRPr i="0" dirty="0">
              <a:solidFill>
                <a:srgbClr val="404040"/>
              </a:solidFill>
            </a:endParaRPr>
          </a:p>
        </p:txBody>
      </p:sp>
      <p:pic>
        <p:nvPicPr>
          <p:cNvPr id="312" name="Google Shape;312;p12" descr="File:GitHub Mark.png - Wikimedia Commons"/>
          <p:cNvPicPr preferRelativeResize="0"/>
          <p:nvPr/>
        </p:nvPicPr>
        <p:blipFill>
          <a:blip r:embed="rId4">
            <a:alphaModFix/>
          </a:blip>
          <a:stretch>
            <a:fillRect/>
          </a:stretch>
        </p:blipFill>
        <p:spPr>
          <a:xfrm>
            <a:off x="477925" y="436475"/>
            <a:ext cx="1526400" cy="152640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7"/>
        <p:cNvGrpSpPr/>
        <p:nvPr/>
      </p:nvGrpSpPr>
      <p:grpSpPr>
        <a:xfrm>
          <a:off x="0" y="0"/>
          <a:ext cx="0" cy="0"/>
          <a:chOff x="0" y="0"/>
          <a:chExt cx="0" cy="0"/>
        </a:xfrm>
      </p:grpSpPr>
      <p:sp>
        <p:nvSpPr>
          <p:cNvPr id="318" name="Google Shape;318;p13"/>
          <p:cNvSpPr txBox="1">
            <a:spLocks noGrp="1"/>
          </p:cNvSpPr>
          <p:nvPr>
            <p:ph type="title"/>
          </p:nvPr>
        </p:nvSpPr>
        <p:spPr>
          <a:xfrm>
            <a:off x="1092200" y="365467"/>
            <a:ext cx="10007700" cy="1272900"/>
          </a:xfrm>
          <a:prstGeom prst="rect">
            <a:avLst/>
          </a:prstGeom>
        </p:spPr>
        <p:txBody>
          <a:bodyPr spcFirstLastPara="1" wrap="square" lIns="91425" tIns="45700" rIns="91425" bIns="45700" anchor="b" anchorCtr="0">
            <a:noAutofit/>
          </a:bodyPr>
          <a:lstStyle/>
          <a:p>
            <a:pPr marL="0" lvl="0" indent="0" algn="ctr" rtl="1">
              <a:spcBef>
                <a:spcPts val="0"/>
              </a:spcBef>
              <a:spcAft>
                <a:spcPts val="0"/>
              </a:spcAft>
              <a:buClr>
                <a:schemeClr val="dk1"/>
              </a:buClr>
              <a:buSzPts val="4200"/>
              <a:buFont typeface="Arial"/>
              <a:buNone/>
            </a:pPr>
            <a:r>
              <a:rPr lang="iw-IL"/>
              <a:t>Linkedin</a:t>
            </a:r>
            <a:endParaRPr/>
          </a:p>
        </p:txBody>
      </p:sp>
      <p:sp>
        <p:nvSpPr>
          <p:cNvPr id="319" name="Google Shape;319;p13"/>
          <p:cNvSpPr txBox="1">
            <a:spLocks noGrp="1"/>
          </p:cNvSpPr>
          <p:nvPr>
            <p:ph type="body" idx="1"/>
          </p:nvPr>
        </p:nvSpPr>
        <p:spPr>
          <a:xfrm>
            <a:off x="1092200" y="1816100"/>
            <a:ext cx="10007700" cy="3264000"/>
          </a:xfrm>
          <a:prstGeom prst="rect">
            <a:avLst/>
          </a:prstGeom>
        </p:spPr>
        <p:txBody>
          <a:bodyPr spcFirstLastPara="1" wrap="square" lIns="91425" tIns="45700" rIns="91425" bIns="45700" anchor="t" anchorCtr="0">
            <a:noAutofit/>
          </a:bodyPr>
          <a:lstStyle/>
          <a:p>
            <a:pPr marL="0" lvl="0" indent="0" algn="r" rtl="1">
              <a:spcBef>
                <a:spcPts val="0"/>
              </a:spcBef>
              <a:spcAft>
                <a:spcPts val="0"/>
              </a:spcAft>
              <a:buClr>
                <a:srgbClr val="404040"/>
              </a:buClr>
              <a:buSzPts val="1600"/>
              <a:buNone/>
            </a:pPr>
            <a:r>
              <a:rPr lang="iw-IL">
                <a:solidFill>
                  <a:srgbClr val="404040"/>
                </a:solidFill>
              </a:rPr>
              <a:t>אם כבר דיברנו על סיכויי קבלה, לרוב אתם תרצו לפרסם את תוצאות האקתון ולספר על החוויה המוצר ולהראות את הקוד.</a:t>
            </a:r>
            <a:endParaRPr/>
          </a:p>
          <a:p>
            <a:pPr marL="0" lvl="0" indent="0" algn="r" rtl="1">
              <a:spcBef>
                <a:spcPts val="2058"/>
              </a:spcBef>
              <a:spcAft>
                <a:spcPts val="0"/>
              </a:spcAft>
              <a:buClr>
                <a:srgbClr val="404040"/>
              </a:buClr>
              <a:buSzPts val="1600"/>
              <a:buNone/>
            </a:pPr>
            <a:r>
              <a:rPr lang="iw-IL" i="0">
                <a:solidFill>
                  <a:srgbClr val="404040"/>
                </a:solidFill>
              </a:rPr>
              <a:t>שימו לב, זה ממש עושה הבדל לראות פרויקט מסודר עם גיטאהב </a:t>
            </a:r>
            <a:r>
              <a:rPr lang="iw-IL">
                <a:solidFill>
                  <a:srgbClr val="404040"/>
                </a:solidFill>
              </a:rPr>
              <a:t>שם משתמש כמו שצריך וחשבון לינקדין.</a:t>
            </a:r>
            <a:endParaRPr/>
          </a:p>
          <a:p>
            <a:pPr marL="0" lvl="0" indent="0" algn="r" rtl="1">
              <a:spcBef>
                <a:spcPts val="2058"/>
              </a:spcBef>
              <a:spcAft>
                <a:spcPts val="0"/>
              </a:spcAft>
              <a:buClr>
                <a:srgbClr val="404040"/>
              </a:buClr>
              <a:buSzPts val="1600"/>
              <a:buNone/>
            </a:pPr>
            <a:r>
              <a:rPr lang="iw-IL" i="0">
                <a:solidFill>
                  <a:srgbClr val="404040"/>
                </a:solidFill>
              </a:rPr>
              <a:t>שימו לב לערוך את הקישור של חשבון הלינקדי</a:t>
            </a:r>
            <a:r>
              <a:rPr lang="iw-IL">
                <a:solidFill>
                  <a:srgbClr val="404040"/>
                </a:solidFill>
              </a:rPr>
              <a:t>ן שלכם כך שיופיע השם שלכם בלבד ללא מספרים ואותיות מיותרות.</a:t>
            </a:r>
            <a:endParaRPr/>
          </a:p>
          <a:p>
            <a:pPr marL="0" lvl="0" indent="0" algn="r" rtl="1">
              <a:spcBef>
                <a:spcPts val="2058"/>
              </a:spcBef>
              <a:spcAft>
                <a:spcPts val="0"/>
              </a:spcAft>
              <a:buClr>
                <a:srgbClr val="404040"/>
              </a:buClr>
              <a:buSzPts val="1600"/>
              <a:buNone/>
            </a:pPr>
            <a:r>
              <a:rPr lang="iw-IL" i="0">
                <a:solidFill>
                  <a:srgbClr val="404040"/>
                </a:solidFill>
              </a:rPr>
              <a:t>לדוגמא: </a:t>
            </a:r>
            <a:r>
              <a:rPr lang="iw-IL" i="0" u="sng">
                <a:solidFill>
                  <a:srgbClr val="404040"/>
                </a:solidFill>
                <a:hlinkClick r:id="rId3">
                  <a:extLst>
                    <a:ext uri="{A12FA001-AC4F-418D-AE19-62706E023703}">
                      <ahyp:hlinkClr xmlns:ahyp="http://schemas.microsoft.com/office/drawing/2018/hyperlinkcolor" val="tx"/>
                    </a:ext>
                  </a:extLst>
                </a:hlinkClick>
              </a:rPr>
              <a:t>https://www.linkedin.com/in/itamar-shalev/</a:t>
            </a:r>
            <a:endParaRPr i="0">
              <a:solidFill>
                <a:srgbClr val="404040"/>
              </a:solidFill>
            </a:endParaRPr>
          </a:p>
          <a:p>
            <a:pPr marL="0" lvl="0" indent="0" algn="r" rtl="1">
              <a:spcBef>
                <a:spcPts val="2058"/>
              </a:spcBef>
              <a:spcAft>
                <a:spcPts val="0"/>
              </a:spcAft>
              <a:buClr>
                <a:srgbClr val="404040"/>
              </a:buClr>
              <a:buSzPts val="1600"/>
              <a:buNone/>
            </a:pPr>
            <a:r>
              <a:rPr lang="iw-IL">
                <a:solidFill>
                  <a:srgbClr val="404040"/>
                </a:solidFill>
              </a:rPr>
              <a:t>איך לשנות? בדיוק דקה על השעון.</a:t>
            </a:r>
            <a:endParaRPr/>
          </a:p>
          <a:p>
            <a:pPr marL="0" lvl="0" indent="0" algn="l" rtl="0">
              <a:spcBef>
                <a:spcPts val="2058"/>
              </a:spcBef>
              <a:spcAft>
                <a:spcPts val="0"/>
              </a:spcAft>
              <a:buClr>
                <a:srgbClr val="404040"/>
              </a:buClr>
              <a:buSzPts val="1600"/>
              <a:buNone/>
            </a:pPr>
            <a:r>
              <a:rPr lang="iw-IL" i="0">
                <a:solidFill>
                  <a:srgbClr val="404040"/>
                </a:solidFill>
              </a:rPr>
              <a:t>Profile </a:t>
            </a:r>
            <a:r>
              <a:rPr lang="iw-IL" b="1" i="0">
                <a:solidFill>
                  <a:srgbClr val="404040"/>
                </a:solidFill>
              </a:rPr>
              <a:t>-&gt;</a:t>
            </a:r>
            <a:r>
              <a:rPr lang="iw-IL" i="0">
                <a:solidFill>
                  <a:srgbClr val="404040"/>
                </a:solidFill>
              </a:rPr>
              <a:t> (Right side) Public profile &amp; URL </a:t>
            </a:r>
            <a:r>
              <a:rPr lang="iw-IL" b="1" i="0">
                <a:solidFill>
                  <a:srgbClr val="404040"/>
                </a:solidFill>
              </a:rPr>
              <a:t>-&gt;</a:t>
            </a:r>
            <a:r>
              <a:rPr lang="iw-IL" i="0">
                <a:solidFill>
                  <a:srgbClr val="404040"/>
                </a:solidFill>
              </a:rPr>
              <a:t> (Right side) Edit your custom URL</a:t>
            </a:r>
            <a:endParaRPr i="0">
              <a:solidFill>
                <a:srgbClr val="404040"/>
              </a:solidFill>
            </a:endParaRPr>
          </a:p>
        </p:txBody>
      </p:sp>
      <p:pic>
        <p:nvPicPr>
          <p:cNvPr id="320" name="Google Shape;320;p13" descr="File:LinkedIn Logo.svg - Wikimedia Commons"/>
          <p:cNvPicPr preferRelativeResize="0"/>
          <p:nvPr/>
        </p:nvPicPr>
        <p:blipFill rotWithShape="1">
          <a:blip r:embed="rId4">
            <a:alphaModFix/>
          </a:blip>
          <a:srcRect l="73331"/>
          <a:stretch/>
        </p:blipFill>
        <p:spPr>
          <a:xfrm>
            <a:off x="471350" y="457725"/>
            <a:ext cx="1252214" cy="12729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5"/>
        <p:cNvGrpSpPr/>
        <p:nvPr/>
      </p:nvGrpSpPr>
      <p:grpSpPr>
        <a:xfrm>
          <a:off x="0" y="0"/>
          <a:ext cx="0" cy="0"/>
          <a:chOff x="0" y="0"/>
          <a:chExt cx="0" cy="0"/>
        </a:xfrm>
      </p:grpSpPr>
      <p:sp>
        <p:nvSpPr>
          <p:cNvPr id="326" name="Google Shape;326;p14"/>
          <p:cNvSpPr txBox="1">
            <a:spLocks noGrp="1"/>
          </p:cNvSpPr>
          <p:nvPr>
            <p:ph type="title"/>
          </p:nvPr>
        </p:nvSpPr>
        <p:spPr>
          <a:xfrm>
            <a:off x="1092200" y="6702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התקנות</a:t>
            </a:r>
            <a:endParaRPr>
              <a:latin typeface="Quattrocento Sans"/>
              <a:ea typeface="Quattrocento Sans"/>
              <a:cs typeface="Quattrocento Sans"/>
              <a:sym typeface="Quattrocento Sans"/>
            </a:endParaRPr>
          </a:p>
        </p:txBody>
      </p:sp>
      <p:sp>
        <p:nvSpPr>
          <p:cNvPr id="327" name="Google Shape;327;p14"/>
          <p:cNvSpPr txBox="1">
            <a:spLocks noGrp="1"/>
          </p:cNvSpPr>
          <p:nvPr>
            <p:ph type="body" idx="1"/>
          </p:nvPr>
        </p:nvSpPr>
        <p:spPr>
          <a:xfrm>
            <a:off x="1016000" y="2197100"/>
            <a:ext cx="10007700" cy="3264000"/>
          </a:xfrm>
          <a:prstGeom prst="rect">
            <a:avLst/>
          </a:prstGeom>
          <a:noFill/>
          <a:ln>
            <a:noFill/>
          </a:ln>
        </p:spPr>
        <p:txBody>
          <a:bodyPr spcFirstLastPara="1" wrap="square" lIns="91425" tIns="45700" rIns="91425" bIns="45700" anchor="t" anchorCtr="0">
            <a:noAutofit/>
          </a:bodyPr>
          <a:lstStyle/>
          <a:p>
            <a:pPr marL="342900" lvl="0" indent="-355600" algn="r" rtl="1">
              <a:lnSpc>
                <a:spcPct val="150000"/>
              </a:lnSpc>
              <a:spcBef>
                <a:spcPts val="0"/>
              </a:spcBef>
              <a:spcAft>
                <a:spcPts val="0"/>
              </a:spcAft>
              <a:buClr>
                <a:srgbClr val="404040"/>
              </a:buClr>
              <a:buSzPts val="1800"/>
              <a:buFont typeface="Arial"/>
              <a:buAutoNum type="arabicPeriod"/>
            </a:pPr>
            <a:r>
              <a:rPr lang="iw-IL" sz="1800" i="0" dirty="0">
                <a:solidFill>
                  <a:srgbClr val="404040"/>
                </a:solidFill>
              </a:rPr>
              <a:t>לפני שנתחיל את ההתקנות, ועל מנת לעזור לכם להגיע לקוד עובד מהר ככל האפשר שרוב הקוניפגורציות יש לכם ופשוט לעבוד העליתי רפו לדוגמא שמכיל כל מה שצריך להתחלה טובה וקלילה כמו כן המלצות לתוספים הנצרכים והגדרות של סביבת העבודה vscode </a:t>
            </a:r>
            <a:r>
              <a:rPr lang="he-IL" sz="1800" i="0" dirty="0">
                <a:solidFill>
                  <a:srgbClr val="404040"/>
                </a:solidFill>
              </a:rPr>
              <a:t> כ</a:t>
            </a:r>
            <a:r>
              <a:rPr lang="iw-IL" sz="1800" i="0" dirty="0">
                <a:solidFill>
                  <a:srgbClr val="404040"/>
                </a:solidFill>
              </a:rPr>
              <a:t>ולל קונפיגורציה לגיט</a:t>
            </a:r>
            <a:r>
              <a:rPr lang="iw-IL" sz="1800" dirty="0">
                <a:solidFill>
                  <a:srgbClr val="404040"/>
                </a:solidFill>
              </a:rPr>
              <a:t> </a:t>
            </a:r>
            <a:r>
              <a:rPr lang="iw-IL" sz="1800" b="1" dirty="0">
                <a:solidFill>
                  <a:srgbClr val="404040"/>
                </a:solidFill>
              </a:rPr>
              <a:t>ואת המצגת הנוכחית.</a:t>
            </a:r>
            <a:endParaRPr sz="1800" b="1" i="0" dirty="0">
              <a:solidFill>
                <a:srgbClr val="404040"/>
              </a:solidFill>
            </a:endParaRPr>
          </a:p>
          <a:p>
            <a:pPr marL="342900" lvl="0" indent="-355600" algn="r" rtl="1">
              <a:lnSpc>
                <a:spcPct val="150000"/>
              </a:lnSpc>
              <a:spcBef>
                <a:spcPts val="2058"/>
              </a:spcBef>
              <a:spcAft>
                <a:spcPts val="0"/>
              </a:spcAft>
              <a:buClr>
                <a:srgbClr val="404040"/>
              </a:buClr>
              <a:buSzPts val="1800"/>
              <a:buAutoNum type="arabicPeriod"/>
            </a:pPr>
            <a:r>
              <a:rPr lang="iw-IL" sz="1800" i="0" dirty="0">
                <a:solidFill>
                  <a:srgbClr val="404040"/>
                </a:solidFill>
              </a:rPr>
              <a:t>לינק</a:t>
            </a:r>
            <a:r>
              <a:rPr lang="he-IL" sz="1800" i="0" dirty="0">
                <a:solidFill>
                  <a:srgbClr val="404040"/>
                </a:solidFill>
              </a:rPr>
              <a:t>: </a:t>
            </a:r>
            <a:r>
              <a:rPr lang="iw-IL" sz="1800" i="0" u="sng" dirty="0">
                <a:solidFill>
                  <a:srgbClr val="404040"/>
                </a:solidFill>
                <a:hlinkClick r:id="rId3">
                  <a:extLst>
                    <a:ext uri="{A12FA001-AC4F-418D-AE19-62706E023703}">
                      <ahyp:hlinkClr xmlns:ahyp="http://schemas.microsoft.com/office/drawing/2018/hyperlinkcolor" val="tx"/>
                    </a:ext>
                  </a:extLst>
                </a:hlinkClick>
              </a:rPr>
              <a:t>https://github.com/ItamarShalev/flask_repo_example</a:t>
            </a:r>
            <a:endParaRPr sz="1800" i="0" dirty="0">
              <a:solidFill>
                <a:srgbClr val="404040"/>
              </a:solidFill>
            </a:endParaRPr>
          </a:p>
          <a:p>
            <a:pPr marL="342900" lvl="0" indent="-355600" algn="r" rtl="1">
              <a:lnSpc>
                <a:spcPct val="150000"/>
              </a:lnSpc>
              <a:spcBef>
                <a:spcPts val="2058"/>
              </a:spcBef>
              <a:spcAft>
                <a:spcPts val="0"/>
              </a:spcAft>
              <a:buClr>
                <a:srgbClr val="404040"/>
              </a:buClr>
              <a:buSzPts val="1800"/>
              <a:buAutoNum type="arabicPeriod"/>
            </a:pPr>
            <a:r>
              <a:rPr lang="iw-IL" sz="1800" i="0" dirty="0">
                <a:solidFill>
                  <a:srgbClr val="404040"/>
                </a:solidFill>
              </a:rPr>
              <a:t>אומנם לרפו קוראים flask </a:t>
            </a:r>
            <a:r>
              <a:rPr lang="he-IL" sz="1800" i="0" dirty="0">
                <a:solidFill>
                  <a:srgbClr val="404040"/>
                </a:solidFill>
              </a:rPr>
              <a:t> א</a:t>
            </a:r>
            <a:r>
              <a:rPr lang="iw-IL" sz="1800" i="0" dirty="0">
                <a:solidFill>
                  <a:srgbClr val="404040"/>
                </a:solidFill>
              </a:rPr>
              <a:t>ך לאחר מחשבה והבנה שלפעמים תצטרכו דווקא שרת בלבד השימוש ב</a:t>
            </a:r>
            <a:r>
              <a:rPr lang="iw-IL" sz="1800" dirty="0">
                <a:solidFill>
                  <a:srgbClr val="404040"/>
                </a:solidFill>
              </a:rPr>
              <a:t>fastapi </a:t>
            </a:r>
            <a:br>
              <a:rPr lang="iw-IL" sz="1800" dirty="0">
                <a:solidFill>
                  <a:srgbClr val="404040"/>
                </a:solidFill>
              </a:rPr>
            </a:br>
            <a:r>
              <a:rPr lang="iw-IL" sz="1800" dirty="0">
                <a:solidFill>
                  <a:srgbClr val="404040"/>
                </a:solidFill>
              </a:rPr>
              <a:t>יותר מתאים ולכן הוספתי דוגמאות קוד וגם postman</a:t>
            </a:r>
            <a:endParaRPr sz="1800" dirty="0">
              <a:solidFill>
                <a:srgbClr val="404040"/>
              </a:solidFill>
            </a:endParaRPr>
          </a:p>
        </p:txBody>
      </p:sp>
      <p:pic>
        <p:nvPicPr>
          <p:cNvPr id="328" name="Google Shape;328;p14" descr="File:Download alt font awesome.svg - Wikipedia"/>
          <p:cNvPicPr preferRelativeResize="0"/>
          <p:nvPr/>
        </p:nvPicPr>
        <p:blipFill>
          <a:blip r:embed="rId4">
            <a:alphaModFix/>
          </a:blip>
          <a:stretch>
            <a:fillRect/>
          </a:stretch>
        </p:blipFill>
        <p:spPr>
          <a:xfrm>
            <a:off x="448550" y="416775"/>
            <a:ext cx="1526400" cy="1526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33"/>
        <p:cNvGrpSpPr/>
        <p:nvPr/>
      </p:nvGrpSpPr>
      <p:grpSpPr>
        <a:xfrm>
          <a:off x="0" y="0"/>
          <a:ext cx="0" cy="0"/>
          <a:chOff x="0" y="0"/>
          <a:chExt cx="0" cy="0"/>
        </a:xfrm>
      </p:grpSpPr>
      <p:sp>
        <p:nvSpPr>
          <p:cNvPr id="334" name="Google Shape;334;p15"/>
          <p:cNvSpPr txBox="1">
            <a:spLocks noGrp="1"/>
          </p:cNvSpPr>
          <p:nvPr>
            <p:ph type="title"/>
          </p:nvPr>
        </p:nvSpPr>
        <p:spPr>
          <a:xfrm>
            <a:off x="1092200" y="746467"/>
            <a:ext cx="10007700" cy="12729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4200"/>
              <a:buFont typeface="Quattrocento Sans"/>
              <a:buNone/>
            </a:pPr>
            <a:r>
              <a:rPr lang="iw-IL"/>
              <a:t>JetBrains (PyCharm)</a:t>
            </a:r>
            <a:endParaRPr/>
          </a:p>
        </p:txBody>
      </p:sp>
      <p:sp>
        <p:nvSpPr>
          <p:cNvPr id="335" name="Google Shape;335;p15"/>
          <p:cNvSpPr txBox="1">
            <a:spLocks noGrp="1"/>
          </p:cNvSpPr>
          <p:nvPr>
            <p:ph type="body" idx="1"/>
          </p:nvPr>
        </p:nvSpPr>
        <p:spPr>
          <a:xfrm>
            <a:off x="939800" y="2273300"/>
            <a:ext cx="10007700" cy="3264000"/>
          </a:xfrm>
          <a:prstGeom prst="rect">
            <a:avLst/>
          </a:prstGeom>
          <a:noFill/>
          <a:ln>
            <a:noFill/>
          </a:ln>
        </p:spPr>
        <p:txBody>
          <a:bodyPr spcFirstLastPara="1" wrap="square" lIns="91425" tIns="45700" rIns="91425" bIns="45700" anchor="t" anchorCtr="0">
            <a:noAutofit/>
          </a:bodyPr>
          <a:lstStyle/>
          <a:p>
            <a:pPr marL="342900" lvl="0" indent="-368300" algn="r" rtl="1">
              <a:lnSpc>
                <a:spcPct val="150000"/>
              </a:lnSpc>
              <a:spcBef>
                <a:spcPts val="0"/>
              </a:spcBef>
              <a:spcAft>
                <a:spcPts val="0"/>
              </a:spcAft>
              <a:buClr>
                <a:srgbClr val="404040"/>
              </a:buClr>
              <a:buSzPts val="1800"/>
              <a:buAutoNum type="arabicPeriod"/>
            </a:pPr>
            <a:r>
              <a:rPr lang="iw-IL" sz="1800" dirty="0">
                <a:solidFill>
                  <a:srgbClr val="404040"/>
                </a:solidFill>
              </a:rPr>
              <a:t>החברה הזאת מייצרת סביבות עבודה מדהימות, חלקם בתשלום חלקם בחינם אך מוגבלים.</a:t>
            </a:r>
            <a:endParaRPr sz="1800" dirty="0">
              <a:solidFill>
                <a:srgbClr val="404040"/>
              </a:solidFill>
            </a:endParaRPr>
          </a:p>
          <a:p>
            <a:pPr marL="342900" lvl="0" indent="-368300" algn="r" rtl="1">
              <a:lnSpc>
                <a:spcPct val="150000"/>
              </a:lnSpc>
              <a:spcBef>
                <a:spcPts val="2058"/>
              </a:spcBef>
              <a:spcAft>
                <a:spcPts val="0"/>
              </a:spcAft>
              <a:buClr>
                <a:srgbClr val="404040"/>
              </a:buClr>
              <a:buSzPts val="1800"/>
              <a:buAutoNum type="arabicPeriod"/>
            </a:pPr>
            <a:r>
              <a:rPr lang="iw-IL" sz="1800" dirty="0">
                <a:solidFill>
                  <a:srgbClr val="404040"/>
                </a:solidFill>
              </a:rPr>
              <a:t>PyCharm</a:t>
            </a:r>
            <a:r>
              <a:rPr lang="he-IL" sz="1800" dirty="0">
                <a:solidFill>
                  <a:srgbClr val="404040"/>
                </a:solidFill>
              </a:rPr>
              <a:t> ס</a:t>
            </a:r>
            <a:r>
              <a:rPr lang="iw-IL" sz="1800" dirty="0">
                <a:solidFill>
                  <a:srgbClr val="404040"/>
                </a:solidFill>
              </a:rPr>
              <a:t>ביבת העבודה לפייתון</a:t>
            </a:r>
            <a:r>
              <a:rPr lang="he-IL" sz="1800" dirty="0">
                <a:solidFill>
                  <a:srgbClr val="404040"/>
                </a:solidFill>
              </a:rPr>
              <a:t> (יש אפשרות להשתמש </a:t>
            </a:r>
            <a:r>
              <a:rPr lang="he-IL" sz="1800" dirty="0" err="1">
                <a:solidFill>
                  <a:srgbClr val="404040"/>
                </a:solidFill>
              </a:rPr>
              <a:t>בגרסא</a:t>
            </a:r>
            <a:r>
              <a:rPr lang="he-IL" sz="1800" dirty="0">
                <a:solidFill>
                  <a:srgbClr val="404040"/>
                </a:solidFill>
              </a:rPr>
              <a:t> </a:t>
            </a:r>
            <a:r>
              <a:rPr lang="iw-IL" sz="1800" dirty="0">
                <a:solidFill>
                  <a:srgbClr val="404040"/>
                </a:solidFill>
              </a:rPr>
              <a:t>בתשלום</a:t>
            </a:r>
            <a:r>
              <a:rPr lang="he-IL" sz="1800" dirty="0">
                <a:solidFill>
                  <a:srgbClr val="404040"/>
                </a:solidFill>
              </a:rPr>
              <a:t> שהיא חינמית לסטודנטים</a:t>
            </a:r>
            <a:r>
              <a:rPr lang="iw-IL" sz="1800" dirty="0">
                <a:solidFill>
                  <a:srgbClr val="404040"/>
                </a:solidFill>
              </a:rPr>
              <a:t> </a:t>
            </a:r>
            <a:r>
              <a:rPr lang="he-IL" sz="1800" dirty="0">
                <a:solidFill>
                  <a:srgbClr val="404040"/>
                </a:solidFill>
              </a:rPr>
              <a:t>וזה </a:t>
            </a:r>
            <a:r>
              <a:rPr lang="iw-IL" sz="1800" dirty="0">
                <a:solidFill>
                  <a:srgbClr val="404040"/>
                </a:solidFill>
              </a:rPr>
              <a:t>מביא עוד כמה פיצרים נחמדים לעבודה עםFlask </a:t>
            </a:r>
            <a:r>
              <a:rPr lang="he-IL" sz="1800" dirty="0">
                <a:solidFill>
                  <a:srgbClr val="404040"/>
                </a:solidFill>
              </a:rPr>
              <a:t> ש</a:t>
            </a:r>
            <a:r>
              <a:rPr lang="iw-IL" sz="1800" dirty="0">
                <a:solidFill>
                  <a:srgbClr val="404040"/>
                </a:solidFill>
              </a:rPr>
              <a:t>יכול מאוד להיות שתאהבו ויקל עליכם את הפיתוח</a:t>
            </a:r>
            <a:r>
              <a:rPr lang="he-IL" sz="1800" dirty="0">
                <a:solidFill>
                  <a:srgbClr val="404040"/>
                </a:solidFill>
              </a:rPr>
              <a:t>)</a:t>
            </a:r>
            <a:endParaRPr sz="1800" dirty="0"/>
          </a:p>
          <a:p>
            <a:pPr marL="342900" lvl="0" indent="-368300" algn="r" rtl="1">
              <a:lnSpc>
                <a:spcPct val="150000"/>
              </a:lnSpc>
              <a:spcBef>
                <a:spcPts val="2058"/>
              </a:spcBef>
              <a:spcAft>
                <a:spcPts val="0"/>
              </a:spcAft>
              <a:buClr>
                <a:srgbClr val="404040"/>
              </a:buClr>
              <a:buSzPts val="1800"/>
              <a:buAutoNum type="arabicPeriod"/>
            </a:pPr>
            <a:r>
              <a:rPr lang="iw-IL" sz="1800" i="0" dirty="0">
                <a:solidFill>
                  <a:srgbClr val="404040"/>
                </a:solidFill>
              </a:rPr>
              <a:t>בתואר אתם בין כה וכה תצטרכו את סביבת העבודה שלהם ל</a:t>
            </a:r>
            <a:r>
              <a:rPr lang="iw-IL" sz="1800" dirty="0">
                <a:solidFill>
                  <a:srgbClr val="404040"/>
                </a:solidFill>
              </a:rPr>
              <a:t>Java </a:t>
            </a:r>
            <a:r>
              <a:rPr lang="he-IL" sz="1800" dirty="0">
                <a:solidFill>
                  <a:srgbClr val="404040"/>
                </a:solidFill>
              </a:rPr>
              <a:t> ו</a:t>
            </a:r>
            <a:r>
              <a:rPr lang="iw-IL" sz="1800" dirty="0">
                <a:solidFill>
                  <a:srgbClr val="404040"/>
                </a:solidFill>
              </a:rPr>
              <a:t>לכן כדאי כבר להתחיל את התהליך להירשם על מנת שיהיה לכם חשבון סטודנט.</a:t>
            </a:r>
            <a:endParaRPr sz="1800" dirty="0"/>
          </a:p>
          <a:p>
            <a:pPr marL="609600" lvl="0" indent="0" algn="r" rtl="1">
              <a:lnSpc>
                <a:spcPct val="150000"/>
              </a:lnSpc>
              <a:spcBef>
                <a:spcPts val="2058"/>
              </a:spcBef>
              <a:spcAft>
                <a:spcPts val="0"/>
              </a:spcAft>
              <a:buNone/>
            </a:pPr>
            <a:r>
              <a:rPr lang="iw-IL" sz="1800" u="sng" dirty="0">
                <a:solidFill>
                  <a:schemeClr val="hlink"/>
                </a:solidFill>
                <a:hlinkClick r:id="rId3"/>
              </a:rPr>
              <a:t>Free Educational Licenses - Community Support</a:t>
            </a:r>
            <a:r>
              <a:rPr lang="he-IL" sz="1800" u="sng" dirty="0">
                <a:solidFill>
                  <a:schemeClr val="hlink"/>
                </a:solidFill>
              </a:rPr>
              <a:t> </a:t>
            </a:r>
            <a:r>
              <a:rPr lang="he-IL" sz="1800" dirty="0">
                <a:solidFill>
                  <a:srgbClr val="404040"/>
                </a:solidFill>
              </a:rPr>
              <a:t> חפשו ב</a:t>
            </a:r>
            <a:r>
              <a:rPr lang="iw-IL" sz="1800" dirty="0">
                <a:solidFill>
                  <a:srgbClr val="404040"/>
                </a:solidFill>
              </a:rPr>
              <a:t>אמצע העמוד Apply now</a:t>
            </a:r>
            <a:endParaRPr sz="1800" i="0" dirty="0">
              <a:solidFill>
                <a:srgbClr val="404040"/>
              </a:solidFill>
            </a:endParaRPr>
          </a:p>
        </p:txBody>
      </p:sp>
      <p:pic>
        <p:nvPicPr>
          <p:cNvPr id="336" name="Google Shape;336;p15" descr="File:PyCharm Icon.svg - Wikipedia"/>
          <p:cNvPicPr preferRelativeResize="0"/>
          <p:nvPr/>
        </p:nvPicPr>
        <p:blipFill>
          <a:blip r:embed="rId4">
            <a:alphaModFix/>
          </a:blip>
          <a:stretch>
            <a:fillRect/>
          </a:stretch>
        </p:blipFill>
        <p:spPr>
          <a:xfrm>
            <a:off x="520875" y="532950"/>
            <a:ext cx="1562550" cy="1562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1092200" y="10512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Git</a:t>
            </a:r>
            <a:endParaRPr>
              <a:latin typeface="Quattrocento Sans"/>
              <a:ea typeface="Quattrocento Sans"/>
              <a:cs typeface="Quattrocento Sans"/>
              <a:sym typeface="Quattrocento Sans"/>
            </a:endParaRPr>
          </a:p>
        </p:txBody>
      </p:sp>
      <p:sp>
        <p:nvSpPr>
          <p:cNvPr id="343" name="Google Shape;343;p16"/>
          <p:cNvSpPr txBox="1">
            <a:spLocks noGrp="1"/>
          </p:cNvSpPr>
          <p:nvPr>
            <p:ph type="body" idx="1"/>
          </p:nvPr>
        </p:nvSpPr>
        <p:spPr>
          <a:xfrm>
            <a:off x="1092200" y="2578100"/>
            <a:ext cx="10007700" cy="3264000"/>
          </a:xfrm>
          <a:prstGeom prst="rect">
            <a:avLst/>
          </a:prstGeom>
          <a:noFill/>
          <a:ln>
            <a:noFill/>
          </a:ln>
        </p:spPr>
        <p:txBody>
          <a:bodyPr spcFirstLastPara="1" wrap="square" lIns="91425" tIns="45700" rIns="91425" bIns="45700" anchor="t" anchorCtr="0">
            <a:noAutofit/>
          </a:bodyPr>
          <a:lstStyle/>
          <a:p>
            <a:pPr marL="342900" lvl="0" indent="-355600" algn="r" rtl="1">
              <a:lnSpc>
                <a:spcPct val="150000"/>
              </a:lnSpc>
              <a:spcBef>
                <a:spcPts val="0"/>
              </a:spcBef>
              <a:spcAft>
                <a:spcPts val="0"/>
              </a:spcAft>
              <a:buSzPts val="1800"/>
              <a:buAutoNum type="arabicPeriod"/>
            </a:pPr>
            <a:r>
              <a:rPr lang="iw-IL" sz="1800" dirty="0">
                <a:solidFill>
                  <a:srgbClr val="404040"/>
                </a:solidFill>
              </a:rPr>
              <a:t>גיט הכלי הכי שימושי ובסיסי שיש בעבודה בכללי, ניתן לעבוד בצוות, לשחזר גירסאות, ייעול חיפוש באגים ועוד ועוד, להאקתון עצמו נשתמש בגיט בעיקר כדי לשתף את הקוד בין הצוות.</a:t>
            </a:r>
            <a:endParaRPr lang="he-IL" sz="1800" dirty="0">
              <a:solidFill>
                <a:srgbClr val="404040"/>
              </a:solidFill>
            </a:endParaRPr>
          </a:p>
          <a:p>
            <a:pPr marL="342900" indent="-355600" algn="r" rtl="1">
              <a:lnSpc>
                <a:spcPct val="150000"/>
              </a:lnSpc>
              <a:buSzPts val="1800"/>
            </a:pPr>
            <a:r>
              <a:rPr lang="he-IL" dirty="0">
                <a:solidFill>
                  <a:srgbClr val="404040"/>
                </a:solidFill>
              </a:rPr>
              <a:t>לינק להורדה: </a:t>
            </a:r>
            <a:r>
              <a:rPr lang="iw-IL" sz="1800" u="sng" dirty="0">
                <a:solidFill>
                  <a:schemeClr val="hlink"/>
                </a:solidFill>
                <a:hlinkClick r:id="rId3"/>
              </a:rPr>
              <a:t>https://git-scm.com/</a:t>
            </a:r>
            <a:r>
              <a:rPr lang="iw-IL" sz="1800" dirty="0"/>
              <a:t> </a:t>
            </a:r>
            <a:br>
              <a:rPr lang="en-US" dirty="0"/>
            </a:br>
            <a:r>
              <a:rPr lang="iw-IL" sz="1800" dirty="0">
                <a:solidFill>
                  <a:srgbClr val="404040"/>
                </a:solidFill>
              </a:rPr>
              <a:t>אראה לכם תהליך התקנה בלייב כמו כן קנפוג הגיט עם הגיטאהב, פשוט מהיר ונוח.</a:t>
            </a:r>
            <a:endParaRPr sz="1800" i="0" dirty="0">
              <a:solidFill>
                <a:srgbClr val="404040"/>
              </a:solidFill>
            </a:endParaRPr>
          </a:p>
        </p:txBody>
      </p:sp>
      <p:pic>
        <p:nvPicPr>
          <p:cNvPr id="344" name="Google Shape;344;p16" descr="File:Git-icon-black.svg - Wikimedia Commons"/>
          <p:cNvPicPr preferRelativeResize="0"/>
          <p:nvPr/>
        </p:nvPicPr>
        <p:blipFill>
          <a:blip r:embed="rId4">
            <a:alphaModFix/>
          </a:blip>
          <a:stretch>
            <a:fillRect/>
          </a:stretch>
        </p:blipFill>
        <p:spPr>
          <a:xfrm>
            <a:off x="629375" y="617350"/>
            <a:ext cx="1478149" cy="147814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49"/>
        <p:cNvGrpSpPr/>
        <p:nvPr/>
      </p:nvGrpSpPr>
      <p:grpSpPr>
        <a:xfrm>
          <a:off x="0" y="0"/>
          <a:ext cx="0" cy="0"/>
          <a:chOff x="0" y="0"/>
          <a:chExt cx="0" cy="0"/>
        </a:xfrm>
      </p:grpSpPr>
      <p:sp>
        <p:nvSpPr>
          <p:cNvPr id="350" name="Google Shape;350;p17"/>
          <p:cNvSpPr txBox="1">
            <a:spLocks noGrp="1"/>
          </p:cNvSpPr>
          <p:nvPr>
            <p:ph type="title"/>
          </p:nvPr>
        </p:nvSpPr>
        <p:spPr>
          <a:xfrm>
            <a:off x="1092200" y="1368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Python</a:t>
            </a:r>
            <a:endParaRPr>
              <a:latin typeface="Quattrocento Sans"/>
              <a:ea typeface="Quattrocento Sans"/>
              <a:cs typeface="Quattrocento Sans"/>
              <a:sym typeface="Quattrocento Sans"/>
            </a:endParaRPr>
          </a:p>
        </p:txBody>
      </p:sp>
      <p:sp>
        <p:nvSpPr>
          <p:cNvPr id="351" name="Google Shape;351;p17"/>
          <p:cNvSpPr txBox="1">
            <a:spLocks noGrp="1"/>
          </p:cNvSpPr>
          <p:nvPr>
            <p:ph type="body" idx="1"/>
          </p:nvPr>
        </p:nvSpPr>
        <p:spPr>
          <a:xfrm>
            <a:off x="1092200" y="1663700"/>
            <a:ext cx="10007700" cy="4435800"/>
          </a:xfrm>
          <a:prstGeom prst="rect">
            <a:avLst/>
          </a:prstGeom>
          <a:noFill/>
          <a:ln>
            <a:noFill/>
          </a:ln>
        </p:spPr>
        <p:txBody>
          <a:bodyPr spcFirstLastPara="1" wrap="square" lIns="91425" tIns="45700" rIns="91425" bIns="45700" anchor="t" anchorCtr="0">
            <a:noAutofit/>
          </a:bodyPr>
          <a:lstStyle/>
          <a:p>
            <a:pPr marL="342900" lvl="0" indent="-355600" algn="r" rtl="1">
              <a:lnSpc>
                <a:spcPct val="115000"/>
              </a:lnSpc>
              <a:spcBef>
                <a:spcPts val="0"/>
              </a:spcBef>
              <a:spcAft>
                <a:spcPts val="0"/>
              </a:spcAft>
              <a:buSzPts val="1800"/>
              <a:buAutoNum type="arabicPeriod"/>
            </a:pPr>
            <a:r>
              <a:rPr lang="iw-IL" sz="1800" i="0" dirty="0">
                <a:solidFill>
                  <a:srgbClr val="404040"/>
                </a:solidFill>
              </a:rPr>
              <a:t>פייתון השפת תכנות שאיתה נעבוד, נתקין את פייתון 3.13 – עשו לעצמכם טובה ו</a:t>
            </a:r>
            <a:r>
              <a:rPr lang="iw-IL" sz="1800" dirty="0">
                <a:solidFill>
                  <a:srgbClr val="404040"/>
                </a:solidFill>
              </a:rPr>
              <a:t>המנעו מגרסאות ישנות שקיבלתם בקורסים, אראה לכם איך להגדיר את הפייתון בצורה נכונה אל דאגה.</a:t>
            </a:r>
            <a:endParaRPr sz="1800" dirty="0"/>
          </a:p>
          <a:p>
            <a:pPr marL="609600" lvl="0" indent="0" algn="r" rtl="1">
              <a:lnSpc>
                <a:spcPct val="115000"/>
              </a:lnSpc>
              <a:spcBef>
                <a:spcPts val="0"/>
              </a:spcBef>
              <a:spcAft>
                <a:spcPts val="0"/>
              </a:spcAft>
              <a:buNone/>
            </a:pPr>
            <a:r>
              <a:rPr lang="iw-IL" sz="1800" u="sng" dirty="0">
                <a:solidFill>
                  <a:schemeClr val="hlink"/>
                </a:solidFill>
                <a:hlinkClick r:id="rId3"/>
              </a:rPr>
              <a:t>Download Python | Python.or</a:t>
            </a:r>
            <a:r>
              <a:rPr lang="iw-IL" sz="1800" u="sng" dirty="0">
                <a:solidFill>
                  <a:schemeClr val="hlink"/>
                </a:solidFill>
                <a:hlinkClick r:id="rId3"/>
              </a:rPr>
              <a:t>g</a:t>
            </a:r>
            <a:endParaRPr sz="1800" dirty="0"/>
          </a:p>
          <a:p>
            <a:pPr marL="342900" lvl="0" indent="-355600" algn="r" rtl="1">
              <a:lnSpc>
                <a:spcPct val="115000"/>
              </a:lnSpc>
              <a:spcBef>
                <a:spcPts val="2058"/>
              </a:spcBef>
              <a:spcAft>
                <a:spcPts val="0"/>
              </a:spcAft>
              <a:buSzPts val="1800"/>
              <a:buAutoNum type="arabicPeriod"/>
            </a:pPr>
            <a:r>
              <a:rPr lang="iw-IL" sz="1800" dirty="0">
                <a:solidFill>
                  <a:srgbClr val="404040"/>
                </a:solidFill>
              </a:rPr>
              <a:t>לאחר שהתקנתם יש להגדיר את משתני הסביבה של המחשב </a:t>
            </a:r>
            <a:r>
              <a:rPr lang="he-IL" sz="1800" dirty="0">
                <a:solidFill>
                  <a:srgbClr val="404040"/>
                </a:solidFill>
              </a:rPr>
              <a:t>(</a:t>
            </a:r>
            <a:r>
              <a:rPr lang="iw-IL" sz="1800" dirty="0">
                <a:solidFill>
                  <a:srgbClr val="404040"/>
                </a:solidFill>
              </a:rPr>
              <a:t>כמו שיש לכם משתנים בתוכנית יש גם למערכת הפעלה משתנים</a:t>
            </a:r>
            <a:r>
              <a:rPr lang="he-IL" sz="1800" dirty="0">
                <a:solidFill>
                  <a:srgbClr val="404040"/>
                </a:solidFill>
              </a:rPr>
              <a:t>) </a:t>
            </a:r>
            <a:r>
              <a:rPr lang="iw-IL" sz="1800" dirty="0">
                <a:solidFill>
                  <a:srgbClr val="404040"/>
                </a:solidFill>
              </a:rPr>
              <a:t>אחד המשתנים הוא PATH </a:t>
            </a:r>
            <a:r>
              <a:rPr lang="he-IL" sz="1800" dirty="0">
                <a:solidFill>
                  <a:srgbClr val="404040"/>
                </a:solidFill>
              </a:rPr>
              <a:t> ש</a:t>
            </a:r>
            <a:r>
              <a:rPr lang="iw-IL" sz="1800" dirty="0">
                <a:solidFill>
                  <a:srgbClr val="404040"/>
                </a:solidFill>
              </a:rPr>
              <a:t>אומר למערכת הפעלה היכן לחפש קבצי הרצה או במקרה שלנו את פייתון, שימו לב שהפייתון החדש שלכם ממוקם הכי למעלה! </a:t>
            </a:r>
            <a:r>
              <a:rPr lang="he-IL" sz="1800" dirty="0">
                <a:solidFill>
                  <a:srgbClr val="404040"/>
                </a:solidFill>
              </a:rPr>
              <a:t> </a:t>
            </a:r>
            <a:r>
              <a:rPr lang="iw-IL" sz="1800" dirty="0">
                <a:solidFill>
                  <a:srgbClr val="404040"/>
                </a:solidFill>
              </a:rPr>
              <a:t>לסדר יש חשיבות !</a:t>
            </a:r>
            <a:endParaRPr sz="1800" dirty="0"/>
          </a:p>
          <a:p>
            <a:pPr marL="342900" lvl="0" indent="-355600" algn="r" rtl="1">
              <a:lnSpc>
                <a:spcPct val="115000"/>
              </a:lnSpc>
              <a:spcBef>
                <a:spcPts val="2058"/>
              </a:spcBef>
              <a:spcAft>
                <a:spcPts val="0"/>
              </a:spcAft>
              <a:buSzPts val="1800"/>
              <a:buAutoNum type="arabicPeriod"/>
            </a:pPr>
            <a:r>
              <a:rPr lang="iw-IL" sz="1800" i="0" dirty="0">
                <a:solidFill>
                  <a:srgbClr val="404040"/>
                </a:solidFill>
              </a:rPr>
              <a:t>לאחר שעשיתם את כל זה </a:t>
            </a:r>
            <a:r>
              <a:rPr lang="iw-IL" sz="1800" dirty="0">
                <a:solidFill>
                  <a:srgbClr val="404040"/>
                </a:solidFill>
              </a:rPr>
              <a:t>פתחו טרמינל והריצו python –V </a:t>
            </a:r>
            <a:r>
              <a:rPr lang="he-IL" sz="1800" dirty="0">
                <a:solidFill>
                  <a:srgbClr val="404040"/>
                </a:solidFill>
              </a:rPr>
              <a:t> א</a:t>
            </a:r>
            <a:r>
              <a:rPr lang="iw-IL" sz="1800" dirty="0">
                <a:solidFill>
                  <a:srgbClr val="404040"/>
                </a:solidFill>
              </a:rPr>
              <a:t>ם הוא מדפיס לכם 3.13 </a:t>
            </a:r>
            <a:r>
              <a:rPr lang="he-IL" sz="1800" dirty="0">
                <a:solidFill>
                  <a:srgbClr val="404040"/>
                </a:solidFill>
              </a:rPr>
              <a:t> ס</a:t>
            </a:r>
            <a:r>
              <a:rPr lang="iw-IL" sz="1800" dirty="0">
                <a:solidFill>
                  <a:srgbClr val="404040"/>
                </a:solidFill>
              </a:rPr>
              <a:t>ימן שהכל בסדר, במידה וגרסא אחרת מודפסת, המשתני סביבה שלכם לא מסודרים, ובמידה ולא מודפס כלום, תבדקו שלא דילגתם על שלב 3. </a:t>
            </a:r>
            <a:endParaRPr sz="1800" dirty="0"/>
          </a:p>
          <a:p>
            <a:pPr marL="342900" lvl="0" indent="-355600" algn="r" rtl="1">
              <a:lnSpc>
                <a:spcPct val="115000"/>
              </a:lnSpc>
              <a:spcBef>
                <a:spcPts val="2058"/>
              </a:spcBef>
              <a:spcAft>
                <a:spcPts val="0"/>
              </a:spcAft>
              <a:buSzPts val="1800"/>
              <a:buAutoNum type="arabicPeriod"/>
            </a:pPr>
            <a:r>
              <a:rPr lang="iw-IL" sz="1800" i="0" dirty="0">
                <a:solidFill>
                  <a:srgbClr val="404040"/>
                </a:solidFill>
              </a:rPr>
              <a:t>סרטון קצר </a:t>
            </a:r>
            <a:r>
              <a:rPr lang="iw-IL" sz="1800" dirty="0">
                <a:solidFill>
                  <a:srgbClr val="404040"/>
                </a:solidFill>
              </a:rPr>
              <a:t>שמראה לכם איך לעשות את זה בדקות קלות: </a:t>
            </a:r>
            <a:endParaRPr sz="1800" dirty="0">
              <a:solidFill>
                <a:srgbClr val="404040"/>
              </a:solidFill>
            </a:endParaRPr>
          </a:p>
          <a:p>
            <a:pPr marL="609600" lvl="0" indent="0" algn="r" rtl="1">
              <a:lnSpc>
                <a:spcPct val="115000"/>
              </a:lnSpc>
              <a:spcBef>
                <a:spcPts val="2058"/>
              </a:spcBef>
              <a:spcAft>
                <a:spcPts val="0"/>
              </a:spcAft>
              <a:buNone/>
            </a:pPr>
            <a:r>
              <a:rPr lang="iw-IL" sz="1800" u="sng" dirty="0">
                <a:solidFill>
                  <a:schemeClr val="hlink"/>
                </a:solidFill>
                <a:hlinkClick r:id="rId4"/>
              </a:rPr>
              <a:t>Add Python to Path Environment Variable - Windows 10</a:t>
            </a:r>
            <a:endParaRPr sz="1800" i="0" dirty="0">
              <a:solidFill>
                <a:srgbClr val="404040"/>
              </a:solidFill>
            </a:endParaRPr>
          </a:p>
        </p:txBody>
      </p:sp>
      <p:pic>
        <p:nvPicPr>
          <p:cNvPr id="352" name="Google Shape;352;p17" descr="File:Python.svg - Wikimedia Commons"/>
          <p:cNvPicPr preferRelativeResize="0"/>
          <p:nvPr/>
        </p:nvPicPr>
        <p:blipFill>
          <a:blip r:embed="rId5">
            <a:alphaModFix/>
          </a:blip>
          <a:stretch>
            <a:fillRect/>
          </a:stretch>
        </p:blipFill>
        <p:spPr>
          <a:xfrm>
            <a:off x="376150" y="376200"/>
            <a:ext cx="1405798" cy="140579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4"/>
        <p:cNvGrpSpPr/>
        <p:nvPr/>
      </p:nvGrpSpPr>
      <p:grpSpPr>
        <a:xfrm>
          <a:off x="0" y="0"/>
          <a:ext cx="0" cy="0"/>
          <a:chOff x="0" y="0"/>
          <a:chExt cx="0" cy="0"/>
        </a:xfrm>
      </p:grpSpPr>
      <p:sp>
        <p:nvSpPr>
          <p:cNvPr id="165" name="Google Shape;165;p2"/>
          <p:cNvSpPr txBox="1">
            <a:spLocks noGrp="1"/>
          </p:cNvSpPr>
          <p:nvPr>
            <p:ph type="title"/>
          </p:nvPr>
        </p:nvSpPr>
        <p:spPr>
          <a:xfrm>
            <a:off x="1092200" y="3654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Quattrocento Sans"/>
              <a:buNone/>
            </a:pPr>
            <a:r>
              <a:rPr lang="iw-IL" dirty="0">
                <a:latin typeface="Calibri"/>
                <a:ea typeface="Calibri"/>
                <a:cs typeface="Calibri"/>
                <a:sym typeface="Calibri"/>
              </a:rPr>
              <a:t>סשן האקתון &amp; </a:t>
            </a:r>
            <a:r>
              <a:rPr lang="he-IL" dirty="0">
                <a:latin typeface="Calibri"/>
                <a:ea typeface="Calibri"/>
                <a:cs typeface="Calibri"/>
                <a:sym typeface="Calibri"/>
              </a:rPr>
              <a:t> פ</a:t>
            </a:r>
            <a:r>
              <a:rPr lang="iw-IL" dirty="0">
                <a:latin typeface="Calibri"/>
                <a:ea typeface="Calibri"/>
                <a:cs typeface="Calibri"/>
                <a:sym typeface="Calibri"/>
              </a:rPr>
              <a:t>יתוח בפייתון – מה צפוי ?</a:t>
            </a:r>
            <a:endParaRPr dirty="0">
              <a:latin typeface="Calibri"/>
              <a:ea typeface="Calibri"/>
              <a:cs typeface="Calibri"/>
              <a:sym typeface="Calibri"/>
            </a:endParaRPr>
          </a:p>
        </p:txBody>
      </p:sp>
      <p:sp>
        <p:nvSpPr>
          <p:cNvPr id="166" name="Google Shape;166;p2"/>
          <p:cNvSpPr txBox="1">
            <a:spLocks noGrp="1"/>
          </p:cNvSpPr>
          <p:nvPr>
            <p:ph type="body" idx="1"/>
          </p:nvPr>
        </p:nvSpPr>
        <p:spPr>
          <a:xfrm>
            <a:off x="1092150" y="1887384"/>
            <a:ext cx="10007700" cy="3264000"/>
          </a:xfrm>
          <a:prstGeom prst="rect">
            <a:avLst/>
          </a:prstGeom>
          <a:noFill/>
          <a:ln>
            <a:noFill/>
          </a:ln>
        </p:spPr>
        <p:txBody>
          <a:bodyPr spcFirstLastPara="1" wrap="square" lIns="91425" tIns="45700" rIns="91425" bIns="45700" anchor="t" anchorCtr="0">
            <a:noAutofit/>
          </a:bodyPr>
          <a:lstStyle/>
          <a:p>
            <a:pPr marL="0" lvl="0" indent="0" algn="r" rtl="1">
              <a:lnSpc>
                <a:spcPct val="90000"/>
              </a:lnSpc>
              <a:spcBef>
                <a:spcPts val="0"/>
              </a:spcBef>
              <a:spcAft>
                <a:spcPts val="0"/>
              </a:spcAft>
              <a:buClr>
                <a:schemeClr val="dk1"/>
              </a:buClr>
              <a:buSzPts val="1600"/>
              <a:buNone/>
            </a:pPr>
            <a:r>
              <a:rPr lang="iw-IL" sz="1800" b="1" dirty="0"/>
              <a:t>מה בסשן?</a:t>
            </a:r>
            <a:endParaRPr sz="1800" dirty="0"/>
          </a:p>
          <a:p>
            <a:pPr marL="0" lvl="0" indent="-114300" algn="r" rtl="1">
              <a:lnSpc>
                <a:spcPct val="90000"/>
              </a:lnSpc>
              <a:spcBef>
                <a:spcPts val="1000"/>
              </a:spcBef>
              <a:spcAft>
                <a:spcPts val="0"/>
              </a:spcAft>
              <a:buClr>
                <a:schemeClr val="dk1"/>
              </a:buClr>
              <a:buSzPts val="1800"/>
              <a:buChar char="•"/>
            </a:pPr>
            <a:r>
              <a:rPr lang="iw-IL" sz="1800" dirty="0"/>
              <a:t>25% </a:t>
            </a:r>
            <a:r>
              <a:rPr lang="he-IL" sz="1800" dirty="0"/>
              <a:t> ת</a:t>
            </a:r>
            <a:r>
              <a:rPr lang="iw-IL" sz="1800" dirty="0"/>
              <a:t>אוריה – נקודות מפתח והסברים חשובים</a:t>
            </a:r>
            <a:endParaRPr sz="1800" dirty="0"/>
          </a:p>
          <a:p>
            <a:pPr marL="0" lvl="0" indent="-114300" algn="r" rtl="1">
              <a:lnSpc>
                <a:spcPct val="90000"/>
              </a:lnSpc>
              <a:spcBef>
                <a:spcPts val="1000"/>
              </a:spcBef>
              <a:spcAft>
                <a:spcPts val="0"/>
              </a:spcAft>
              <a:buClr>
                <a:schemeClr val="dk1"/>
              </a:buClr>
              <a:buSzPts val="1800"/>
              <a:buChar char="•"/>
            </a:pPr>
            <a:r>
              <a:rPr lang="iw-IL" sz="1800" dirty="0"/>
              <a:t>75% </a:t>
            </a:r>
            <a:r>
              <a:rPr lang="he-IL" sz="1800" dirty="0"/>
              <a:t> ט</a:t>
            </a:r>
            <a:r>
              <a:rPr lang="iw-IL" sz="1800" dirty="0"/>
              <a:t>כני – הדגמות, כלים, קונפיגורציות וטכניקות עבודה מהתעשייה</a:t>
            </a:r>
            <a:endParaRPr sz="1800" dirty="0"/>
          </a:p>
          <a:p>
            <a:pPr marL="0" lvl="0" indent="0" algn="r" rtl="1">
              <a:lnSpc>
                <a:spcPct val="133937"/>
              </a:lnSpc>
              <a:spcBef>
                <a:spcPts val="1029"/>
              </a:spcBef>
              <a:spcAft>
                <a:spcPts val="0"/>
              </a:spcAft>
              <a:buClr>
                <a:schemeClr val="dk1"/>
              </a:buClr>
              <a:buSzPts val="1600"/>
              <a:buNone/>
            </a:pPr>
            <a:endParaRPr sz="1800" i="0" dirty="0">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57"/>
        <p:cNvGrpSpPr/>
        <p:nvPr/>
      </p:nvGrpSpPr>
      <p:grpSpPr>
        <a:xfrm>
          <a:off x="0" y="0"/>
          <a:ext cx="0" cy="0"/>
          <a:chOff x="0" y="0"/>
          <a:chExt cx="0" cy="0"/>
        </a:xfrm>
      </p:grpSpPr>
      <p:sp>
        <p:nvSpPr>
          <p:cNvPr id="358" name="Google Shape;358;p18"/>
          <p:cNvSpPr txBox="1">
            <a:spLocks noGrp="1"/>
          </p:cNvSpPr>
          <p:nvPr>
            <p:ph type="title"/>
          </p:nvPr>
        </p:nvSpPr>
        <p:spPr>
          <a:xfrm>
            <a:off x="1092200" y="2130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UV</a:t>
            </a:r>
            <a:endParaRPr>
              <a:latin typeface="Quattrocento Sans"/>
              <a:ea typeface="Quattrocento Sans"/>
              <a:cs typeface="Quattrocento Sans"/>
              <a:sym typeface="Quattrocento Sans"/>
            </a:endParaRPr>
          </a:p>
        </p:txBody>
      </p:sp>
      <p:sp>
        <p:nvSpPr>
          <p:cNvPr id="359" name="Google Shape;359;p18"/>
          <p:cNvSpPr txBox="1">
            <a:spLocks noGrp="1"/>
          </p:cNvSpPr>
          <p:nvPr>
            <p:ph type="body" idx="1"/>
          </p:nvPr>
        </p:nvSpPr>
        <p:spPr>
          <a:xfrm>
            <a:off x="1092200" y="1587500"/>
            <a:ext cx="10007700" cy="3264000"/>
          </a:xfrm>
          <a:prstGeom prst="rect">
            <a:avLst/>
          </a:prstGeom>
          <a:noFill/>
          <a:ln>
            <a:noFill/>
          </a:ln>
        </p:spPr>
        <p:txBody>
          <a:bodyPr spcFirstLastPara="1" wrap="square" lIns="91425" tIns="45700" rIns="91425" bIns="45700" anchor="t" anchorCtr="0">
            <a:noAutofit/>
          </a:bodyPr>
          <a:lstStyle/>
          <a:p>
            <a:pPr marL="342900" lvl="0" indent="-355600" algn="r" rtl="1">
              <a:lnSpc>
                <a:spcPct val="150000"/>
              </a:lnSpc>
              <a:spcBef>
                <a:spcPts val="0"/>
              </a:spcBef>
              <a:spcAft>
                <a:spcPts val="0"/>
              </a:spcAft>
              <a:buClr>
                <a:srgbClr val="404040"/>
              </a:buClr>
              <a:buSzPts val="1800"/>
              <a:buAutoNum type="arabicPeriod"/>
            </a:pPr>
            <a:r>
              <a:rPr lang="iw-IL" sz="1800" i="0" dirty="0">
                <a:solidFill>
                  <a:srgbClr val="404040"/>
                </a:solidFill>
              </a:rPr>
              <a:t>UV </a:t>
            </a:r>
            <a:r>
              <a:rPr lang="iw-IL" sz="1800" dirty="0">
                <a:solidFill>
                  <a:srgbClr val="404040"/>
                </a:solidFill>
              </a:rPr>
              <a:t> הוא כלי חזק ושימושי שגם מסדר לכם את ההתקנות והספריות של פייתון וגם את פייתון עצמו, יש 2 </a:t>
            </a:r>
            <a:r>
              <a:rPr lang="he-IL" sz="1800" dirty="0">
                <a:solidFill>
                  <a:srgbClr val="404040"/>
                </a:solidFill>
              </a:rPr>
              <a:t> ד</a:t>
            </a:r>
            <a:r>
              <a:rPr lang="iw-IL" sz="1800" dirty="0">
                <a:solidFill>
                  <a:srgbClr val="404040"/>
                </a:solidFill>
              </a:rPr>
              <a:t>רכים להתקין UV</a:t>
            </a:r>
            <a:endParaRPr sz="1800" dirty="0">
              <a:solidFill>
                <a:srgbClr val="404040"/>
              </a:solidFill>
            </a:endParaRPr>
          </a:p>
          <a:p>
            <a:pPr marL="342900" lvl="0" indent="-355600" algn="r" rtl="1">
              <a:lnSpc>
                <a:spcPct val="150000"/>
              </a:lnSpc>
              <a:spcBef>
                <a:spcPts val="2058"/>
              </a:spcBef>
              <a:spcAft>
                <a:spcPts val="0"/>
              </a:spcAft>
              <a:buClr>
                <a:srgbClr val="404040"/>
              </a:buClr>
              <a:buSzPts val="1800"/>
              <a:buAutoNum type="arabicPeriod"/>
            </a:pPr>
            <a:r>
              <a:rPr lang="iw-IL" sz="1800" i="0" dirty="0">
                <a:solidFill>
                  <a:srgbClr val="404040"/>
                </a:solidFill>
              </a:rPr>
              <a:t>אפשרות ראשונ</a:t>
            </a:r>
            <a:r>
              <a:rPr lang="iw-IL" sz="1800" dirty="0">
                <a:solidFill>
                  <a:srgbClr val="404040"/>
                </a:solidFill>
              </a:rPr>
              <a:t>ה: דרך פייתון עצמו, פתחו את הטרמינל והריצו “python –m pip install –U uv”</a:t>
            </a:r>
            <a:endParaRPr sz="1800" dirty="0">
              <a:solidFill>
                <a:srgbClr val="404040"/>
              </a:solidFill>
            </a:endParaRPr>
          </a:p>
          <a:p>
            <a:pPr marL="342900" lvl="0" indent="-355600" algn="r" rtl="1">
              <a:lnSpc>
                <a:spcPct val="150000"/>
              </a:lnSpc>
              <a:spcBef>
                <a:spcPts val="2058"/>
              </a:spcBef>
              <a:spcAft>
                <a:spcPts val="0"/>
              </a:spcAft>
              <a:buClr>
                <a:srgbClr val="404040"/>
              </a:buClr>
              <a:buSzPts val="1800"/>
              <a:buAutoNum type="arabicPeriod"/>
            </a:pPr>
            <a:r>
              <a:rPr lang="iw-IL" sz="1800" i="0" dirty="0">
                <a:solidFill>
                  <a:srgbClr val="404040"/>
                </a:solidFill>
              </a:rPr>
              <a:t>הבעיה עם האפשרות הראשונה שזה UV </a:t>
            </a:r>
            <a:r>
              <a:rPr lang="he-IL" sz="1800" i="0" dirty="0">
                <a:solidFill>
                  <a:srgbClr val="404040"/>
                </a:solidFill>
              </a:rPr>
              <a:t> ש</a:t>
            </a:r>
            <a:r>
              <a:rPr lang="iw-IL" sz="1800" i="0" dirty="0">
                <a:solidFill>
                  <a:srgbClr val="404040"/>
                </a:solidFill>
              </a:rPr>
              <a:t>תלוי בפייתון הזה, אך UV עצמו יודע להתקין פייתונים והוא כלי נפרד ולכן כדאי להתקין אותו כשהוא לא קשור לפייתון מסויים</a:t>
            </a:r>
            <a:endParaRPr sz="1800" i="0" dirty="0">
              <a:solidFill>
                <a:srgbClr val="404040"/>
              </a:solidFill>
            </a:endParaRPr>
          </a:p>
          <a:p>
            <a:pPr marL="342900" lvl="0" indent="-355600" algn="r" rtl="1">
              <a:lnSpc>
                <a:spcPct val="150000"/>
              </a:lnSpc>
              <a:spcBef>
                <a:spcPts val="2058"/>
              </a:spcBef>
              <a:spcAft>
                <a:spcPts val="0"/>
              </a:spcAft>
              <a:buClr>
                <a:srgbClr val="404040"/>
              </a:buClr>
              <a:buSzPts val="1800"/>
              <a:buAutoNum type="arabicPeriod"/>
            </a:pPr>
            <a:r>
              <a:rPr lang="iw-IL" sz="1800" dirty="0">
                <a:solidFill>
                  <a:srgbClr val="404040"/>
                </a:solidFill>
              </a:rPr>
              <a:t>אפשרות שניה: פתחו את PowerShell </a:t>
            </a:r>
            <a:r>
              <a:rPr lang="he-IL" sz="1800" dirty="0">
                <a:solidFill>
                  <a:srgbClr val="404040"/>
                </a:solidFill>
              </a:rPr>
              <a:t> כ</a:t>
            </a:r>
            <a:r>
              <a:rPr lang="iw-IL" sz="1800" dirty="0">
                <a:solidFill>
                  <a:srgbClr val="404040"/>
                </a:solidFill>
              </a:rPr>
              <a:t>אדמין </a:t>
            </a:r>
            <a:r>
              <a:rPr lang="he-IL" sz="1800" dirty="0">
                <a:solidFill>
                  <a:srgbClr val="404040"/>
                </a:solidFill>
              </a:rPr>
              <a:t>(</a:t>
            </a:r>
            <a:r>
              <a:rPr lang="iw-IL" sz="1800" dirty="0">
                <a:solidFill>
                  <a:srgbClr val="404040"/>
                </a:solidFill>
              </a:rPr>
              <a:t>לחיצה ימנית</a:t>
            </a:r>
            <a:r>
              <a:rPr lang="en-US" sz="1800" dirty="0">
                <a:solidFill>
                  <a:srgbClr val="404040"/>
                </a:solidFill>
              </a:rPr>
              <a:t>run as </a:t>
            </a:r>
            <a:r>
              <a:rPr lang="he-IL" sz="1800" dirty="0">
                <a:solidFill>
                  <a:srgbClr val="404040"/>
                </a:solidFill>
              </a:rPr>
              <a:t>)</a:t>
            </a:r>
            <a:r>
              <a:rPr lang="he-IL" dirty="0">
                <a:solidFill>
                  <a:srgbClr val="404040"/>
                </a:solidFill>
              </a:rPr>
              <a:t> ו</a:t>
            </a:r>
            <a:r>
              <a:rPr lang="iw-IL" sz="1800" dirty="0">
                <a:solidFill>
                  <a:srgbClr val="404040"/>
                </a:solidFill>
              </a:rPr>
              <a:t>הריצו: </a:t>
            </a:r>
            <a:endParaRPr sz="1800" dirty="0">
              <a:solidFill>
                <a:srgbClr val="404040"/>
              </a:solidFill>
            </a:endParaRPr>
          </a:p>
          <a:p>
            <a:pPr marL="342900" lvl="0" indent="-355600" algn="r" rtl="1">
              <a:lnSpc>
                <a:spcPct val="150000"/>
              </a:lnSpc>
              <a:spcBef>
                <a:spcPts val="2058"/>
              </a:spcBef>
              <a:spcAft>
                <a:spcPts val="0"/>
              </a:spcAft>
              <a:buClr>
                <a:srgbClr val="404040"/>
              </a:buClr>
              <a:buSzPts val="1800"/>
              <a:buAutoNum type="arabicPeriod"/>
            </a:pPr>
            <a:r>
              <a:rPr lang="iw-IL" sz="1800" i="0" dirty="0">
                <a:solidFill>
                  <a:srgbClr val="404040"/>
                </a:solidFill>
              </a:rPr>
              <a:t>“powershell -ExecutionPolicy ByPass -c "irm https://astral.sh/uv/install.ps1 | iex“</a:t>
            </a:r>
            <a:endParaRPr sz="1800" dirty="0"/>
          </a:p>
          <a:p>
            <a:pPr marL="342900" lvl="0" indent="-355600" algn="r" rtl="1">
              <a:lnSpc>
                <a:spcPct val="150000"/>
              </a:lnSpc>
              <a:spcBef>
                <a:spcPts val="2058"/>
              </a:spcBef>
              <a:spcAft>
                <a:spcPts val="0"/>
              </a:spcAft>
              <a:buClr>
                <a:srgbClr val="404040"/>
              </a:buClr>
              <a:buSzPts val="1800"/>
              <a:buAutoNum type="arabicPeriod"/>
            </a:pPr>
            <a:r>
              <a:rPr lang="iw-IL" sz="1800" i="0" dirty="0">
                <a:solidFill>
                  <a:srgbClr val="404040"/>
                </a:solidFill>
              </a:rPr>
              <a:t>פתחו טרמינל חדש והריצו את הפקודה "uv –version" </a:t>
            </a:r>
            <a:r>
              <a:rPr lang="he-IL" sz="1800" i="0" dirty="0">
                <a:solidFill>
                  <a:srgbClr val="404040"/>
                </a:solidFill>
              </a:rPr>
              <a:t> ע</a:t>
            </a:r>
            <a:r>
              <a:rPr lang="iw-IL" sz="1800" i="0" dirty="0">
                <a:solidFill>
                  <a:srgbClr val="404040"/>
                </a:solidFill>
              </a:rPr>
              <a:t>ל מנת לוודא שאכן הוא הותקן בהצלחה.</a:t>
            </a:r>
            <a:endParaRPr sz="1800" dirty="0"/>
          </a:p>
        </p:txBody>
      </p:sp>
      <p:pic>
        <p:nvPicPr>
          <p:cNvPr id="360" name="Google Shape;360;p18"/>
          <p:cNvPicPr preferRelativeResize="0"/>
          <p:nvPr/>
        </p:nvPicPr>
        <p:blipFill>
          <a:blip r:embed="rId3">
            <a:alphaModFix/>
          </a:blip>
          <a:stretch>
            <a:fillRect/>
          </a:stretch>
        </p:blipFill>
        <p:spPr>
          <a:xfrm>
            <a:off x="429725" y="478175"/>
            <a:ext cx="1303125" cy="1091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73"/>
        <p:cNvGrpSpPr/>
        <p:nvPr/>
      </p:nvGrpSpPr>
      <p:grpSpPr>
        <a:xfrm>
          <a:off x="0" y="0"/>
          <a:ext cx="0" cy="0"/>
          <a:chOff x="0" y="0"/>
          <a:chExt cx="0" cy="0"/>
        </a:xfrm>
      </p:grpSpPr>
      <p:sp>
        <p:nvSpPr>
          <p:cNvPr id="374" name="Google Shape;374;p20"/>
          <p:cNvSpPr txBox="1">
            <a:spLocks noGrp="1"/>
          </p:cNvSpPr>
          <p:nvPr>
            <p:ph type="title"/>
          </p:nvPr>
        </p:nvSpPr>
        <p:spPr>
          <a:xfrm>
            <a:off x="1092200" y="6702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Postman</a:t>
            </a:r>
            <a:endParaRPr>
              <a:latin typeface="Quattrocento Sans"/>
              <a:ea typeface="Quattrocento Sans"/>
              <a:cs typeface="Quattrocento Sans"/>
              <a:sym typeface="Quattrocento Sans"/>
            </a:endParaRPr>
          </a:p>
        </p:txBody>
      </p:sp>
      <p:sp>
        <p:nvSpPr>
          <p:cNvPr id="375" name="Google Shape;375;p20"/>
          <p:cNvSpPr txBox="1">
            <a:spLocks noGrp="1"/>
          </p:cNvSpPr>
          <p:nvPr>
            <p:ph type="body" idx="1"/>
          </p:nvPr>
        </p:nvSpPr>
        <p:spPr>
          <a:xfrm>
            <a:off x="1092200" y="2197100"/>
            <a:ext cx="10007700" cy="3264000"/>
          </a:xfrm>
          <a:prstGeom prst="rect">
            <a:avLst/>
          </a:prstGeom>
          <a:noFill/>
          <a:ln>
            <a:noFill/>
          </a:ln>
        </p:spPr>
        <p:txBody>
          <a:bodyPr spcFirstLastPara="1" wrap="square" lIns="91425" tIns="45700" rIns="91425" bIns="45700" anchor="t" anchorCtr="0">
            <a:noAutofit/>
          </a:bodyPr>
          <a:lstStyle/>
          <a:p>
            <a:pPr marL="342900" lvl="0" indent="-355600" algn="r" rtl="1">
              <a:lnSpc>
                <a:spcPct val="150000"/>
              </a:lnSpc>
              <a:spcBef>
                <a:spcPts val="0"/>
              </a:spcBef>
              <a:spcAft>
                <a:spcPts val="0"/>
              </a:spcAft>
              <a:buClr>
                <a:srgbClr val="404040"/>
              </a:buClr>
              <a:buSzPts val="1800"/>
              <a:buAutoNum type="arabicPeriod"/>
            </a:pPr>
            <a:r>
              <a:rPr lang="iw-IL" sz="1800" dirty="0">
                <a:solidFill>
                  <a:srgbClr val="404040"/>
                </a:solidFill>
              </a:rPr>
              <a:t>כלי שימושי ביותר שאיתו תוכלו לעשות המון דברים כמו לעלות על API של אתרים אחרים </a:t>
            </a:r>
            <a:r>
              <a:rPr lang="he-IL" sz="1800" dirty="0">
                <a:solidFill>
                  <a:srgbClr val="404040"/>
                </a:solidFill>
              </a:rPr>
              <a:t>(</a:t>
            </a:r>
            <a:r>
              <a:rPr lang="iw-IL" sz="1800" dirty="0">
                <a:solidFill>
                  <a:srgbClr val="404040"/>
                </a:solidFill>
              </a:rPr>
              <a:t>לבנט למשל</a:t>
            </a:r>
            <a:r>
              <a:rPr lang="he-IL" sz="1800" dirty="0">
                <a:solidFill>
                  <a:srgbClr val="404040"/>
                </a:solidFill>
              </a:rPr>
              <a:t>) </a:t>
            </a:r>
            <a:r>
              <a:rPr lang="iw-IL" sz="1800" dirty="0">
                <a:solidFill>
                  <a:srgbClr val="404040"/>
                </a:solidFill>
              </a:rPr>
              <a:t>ועוזר בכל מה שקשור לשליחת API</a:t>
            </a:r>
            <a:endParaRPr sz="1800" dirty="0">
              <a:solidFill>
                <a:srgbClr val="404040"/>
              </a:solidFill>
            </a:endParaRPr>
          </a:p>
          <a:p>
            <a:pPr marL="342900" lvl="0" indent="-355600" algn="r" rtl="1">
              <a:lnSpc>
                <a:spcPct val="150000"/>
              </a:lnSpc>
              <a:spcBef>
                <a:spcPts val="2058"/>
              </a:spcBef>
              <a:spcAft>
                <a:spcPts val="0"/>
              </a:spcAft>
              <a:buClr>
                <a:srgbClr val="404040"/>
              </a:buClr>
              <a:buSzPts val="1800"/>
              <a:buAutoNum type="arabicPeriod"/>
            </a:pPr>
            <a:r>
              <a:rPr lang="iw-IL" sz="1800" dirty="0">
                <a:solidFill>
                  <a:srgbClr val="404040"/>
                </a:solidFill>
              </a:rPr>
              <a:t>אנחנו נשתמש בPostman </a:t>
            </a:r>
            <a:r>
              <a:rPr lang="he-IL" sz="1800" dirty="0">
                <a:solidFill>
                  <a:srgbClr val="404040"/>
                </a:solidFill>
              </a:rPr>
              <a:t> ב</a:t>
            </a:r>
            <a:r>
              <a:rPr lang="iw-IL" sz="1800" dirty="0">
                <a:solidFill>
                  <a:srgbClr val="404040"/>
                </a:solidFill>
              </a:rPr>
              <a:t>עיקר בשביל בדיקות הAPI </a:t>
            </a:r>
            <a:r>
              <a:rPr lang="he-IL" sz="1800" dirty="0">
                <a:solidFill>
                  <a:srgbClr val="404040"/>
                </a:solidFill>
              </a:rPr>
              <a:t> ש</a:t>
            </a:r>
            <a:r>
              <a:rPr lang="iw-IL" sz="1800" dirty="0">
                <a:solidFill>
                  <a:srgbClr val="404040"/>
                </a:solidFill>
              </a:rPr>
              <a:t>לנו ובאופן ספציפי Restful API </a:t>
            </a:r>
            <a:r>
              <a:rPr lang="he-IL" sz="1800" dirty="0">
                <a:solidFill>
                  <a:srgbClr val="404040"/>
                </a:solidFill>
              </a:rPr>
              <a:t> ה</a:t>
            </a:r>
            <a:r>
              <a:rPr lang="iw-IL" sz="1800" dirty="0">
                <a:solidFill>
                  <a:srgbClr val="404040"/>
                </a:solidFill>
              </a:rPr>
              <a:t>ידוע בכינויו Rest API</a:t>
            </a:r>
            <a:br>
              <a:rPr lang="iw-IL" sz="1800" dirty="0">
                <a:solidFill>
                  <a:srgbClr val="404040"/>
                </a:solidFill>
              </a:rPr>
            </a:br>
            <a:r>
              <a:rPr lang="iw-IL" sz="1800" dirty="0">
                <a:solidFill>
                  <a:srgbClr val="404040"/>
                </a:solidFill>
              </a:rPr>
              <a:t>והוא השימושי הבסיסי והנפוץ ביותר.</a:t>
            </a:r>
            <a:endParaRPr sz="1800" dirty="0"/>
          </a:p>
          <a:p>
            <a:pPr marL="609600" lvl="0" indent="0" algn="r" rtl="1">
              <a:lnSpc>
                <a:spcPct val="150000"/>
              </a:lnSpc>
              <a:spcBef>
                <a:spcPts val="2058"/>
              </a:spcBef>
              <a:spcAft>
                <a:spcPts val="0"/>
              </a:spcAft>
              <a:buNone/>
            </a:pPr>
            <a:r>
              <a:rPr lang="iw-IL" sz="1800" u="sng" dirty="0">
                <a:solidFill>
                  <a:schemeClr val="hlink"/>
                </a:solidFill>
                <a:hlinkClick r:id="rId3"/>
              </a:rPr>
              <a:t>Download Postman | Get Started for Free</a:t>
            </a:r>
            <a:endParaRPr sz="1800" dirty="0"/>
          </a:p>
          <a:p>
            <a:pPr marL="342900" lvl="0" indent="-355600" algn="r" rtl="1">
              <a:lnSpc>
                <a:spcPct val="150000"/>
              </a:lnSpc>
              <a:spcBef>
                <a:spcPts val="2058"/>
              </a:spcBef>
              <a:spcAft>
                <a:spcPts val="0"/>
              </a:spcAft>
              <a:buClr>
                <a:srgbClr val="404040"/>
              </a:buClr>
              <a:buSzPts val="1800"/>
              <a:buAutoNum type="arabicPeriod"/>
            </a:pPr>
            <a:r>
              <a:rPr lang="iw-IL" sz="1800" dirty="0">
                <a:solidFill>
                  <a:srgbClr val="404040"/>
                </a:solidFill>
              </a:rPr>
              <a:t>דוגמאות ועבודה עם הPostman </a:t>
            </a:r>
            <a:r>
              <a:rPr lang="he-IL" sz="1800" dirty="0">
                <a:solidFill>
                  <a:srgbClr val="404040"/>
                </a:solidFill>
              </a:rPr>
              <a:t> א</a:t>
            </a:r>
            <a:r>
              <a:rPr lang="iw-IL" sz="1800" dirty="0">
                <a:solidFill>
                  <a:srgbClr val="404040"/>
                </a:solidFill>
              </a:rPr>
              <a:t>דגים מיד.</a:t>
            </a:r>
            <a:endParaRPr sz="1800" dirty="0"/>
          </a:p>
        </p:txBody>
      </p:sp>
      <p:pic>
        <p:nvPicPr>
          <p:cNvPr id="376" name="Google Shape;376;p20" descr="ملف:Postman (software).png - ويكيبيديا"/>
          <p:cNvPicPr preferRelativeResize="0"/>
          <p:nvPr/>
        </p:nvPicPr>
        <p:blipFill rotWithShape="1">
          <a:blip r:embed="rId4">
            <a:alphaModFix/>
          </a:blip>
          <a:srcRect r="68537"/>
          <a:stretch/>
        </p:blipFill>
        <p:spPr>
          <a:xfrm>
            <a:off x="739027" y="670275"/>
            <a:ext cx="1319601" cy="12729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81"/>
        <p:cNvGrpSpPr/>
        <p:nvPr/>
      </p:nvGrpSpPr>
      <p:grpSpPr>
        <a:xfrm>
          <a:off x="0" y="0"/>
          <a:ext cx="0" cy="0"/>
          <a:chOff x="0" y="0"/>
          <a:chExt cx="0" cy="0"/>
        </a:xfrm>
      </p:grpSpPr>
      <p:sp>
        <p:nvSpPr>
          <p:cNvPr id="382" name="Google Shape;382;p21"/>
          <p:cNvSpPr txBox="1">
            <a:spLocks noGrp="1"/>
          </p:cNvSpPr>
          <p:nvPr>
            <p:ph type="title"/>
          </p:nvPr>
        </p:nvSpPr>
        <p:spPr>
          <a:xfrm>
            <a:off x="1092200" y="9750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Quattrocento Sans"/>
              <a:buNone/>
            </a:pPr>
            <a:r>
              <a:rPr lang="iw-IL"/>
              <a:t>טיפים חשובים</a:t>
            </a:r>
            <a:endParaRPr/>
          </a:p>
        </p:txBody>
      </p:sp>
      <p:sp>
        <p:nvSpPr>
          <p:cNvPr id="383" name="Google Shape;383;p21"/>
          <p:cNvSpPr txBox="1">
            <a:spLocks noGrp="1"/>
          </p:cNvSpPr>
          <p:nvPr>
            <p:ph type="body" idx="1"/>
          </p:nvPr>
        </p:nvSpPr>
        <p:spPr>
          <a:xfrm>
            <a:off x="1092200" y="2501900"/>
            <a:ext cx="10007700" cy="3264000"/>
          </a:xfrm>
          <a:prstGeom prst="rect">
            <a:avLst/>
          </a:prstGeom>
          <a:noFill/>
          <a:ln>
            <a:noFill/>
          </a:ln>
        </p:spPr>
        <p:txBody>
          <a:bodyPr spcFirstLastPara="1" wrap="square" lIns="91425" tIns="45700" rIns="91425" bIns="45700" anchor="t" anchorCtr="0">
            <a:noAutofit/>
          </a:bodyPr>
          <a:lstStyle/>
          <a:p>
            <a:pPr marL="342900" lvl="0" indent="-355600" algn="r" rtl="1">
              <a:lnSpc>
                <a:spcPct val="150000"/>
              </a:lnSpc>
              <a:spcBef>
                <a:spcPts val="0"/>
              </a:spcBef>
              <a:spcAft>
                <a:spcPts val="0"/>
              </a:spcAft>
              <a:buClr>
                <a:srgbClr val="404040"/>
              </a:buClr>
              <a:buSzPts val="1800"/>
              <a:buAutoNum type="arabicPeriod"/>
            </a:pPr>
            <a:r>
              <a:rPr lang="iw-IL" sz="1800" dirty="0">
                <a:solidFill>
                  <a:srgbClr val="404040"/>
                </a:solidFill>
              </a:rPr>
              <a:t>כשאתם בודקים את האתר שלכם, תמיד תיכנסו דרך גלישה בסתר ותרעננו עם Ctrl+f5 </a:t>
            </a:r>
            <a:r>
              <a:rPr lang="he-IL" sz="1800" dirty="0">
                <a:solidFill>
                  <a:srgbClr val="404040"/>
                </a:solidFill>
              </a:rPr>
              <a:t> א</a:t>
            </a:r>
            <a:r>
              <a:rPr lang="iw-IL" sz="1800" dirty="0">
                <a:solidFill>
                  <a:srgbClr val="404040"/>
                </a:solidFill>
              </a:rPr>
              <a:t>חרת הזיכרון מטמון Cache</a:t>
            </a:r>
            <a:r>
              <a:rPr lang="he-IL" sz="1800" dirty="0">
                <a:solidFill>
                  <a:srgbClr val="404040"/>
                </a:solidFill>
              </a:rPr>
              <a:t> ה</a:t>
            </a:r>
            <a:r>
              <a:rPr lang="iw-IL" sz="1800" dirty="0">
                <a:solidFill>
                  <a:srgbClr val="404040"/>
                </a:solidFill>
              </a:rPr>
              <a:t>וא זה שיוצג ולא תבינו למה השינוי שלכם לא נמצא.</a:t>
            </a:r>
            <a:endParaRPr sz="1800" dirty="0"/>
          </a:p>
          <a:p>
            <a:pPr marL="342900" lvl="0" indent="-355600" algn="r" rtl="1">
              <a:lnSpc>
                <a:spcPct val="150000"/>
              </a:lnSpc>
              <a:spcBef>
                <a:spcPts val="2058"/>
              </a:spcBef>
              <a:spcAft>
                <a:spcPts val="0"/>
              </a:spcAft>
              <a:buClr>
                <a:srgbClr val="404040"/>
              </a:buClr>
              <a:buSzPts val="1800"/>
              <a:buAutoNum type="arabicPeriod"/>
            </a:pPr>
            <a:r>
              <a:rPr lang="iw-IL" sz="1800" dirty="0">
                <a:solidFill>
                  <a:srgbClr val="404040"/>
                </a:solidFill>
              </a:rPr>
              <a:t>לעיצוב אתרים ולקבל בסיס טוב אני ממליץ על deepseek </a:t>
            </a:r>
            <a:r>
              <a:rPr lang="he-IL" sz="1800" dirty="0">
                <a:solidFill>
                  <a:srgbClr val="404040"/>
                </a:solidFill>
              </a:rPr>
              <a:t> ו</a:t>
            </a:r>
            <a:r>
              <a:rPr lang="iw-IL" sz="1800" dirty="0">
                <a:solidFill>
                  <a:srgbClr val="404040"/>
                </a:solidFill>
              </a:rPr>
              <a:t>לא GPT, </a:t>
            </a:r>
            <a:r>
              <a:rPr lang="he-IL" sz="1800" dirty="0">
                <a:solidFill>
                  <a:srgbClr val="404040"/>
                </a:solidFill>
              </a:rPr>
              <a:t> ה</a:t>
            </a:r>
            <a:r>
              <a:rPr lang="iw-IL" sz="1800" dirty="0">
                <a:solidFill>
                  <a:srgbClr val="404040"/>
                </a:solidFill>
              </a:rPr>
              <a:t>עיצובים שלו מרשימים יותר ואיכותיים יותר, אפשר לעבוד בשילוב של שניהם, התוצאות מרשימות ויפות כמו בדוגמאות.</a:t>
            </a:r>
            <a:endParaRPr sz="1800" dirty="0"/>
          </a:p>
          <a:p>
            <a:pPr marL="342900" lvl="0" indent="-355600" algn="r" rtl="1">
              <a:lnSpc>
                <a:spcPct val="150000"/>
              </a:lnSpc>
              <a:spcBef>
                <a:spcPts val="2058"/>
              </a:spcBef>
              <a:spcAft>
                <a:spcPts val="0"/>
              </a:spcAft>
              <a:buClr>
                <a:srgbClr val="404040"/>
              </a:buClr>
              <a:buSzPts val="1800"/>
              <a:buAutoNum type="arabicPeriod"/>
            </a:pPr>
            <a:r>
              <a:rPr lang="iw-IL" sz="1800" dirty="0">
                <a:solidFill>
                  <a:srgbClr val="404040"/>
                </a:solidFill>
              </a:rPr>
              <a:t>אל תשכחו שמירה אוטומטית בide </a:t>
            </a:r>
            <a:r>
              <a:rPr lang="he-IL" sz="1800" dirty="0">
                <a:solidFill>
                  <a:srgbClr val="404040"/>
                </a:solidFill>
              </a:rPr>
              <a:t> ש</a:t>
            </a:r>
            <a:r>
              <a:rPr lang="iw-IL" sz="1800" dirty="0">
                <a:solidFill>
                  <a:srgbClr val="404040"/>
                </a:solidFill>
              </a:rPr>
              <a:t>אתם עובדים בו, אחרת אתם רצים עם הקוד הלא מעודכן.</a:t>
            </a:r>
            <a:endParaRPr sz="1800" dirty="0"/>
          </a:p>
        </p:txBody>
      </p:sp>
      <p:pic>
        <p:nvPicPr>
          <p:cNvPr id="384" name="Google Shape;384;p21" descr="File:Microsoft Tips icon.png - Wikimedia Commons"/>
          <p:cNvPicPr preferRelativeResize="0"/>
          <p:nvPr/>
        </p:nvPicPr>
        <p:blipFill>
          <a:blip r:embed="rId3">
            <a:alphaModFix/>
          </a:blip>
          <a:stretch>
            <a:fillRect/>
          </a:stretch>
        </p:blipFill>
        <p:spPr>
          <a:xfrm>
            <a:off x="632725" y="580737"/>
            <a:ext cx="1608275" cy="1583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1"/>
        <p:cNvGrpSpPr/>
        <p:nvPr/>
      </p:nvGrpSpPr>
      <p:grpSpPr>
        <a:xfrm>
          <a:off x="0" y="0"/>
          <a:ext cx="0" cy="0"/>
          <a:chOff x="0" y="0"/>
          <a:chExt cx="0" cy="0"/>
        </a:xfrm>
      </p:grpSpPr>
      <p:sp>
        <p:nvSpPr>
          <p:cNvPr id="172" name="Google Shape;172;g35b6a7236bc_0_2314"/>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normAutofit/>
          </a:bodyPr>
          <a:lstStyle/>
          <a:p>
            <a:pPr marL="0" lvl="0" indent="0" algn="ctr" rtl="1">
              <a:lnSpc>
                <a:spcPct val="80000"/>
              </a:lnSpc>
              <a:spcBef>
                <a:spcPts val="0"/>
              </a:spcBef>
              <a:spcAft>
                <a:spcPts val="0"/>
              </a:spcAft>
              <a:buClr>
                <a:schemeClr val="dk1"/>
              </a:buClr>
              <a:buSzPts val="4200"/>
              <a:buFont typeface="Arial"/>
              <a:buNone/>
            </a:pPr>
            <a:r>
              <a:rPr lang="iw-IL" sz="6000" dirty="0">
                <a:solidFill>
                  <a:schemeClr val="lt2"/>
                </a:solidFill>
                <a:latin typeface="Calibri"/>
                <a:ea typeface="Calibri"/>
                <a:cs typeface="Calibri"/>
                <a:sym typeface="Calibri"/>
              </a:rPr>
              <a:t>חלק ראשון:</a:t>
            </a:r>
            <a:r>
              <a:rPr lang="he-IL" sz="6000" dirty="0">
                <a:solidFill>
                  <a:schemeClr val="lt2"/>
                </a:solidFill>
                <a:latin typeface="Calibri"/>
                <a:ea typeface="Calibri"/>
                <a:cs typeface="Calibri"/>
                <a:sym typeface="Calibri"/>
              </a:rPr>
              <a:t> </a:t>
            </a:r>
            <a:r>
              <a:rPr lang="iw-IL" sz="6000" dirty="0">
                <a:solidFill>
                  <a:schemeClr val="lt2"/>
                </a:solidFill>
                <a:latin typeface="Calibri"/>
                <a:ea typeface="Calibri"/>
                <a:cs typeface="Calibri"/>
                <a:sym typeface="Calibri"/>
              </a:rPr>
              <a:t>האקתון</a:t>
            </a:r>
            <a:endParaRPr sz="6000" dirty="0">
              <a:solidFill>
                <a:schemeClr val="lt2"/>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7"/>
        <p:cNvGrpSpPr/>
        <p:nvPr/>
      </p:nvGrpSpPr>
      <p:grpSpPr>
        <a:xfrm>
          <a:off x="0" y="0"/>
          <a:ext cx="0" cy="0"/>
          <a:chOff x="0" y="0"/>
          <a:chExt cx="0" cy="0"/>
        </a:xfrm>
      </p:grpSpPr>
      <p:sp>
        <p:nvSpPr>
          <p:cNvPr id="178" name="Google Shape;178;p3"/>
          <p:cNvSpPr txBox="1">
            <a:spLocks noGrp="1"/>
          </p:cNvSpPr>
          <p:nvPr>
            <p:ph type="title"/>
          </p:nvPr>
        </p:nvSpPr>
        <p:spPr>
          <a:xfrm>
            <a:off x="1092200" y="979320"/>
            <a:ext cx="10007700" cy="58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latin typeface="Calibri"/>
                <a:ea typeface="Calibri"/>
                <a:cs typeface="Calibri"/>
                <a:sym typeface="Calibri"/>
              </a:rPr>
              <a:t>מבוא</a:t>
            </a:r>
            <a:endParaRPr>
              <a:latin typeface="Calibri"/>
              <a:ea typeface="Calibri"/>
              <a:cs typeface="Calibri"/>
              <a:sym typeface="Calibri"/>
            </a:endParaRPr>
          </a:p>
        </p:txBody>
      </p:sp>
      <p:sp>
        <p:nvSpPr>
          <p:cNvPr id="179" name="Google Shape;179;p3"/>
          <p:cNvSpPr txBox="1">
            <a:spLocks noGrp="1"/>
          </p:cNvSpPr>
          <p:nvPr>
            <p:ph type="body" idx="1"/>
          </p:nvPr>
        </p:nvSpPr>
        <p:spPr>
          <a:xfrm>
            <a:off x="1092200" y="1435100"/>
            <a:ext cx="10007700" cy="3264000"/>
          </a:xfrm>
          <a:prstGeom prst="rect">
            <a:avLst/>
          </a:prstGeom>
          <a:noFill/>
          <a:ln>
            <a:noFill/>
          </a:ln>
        </p:spPr>
        <p:txBody>
          <a:bodyPr spcFirstLastPara="1" wrap="square" lIns="91425" tIns="45700" rIns="91425" bIns="45700" anchor="t" anchorCtr="0">
            <a:noAutofit/>
          </a:bodyPr>
          <a:lstStyle/>
          <a:p>
            <a:pPr marL="0" lvl="0" indent="0" algn="r" rtl="1">
              <a:lnSpc>
                <a:spcPct val="150000"/>
              </a:lnSpc>
              <a:spcBef>
                <a:spcPts val="0"/>
              </a:spcBef>
              <a:spcAft>
                <a:spcPts val="0"/>
              </a:spcAft>
              <a:buClr>
                <a:srgbClr val="404040"/>
              </a:buClr>
              <a:buSzPts val="1600"/>
              <a:buNone/>
            </a:pPr>
            <a:r>
              <a:rPr lang="iw-IL" sz="1800" i="0" dirty="0">
                <a:solidFill>
                  <a:srgbClr val="404040"/>
                </a:solidFill>
              </a:rPr>
              <a:t>מה זה האקתון ?</a:t>
            </a:r>
            <a:br>
              <a:rPr lang="iw-IL" sz="1800" dirty="0">
                <a:solidFill>
                  <a:srgbClr val="404040"/>
                </a:solidFill>
              </a:rPr>
            </a:br>
            <a:r>
              <a:rPr lang="iw-IL" sz="1800" dirty="0">
                <a:solidFill>
                  <a:srgbClr val="404040"/>
                </a:solidFill>
              </a:rPr>
              <a:t>האקתון זה תחרות תכנות ורעיונות בזמן קצר מאוד לרוב24-48 </a:t>
            </a:r>
            <a:r>
              <a:rPr lang="he-IL" sz="1800" dirty="0">
                <a:solidFill>
                  <a:srgbClr val="404040"/>
                </a:solidFill>
              </a:rPr>
              <a:t> ש</a:t>
            </a:r>
            <a:r>
              <a:rPr lang="iw-IL" sz="1800" dirty="0">
                <a:solidFill>
                  <a:srgbClr val="404040"/>
                </a:solidFill>
              </a:rPr>
              <a:t>עות.</a:t>
            </a:r>
            <a:br>
              <a:rPr lang="iw-IL" sz="1800" dirty="0">
                <a:solidFill>
                  <a:srgbClr val="404040"/>
                </a:solidFill>
              </a:rPr>
            </a:br>
            <a:endParaRPr sz="1800" dirty="0">
              <a:solidFill>
                <a:srgbClr val="404040"/>
              </a:solidFill>
            </a:endParaRPr>
          </a:p>
          <a:p>
            <a:pPr marL="0" lvl="0" indent="0" algn="r" rtl="1">
              <a:lnSpc>
                <a:spcPct val="150000"/>
              </a:lnSpc>
              <a:spcBef>
                <a:spcPts val="0"/>
              </a:spcBef>
              <a:spcAft>
                <a:spcPts val="0"/>
              </a:spcAft>
              <a:buClr>
                <a:srgbClr val="404040"/>
              </a:buClr>
              <a:buSzPts val="1600"/>
              <a:buNone/>
            </a:pPr>
            <a:r>
              <a:rPr lang="iw-IL" sz="1800" dirty="0">
                <a:solidFill>
                  <a:srgbClr val="404040"/>
                </a:solidFill>
              </a:rPr>
              <a:t>מטרות האקתון הם:</a:t>
            </a:r>
            <a:endParaRPr sz="1800" dirty="0"/>
          </a:p>
          <a:p>
            <a:pPr marL="800100" lvl="0" indent="-355600" algn="r" rtl="1">
              <a:lnSpc>
                <a:spcPct val="150000"/>
              </a:lnSpc>
              <a:spcBef>
                <a:spcPts val="2058"/>
              </a:spcBef>
              <a:spcAft>
                <a:spcPts val="0"/>
              </a:spcAft>
              <a:buClr>
                <a:srgbClr val="404040"/>
              </a:buClr>
              <a:buSzPts val="1800"/>
              <a:buAutoNum type="arabicPeriod"/>
            </a:pPr>
            <a:r>
              <a:rPr lang="iw-IL" sz="1800" dirty="0">
                <a:solidFill>
                  <a:srgbClr val="404040"/>
                </a:solidFill>
              </a:rPr>
              <a:t>לייצר חידוש בעל משמעות שבסופו של דבר יהיה האב טיפוס לסטארטאפ הבא</a:t>
            </a:r>
            <a:endParaRPr sz="1800" dirty="0"/>
          </a:p>
          <a:p>
            <a:pPr marL="800100" lvl="0" indent="-355600" algn="r" rtl="1">
              <a:lnSpc>
                <a:spcPct val="150000"/>
              </a:lnSpc>
              <a:spcBef>
                <a:spcPts val="2058"/>
              </a:spcBef>
              <a:spcAft>
                <a:spcPts val="0"/>
              </a:spcAft>
              <a:buClr>
                <a:srgbClr val="404040"/>
              </a:buClr>
              <a:buSzPts val="1800"/>
              <a:buAutoNum type="arabicPeriod"/>
            </a:pPr>
            <a:r>
              <a:rPr lang="iw-IL" sz="1800" i="0" dirty="0">
                <a:solidFill>
                  <a:srgbClr val="404040"/>
                </a:solidFill>
              </a:rPr>
              <a:t>יצירת תיק עבודות וניסיון עבודה בצוות לסטודנטים שלא השיגו זאת עד כה</a:t>
            </a:r>
            <a:endParaRPr sz="1800" dirty="0"/>
          </a:p>
          <a:p>
            <a:pPr marL="800100" lvl="0" indent="-355600" algn="r" rtl="1">
              <a:lnSpc>
                <a:spcPct val="150000"/>
              </a:lnSpc>
              <a:spcBef>
                <a:spcPts val="2058"/>
              </a:spcBef>
              <a:spcAft>
                <a:spcPts val="0"/>
              </a:spcAft>
              <a:buClr>
                <a:srgbClr val="404040"/>
              </a:buClr>
              <a:buSzPts val="1800"/>
              <a:buAutoNum type="arabicPeriod"/>
            </a:pPr>
            <a:r>
              <a:rPr lang="iw-IL" sz="1800" dirty="0">
                <a:solidFill>
                  <a:srgbClr val="404040"/>
                </a:solidFill>
              </a:rPr>
              <a:t>ליצור מוצר מלא משלב הרעיון התכנון הביצוע ועד למכירתו</a:t>
            </a:r>
            <a:endParaRPr sz="1800" i="0" dirty="0">
              <a:solidFill>
                <a:srgbClr val="404040"/>
              </a:solidFill>
            </a:endParaRPr>
          </a:p>
          <a:p>
            <a:pPr marL="0" lvl="0" indent="0" algn="r" rtl="1">
              <a:lnSpc>
                <a:spcPct val="150000"/>
              </a:lnSpc>
              <a:spcBef>
                <a:spcPts val="2058"/>
              </a:spcBef>
              <a:spcAft>
                <a:spcPts val="0"/>
              </a:spcAft>
              <a:buClr>
                <a:schemeClr val="dk1"/>
              </a:buClr>
              <a:buSzPts val="1600"/>
              <a:buNone/>
            </a:pPr>
            <a:endParaRPr sz="1800" i="0" dirty="0">
              <a:solidFill>
                <a:srgbClr val="404040"/>
              </a:solidFill>
            </a:endParaRPr>
          </a:p>
          <a:p>
            <a:pPr marL="342900" lvl="0" indent="-241300" algn="r" rtl="1">
              <a:lnSpc>
                <a:spcPct val="150000"/>
              </a:lnSpc>
              <a:spcBef>
                <a:spcPts val="2058"/>
              </a:spcBef>
              <a:spcAft>
                <a:spcPts val="0"/>
              </a:spcAft>
              <a:buClr>
                <a:schemeClr val="dk1"/>
              </a:buClr>
              <a:buSzPts val="1600"/>
              <a:buFont typeface="Arial"/>
              <a:buNone/>
            </a:pPr>
            <a:endParaRPr sz="1600" i="0" dirty="0">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1092200" y="-91733"/>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latin typeface="Calibri"/>
                <a:ea typeface="Calibri"/>
                <a:cs typeface="Calibri"/>
                <a:sym typeface="Calibri"/>
              </a:rPr>
              <a:t>הנקודות החשובות בהאקתון</a:t>
            </a:r>
            <a:endParaRPr>
              <a:latin typeface="Calibri"/>
              <a:ea typeface="Calibri"/>
              <a:cs typeface="Calibri"/>
              <a:sym typeface="Calibri"/>
            </a:endParaRPr>
          </a:p>
        </p:txBody>
      </p:sp>
      <p:sp>
        <p:nvSpPr>
          <p:cNvPr id="186" name="Google Shape;186;p4"/>
          <p:cNvSpPr txBox="1">
            <a:spLocks noGrp="1"/>
          </p:cNvSpPr>
          <p:nvPr>
            <p:ph type="body" idx="1"/>
          </p:nvPr>
        </p:nvSpPr>
        <p:spPr>
          <a:xfrm>
            <a:off x="1092150" y="1259850"/>
            <a:ext cx="10007700" cy="482100"/>
          </a:xfrm>
          <a:prstGeom prst="rect">
            <a:avLst/>
          </a:prstGeom>
          <a:noFill/>
          <a:ln>
            <a:noFill/>
          </a:ln>
        </p:spPr>
        <p:txBody>
          <a:bodyPr spcFirstLastPara="1" wrap="square" lIns="91425" tIns="45700" rIns="91425" bIns="45700" anchor="t" anchorCtr="0">
            <a:noAutofit/>
          </a:bodyPr>
          <a:lstStyle/>
          <a:p>
            <a:pPr marL="0" lvl="0" indent="0" algn="r" rtl="1">
              <a:lnSpc>
                <a:spcPct val="150000"/>
              </a:lnSpc>
              <a:spcBef>
                <a:spcPts val="0"/>
              </a:spcBef>
              <a:spcAft>
                <a:spcPts val="0"/>
              </a:spcAft>
              <a:buClr>
                <a:srgbClr val="404040"/>
              </a:buClr>
              <a:buSzPts val="1600"/>
              <a:buNone/>
            </a:pPr>
            <a:r>
              <a:rPr lang="iw-IL" sz="1800" i="0" dirty="0">
                <a:solidFill>
                  <a:srgbClr val="404040"/>
                </a:solidFill>
              </a:rPr>
              <a:t>בהאקתון יש 3</a:t>
            </a:r>
            <a:r>
              <a:rPr lang="he-IL" sz="1800" i="0" dirty="0">
                <a:solidFill>
                  <a:srgbClr val="404040"/>
                </a:solidFill>
              </a:rPr>
              <a:t> ד</a:t>
            </a:r>
            <a:r>
              <a:rPr lang="iw-IL" sz="1800" i="0" dirty="0">
                <a:solidFill>
                  <a:srgbClr val="404040"/>
                </a:solidFill>
              </a:rPr>
              <a:t>ברים חשובים </a:t>
            </a:r>
            <a:r>
              <a:rPr lang="he-IL" sz="1800" i="0" dirty="0">
                <a:solidFill>
                  <a:srgbClr val="404040"/>
                </a:solidFill>
              </a:rPr>
              <a:t>שעליהם אתם נבחנים</a:t>
            </a:r>
            <a:r>
              <a:rPr lang="en-US" sz="1800" i="0" dirty="0">
                <a:solidFill>
                  <a:srgbClr val="404040"/>
                </a:solidFill>
              </a:rPr>
              <a:t>,</a:t>
            </a:r>
            <a:r>
              <a:rPr lang="he-IL" sz="1800" i="0" dirty="0">
                <a:solidFill>
                  <a:srgbClr val="404040"/>
                </a:solidFill>
              </a:rPr>
              <a:t> חשובים עיקריים ובלעדיים</a:t>
            </a:r>
            <a:r>
              <a:rPr lang="iw-IL" sz="1800" i="0" dirty="0">
                <a:solidFill>
                  <a:srgbClr val="404040"/>
                </a:solidFill>
              </a:rPr>
              <a:t>.</a:t>
            </a:r>
            <a:endParaRPr sz="1800" dirty="0"/>
          </a:p>
          <a:p>
            <a:pPr marL="0" lvl="0" indent="0" algn="r" rtl="1">
              <a:lnSpc>
                <a:spcPct val="150000"/>
              </a:lnSpc>
              <a:spcBef>
                <a:spcPts val="2058"/>
              </a:spcBef>
              <a:spcAft>
                <a:spcPts val="0"/>
              </a:spcAft>
              <a:buClr>
                <a:schemeClr val="dk1"/>
              </a:buClr>
              <a:buSzPts val="1600"/>
              <a:buNone/>
            </a:pPr>
            <a:endParaRPr sz="1600" dirty="0">
              <a:solidFill>
                <a:srgbClr val="404040"/>
              </a:solidFill>
              <a:latin typeface="Quattrocento Sans"/>
              <a:ea typeface="Quattrocento Sans"/>
              <a:cs typeface="Quattrocento Sans"/>
              <a:sym typeface="Quattrocento Sans"/>
            </a:endParaRPr>
          </a:p>
          <a:p>
            <a:pPr marL="0" lvl="0" indent="0" algn="r" rtl="1">
              <a:lnSpc>
                <a:spcPct val="150000"/>
              </a:lnSpc>
              <a:spcBef>
                <a:spcPts val="2058"/>
              </a:spcBef>
              <a:spcAft>
                <a:spcPts val="0"/>
              </a:spcAft>
              <a:buClr>
                <a:schemeClr val="dk1"/>
              </a:buClr>
              <a:buSzPts val="1600"/>
              <a:buNone/>
            </a:pPr>
            <a:endParaRPr sz="1600" b="0" i="0" dirty="0">
              <a:solidFill>
                <a:srgbClr val="404040"/>
              </a:solidFill>
              <a:latin typeface="Quattrocento Sans"/>
              <a:ea typeface="Quattrocento Sans"/>
              <a:cs typeface="Quattrocento Sans"/>
              <a:sym typeface="Quattrocento Sans"/>
            </a:endParaRPr>
          </a:p>
          <a:p>
            <a:pPr marL="342900" lvl="0" indent="-241300" algn="r" rtl="1">
              <a:lnSpc>
                <a:spcPct val="150000"/>
              </a:lnSpc>
              <a:spcBef>
                <a:spcPts val="2058"/>
              </a:spcBef>
              <a:spcAft>
                <a:spcPts val="0"/>
              </a:spcAft>
              <a:buClr>
                <a:schemeClr val="dk1"/>
              </a:buClr>
              <a:buSzPts val="1600"/>
              <a:buFont typeface="Arial"/>
              <a:buNone/>
            </a:pPr>
            <a:endParaRPr sz="1600" b="0" i="0" dirty="0">
              <a:solidFill>
                <a:srgbClr val="404040"/>
              </a:solidFill>
              <a:latin typeface="Quattrocento Sans"/>
              <a:ea typeface="Quattrocento Sans"/>
              <a:cs typeface="Quattrocento Sans"/>
              <a:sym typeface="Quattrocento Sans"/>
            </a:endParaRPr>
          </a:p>
        </p:txBody>
      </p:sp>
      <p:grpSp>
        <p:nvGrpSpPr>
          <p:cNvPr id="187" name="Google Shape;187;p4"/>
          <p:cNvGrpSpPr/>
          <p:nvPr/>
        </p:nvGrpSpPr>
        <p:grpSpPr>
          <a:xfrm>
            <a:off x="4947016" y="1820626"/>
            <a:ext cx="2787668" cy="4446019"/>
            <a:chOff x="1000468" y="283715"/>
            <a:chExt cx="2208579" cy="4421700"/>
          </a:xfrm>
        </p:grpSpPr>
        <p:sp>
          <p:nvSpPr>
            <p:cNvPr id="188" name="Google Shape;188;p4"/>
            <p:cNvSpPr/>
            <p:nvPr/>
          </p:nvSpPr>
          <p:spPr>
            <a:xfrm>
              <a:off x="1178647" y="283715"/>
              <a:ext cx="2030400" cy="44217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4"/>
            <p:cNvSpPr/>
            <p:nvPr/>
          </p:nvSpPr>
          <p:spPr>
            <a:xfrm>
              <a:off x="1118217" y="341753"/>
              <a:ext cx="2048100" cy="1085400"/>
            </a:xfrm>
            <a:prstGeom prst="rect">
              <a:avLst/>
            </a:pr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4"/>
            <p:cNvSpPr/>
            <p:nvPr/>
          </p:nvSpPr>
          <p:spPr>
            <a:xfrm>
              <a:off x="1000468" y="341734"/>
              <a:ext cx="1815000" cy="675000"/>
            </a:xfrm>
            <a:prstGeom prst="rect">
              <a:avLst/>
            </a:prstGeom>
            <a:noFill/>
            <a:ln>
              <a:noFill/>
            </a:ln>
          </p:spPr>
          <p:txBody>
            <a:bodyPr spcFirstLastPara="1" wrap="square" lIns="121900" tIns="121900" rIns="121900" bIns="121900" anchor="t" anchorCtr="0">
              <a:noAutofit/>
            </a:bodyPr>
            <a:lstStyle/>
            <a:p>
              <a:pPr marL="0" lvl="0" indent="0" algn="r" rtl="1">
                <a:spcBef>
                  <a:spcPts val="0"/>
                </a:spcBef>
                <a:spcAft>
                  <a:spcPts val="0"/>
                </a:spcAft>
                <a:buNone/>
              </a:pPr>
              <a:r>
                <a:rPr lang="iw-IL" sz="5300" b="1">
                  <a:solidFill>
                    <a:schemeClr val="lt1"/>
                  </a:solidFill>
                  <a:latin typeface="Calibri"/>
                  <a:ea typeface="Calibri"/>
                  <a:cs typeface="Calibri"/>
                  <a:sym typeface="Calibri"/>
                </a:rPr>
                <a:t>עיצוב</a:t>
              </a:r>
              <a:endParaRPr sz="5300">
                <a:solidFill>
                  <a:schemeClr val="lt1"/>
                </a:solidFill>
                <a:latin typeface="Calibri"/>
                <a:ea typeface="Calibri"/>
                <a:cs typeface="Calibri"/>
                <a:sym typeface="Calibri"/>
              </a:endParaRPr>
            </a:p>
          </p:txBody>
        </p:sp>
        <p:sp>
          <p:nvSpPr>
            <p:cNvPr id="191" name="Google Shape;191;p4"/>
            <p:cNvSpPr/>
            <p:nvPr/>
          </p:nvSpPr>
          <p:spPr>
            <a:xfrm rot="5400000">
              <a:off x="1938871" y="1425082"/>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4"/>
            <p:cNvSpPr/>
            <p:nvPr/>
          </p:nvSpPr>
          <p:spPr>
            <a:xfrm>
              <a:off x="1115099" y="1689315"/>
              <a:ext cx="2030400" cy="1085400"/>
            </a:xfrm>
            <a:prstGeom prst="rect">
              <a:avLst/>
            </a:prstGeom>
            <a:noFill/>
            <a:ln>
              <a:noFill/>
            </a:ln>
          </p:spPr>
          <p:txBody>
            <a:bodyPr spcFirstLastPara="1" wrap="square" lIns="121900" tIns="121900" rIns="121900" bIns="121900" anchor="t" anchorCtr="0">
              <a:noAutofit/>
            </a:bodyPr>
            <a:lstStyle/>
            <a:p>
              <a:pPr marL="0" lvl="0" indent="0" algn="r" rtl="1">
                <a:lnSpc>
                  <a:spcPct val="150000"/>
                </a:lnSpc>
                <a:spcBef>
                  <a:spcPts val="1000"/>
                </a:spcBef>
                <a:spcAft>
                  <a:spcPts val="0"/>
                </a:spcAft>
                <a:buNone/>
              </a:pPr>
              <a:r>
                <a:rPr lang="iw-IL" sz="1500" dirty="0">
                  <a:solidFill>
                    <a:schemeClr val="dk1"/>
                  </a:solidFill>
                  <a:latin typeface="Calibri"/>
                  <a:ea typeface="Calibri"/>
                  <a:cs typeface="Calibri"/>
                  <a:sym typeface="Calibri"/>
                </a:rPr>
                <a:t>האתר והמצגות שתציגו חייבים להיות הכי יפים הכי מושכים והכי מקצועיים שיש.</a:t>
              </a:r>
              <a:endParaRPr sz="1500" dirty="0">
                <a:solidFill>
                  <a:schemeClr val="dk1"/>
                </a:solidFill>
                <a:latin typeface="Calibri"/>
                <a:ea typeface="Calibri"/>
                <a:cs typeface="Calibri"/>
                <a:sym typeface="Calibri"/>
              </a:endParaRPr>
            </a:p>
            <a:p>
              <a:pPr marL="0" lvl="0" indent="0" algn="l" rtl="0">
                <a:lnSpc>
                  <a:spcPct val="115000"/>
                </a:lnSpc>
                <a:spcBef>
                  <a:spcPts val="1000"/>
                </a:spcBef>
                <a:spcAft>
                  <a:spcPts val="0"/>
                </a:spcAft>
                <a:buNone/>
              </a:pPr>
              <a:endParaRPr sz="1100" dirty="0">
                <a:solidFill>
                  <a:schemeClr val="dk1"/>
                </a:solidFill>
                <a:latin typeface="Roboto"/>
                <a:ea typeface="Roboto"/>
                <a:cs typeface="Roboto"/>
                <a:sym typeface="Roboto"/>
              </a:endParaRPr>
            </a:p>
          </p:txBody>
        </p:sp>
      </p:grpSp>
      <p:grpSp>
        <p:nvGrpSpPr>
          <p:cNvPr id="193" name="Google Shape;193;p4"/>
          <p:cNvGrpSpPr/>
          <p:nvPr/>
        </p:nvGrpSpPr>
        <p:grpSpPr>
          <a:xfrm>
            <a:off x="1399750" y="1820625"/>
            <a:ext cx="3629609" cy="4445998"/>
            <a:chOff x="333271" y="283715"/>
            <a:chExt cx="2875621" cy="4409400"/>
          </a:xfrm>
        </p:grpSpPr>
        <p:sp>
          <p:nvSpPr>
            <p:cNvPr id="194" name="Google Shape;194;p4"/>
            <p:cNvSpPr/>
            <p:nvPr/>
          </p:nvSpPr>
          <p:spPr>
            <a:xfrm>
              <a:off x="361892" y="283715"/>
              <a:ext cx="2847000" cy="4409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 name="Google Shape;195;p4"/>
            <p:cNvSpPr/>
            <p:nvPr/>
          </p:nvSpPr>
          <p:spPr>
            <a:xfrm>
              <a:off x="354422" y="341759"/>
              <a:ext cx="2691300" cy="1085400"/>
            </a:xfrm>
            <a:prstGeom prst="rect">
              <a:avLst/>
            </a:pr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4"/>
            <p:cNvSpPr/>
            <p:nvPr/>
          </p:nvSpPr>
          <p:spPr>
            <a:xfrm>
              <a:off x="531584" y="341769"/>
              <a:ext cx="1815000" cy="675000"/>
            </a:xfrm>
            <a:prstGeom prst="rect">
              <a:avLst/>
            </a:prstGeom>
            <a:noFill/>
            <a:ln>
              <a:noFill/>
            </a:ln>
          </p:spPr>
          <p:txBody>
            <a:bodyPr spcFirstLastPara="1" wrap="square" lIns="121900" tIns="121900" rIns="121900" bIns="121900" anchor="t" anchorCtr="0">
              <a:noAutofit/>
            </a:bodyPr>
            <a:lstStyle/>
            <a:p>
              <a:pPr marL="0" lvl="0" indent="0" algn="r" rtl="1">
                <a:spcBef>
                  <a:spcPts val="0"/>
                </a:spcBef>
                <a:spcAft>
                  <a:spcPts val="0"/>
                </a:spcAft>
                <a:buNone/>
              </a:pPr>
              <a:r>
                <a:rPr lang="iw-IL" sz="5300" b="1">
                  <a:solidFill>
                    <a:schemeClr val="lt1"/>
                  </a:solidFill>
                  <a:latin typeface="Calibri"/>
                  <a:ea typeface="Calibri"/>
                  <a:cs typeface="Calibri"/>
                  <a:sym typeface="Calibri"/>
                </a:rPr>
                <a:t>מכירה</a:t>
              </a:r>
              <a:endParaRPr sz="5300">
                <a:solidFill>
                  <a:schemeClr val="lt1"/>
                </a:solidFill>
                <a:latin typeface="Calibri"/>
                <a:ea typeface="Calibri"/>
                <a:cs typeface="Calibri"/>
                <a:sym typeface="Calibri"/>
              </a:endParaRPr>
            </a:p>
          </p:txBody>
        </p:sp>
        <p:sp>
          <p:nvSpPr>
            <p:cNvPr id="197" name="Google Shape;197;p4"/>
            <p:cNvSpPr/>
            <p:nvPr/>
          </p:nvSpPr>
          <p:spPr>
            <a:xfrm rot="5400000">
              <a:off x="1516276" y="1425082"/>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 name="Google Shape;198;p4"/>
            <p:cNvSpPr/>
            <p:nvPr/>
          </p:nvSpPr>
          <p:spPr>
            <a:xfrm>
              <a:off x="333271" y="1628107"/>
              <a:ext cx="2847000" cy="2877600"/>
            </a:xfrm>
            <a:prstGeom prst="rect">
              <a:avLst/>
            </a:prstGeom>
            <a:noFill/>
            <a:ln>
              <a:noFill/>
            </a:ln>
          </p:spPr>
          <p:txBody>
            <a:bodyPr spcFirstLastPara="1" wrap="square" lIns="121900" tIns="121900" rIns="121900" bIns="121900" anchor="t" anchorCtr="0">
              <a:noAutofit/>
            </a:bodyPr>
            <a:lstStyle/>
            <a:p>
              <a:pPr marL="0" lvl="0" indent="0" algn="r" rtl="1">
                <a:lnSpc>
                  <a:spcPct val="150000"/>
                </a:lnSpc>
                <a:spcBef>
                  <a:spcPts val="0"/>
                </a:spcBef>
                <a:spcAft>
                  <a:spcPts val="0"/>
                </a:spcAft>
                <a:buNone/>
              </a:pPr>
              <a:r>
                <a:rPr lang="iw-IL" sz="1500" dirty="0">
                  <a:solidFill>
                    <a:schemeClr val="dk1"/>
                  </a:solidFill>
                  <a:latin typeface="Calibri"/>
                  <a:ea typeface="Calibri"/>
                  <a:cs typeface="Calibri"/>
                  <a:sym typeface="Calibri"/>
                </a:rPr>
                <a:t>הדרך שבה אתם מדברים, שובים את הקהל וצוות השופטים, מכירים את המוצר, יודעים לענות על שאלות קלאסיות כמו "האם עשיתם בדיקת שטח" "האם יש מתחרים ואיך הם פתרו את זה""למה שהלקוח יבחר בכם ולא במתחרים"</a:t>
              </a:r>
              <a:br>
                <a:rPr lang="iw-IL" sz="1500" dirty="0">
                  <a:solidFill>
                    <a:schemeClr val="dk1"/>
                  </a:solidFill>
                  <a:latin typeface="Calibri"/>
                  <a:ea typeface="Calibri"/>
                  <a:cs typeface="Calibri"/>
                  <a:sym typeface="Calibri"/>
                </a:rPr>
              </a:br>
              <a:r>
                <a:rPr lang="iw-IL" sz="1500" dirty="0">
                  <a:solidFill>
                    <a:schemeClr val="dk1"/>
                  </a:solidFill>
                  <a:latin typeface="Calibri"/>
                  <a:ea typeface="Calibri"/>
                  <a:cs typeface="Calibri"/>
                  <a:sym typeface="Calibri"/>
                </a:rPr>
                <a:t>שימו לב לדבר ברהיטות, התלהבות, מקצועיות, תחזרו על צורת ההצגה תנועות הידיים תלמדו את תורת המכירות.</a:t>
              </a:r>
              <a:endParaRPr sz="1100" dirty="0">
                <a:solidFill>
                  <a:srgbClr val="FFFFFF"/>
                </a:solidFill>
                <a:latin typeface="Calibri"/>
                <a:ea typeface="Calibri"/>
                <a:cs typeface="Calibri"/>
                <a:sym typeface="Calibri"/>
              </a:endParaRPr>
            </a:p>
          </p:txBody>
        </p:sp>
      </p:grpSp>
      <p:grpSp>
        <p:nvGrpSpPr>
          <p:cNvPr id="199" name="Google Shape;199;p4"/>
          <p:cNvGrpSpPr/>
          <p:nvPr/>
        </p:nvGrpSpPr>
        <p:grpSpPr>
          <a:xfrm>
            <a:off x="7584970" y="1820632"/>
            <a:ext cx="2864883" cy="4446129"/>
            <a:chOff x="947267" y="283725"/>
            <a:chExt cx="2269754" cy="4076400"/>
          </a:xfrm>
        </p:grpSpPr>
        <p:sp>
          <p:nvSpPr>
            <p:cNvPr id="200" name="Google Shape;200;p4"/>
            <p:cNvSpPr/>
            <p:nvPr/>
          </p:nvSpPr>
          <p:spPr>
            <a:xfrm>
              <a:off x="1178650" y="283725"/>
              <a:ext cx="2030400" cy="40764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4"/>
            <p:cNvSpPr/>
            <p:nvPr/>
          </p:nvSpPr>
          <p:spPr>
            <a:xfrm>
              <a:off x="1118223" y="341753"/>
              <a:ext cx="2048100" cy="1085400"/>
            </a:xfrm>
            <a:prstGeom prst="rect">
              <a:avLst/>
            </a:prstGeom>
            <a:solidFill>
              <a:srgbClr val="FFFFFF"/>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1938871" y="1425082"/>
              <a:ext cx="389100" cy="278100"/>
            </a:xfrm>
            <a:prstGeom prst="rightArrow">
              <a:avLst>
                <a:gd name="adj1" fmla="val 34239"/>
                <a:gd name="adj2" fmla="val 57035"/>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 name="Google Shape;203;p4"/>
            <p:cNvSpPr/>
            <p:nvPr/>
          </p:nvSpPr>
          <p:spPr>
            <a:xfrm>
              <a:off x="1186621" y="1700220"/>
              <a:ext cx="2030400" cy="1085400"/>
            </a:xfrm>
            <a:prstGeom prst="rect">
              <a:avLst/>
            </a:prstGeom>
            <a:noFill/>
            <a:ln>
              <a:noFill/>
            </a:ln>
          </p:spPr>
          <p:txBody>
            <a:bodyPr spcFirstLastPara="1" wrap="square" lIns="121900" tIns="121900" rIns="121900" bIns="121900" anchor="t" anchorCtr="0">
              <a:noAutofit/>
            </a:bodyPr>
            <a:lstStyle/>
            <a:p>
              <a:pPr marL="0" lvl="0" indent="0" algn="r" rtl="1">
                <a:lnSpc>
                  <a:spcPct val="150000"/>
                </a:lnSpc>
                <a:spcBef>
                  <a:spcPts val="0"/>
                </a:spcBef>
                <a:spcAft>
                  <a:spcPts val="0"/>
                </a:spcAft>
                <a:buNone/>
              </a:pPr>
              <a:r>
                <a:rPr lang="iw-IL" sz="1500" dirty="0">
                  <a:solidFill>
                    <a:schemeClr val="dk1"/>
                  </a:solidFill>
                  <a:latin typeface="Calibri"/>
                  <a:ea typeface="Calibri"/>
                  <a:cs typeface="Calibri"/>
                  <a:sym typeface="Calibri"/>
                </a:rPr>
                <a:t>רעיון שפותר בעיה אמיתית בצורה מקורית או טובה מהקיים יש בו בשר וניתן לעשות עליו כסף.</a:t>
              </a:r>
              <a:endParaRPr sz="1500" dirty="0">
                <a:solidFill>
                  <a:schemeClr val="dk1"/>
                </a:solidFill>
                <a:latin typeface="Calibri"/>
                <a:ea typeface="Calibri"/>
                <a:cs typeface="Calibri"/>
                <a:sym typeface="Calibri"/>
              </a:endParaRPr>
            </a:p>
          </p:txBody>
        </p:sp>
        <p:sp>
          <p:nvSpPr>
            <p:cNvPr id="204" name="Google Shape;204;p4"/>
            <p:cNvSpPr/>
            <p:nvPr/>
          </p:nvSpPr>
          <p:spPr>
            <a:xfrm>
              <a:off x="947267" y="341761"/>
              <a:ext cx="1815000" cy="675000"/>
            </a:xfrm>
            <a:prstGeom prst="rect">
              <a:avLst/>
            </a:prstGeom>
            <a:noFill/>
            <a:ln>
              <a:noFill/>
            </a:ln>
          </p:spPr>
          <p:txBody>
            <a:bodyPr spcFirstLastPara="1" wrap="square" lIns="121900" tIns="121900" rIns="121900" bIns="121900" anchor="t" anchorCtr="0">
              <a:noAutofit/>
            </a:bodyPr>
            <a:lstStyle/>
            <a:p>
              <a:pPr marL="0" lvl="0" indent="0" algn="r" rtl="1">
                <a:spcBef>
                  <a:spcPts val="0"/>
                </a:spcBef>
                <a:spcAft>
                  <a:spcPts val="0"/>
                </a:spcAft>
                <a:buNone/>
              </a:pPr>
              <a:r>
                <a:rPr lang="iw-IL" sz="5300" b="1">
                  <a:solidFill>
                    <a:schemeClr val="lt1"/>
                  </a:solidFill>
                  <a:latin typeface="Roboto"/>
                  <a:ea typeface="Roboto"/>
                  <a:cs typeface="Roboto"/>
                  <a:sym typeface="Roboto"/>
                </a:rPr>
                <a:t>מוצר</a:t>
              </a:r>
              <a:endParaRPr sz="5300">
                <a:solidFill>
                  <a:schemeClr val="lt1"/>
                </a:solidFill>
                <a:latin typeface="Roboto Thin"/>
                <a:ea typeface="Roboto Thin"/>
                <a:cs typeface="Roboto Thin"/>
                <a:sym typeface="Roboto Thin"/>
              </a:endParaRPr>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09"/>
        <p:cNvGrpSpPr/>
        <p:nvPr/>
      </p:nvGrpSpPr>
      <p:grpSpPr>
        <a:xfrm>
          <a:off x="0" y="0"/>
          <a:ext cx="0" cy="0"/>
          <a:chOff x="0" y="0"/>
          <a:chExt cx="0" cy="0"/>
        </a:xfrm>
      </p:grpSpPr>
      <p:sp>
        <p:nvSpPr>
          <p:cNvPr id="210" name="Google Shape;210;p5"/>
          <p:cNvSpPr txBox="1">
            <a:spLocks noGrp="1"/>
          </p:cNvSpPr>
          <p:nvPr>
            <p:ph type="title"/>
          </p:nvPr>
        </p:nvSpPr>
        <p:spPr>
          <a:xfrm>
            <a:off x="1092200" y="2130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dirty="0">
                <a:latin typeface="Calibri"/>
                <a:ea typeface="Calibri"/>
                <a:cs typeface="Calibri"/>
                <a:sym typeface="Calibri"/>
              </a:rPr>
              <a:t>איך לנצח ולהוציא את המקסימום ?</a:t>
            </a:r>
            <a:endParaRPr dirty="0">
              <a:latin typeface="Calibri"/>
              <a:ea typeface="Calibri"/>
              <a:cs typeface="Calibri"/>
              <a:sym typeface="Calibri"/>
            </a:endParaRPr>
          </a:p>
        </p:txBody>
      </p:sp>
      <p:sp>
        <p:nvSpPr>
          <p:cNvPr id="211" name="Google Shape;211;p5"/>
          <p:cNvSpPr txBox="1">
            <a:spLocks noGrp="1"/>
          </p:cNvSpPr>
          <p:nvPr>
            <p:ph type="body" idx="1"/>
          </p:nvPr>
        </p:nvSpPr>
        <p:spPr>
          <a:xfrm>
            <a:off x="1092200" y="1435100"/>
            <a:ext cx="10007700" cy="3264000"/>
          </a:xfrm>
          <a:prstGeom prst="rect">
            <a:avLst/>
          </a:prstGeom>
          <a:noFill/>
          <a:ln>
            <a:noFill/>
          </a:ln>
        </p:spPr>
        <p:txBody>
          <a:bodyPr spcFirstLastPara="1" wrap="square" lIns="91425" tIns="45700" rIns="91425" bIns="45700" anchor="t" anchorCtr="0">
            <a:noAutofit/>
          </a:bodyPr>
          <a:lstStyle/>
          <a:p>
            <a:pPr marL="0" lvl="0" indent="0" algn="r" rtl="1">
              <a:lnSpc>
                <a:spcPct val="115000"/>
              </a:lnSpc>
              <a:spcBef>
                <a:spcPts val="0"/>
              </a:spcBef>
              <a:spcAft>
                <a:spcPts val="0"/>
              </a:spcAft>
              <a:buClr>
                <a:srgbClr val="404040"/>
              </a:buClr>
              <a:buSzPts val="1600"/>
              <a:buNone/>
            </a:pPr>
            <a:r>
              <a:rPr lang="iw-IL" sz="1800" dirty="0">
                <a:solidFill>
                  <a:srgbClr val="404040"/>
                </a:solidFill>
              </a:rPr>
              <a:t>האקתון בנוי על מהירות, מכירה ורעיון.</a:t>
            </a:r>
            <a:endParaRPr sz="1800" dirty="0">
              <a:solidFill>
                <a:srgbClr val="404040"/>
              </a:solidFill>
            </a:endParaRPr>
          </a:p>
          <a:p>
            <a:pPr marL="0" lvl="0" indent="0" algn="r" rtl="1">
              <a:lnSpc>
                <a:spcPct val="115000"/>
              </a:lnSpc>
              <a:spcBef>
                <a:spcPts val="0"/>
              </a:spcBef>
              <a:spcAft>
                <a:spcPts val="0"/>
              </a:spcAft>
              <a:buClr>
                <a:srgbClr val="404040"/>
              </a:buClr>
              <a:buSzPts val="1600"/>
              <a:buNone/>
            </a:pPr>
            <a:br>
              <a:rPr lang="iw-IL" sz="1800" dirty="0">
                <a:solidFill>
                  <a:srgbClr val="404040"/>
                </a:solidFill>
              </a:rPr>
            </a:br>
            <a:r>
              <a:rPr lang="iw-IL" sz="1800" dirty="0">
                <a:solidFill>
                  <a:srgbClr val="404040"/>
                </a:solidFill>
              </a:rPr>
              <a:t>התרכזו בדברים האלו בלבד !</a:t>
            </a:r>
            <a:endParaRPr sz="1800" dirty="0">
              <a:solidFill>
                <a:srgbClr val="404040"/>
              </a:solidFill>
            </a:endParaRPr>
          </a:p>
          <a:p>
            <a:pPr marL="0" lvl="0" indent="0" algn="r" rtl="1">
              <a:lnSpc>
                <a:spcPct val="115000"/>
              </a:lnSpc>
              <a:spcBef>
                <a:spcPts val="0"/>
              </a:spcBef>
              <a:spcAft>
                <a:spcPts val="0"/>
              </a:spcAft>
              <a:buClr>
                <a:srgbClr val="404040"/>
              </a:buClr>
              <a:buSzPts val="1600"/>
              <a:buNone/>
            </a:pPr>
            <a:endParaRPr sz="1800" dirty="0">
              <a:solidFill>
                <a:srgbClr val="404040"/>
              </a:solidFill>
            </a:endParaRPr>
          </a:p>
          <a:p>
            <a:pPr marL="0" lvl="0" indent="0" algn="r" rtl="1">
              <a:lnSpc>
                <a:spcPct val="115000"/>
              </a:lnSpc>
              <a:spcBef>
                <a:spcPts val="0"/>
              </a:spcBef>
              <a:spcAft>
                <a:spcPts val="0"/>
              </a:spcAft>
              <a:buClr>
                <a:srgbClr val="404040"/>
              </a:buClr>
              <a:buSzPts val="1600"/>
              <a:buNone/>
            </a:pPr>
            <a:r>
              <a:rPr lang="iw-IL" sz="1800" dirty="0">
                <a:solidFill>
                  <a:srgbClr val="404040"/>
                </a:solidFill>
              </a:rPr>
              <a:t>והנה כמה דברים שחשוב לזכור לאורך כל האקתון:</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המטרה היא מהירות, יופי, ויצירתיות, לא בהכרח שהפרויקט עם הקוד האיכותי ביותר זוכה.</a:t>
            </a:r>
            <a:endParaRPr sz="1800" dirty="0">
              <a:solidFill>
                <a:srgbClr val="404040"/>
              </a:solidFill>
            </a:endParaRPr>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למרות מה שחושבים, מהירות לא מקבלים מכמה מהר אתם ניגשים לקוד, אלא כמה מהר הצלחתם לסדר את הראש והמחשבות שלכם, להוריד אבנים בדרך ולראות תקלות מראש – </a:t>
            </a:r>
            <a:r>
              <a:rPr lang="he-IL" sz="1800" dirty="0">
                <a:solidFill>
                  <a:srgbClr val="404040"/>
                </a:solidFill>
              </a:rPr>
              <a:t> ת</a:t>
            </a:r>
            <a:r>
              <a:rPr lang="iw-IL" sz="1800" dirty="0">
                <a:solidFill>
                  <a:srgbClr val="404040"/>
                </a:solidFill>
              </a:rPr>
              <a:t>כננו את הכל לפני, כל אחד צריך לדעת בדיוק עם מי הוא מדבר ועל מה, איך הכל בנוי ואיך אתם רוצים שזה ייראה.</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התרכזו בעיקר, כל פיצר שהוא לא בסיסי ומהותי בפרויקט ובתוכנה שלכם – </a:t>
            </a:r>
            <a:r>
              <a:rPr lang="he-IL" sz="1800" dirty="0">
                <a:solidFill>
                  <a:srgbClr val="404040"/>
                </a:solidFill>
              </a:rPr>
              <a:t> ל</a:t>
            </a:r>
            <a:r>
              <a:rPr lang="iw-IL" sz="1800" dirty="0">
                <a:solidFill>
                  <a:srgbClr val="404040"/>
                </a:solidFill>
              </a:rPr>
              <a:t>א מממשים !</a:t>
            </a:r>
            <a:endParaRPr sz="1800" dirty="0"/>
          </a:p>
          <a:p>
            <a:pPr marL="0" lvl="0" indent="0" algn="r" rtl="1">
              <a:lnSpc>
                <a:spcPct val="150000"/>
              </a:lnSpc>
              <a:spcBef>
                <a:spcPts val="2058"/>
              </a:spcBef>
              <a:spcAft>
                <a:spcPts val="0"/>
              </a:spcAft>
              <a:buClr>
                <a:schemeClr val="dk1"/>
              </a:buClr>
              <a:buSzPts val="1600"/>
              <a:buNone/>
            </a:pPr>
            <a:endParaRPr sz="1600" dirty="0">
              <a:solidFill>
                <a:srgbClr val="404040"/>
              </a:solidFill>
            </a:endParaRPr>
          </a:p>
          <a:p>
            <a:pPr marL="0" lvl="0" indent="0" algn="r" rtl="1">
              <a:lnSpc>
                <a:spcPct val="150000"/>
              </a:lnSpc>
              <a:spcBef>
                <a:spcPts val="2058"/>
              </a:spcBef>
              <a:spcAft>
                <a:spcPts val="0"/>
              </a:spcAft>
              <a:buClr>
                <a:schemeClr val="dk1"/>
              </a:buClr>
              <a:buSzPts val="1600"/>
              <a:buNone/>
            </a:pPr>
            <a:endParaRPr sz="1600" dirty="0">
              <a:solidFill>
                <a:srgbClr val="404040"/>
              </a:solidFill>
            </a:endParaRPr>
          </a:p>
          <a:p>
            <a:pPr marL="0" lvl="0" indent="0" algn="r" rtl="1">
              <a:lnSpc>
                <a:spcPct val="150000"/>
              </a:lnSpc>
              <a:spcBef>
                <a:spcPts val="2058"/>
              </a:spcBef>
              <a:spcAft>
                <a:spcPts val="0"/>
              </a:spcAft>
              <a:buClr>
                <a:schemeClr val="dk1"/>
              </a:buClr>
              <a:buSzPts val="1600"/>
              <a:buNone/>
            </a:pPr>
            <a:endParaRPr sz="1600" i="0" dirty="0">
              <a:solidFill>
                <a:srgbClr val="404040"/>
              </a:solidFill>
            </a:endParaRPr>
          </a:p>
          <a:p>
            <a:pPr marL="342900" lvl="0" indent="-241300" algn="r" rtl="1">
              <a:lnSpc>
                <a:spcPct val="150000"/>
              </a:lnSpc>
              <a:spcBef>
                <a:spcPts val="2058"/>
              </a:spcBef>
              <a:spcAft>
                <a:spcPts val="0"/>
              </a:spcAft>
              <a:buClr>
                <a:schemeClr val="dk1"/>
              </a:buClr>
              <a:buSzPts val="1600"/>
              <a:buFont typeface="Arial"/>
              <a:buNone/>
            </a:pPr>
            <a:endParaRPr sz="1600" i="0" dirty="0">
              <a:solidFill>
                <a:srgbClr val="404040"/>
              </a:solidFill>
            </a:endParaRPr>
          </a:p>
        </p:txBody>
      </p:sp>
      <p:pic>
        <p:nvPicPr>
          <p:cNvPr id="212" name="Google Shape;212;p5" descr="100% שביעות רצון מובטחת וקטור | וקטורים לשימוש ציבורי"/>
          <p:cNvPicPr preferRelativeResize="0"/>
          <p:nvPr/>
        </p:nvPicPr>
        <p:blipFill>
          <a:blip r:embed="rId3">
            <a:alphaModFix/>
          </a:blip>
          <a:stretch>
            <a:fillRect/>
          </a:stretch>
        </p:blipFill>
        <p:spPr>
          <a:xfrm>
            <a:off x="326750" y="436500"/>
            <a:ext cx="2605275" cy="2417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17"/>
        <p:cNvGrpSpPr/>
        <p:nvPr/>
      </p:nvGrpSpPr>
      <p:grpSpPr>
        <a:xfrm>
          <a:off x="0" y="0"/>
          <a:ext cx="0" cy="0"/>
          <a:chOff x="0" y="0"/>
          <a:chExt cx="0" cy="0"/>
        </a:xfrm>
      </p:grpSpPr>
      <p:sp>
        <p:nvSpPr>
          <p:cNvPr id="218" name="Google Shape;218;p6"/>
          <p:cNvSpPr txBox="1">
            <a:spLocks noGrp="1"/>
          </p:cNvSpPr>
          <p:nvPr>
            <p:ph type="title"/>
          </p:nvPr>
        </p:nvSpPr>
        <p:spPr>
          <a:xfrm>
            <a:off x="1092200" y="2130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dirty="0"/>
              <a:t>ניצול זמן</a:t>
            </a:r>
            <a:endParaRPr dirty="0">
              <a:latin typeface="Quattrocento Sans"/>
              <a:ea typeface="Quattrocento Sans"/>
              <a:cs typeface="Quattrocento Sans"/>
              <a:sym typeface="Quattrocento Sans"/>
            </a:endParaRPr>
          </a:p>
        </p:txBody>
      </p:sp>
      <p:sp>
        <p:nvSpPr>
          <p:cNvPr id="219" name="Google Shape;219;p6"/>
          <p:cNvSpPr txBox="1">
            <a:spLocks noGrp="1"/>
          </p:cNvSpPr>
          <p:nvPr>
            <p:ph type="body" idx="1"/>
          </p:nvPr>
        </p:nvSpPr>
        <p:spPr>
          <a:xfrm>
            <a:off x="1092200" y="1435100"/>
            <a:ext cx="10007700" cy="3264000"/>
          </a:xfrm>
          <a:prstGeom prst="rect">
            <a:avLst/>
          </a:prstGeom>
          <a:noFill/>
          <a:ln>
            <a:noFill/>
          </a:ln>
        </p:spPr>
        <p:txBody>
          <a:bodyPr spcFirstLastPara="1" wrap="square" lIns="91425" tIns="45700" rIns="91425" bIns="45700" anchor="t" anchorCtr="0">
            <a:noAutofit/>
          </a:bodyPr>
          <a:lstStyle/>
          <a:p>
            <a:pPr marL="0" lvl="0" indent="0" algn="r" rtl="1">
              <a:lnSpc>
                <a:spcPct val="115000"/>
              </a:lnSpc>
              <a:spcBef>
                <a:spcPts val="0"/>
              </a:spcBef>
              <a:spcAft>
                <a:spcPts val="0"/>
              </a:spcAft>
              <a:buClr>
                <a:srgbClr val="404040"/>
              </a:buClr>
              <a:buSzPts val="1600"/>
              <a:buNone/>
            </a:pPr>
            <a:r>
              <a:rPr lang="iw-IL" sz="1800" dirty="0">
                <a:solidFill>
                  <a:srgbClr val="404040"/>
                </a:solidFill>
              </a:rPr>
              <a:t>בהאקתון יש לנו</a:t>
            </a:r>
            <a:r>
              <a:rPr lang="he-IL" sz="1800" dirty="0">
                <a:solidFill>
                  <a:srgbClr val="404040"/>
                </a:solidFill>
              </a:rPr>
              <a:t> </a:t>
            </a:r>
            <a:r>
              <a:rPr lang="iw-IL" sz="1800" dirty="0">
                <a:solidFill>
                  <a:srgbClr val="404040"/>
                </a:solidFill>
              </a:rPr>
              <a:t>48</a:t>
            </a:r>
            <a:r>
              <a:rPr lang="he-IL" sz="1800" dirty="0">
                <a:solidFill>
                  <a:srgbClr val="404040"/>
                </a:solidFill>
              </a:rPr>
              <a:t> </a:t>
            </a:r>
            <a:r>
              <a:rPr lang="iw-IL" sz="1800" dirty="0">
                <a:solidFill>
                  <a:srgbClr val="404040"/>
                </a:solidFill>
              </a:rPr>
              <a:t>שעות בלבד.</a:t>
            </a:r>
            <a:endParaRPr sz="1800" dirty="0"/>
          </a:p>
          <a:p>
            <a:pPr marL="0" lvl="0" indent="0" algn="r" rtl="1">
              <a:lnSpc>
                <a:spcPct val="115000"/>
              </a:lnSpc>
              <a:spcBef>
                <a:spcPts val="0"/>
              </a:spcBef>
              <a:spcAft>
                <a:spcPts val="0"/>
              </a:spcAft>
              <a:buClr>
                <a:srgbClr val="404040"/>
              </a:buClr>
              <a:buSzPts val="1600"/>
              <a:buNone/>
            </a:pPr>
            <a:r>
              <a:rPr lang="iw-IL" sz="1800" dirty="0">
                <a:solidFill>
                  <a:srgbClr val="404040"/>
                </a:solidFill>
              </a:rPr>
              <a:t>כאשר חלק לא קטן מהשעות מוקדשות לאוכל, שינה, אירועים באמצע הצגות דמה ועוד, למעשה ?</a:t>
            </a:r>
            <a:r>
              <a:rPr lang="he-IL" sz="1800" dirty="0">
                <a:solidFill>
                  <a:srgbClr val="404040"/>
                </a:solidFill>
              </a:rPr>
              <a:t> </a:t>
            </a:r>
            <a:r>
              <a:rPr lang="iw-IL" sz="1800" dirty="0">
                <a:solidFill>
                  <a:srgbClr val="404040"/>
                </a:solidFill>
              </a:rPr>
              <a:t>אין זמן.</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תלמדו לנצל את הזמן במקסימום תועלת שניתן.</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חלקו את הזמן מראש, קבעו זמנים מראש שבו אתם עושים ישיבות סטטוס מהירות של 5 דקות לראות כל אחד איפה הוא נמצא מה הוא עשה ואם הוא נתקע.</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האקתון הוא זמן לעבודה, לא לדיבורים מיותרים </a:t>
            </a:r>
            <a:r>
              <a:rPr lang="he-IL" dirty="0">
                <a:solidFill>
                  <a:srgbClr val="404040"/>
                </a:solidFill>
              </a:rPr>
              <a:t>(</a:t>
            </a:r>
            <a:r>
              <a:rPr lang="iw-IL" sz="1800" dirty="0">
                <a:solidFill>
                  <a:srgbClr val="404040"/>
                </a:solidFill>
              </a:rPr>
              <a:t>זה בסדר לחיות ולחייך, אבל המנעו משיחות ארוכות ושיחות נפש על החיים וכו – </a:t>
            </a:r>
            <a:r>
              <a:rPr lang="he-IL" sz="1800" dirty="0">
                <a:solidFill>
                  <a:srgbClr val="404040"/>
                </a:solidFill>
              </a:rPr>
              <a:t> ב</a:t>
            </a:r>
            <a:r>
              <a:rPr lang="iw-IL" sz="1800" dirty="0">
                <a:solidFill>
                  <a:srgbClr val="404040"/>
                </a:solidFill>
              </a:rPr>
              <a:t>אתם לנצח לא רק להנות</a:t>
            </a:r>
            <a:r>
              <a:rPr lang="he-IL" sz="1800" dirty="0">
                <a:solidFill>
                  <a:srgbClr val="404040"/>
                </a:solidFill>
              </a:rPr>
              <a:t>)</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תדאגו שיש לכם את כל מה שצריך לפני האקתון ולא תוך כדי להיזכר, סביבת עבודה, גיט, פייתון גיטאהב כל מה שצריך מותקן מסודר ומוכן לכם.</a:t>
            </a:r>
            <a:endParaRPr sz="1800" dirty="0"/>
          </a:p>
          <a:p>
            <a:pPr marL="0" lvl="0" indent="0" algn="r" rtl="1">
              <a:lnSpc>
                <a:spcPct val="150000"/>
              </a:lnSpc>
              <a:spcBef>
                <a:spcPts val="2058"/>
              </a:spcBef>
              <a:spcAft>
                <a:spcPts val="0"/>
              </a:spcAft>
              <a:buClr>
                <a:schemeClr val="dk1"/>
              </a:buClr>
              <a:buSzPts val="1600"/>
              <a:buNone/>
            </a:pPr>
            <a:endParaRPr sz="1800" dirty="0">
              <a:solidFill>
                <a:srgbClr val="404040"/>
              </a:solidFill>
            </a:endParaRPr>
          </a:p>
          <a:p>
            <a:pPr marL="0" lvl="0" indent="0" algn="r" rtl="1">
              <a:lnSpc>
                <a:spcPct val="150000"/>
              </a:lnSpc>
              <a:spcBef>
                <a:spcPts val="2058"/>
              </a:spcBef>
              <a:spcAft>
                <a:spcPts val="0"/>
              </a:spcAft>
              <a:buClr>
                <a:schemeClr val="dk1"/>
              </a:buClr>
              <a:buSzPts val="1600"/>
              <a:buNone/>
            </a:pPr>
            <a:endParaRPr sz="1800" i="0" dirty="0">
              <a:solidFill>
                <a:srgbClr val="404040"/>
              </a:solidFill>
            </a:endParaRPr>
          </a:p>
          <a:p>
            <a:pPr marL="342900" lvl="0" indent="-241300" algn="r" rtl="1">
              <a:lnSpc>
                <a:spcPct val="150000"/>
              </a:lnSpc>
              <a:spcBef>
                <a:spcPts val="2058"/>
              </a:spcBef>
              <a:spcAft>
                <a:spcPts val="0"/>
              </a:spcAft>
              <a:buClr>
                <a:schemeClr val="dk1"/>
              </a:buClr>
              <a:buSzPts val="1600"/>
              <a:buFont typeface="Arial"/>
              <a:buNone/>
            </a:pPr>
            <a:endParaRPr sz="1600" i="0" dirty="0">
              <a:solidFill>
                <a:srgbClr val="404040"/>
              </a:solidFill>
            </a:endParaRPr>
          </a:p>
        </p:txBody>
      </p:sp>
      <p:pic>
        <p:nvPicPr>
          <p:cNvPr id="220" name="Google Shape;220;p6" descr="File:Hourglass drawing.svg - Wikimedia Commons"/>
          <p:cNvPicPr preferRelativeResize="0"/>
          <p:nvPr/>
        </p:nvPicPr>
        <p:blipFill>
          <a:blip r:embed="rId3">
            <a:alphaModFix/>
          </a:blip>
          <a:stretch>
            <a:fillRect/>
          </a:stretch>
        </p:blipFill>
        <p:spPr>
          <a:xfrm>
            <a:off x="519675" y="581150"/>
            <a:ext cx="1593550" cy="2068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1092200" y="-15533"/>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עבודה בצוות ותפקידים</a:t>
            </a:r>
            <a:endParaRPr>
              <a:latin typeface="Quattrocento Sans"/>
              <a:ea typeface="Quattrocento Sans"/>
              <a:cs typeface="Quattrocento Sans"/>
              <a:sym typeface="Quattrocento Sans"/>
            </a:endParaRPr>
          </a:p>
        </p:txBody>
      </p:sp>
      <p:sp>
        <p:nvSpPr>
          <p:cNvPr id="227" name="Google Shape;227;p7"/>
          <p:cNvSpPr txBox="1">
            <a:spLocks noGrp="1"/>
          </p:cNvSpPr>
          <p:nvPr>
            <p:ph type="body" idx="1"/>
          </p:nvPr>
        </p:nvSpPr>
        <p:spPr>
          <a:xfrm>
            <a:off x="1092200" y="1511300"/>
            <a:ext cx="10007700" cy="1573200"/>
          </a:xfrm>
          <a:prstGeom prst="rect">
            <a:avLst/>
          </a:prstGeom>
          <a:noFill/>
          <a:ln>
            <a:noFill/>
          </a:ln>
        </p:spPr>
        <p:txBody>
          <a:bodyPr spcFirstLastPara="1" wrap="square" lIns="91425" tIns="45700" rIns="91425" bIns="45700" anchor="t" anchorCtr="0">
            <a:noAutofit/>
          </a:bodyPr>
          <a:lstStyle/>
          <a:p>
            <a:pPr marL="0" lvl="0" indent="0" algn="r" rtl="1">
              <a:lnSpc>
                <a:spcPct val="150000"/>
              </a:lnSpc>
              <a:spcBef>
                <a:spcPts val="0"/>
              </a:spcBef>
              <a:spcAft>
                <a:spcPts val="0"/>
              </a:spcAft>
              <a:buClr>
                <a:srgbClr val="404040"/>
              </a:buClr>
              <a:buSzPts val="1400"/>
              <a:buNone/>
            </a:pPr>
            <a:r>
              <a:rPr lang="iw-IL" sz="1600" dirty="0">
                <a:solidFill>
                  <a:srgbClr val="404040"/>
                </a:solidFill>
              </a:rPr>
              <a:t>למרות שכולנו באותה הרמה בהאקתון ואין מישהו שיודע הכל, חשוב וכדאי למנות אחד שיהיה הראש צוות ועליו יוטל המשימה העיקרית לבדוק שאכן הכל עומד בלוח הזמנים.</a:t>
            </a:r>
            <a:endParaRPr sz="1600" dirty="0">
              <a:solidFill>
                <a:srgbClr val="404040"/>
              </a:solidFill>
            </a:endParaRPr>
          </a:p>
          <a:p>
            <a:pPr marL="0" lvl="0" indent="0" algn="r" rtl="1">
              <a:lnSpc>
                <a:spcPct val="150000"/>
              </a:lnSpc>
              <a:spcBef>
                <a:spcPts val="0"/>
              </a:spcBef>
              <a:spcAft>
                <a:spcPts val="0"/>
              </a:spcAft>
              <a:buClr>
                <a:srgbClr val="404040"/>
              </a:buClr>
              <a:buSzPts val="1400"/>
              <a:buNone/>
            </a:pPr>
            <a:endParaRPr sz="1600" dirty="0">
              <a:solidFill>
                <a:srgbClr val="404040"/>
              </a:solidFill>
            </a:endParaRPr>
          </a:p>
          <a:p>
            <a:pPr marL="0" lvl="0" indent="0" algn="r" rtl="1">
              <a:lnSpc>
                <a:spcPct val="150000"/>
              </a:lnSpc>
              <a:spcBef>
                <a:spcPts val="0"/>
              </a:spcBef>
              <a:spcAft>
                <a:spcPts val="0"/>
              </a:spcAft>
              <a:buClr>
                <a:srgbClr val="404040"/>
              </a:buClr>
              <a:buSzPts val="1400"/>
              <a:buNone/>
            </a:pPr>
            <a:r>
              <a:rPr lang="iw-IL" sz="1600" dirty="0">
                <a:solidFill>
                  <a:srgbClr val="404040"/>
                </a:solidFill>
              </a:rPr>
              <a:t>חלקו ביניכם את המשימות:</a:t>
            </a:r>
            <a:endParaRPr i="0" dirty="0">
              <a:solidFill>
                <a:srgbClr val="404040"/>
              </a:solidFill>
            </a:endParaRPr>
          </a:p>
        </p:txBody>
      </p:sp>
      <p:grpSp>
        <p:nvGrpSpPr>
          <p:cNvPr id="228" name="Google Shape;228;p7"/>
          <p:cNvGrpSpPr/>
          <p:nvPr/>
        </p:nvGrpSpPr>
        <p:grpSpPr>
          <a:xfrm>
            <a:off x="6731005" y="3587098"/>
            <a:ext cx="3286139" cy="694945"/>
            <a:chOff x="1593000" y="2322568"/>
            <a:chExt cx="2939827" cy="643884"/>
          </a:xfrm>
        </p:grpSpPr>
        <p:sp>
          <p:nvSpPr>
            <p:cNvPr id="229" name="Google Shape;229;p7"/>
            <p:cNvSpPr/>
            <p:nvPr/>
          </p:nvSpPr>
          <p:spPr>
            <a:xfrm flipH="1">
              <a:off x="2283025" y="2322575"/>
              <a:ext cx="1844400" cy="642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7"/>
            <p:cNvSpPr/>
            <p:nvPr/>
          </p:nvSpPr>
          <p:spPr>
            <a:xfrm rot="-5400000">
              <a:off x="3501574" y="1934671"/>
              <a:ext cx="643356" cy="1419149"/>
            </a:xfrm>
            <a:prstGeom prst="flowChartOffpageConnector">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7"/>
            <p:cNvSpPr/>
            <p:nvPr/>
          </p:nvSpPr>
          <p:spPr>
            <a:xfrm>
              <a:off x="2206286" y="2470552"/>
              <a:ext cx="1940700" cy="495900"/>
            </a:xfrm>
            <a:prstGeom prst="rect">
              <a:avLst/>
            </a:prstGeom>
            <a:solidFill>
              <a:schemeClr val="dk2"/>
            </a:solidFill>
            <a:ln>
              <a:noFill/>
            </a:ln>
          </p:spPr>
          <p:txBody>
            <a:bodyPr spcFirstLastPara="1" wrap="square" lIns="121900" tIns="121900" rIns="121900" bIns="121900" anchor="ctr" anchorCtr="0">
              <a:noAutofit/>
            </a:bodyPr>
            <a:lstStyle/>
            <a:p>
              <a:pPr marL="0" lvl="0" indent="0" algn="r" rtl="1">
                <a:lnSpc>
                  <a:spcPct val="150000"/>
                </a:lnSpc>
                <a:spcBef>
                  <a:spcPts val="0"/>
                </a:spcBef>
                <a:spcAft>
                  <a:spcPts val="0"/>
                </a:spcAft>
                <a:buNone/>
              </a:pPr>
              <a:r>
                <a:rPr lang="iw-IL" sz="1500" dirty="0">
                  <a:solidFill>
                    <a:schemeClr val="dk1"/>
                  </a:solidFill>
                  <a:latin typeface="Calibri"/>
                  <a:ea typeface="Calibri"/>
                  <a:cs typeface="Calibri"/>
                  <a:sym typeface="Calibri"/>
                </a:rPr>
                <a:t>אחראי על כתיבת המצגות</a:t>
              </a:r>
              <a:endParaRPr sz="1500" dirty="0">
                <a:solidFill>
                  <a:srgbClr val="FFFFFF"/>
                </a:solidFill>
                <a:latin typeface="Calibri"/>
                <a:ea typeface="Calibri"/>
                <a:cs typeface="Calibri"/>
                <a:sym typeface="Calibri"/>
              </a:endParaRPr>
            </a:p>
          </p:txBody>
        </p:sp>
        <p:sp>
          <p:nvSpPr>
            <p:cNvPr id="232" name="Google Shape;232;p7"/>
            <p:cNvSpPr/>
            <p:nvPr/>
          </p:nvSpPr>
          <p:spPr>
            <a:xfrm>
              <a:off x="1593000" y="2322568"/>
              <a:ext cx="690000" cy="6423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p7"/>
            <p:cNvSpPr/>
            <p:nvPr/>
          </p:nvSpPr>
          <p:spPr>
            <a:xfrm>
              <a:off x="1593000" y="2322575"/>
              <a:ext cx="690000" cy="642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iw-IL" sz="3500">
                  <a:solidFill>
                    <a:srgbClr val="FFFFFF"/>
                  </a:solidFill>
                  <a:latin typeface="Roboto Thin"/>
                  <a:ea typeface="Roboto Thin"/>
                  <a:cs typeface="Roboto Thin"/>
                  <a:sym typeface="Roboto Thin"/>
                </a:rPr>
                <a:t>05</a:t>
              </a:r>
              <a:endParaRPr sz="3500">
                <a:solidFill>
                  <a:srgbClr val="FFFFFF"/>
                </a:solidFill>
                <a:latin typeface="Roboto Thin"/>
                <a:ea typeface="Roboto Thin"/>
                <a:cs typeface="Roboto Thin"/>
                <a:sym typeface="Roboto Thin"/>
              </a:endParaRPr>
            </a:p>
          </p:txBody>
        </p:sp>
      </p:grpSp>
      <p:grpSp>
        <p:nvGrpSpPr>
          <p:cNvPr id="234" name="Google Shape;234;p7"/>
          <p:cNvGrpSpPr/>
          <p:nvPr/>
        </p:nvGrpSpPr>
        <p:grpSpPr>
          <a:xfrm>
            <a:off x="2082805" y="5318727"/>
            <a:ext cx="3286139" cy="694374"/>
            <a:chOff x="1593000" y="2322568"/>
            <a:chExt cx="2939827" cy="643356"/>
          </a:xfrm>
        </p:grpSpPr>
        <p:sp>
          <p:nvSpPr>
            <p:cNvPr id="235" name="Google Shape;235;p7"/>
            <p:cNvSpPr/>
            <p:nvPr/>
          </p:nvSpPr>
          <p:spPr>
            <a:xfrm flipH="1">
              <a:off x="2283025" y="2322575"/>
              <a:ext cx="1844400" cy="642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7"/>
            <p:cNvSpPr/>
            <p:nvPr/>
          </p:nvSpPr>
          <p:spPr>
            <a:xfrm rot="-5400000">
              <a:off x="3501574" y="1934671"/>
              <a:ext cx="643356" cy="1419149"/>
            </a:xfrm>
            <a:prstGeom prst="flowChartOffpageConnector">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7"/>
            <p:cNvSpPr/>
            <p:nvPr/>
          </p:nvSpPr>
          <p:spPr>
            <a:xfrm>
              <a:off x="2139247" y="2365626"/>
              <a:ext cx="2077500" cy="495900"/>
            </a:xfrm>
            <a:prstGeom prst="rect">
              <a:avLst/>
            </a:prstGeom>
            <a:solidFill>
              <a:schemeClr val="dk2"/>
            </a:solidFill>
            <a:ln>
              <a:noFill/>
            </a:ln>
          </p:spPr>
          <p:txBody>
            <a:bodyPr spcFirstLastPara="1" wrap="square" lIns="121900" tIns="121900" rIns="121900" bIns="121900" anchor="ctr" anchorCtr="0">
              <a:noAutofit/>
            </a:bodyPr>
            <a:lstStyle/>
            <a:p>
              <a:pPr marL="0" lvl="0" indent="0" algn="r" rtl="1">
                <a:lnSpc>
                  <a:spcPct val="100000"/>
                </a:lnSpc>
                <a:spcBef>
                  <a:spcPts val="2058"/>
                </a:spcBef>
                <a:spcAft>
                  <a:spcPts val="0"/>
                </a:spcAft>
                <a:buNone/>
              </a:pPr>
              <a:r>
                <a:rPr lang="iw-IL" sz="1500" dirty="0">
                  <a:solidFill>
                    <a:schemeClr val="dk1"/>
                  </a:solidFill>
                  <a:latin typeface="Calibri"/>
                  <a:ea typeface="Calibri"/>
                  <a:cs typeface="Calibri"/>
                  <a:sym typeface="Calibri"/>
                </a:rPr>
                <a:t>אחראי מחקר: מוצר, מתחרים, עלויות פיתוח, וכל מידע עסקי אפשרי</a:t>
              </a:r>
              <a:endParaRPr sz="15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300" dirty="0">
                <a:solidFill>
                  <a:srgbClr val="FFFFFF"/>
                </a:solidFill>
                <a:latin typeface="Roboto Medium"/>
                <a:ea typeface="Roboto Medium"/>
                <a:cs typeface="Roboto Medium"/>
                <a:sym typeface="Roboto Medium"/>
              </a:endParaRPr>
            </a:p>
          </p:txBody>
        </p:sp>
        <p:sp>
          <p:nvSpPr>
            <p:cNvPr id="238" name="Google Shape;238;p7"/>
            <p:cNvSpPr/>
            <p:nvPr/>
          </p:nvSpPr>
          <p:spPr>
            <a:xfrm>
              <a:off x="1593000" y="2322568"/>
              <a:ext cx="690000" cy="6423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9" name="Google Shape;239;p7"/>
            <p:cNvSpPr/>
            <p:nvPr/>
          </p:nvSpPr>
          <p:spPr>
            <a:xfrm>
              <a:off x="1593000" y="2322575"/>
              <a:ext cx="690000" cy="642600"/>
            </a:xfrm>
            <a:prstGeom prst="rect">
              <a:avLst/>
            </a:prstGeom>
            <a:solidFill>
              <a:schemeClr val="lt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iw-IL" sz="3500">
                  <a:solidFill>
                    <a:srgbClr val="FFFFFF"/>
                  </a:solidFill>
                  <a:latin typeface="Roboto Thin"/>
                  <a:ea typeface="Roboto Thin"/>
                  <a:cs typeface="Roboto Thin"/>
                  <a:sym typeface="Roboto Thin"/>
                </a:rPr>
                <a:t>04</a:t>
              </a:r>
              <a:endParaRPr sz="3500">
                <a:solidFill>
                  <a:srgbClr val="FFFFFF"/>
                </a:solidFill>
                <a:latin typeface="Roboto Thin"/>
                <a:ea typeface="Roboto Thin"/>
                <a:cs typeface="Roboto Thin"/>
                <a:sym typeface="Roboto Thin"/>
              </a:endParaRPr>
            </a:p>
          </p:txBody>
        </p:sp>
      </p:grpSp>
      <p:grpSp>
        <p:nvGrpSpPr>
          <p:cNvPr id="240" name="Google Shape;240;p7"/>
          <p:cNvGrpSpPr/>
          <p:nvPr/>
        </p:nvGrpSpPr>
        <p:grpSpPr>
          <a:xfrm>
            <a:off x="2082805" y="4611927"/>
            <a:ext cx="3286139" cy="694374"/>
            <a:chOff x="1593000" y="2322568"/>
            <a:chExt cx="2939827" cy="643356"/>
          </a:xfrm>
        </p:grpSpPr>
        <p:sp>
          <p:nvSpPr>
            <p:cNvPr id="241" name="Google Shape;241;p7"/>
            <p:cNvSpPr/>
            <p:nvPr/>
          </p:nvSpPr>
          <p:spPr>
            <a:xfrm flipH="1">
              <a:off x="2283025" y="2322575"/>
              <a:ext cx="1844400" cy="642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7"/>
            <p:cNvSpPr/>
            <p:nvPr/>
          </p:nvSpPr>
          <p:spPr>
            <a:xfrm rot="-5400000">
              <a:off x="3501574" y="1934671"/>
              <a:ext cx="643356" cy="1419149"/>
            </a:xfrm>
            <a:prstGeom prst="flowChartOffpageConnector">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3" name="Google Shape;243;p7"/>
            <p:cNvSpPr/>
            <p:nvPr/>
          </p:nvSpPr>
          <p:spPr>
            <a:xfrm>
              <a:off x="2071681" y="2322589"/>
              <a:ext cx="2097000" cy="495900"/>
            </a:xfrm>
            <a:prstGeom prst="rect">
              <a:avLst/>
            </a:prstGeom>
            <a:solidFill>
              <a:schemeClr val="dk2"/>
            </a:solidFill>
            <a:ln>
              <a:noFill/>
            </a:ln>
          </p:spPr>
          <p:txBody>
            <a:bodyPr spcFirstLastPara="1" wrap="square" lIns="121900" tIns="121900" rIns="121900" bIns="121900" anchor="ctr" anchorCtr="0">
              <a:noAutofit/>
            </a:bodyPr>
            <a:lstStyle/>
            <a:p>
              <a:pPr marL="0" lvl="0" indent="0" algn="r" rtl="1">
                <a:lnSpc>
                  <a:spcPct val="150000"/>
                </a:lnSpc>
                <a:spcBef>
                  <a:spcPts val="2058"/>
                </a:spcBef>
                <a:spcAft>
                  <a:spcPts val="0"/>
                </a:spcAft>
                <a:buNone/>
              </a:pPr>
              <a:r>
                <a:rPr lang="iw-IL" sz="1500" dirty="0">
                  <a:solidFill>
                    <a:schemeClr val="dk1"/>
                  </a:solidFill>
                  <a:latin typeface="Calibri"/>
                  <a:ea typeface="Calibri"/>
                  <a:cs typeface="Calibri"/>
                  <a:sym typeface="Calibri"/>
                </a:rPr>
                <a:t>אחראי על צד הלקוח ועיצוב האתר</a:t>
              </a:r>
              <a:endParaRPr sz="1000" dirty="0">
                <a:solidFill>
                  <a:srgbClr val="FFFFFF"/>
                </a:solidFill>
                <a:latin typeface="Calibri"/>
                <a:ea typeface="Calibri"/>
                <a:cs typeface="Calibri"/>
                <a:sym typeface="Calibri"/>
              </a:endParaRPr>
            </a:p>
          </p:txBody>
        </p:sp>
        <p:sp>
          <p:nvSpPr>
            <p:cNvPr id="244" name="Google Shape;244;p7"/>
            <p:cNvSpPr/>
            <p:nvPr/>
          </p:nvSpPr>
          <p:spPr>
            <a:xfrm>
              <a:off x="1593000" y="2322568"/>
              <a:ext cx="690000" cy="6423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7"/>
            <p:cNvSpPr/>
            <p:nvPr/>
          </p:nvSpPr>
          <p:spPr>
            <a:xfrm>
              <a:off x="1593000" y="2322575"/>
              <a:ext cx="690000" cy="642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iw-IL"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grpSp>
      <p:grpSp>
        <p:nvGrpSpPr>
          <p:cNvPr id="246" name="Google Shape;246;p7"/>
          <p:cNvGrpSpPr/>
          <p:nvPr/>
        </p:nvGrpSpPr>
        <p:grpSpPr>
          <a:xfrm>
            <a:off x="2082805" y="3905165"/>
            <a:ext cx="3286139" cy="694374"/>
            <a:chOff x="1593000" y="2322568"/>
            <a:chExt cx="2939827" cy="643356"/>
          </a:xfrm>
        </p:grpSpPr>
        <p:sp>
          <p:nvSpPr>
            <p:cNvPr id="247" name="Google Shape;247;p7"/>
            <p:cNvSpPr/>
            <p:nvPr/>
          </p:nvSpPr>
          <p:spPr>
            <a:xfrm flipH="1">
              <a:off x="2283025" y="2322575"/>
              <a:ext cx="1844400" cy="642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7"/>
            <p:cNvSpPr/>
            <p:nvPr/>
          </p:nvSpPr>
          <p:spPr>
            <a:xfrm rot="-5400000">
              <a:off x="3501574" y="1934671"/>
              <a:ext cx="643356" cy="1419149"/>
            </a:xfrm>
            <a:prstGeom prst="flowChartOffpageConnector">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9" name="Google Shape;249;p7"/>
            <p:cNvSpPr/>
            <p:nvPr/>
          </p:nvSpPr>
          <p:spPr>
            <a:xfrm>
              <a:off x="2001777" y="2399951"/>
              <a:ext cx="1940700" cy="495900"/>
            </a:xfrm>
            <a:prstGeom prst="rect">
              <a:avLst/>
            </a:prstGeom>
            <a:solidFill>
              <a:schemeClr val="dk2"/>
            </a:solidFill>
            <a:ln>
              <a:noFill/>
            </a:ln>
          </p:spPr>
          <p:txBody>
            <a:bodyPr spcFirstLastPara="1" wrap="square" lIns="121900" tIns="121900" rIns="121900" bIns="121900" anchor="ctr" anchorCtr="0">
              <a:noAutofit/>
            </a:bodyPr>
            <a:lstStyle/>
            <a:p>
              <a:pPr marL="0" lvl="0" indent="0" algn="r" rtl="1">
                <a:lnSpc>
                  <a:spcPct val="150000"/>
                </a:lnSpc>
                <a:spcBef>
                  <a:spcPts val="2058"/>
                </a:spcBef>
                <a:spcAft>
                  <a:spcPts val="0"/>
                </a:spcAft>
                <a:buNone/>
              </a:pPr>
              <a:r>
                <a:rPr lang="iw-IL" sz="1500" dirty="0">
                  <a:solidFill>
                    <a:schemeClr val="dk1"/>
                  </a:solidFill>
                  <a:latin typeface="Calibri"/>
                  <a:ea typeface="Calibri"/>
                  <a:cs typeface="Calibri"/>
                  <a:sym typeface="Calibri"/>
                </a:rPr>
                <a:t>אחראי על צד השרת </a:t>
              </a:r>
              <a:endParaRPr sz="15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300" dirty="0">
                <a:solidFill>
                  <a:srgbClr val="FFFFFF"/>
                </a:solidFill>
                <a:latin typeface="Roboto Medium"/>
                <a:ea typeface="Roboto Medium"/>
                <a:cs typeface="Roboto Medium"/>
                <a:sym typeface="Roboto Medium"/>
              </a:endParaRPr>
            </a:p>
          </p:txBody>
        </p:sp>
        <p:sp>
          <p:nvSpPr>
            <p:cNvPr id="250" name="Google Shape;250;p7"/>
            <p:cNvSpPr/>
            <p:nvPr/>
          </p:nvSpPr>
          <p:spPr>
            <a:xfrm>
              <a:off x="1593000" y="2322568"/>
              <a:ext cx="690000" cy="6423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7"/>
            <p:cNvSpPr/>
            <p:nvPr/>
          </p:nvSpPr>
          <p:spPr>
            <a:xfrm>
              <a:off x="1593000" y="2322575"/>
              <a:ext cx="690000" cy="642600"/>
            </a:xfrm>
            <a:prstGeom prst="rect">
              <a:avLst/>
            </a:prstGeom>
            <a:solidFill>
              <a:schemeClr val="lt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iw-IL"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grpSp>
      <p:grpSp>
        <p:nvGrpSpPr>
          <p:cNvPr id="252" name="Google Shape;252;p7"/>
          <p:cNvGrpSpPr/>
          <p:nvPr/>
        </p:nvGrpSpPr>
        <p:grpSpPr>
          <a:xfrm>
            <a:off x="2082805" y="3198385"/>
            <a:ext cx="3286139" cy="694374"/>
            <a:chOff x="1593000" y="2322568"/>
            <a:chExt cx="2939827" cy="643356"/>
          </a:xfrm>
        </p:grpSpPr>
        <p:sp>
          <p:nvSpPr>
            <p:cNvPr id="253" name="Google Shape;253;p7"/>
            <p:cNvSpPr/>
            <p:nvPr/>
          </p:nvSpPr>
          <p:spPr>
            <a:xfrm flipH="1">
              <a:off x="2283025" y="2322575"/>
              <a:ext cx="1844400" cy="642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4" name="Google Shape;254;p7"/>
            <p:cNvSpPr/>
            <p:nvPr/>
          </p:nvSpPr>
          <p:spPr>
            <a:xfrm rot="-5400000">
              <a:off x="3501574" y="1934671"/>
              <a:ext cx="643356" cy="1419149"/>
            </a:xfrm>
            <a:prstGeom prst="flowChartOffpageConnector">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5" name="Google Shape;255;p7"/>
            <p:cNvSpPr/>
            <p:nvPr/>
          </p:nvSpPr>
          <p:spPr>
            <a:xfrm>
              <a:off x="2274456" y="2399951"/>
              <a:ext cx="1940700" cy="495900"/>
            </a:xfrm>
            <a:prstGeom prst="rect">
              <a:avLst/>
            </a:prstGeom>
            <a:solidFill>
              <a:schemeClr val="dk2"/>
            </a:solidFill>
            <a:ln>
              <a:noFill/>
            </a:ln>
          </p:spPr>
          <p:txBody>
            <a:bodyPr spcFirstLastPara="1" wrap="square" lIns="121900" tIns="121900" rIns="121900" bIns="121900" anchor="ctr" anchorCtr="0">
              <a:noAutofit/>
            </a:bodyPr>
            <a:lstStyle/>
            <a:p>
              <a:pPr marL="0" lvl="0" indent="0" algn="r" rtl="1">
                <a:lnSpc>
                  <a:spcPct val="150000"/>
                </a:lnSpc>
                <a:spcBef>
                  <a:spcPts val="2058"/>
                </a:spcBef>
                <a:spcAft>
                  <a:spcPts val="0"/>
                </a:spcAft>
                <a:buNone/>
              </a:pPr>
              <a:r>
                <a:rPr lang="iw-IL" sz="1500" dirty="0">
                  <a:solidFill>
                    <a:schemeClr val="dk1"/>
                  </a:solidFill>
                  <a:latin typeface="Calibri"/>
                  <a:ea typeface="Calibri"/>
                  <a:cs typeface="Calibri"/>
                  <a:sym typeface="Calibri"/>
                </a:rPr>
                <a:t>אחראי על האלגוריתם הבסיסי והתוכן</a:t>
              </a:r>
              <a:endParaRPr sz="1500" dirty="0">
                <a:solidFill>
                  <a:schemeClr val="dk1"/>
                </a:solidFill>
                <a:latin typeface="Calibri"/>
                <a:ea typeface="Calibri"/>
                <a:cs typeface="Calibri"/>
                <a:sym typeface="Calibri"/>
              </a:endParaRPr>
            </a:p>
            <a:p>
              <a:pPr marL="0" lvl="0" indent="0" algn="r" rtl="1">
                <a:lnSpc>
                  <a:spcPct val="115000"/>
                </a:lnSpc>
                <a:spcBef>
                  <a:spcPts val="0"/>
                </a:spcBef>
                <a:spcAft>
                  <a:spcPts val="0"/>
                </a:spcAft>
                <a:buNone/>
              </a:pPr>
              <a:endParaRPr sz="1300" dirty="0">
                <a:solidFill>
                  <a:srgbClr val="FFFFFF"/>
                </a:solidFill>
                <a:latin typeface="Roboto Medium"/>
                <a:ea typeface="Roboto Medium"/>
                <a:cs typeface="Roboto Medium"/>
                <a:sym typeface="Roboto Medium"/>
              </a:endParaRPr>
            </a:p>
          </p:txBody>
        </p:sp>
        <p:sp>
          <p:nvSpPr>
            <p:cNvPr id="256" name="Google Shape;256;p7"/>
            <p:cNvSpPr/>
            <p:nvPr/>
          </p:nvSpPr>
          <p:spPr>
            <a:xfrm>
              <a:off x="1593000" y="2322568"/>
              <a:ext cx="690000" cy="6423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7"/>
            <p:cNvSpPr/>
            <p:nvPr/>
          </p:nvSpPr>
          <p:spPr>
            <a:xfrm>
              <a:off x="1593000" y="2322575"/>
              <a:ext cx="690000" cy="642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iw-IL"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grpSp>
      <p:grpSp>
        <p:nvGrpSpPr>
          <p:cNvPr id="258" name="Google Shape;258;p7"/>
          <p:cNvGrpSpPr/>
          <p:nvPr/>
        </p:nvGrpSpPr>
        <p:grpSpPr>
          <a:xfrm>
            <a:off x="6731005" y="5000648"/>
            <a:ext cx="3286139" cy="694374"/>
            <a:chOff x="1593000" y="2322568"/>
            <a:chExt cx="2939827" cy="643356"/>
          </a:xfrm>
        </p:grpSpPr>
        <p:sp>
          <p:nvSpPr>
            <p:cNvPr id="259" name="Google Shape;259;p7"/>
            <p:cNvSpPr/>
            <p:nvPr/>
          </p:nvSpPr>
          <p:spPr>
            <a:xfrm flipH="1">
              <a:off x="2283025" y="2322575"/>
              <a:ext cx="1844400" cy="642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0" name="Google Shape;260;p7"/>
            <p:cNvSpPr/>
            <p:nvPr/>
          </p:nvSpPr>
          <p:spPr>
            <a:xfrm rot="-5400000">
              <a:off x="3501574" y="1934671"/>
              <a:ext cx="643356" cy="1419149"/>
            </a:xfrm>
            <a:prstGeom prst="flowChartOffpageConnector">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7"/>
            <p:cNvSpPr/>
            <p:nvPr/>
          </p:nvSpPr>
          <p:spPr>
            <a:xfrm>
              <a:off x="2816940" y="2396298"/>
              <a:ext cx="901500" cy="495900"/>
            </a:xfrm>
            <a:prstGeom prst="rect">
              <a:avLst/>
            </a:prstGeom>
            <a:solidFill>
              <a:schemeClr val="dk2"/>
            </a:solidFill>
            <a:ln>
              <a:noFill/>
            </a:ln>
          </p:spPr>
          <p:txBody>
            <a:bodyPr spcFirstLastPara="1" wrap="square" lIns="121900" tIns="121900" rIns="121900" bIns="121900" anchor="ctr" anchorCtr="0">
              <a:noAutofit/>
            </a:bodyPr>
            <a:lstStyle/>
            <a:p>
              <a:pPr marL="0" lvl="0" indent="0" algn="r" rtl="1">
                <a:lnSpc>
                  <a:spcPct val="100000"/>
                </a:lnSpc>
                <a:spcBef>
                  <a:spcPts val="0"/>
                </a:spcBef>
                <a:spcAft>
                  <a:spcPts val="0"/>
                </a:spcAft>
                <a:buNone/>
              </a:pPr>
              <a:r>
                <a:rPr lang="iw-IL" sz="1500" dirty="0">
                  <a:solidFill>
                    <a:schemeClr val="dk1"/>
                  </a:solidFill>
                  <a:latin typeface="Calibri"/>
                  <a:ea typeface="Calibri"/>
                  <a:cs typeface="Calibri"/>
                  <a:sym typeface="Calibri"/>
                </a:rPr>
                <a:t>ראש צוות </a:t>
              </a:r>
              <a:endParaRPr sz="1500" dirty="0">
                <a:solidFill>
                  <a:srgbClr val="FFFFFF"/>
                </a:solidFill>
                <a:latin typeface="Calibri"/>
                <a:ea typeface="Calibri"/>
                <a:cs typeface="Calibri"/>
                <a:sym typeface="Calibri"/>
              </a:endParaRPr>
            </a:p>
          </p:txBody>
        </p:sp>
        <p:sp>
          <p:nvSpPr>
            <p:cNvPr id="262" name="Google Shape;262;p7"/>
            <p:cNvSpPr/>
            <p:nvPr/>
          </p:nvSpPr>
          <p:spPr>
            <a:xfrm>
              <a:off x="1593000" y="2322568"/>
              <a:ext cx="690000" cy="6423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3" name="Google Shape;263;p7"/>
            <p:cNvSpPr/>
            <p:nvPr/>
          </p:nvSpPr>
          <p:spPr>
            <a:xfrm>
              <a:off x="1593000" y="2322575"/>
              <a:ext cx="690000" cy="6426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iw-IL" sz="3500">
                  <a:solidFill>
                    <a:srgbClr val="FFFFFF"/>
                  </a:solidFill>
                  <a:latin typeface="Roboto Thin"/>
                  <a:ea typeface="Roboto Thin"/>
                  <a:cs typeface="Roboto Thin"/>
                  <a:sym typeface="Roboto Thin"/>
                </a:rPr>
                <a:t>07</a:t>
              </a:r>
              <a:endParaRPr sz="3500">
                <a:solidFill>
                  <a:srgbClr val="FFFFFF"/>
                </a:solidFill>
                <a:latin typeface="Roboto Thin"/>
                <a:ea typeface="Roboto Thin"/>
                <a:cs typeface="Roboto Thin"/>
                <a:sym typeface="Roboto Thin"/>
              </a:endParaRPr>
            </a:p>
          </p:txBody>
        </p:sp>
      </p:grpSp>
      <p:grpSp>
        <p:nvGrpSpPr>
          <p:cNvPr id="264" name="Google Shape;264;p7"/>
          <p:cNvGrpSpPr/>
          <p:nvPr/>
        </p:nvGrpSpPr>
        <p:grpSpPr>
          <a:xfrm>
            <a:off x="6731005" y="4293877"/>
            <a:ext cx="3286139" cy="694374"/>
            <a:chOff x="1593000" y="2322568"/>
            <a:chExt cx="2939827" cy="643356"/>
          </a:xfrm>
        </p:grpSpPr>
        <p:sp>
          <p:nvSpPr>
            <p:cNvPr id="265" name="Google Shape;265;p7"/>
            <p:cNvSpPr/>
            <p:nvPr/>
          </p:nvSpPr>
          <p:spPr>
            <a:xfrm flipH="1">
              <a:off x="2283025" y="2322575"/>
              <a:ext cx="1844400" cy="6426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7"/>
            <p:cNvSpPr/>
            <p:nvPr/>
          </p:nvSpPr>
          <p:spPr>
            <a:xfrm rot="-5400000">
              <a:off x="3501574" y="1934671"/>
              <a:ext cx="643356" cy="1419149"/>
            </a:xfrm>
            <a:prstGeom prst="flowChartOffpageConnector">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7"/>
            <p:cNvSpPr/>
            <p:nvPr/>
          </p:nvSpPr>
          <p:spPr>
            <a:xfrm>
              <a:off x="2138116" y="2399951"/>
              <a:ext cx="1940700" cy="495900"/>
            </a:xfrm>
            <a:prstGeom prst="rect">
              <a:avLst/>
            </a:prstGeom>
            <a:solidFill>
              <a:schemeClr val="dk2"/>
            </a:solidFill>
            <a:ln>
              <a:noFill/>
            </a:ln>
          </p:spPr>
          <p:txBody>
            <a:bodyPr spcFirstLastPara="1" wrap="square" lIns="121900" tIns="121900" rIns="121900" bIns="121900" anchor="ctr" anchorCtr="0">
              <a:noAutofit/>
            </a:bodyPr>
            <a:lstStyle/>
            <a:p>
              <a:pPr marL="0" lvl="0" indent="0" algn="r" rtl="1">
                <a:lnSpc>
                  <a:spcPct val="150000"/>
                </a:lnSpc>
                <a:spcBef>
                  <a:spcPts val="2058"/>
                </a:spcBef>
                <a:spcAft>
                  <a:spcPts val="0"/>
                </a:spcAft>
                <a:buNone/>
              </a:pPr>
              <a:r>
                <a:rPr lang="iw-IL" sz="1500" dirty="0">
                  <a:solidFill>
                    <a:schemeClr val="dk1"/>
                  </a:solidFill>
                  <a:latin typeface="Calibri"/>
                  <a:ea typeface="Calibri"/>
                  <a:cs typeface="Calibri"/>
                  <a:sym typeface="Calibri"/>
                </a:rPr>
                <a:t>אחראי על ההצגה עצמה</a:t>
              </a:r>
              <a:endParaRPr sz="15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300" dirty="0">
                <a:solidFill>
                  <a:srgbClr val="FFFFFF"/>
                </a:solidFill>
                <a:latin typeface="Roboto Medium"/>
                <a:ea typeface="Roboto Medium"/>
                <a:cs typeface="Roboto Medium"/>
                <a:sym typeface="Roboto Medium"/>
              </a:endParaRPr>
            </a:p>
          </p:txBody>
        </p:sp>
        <p:sp>
          <p:nvSpPr>
            <p:cNvPr id="268" name="Google Shape;268;p7"/>
            <p:cNvSpPr/>
            <p:nvPr/>
          </p:nvSpPr>
          <p:spPr>
            <a:xfrm>
              <a:off x="1593000" y="2322568"/>
              <a:ext cx="690000" cy="6423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9" name="Google Shape;269;p7"/>
            <p:cNvSpPr/>
            <p:nvPr/>
          </p:nvSpPr>
          <p:spPr>
            <a:xfrm>
              <a:off x="1593000" y="2322575"/>
              <a:ext cx="690000" cy="642600"/>
            </a:xfrm>
            <a:prstGeom prst="rect">
              <a:avLst/>
            </a:prstGeom>
            <a:solidFill>
              <a:schemeClr val="lt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iw-IL" sz="3500">
                  <a:solidFill>
                    <a:srgbClr val="FFFFFF"/>
                  </a:solidFill>
                  <a:latin typeface="Roboto Thin"/>
                  <a:ea typeface="Roboto Thin"/>
                  <a:cs typeface="Roboto Thin"/>
                  <a:sym typeface="Roboto Thin"/>
                </a:rPr>
                <a:t>06</a:t>
              </a:r>
              <a:endParaRPr sz="3500">
                <a:solidFill>
                  <a:srgbClr val="FFFFFF"/>
                </a:solidFill>
                <a:latin typeface="Roboto Thin"/>
                <a:ea typeface="Roboto Thin"/>
                <a:cs typeface="Roboto Thin"/>
                <a:sym typeface="Roboto Thin"/>
              </a:endParaRPr>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4"/>
        <p:cNvGrpSpPr/>
        <p:nvPr/>
      </p:nvGrpSpPr>
      <p:grpSpPr>
        <a:xfrm>
          <a:off x="0" y="0"/>
          <a:ext cx="0" cy="0"/>
          <a:chOff x="0" y="0"/>
          <a:chExt cx="0" cy="0"/>
        </a:xfrm>
      </p:grpSpPr>
      <p:sp>
        <p:nvSpPr>
          <p:cNvPr id="275" name="Google Shape;275;p8"/>
          <p:cNvSpPr txBox="1">
            <a:spLocks noGrp="1"/>
          </p:cNvSpPr>
          <p:nvPr>
            <p:ph type="title"/>
          </p:nvPr>
        </p:nvSpPr>
        <p:spPr>
          <a:xfrm>
            <a:off x="1092200" y="213067"/>
            <a:ext cx="10007700" cy="1272900"/>
          </a:xfrm>
          <a:prstGeom prst="rect">
            <a:avLst/>
          </a:prstGeom>
          <a:noFill/>
          <a:ln>
            <a:noFill/>
          </a:ln>
        </p:spPr>
        <p:txBody>
          <a:bodyPr spcFirstLastPara="1" wrap="square" lIns="91425" tIns="45700" rIns="91425" bIns="45700" anchor="b" anchorCtr="0">
            <a:noAutofit/>
          </a:bodyPr>
          <a:lstStyle/>
          <a:p>
            <a:pPr marL="0" lvl="0" indent="0" algn="ctr" rtl="1">
              <a:lnSpc>
                <a:spcPct val="80000"/>
              </a:lnSpc>
              <a:spcBef>
                <a:spcPts val="0"/>
              </a:spcBef>
              <a:spcAft>
                <a:spcPts val="0"/>
              </a:spcAft>
              <a:buClr>
                <a:schemeClr val="dk1"/>
              </a:buClr>
              <a:buSzPts val="4200"/>
              <a:buFont typeface="Arial"/>
              <a:buNone/>
            </a:pPr>
            <a:r>
              <a:rPr lang="iw-IL"/>
              <a:t>פיתוח מהיר ובטוח</a:t>
            </a:r>
            <a:endParaRPr>
              <a:latin typeface="Quattrocento Sans"/>
              <a:ea typeface="Quattrocento Sans"/>
              <a:cs typeface="Quattrocento Sans"/>
              <a:sym typeface="Quattrocento Sans"/>
            </a:endParaRPr>
          </a:p>
        </p:txBody>
      </p:sp>
      <p:sp>
        <p:nvSpPr>
          <p:cNvPr id="276" name="Google Shape;276;p8"/>
          <p:cNvSpPr txBox="1">
            <a:spLocks noGrp="1"/>
          </p:cNvSpPr>
          <p:nvPr>
            <p:ph type="body" idx="1"/>
          </p:nvPr>
        </p:nvSpPr>
        <p:spPr>
          <a:xfrm>
            <a:off x="1092200" y="1435100"/>
            <a:ext cx="10007700" cy="3264000"/>
          </a:xfrm>
          <a:prstGeom prst="rect">
            <a:avLst/>
          </a:prstGeom>
          <a:noFill/>
          <a:ln>
            <a:noFill/>
          </a:ln>
        </p:spPr>
        <p:txBody>
          <a:bodyPr spcFirstLastPara="1" wrap="square" lIns="91425" tIns="45700" rIns="91425" bIns="45700" anchor="t" anchorCtr="0">
            <a:noAutofit/>
          </a:bodyPr>
          <a:lstStyle/>
          <a:p>
            <a:pPr marL="342900" lvl="0" indent="-355600" algn="r" rtl="1">
              <a:lnSpc>
                <a:spcPct val="115000"/>
              </a:lnSpc>
              <a:spcBef>
                <a:spcPts val="0"/>
              </a:spcBef>
              <a:spcAft>
                <a:spcPts val="0"/>
              </a:spcAft>
              <a:buClr>
                <a:srgbClr val="404040"/>
              </a:buClr>
              <a:buSzPts val="1800"/>
              <a:buAutoNum type="arabicPeriod"/>
            </a:pPr>
            <a:r>
              <a:rPr lang="iw-IL" sz="1800" i="0" dirty="0">
                <a:solidFill>
                  <a:srgbClr val="404040"/>
                </a:solidFill>
              </a:rPr>
              <a:t>לפני האקתון: סיימו לקנפג את כל הסביבה שלכם הגדרות סביבת עבודה חשבונות ועוד</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וודאו שכל הצוות יודע להשתמש בסביבות שאתם רוצים, יודע להתעסק עם גיט, פייתון או כל טכנולוגיה אחרת</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תלמדו איך לבדוק את הקוד שלכם בצורה אוטומטית וזריזה באמצעות כלים קיימים כדי להימנע משגיאות טיפשיות שגוזלות המון זמן pylint, mypy, ruff, pytest </a:t>
            </a:r>
            <a:r>
              <a:rPr lang="he-IL" sz="1800" dirty="0">
                <a:solidFill>
                  <a:srgbClr val="404040"/>
                </a:solidFill>
              </a:rPr>
              <a:t> (י</a:t>
            </a:r>
            <a:r>
              <a:rPr lang="iw-IL" sz="1800" dirty="0">
                <a:solidFill>
                  <a:srgbClr val="404040"/>
                </a:solidFill>
              </a:rPr>
              <a:t>עשו את העבודה – </a:t>
            </a:r>
            <a:r>
              <a:rPr lang="he-IL" sz="1800" dirty="0">
                <a:solidFill>
                  <a:srgbClr val="404040"/>
                </a:solidFill>
              </a:rPr>
              <a:t> נ</a:t>
            </a:r>
            <a:r>
              <a:rPr lang="iw-IL" sz="1800" dirty="0">
                <a:solidFill>
                  <a:srgbClr val="404040"/>
                </a:solidFill>
              </a:rPr>
              <a:t>למד עליהם בהמשך ותחליטו מה מזה יעזור לכם ומה יגזול לכם זמן</a:t>
            </a:r>
            <a:r>
              <a:rPr lang="he-IL" sz="1800" dirty="0">
                <a:solidFill>
                  <a:srgbClr val="404040"/>
                </a:solidFill>
              </a:rPr>
              <a:t>)</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עבודה עם Mock – </a:t>
            </a:r>
            <a:r>
              <a:rPr lang="he-IL" sz="1800" dirty="0">
                <a:solidFill>
                  <a:srgbClr val="404040"/>
                </a:solidFill>
              </a:rPr>
              <a:t> ג</a:t>
            </a:r>
            <a:r>
              <a:rPr lang="iw-IL" sz="1800" dirty="0">
                <a:solidFill>
                  <a:srgbClr val="404040"/>
                </a:solidFill>
              </a:rPr>
              <a:t>ם אם אין לכם עדיין את הנתונים, תשימו נתונים לדוגמא ואיתם תעבדו ככה שהאתר עדיין יראה בצורה טובה ויתן תפקוד, כנ"ל לצד השרת שיכול ליצור נתוני דמו העיקר שכל האינטגרציות יהיו כמו שצריך ולא יהיו הפתעות בסוף.</a:t>
            </a:r>
            <a:endParaRPr sz="1800" dirty="0"/>
          </a:p>
          <a:p>
            <a:pPr marL="342900" lvl="0" indent="-355600" algn="r" rtl="1">
              <a:lnSpc>
                <a:spcPct val="115000"/>
              </a:lnSpc>
              <a:spcBef>
                <a:spcPts val="2058"/>
              </a:spcBef>
              <a:spcAft>
                <a:spcPts val="0"/>
              </a:spcAft>
              <a:buClr>
                <a:srgbClr val="404040"/>
              </a:buClr>
              <a:buSzPts val="1800"/>
              <a:buAutoNum type="arabicPeriod"/>
            </a:pPr>
            <a:r>
              <a:rPr lang="iw-IL" sz="1800" dirty="0">
                <a:solidFill>
                  <a:srgbClr val="404040"/>
                </a:solidFill>
              </a:rPr>
              <a:t>לגמרי אפשר ומותר להשתמש בgpt </a:t>
            </a:r>
            <a:r>
              <a:rPr lang="he-IL" sz="1800" dirty="0">
                <a:solidFill>
                  <a:srgbClr val="404040"/>
                </a:solidFill>
              </a:rPr>
              <a:t> א</a:t>
            </a:r>
            <a:r>
              <a:rPr lang="iw-IL" sz="1800" dirty="0">
                <a:solidFill>
                  <a:srgbClr val="404040"/>
                </a:solidFill>
              </a:rPr>
              <a:t>ו בcopilot </a:t>
            </a:r>
            <a:r>
              <a:rPr lang="he-IL" sz="1800" dirty="0">
                <a:solidFill>
                  <a:srgbClr val="404040"/>
                </a:solidFill>
              </a:rPr>
              <a:t> </a:t>
            </a:r>
            <a:r>
              <a:rPr lang="iw-IL" sz="1800" dirty="0">
                <a:solidFill>
                  <a:srgbClr val="404040"/>
                </a:solidFill>
              </a:rPr>
              <a:t>מומלץ </a:t>
            </a:r>
            <a:r>
              <a:rPr lang="he-IL" sz="1800" dirty="0">
                <a:solidFill>
                  <a:srgbClr val="404040"/>
                </a:solidFill>
              </a:rPr>
              <a:t>(</a:t>
            </a:r>
            <a:r>
              <a:rPr lang="iw-IL" sz="1800" dirty="0">
                <a:solidFill>
                  <a:srgbClr val="404040"/>
                </a:solidFill>
              </a:rPr>
              <a:t>להאקתון לא ללימודים</a:t>
            </a:r>
            <a:r>
              <a:rPr lang="he-IL" sz="1800" dirty="0">
                <a:solidFill>
                  <a:srgbClr val="404040"/>
                </a:solidFill>
              </a:rPr>
              <a:t>)</a:t>
            </a:r>
            <a:r>
              <a:rPr lang="iw-IL" sz="1800" dirty="0">
                <a:solidFill>
                  <a:srgbClr val="404040"/>
                </a:solidFill>
              </a:rPr>
              <a:t>, שימו לב, גם אם אתם לא לגמרי מכירים את הטכנולוגיות, אל תעשו העתק הדבר בלי לבדוק ולברר שאכן זה מה שאתם צריכים ונכון לכם.</a:t>
            </a:r>
            <a:endParaRPr sz="1800" dirty="0"/>
          </a:p>
          <a:p>
            <a:pPr marL="0" lvl="0" indent="0" algn="r" rtl="1">
              <a:lnSpc>
                <a:spcPct val="115000"/>
              </a:lnSpc>
              <a:spcBef>
                <a:spcPts val="2058"/>
              </a:spcBef>
              <a:spcAft>
                <a:spcPts val="0"/>
              </a:spcAft>
              <a:buClr>
                <a:schemeClr val="dk1"/>
              </a:buClr>
              <a:buSzPts val="1600"/>
              <a:buNone/>
            </a:pPr>
            <a:endParaRPr sz="1800" i="0" dirty="0">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2008</Words>
  <Application>Microsoft Office PowerPoint</Application>
  <PresentationFormat>Widescreen</PresentationFormat>
  <Paragraphs>153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Roboto</vt:lpstr>
      <vt:lpstr>Nunito</vt:lpstr>
      <vt:lpstr>Quattrocento Sans</vt:lpstr>
      <vt:lpstr>Arial</vt:lpstr>
      <vt:lpstr>Roboto Thin</vt:lpstr>
      <vt:lpstr>Roboto Medium</vt:lpstr>
      <vt:lpstr>Shift</vt:lpstr>
      <vt:lpstr>סשן מיוחד  לנצח את האקתון !</vt:lpstr>
      <vt:lpstr>סשן האקתון &amp;  פיתוח בפייתון – מה צפוי ?</vt:lpstr>
      <vt:lpstr>חלק ראשון: האקתון</vt:lpstr>
      <vt:lpstr>מבוא</vt:lpstr>
      <vt:lpstr>הנקודות החשובות בהאקתון</vt:lpstr>
      <vt:lpstr>איך לנצח ולהוציא את המקסימום ?</vt:lpstr>
      <vt:lpstr>ניצול זמן</vt:lpstr>
      <vt:lpstr>עבודה בצוות ותפקידים</vt:lpstr>
      <vt:lpstr>פיתוח מהיר ובטוח</vt:lpstr>
      <vt:lpstr>טעויות נפוצות ואיך להימנע מהן</vt:lpstr>
      <vt:lpstr>לסיכום</vt:lpstr>
      <vt:lpstr>חלק שני: הרשמות והתקנות</vt:lpstr>
      <vt:lpstr>הקדמה</vt:lpstr>
      <vt:lpstr>GitHub</vt:lpstr>
      <vt:lpstr>Linkedin</vt:lpstr>
      <vt:lpstr>התקנות</vt:lpstr>
      <vt:lpstr>JetBrains (PyCharm)</vt:lpstr>
      <vt:lpstr>Git</vt:lpstr>
      <vt:lpstr>Python</vt:lpstr>
      <vt:lpstr>UV</vt:lpstr>
      <vt:lpstr>Postman</vt:lpstr>
      <vt:lpstr>טיפים חשובים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Itamar Shalev</dc:creator>
  <cp:lastModifiedBy>Itamar Shalev</cp:lastModifiedBy>
  <cp:revision>8</cp:revision>
  <dcterms:created xsi:type="dcterms:W3CDTF">2025-05-20T23:16:50Z</dcterms:created>
  <dcterms:modified xsi:type="dcterms:W3CDTF">2025-05-21T19:15:06Z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