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B3DCED9-66DC-4D3E-930E-C85CBEE8061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38E8C3-CDFF-4886-90E6-5A32F7BC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8E8C3-CDFF-4886-90E6-5A32F7BC5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1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2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7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5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0" tIns="45720" rIns="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 cap="none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8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2E6099-F720-A878-FBF1-5A721756B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672E83-1E29-FD71-5650-A4C1EFDB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08.01.25</a:t>
            </a:r>
          </a:p>
        </p:txBody>
      </p:sp>
      <p:pic>
        <p:nvPicPr>
          <p:cNvPr id="4" name="Picture 3" descr="רקע עשן מופשט">
            <a:extLst>
              <a:ext uri="{FF2B5EF4-FFF2-40B4-BE49-F238E27FC236}">
                <a16:creationId xmlns:a16="http://schemas.microsoft.com/office/drawing/2014/main" id="{09E9BEB2-52BF-B32C-8AA4-47C3283D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05" r="30947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4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CBCD-A94C-34CC-CFAE-A82AF3E3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6125"/>
          </a:xfrm>
        </p:spPr>
        <p:txBody>
          <a:bodyPr/>
          <a:lstStyle/>
          <a:p>
            <a:pPr algn="ctr"/>
            <a:r>
              <a:rPr lang="en-US" dirty="0"/>
              <a:t>Var Type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C659-9BA7-E95D-0F40-10991308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Number</a:t>
            </a:r>
            <a:r>
              <a:rPr lang="he-IL" dirty="0"/>
              <a:t> – </a:t>
            </a:r>
            <a:r>
              <a:rPr lang="en-US" dirty="0"/>
              <a:t>integer </a:t>
            </a:r>
            <a:r>
              <a:rPr lang="he-IL" dirty="0"/>
              <a:t> - מספר שלם, </a:t>
            </a:r>
            <a:r>
              <a:rPr lang="en-US" dirty="0"/>
              <a:t>float</a:t>
            </a:r>
            <a:r>
              <a:rPr lang="he-IL" dirty="0"/>
              <a:t> – שבר עשרוני</a:t>
            </a:r>
            <a:endParaRPr lang="en-US" dirty="0"/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String</a:t>
            </a:r>
            <a:r>
              <a:rPr lang="he-IL" dirty="0"/>
              <a:t> – מחרוזת טקסט</a:t>
            </a:r>
            <a:endParaRPr lang="en-US" dirty="0"/>
          </a:p>
          <a:p>
            <a:pPr marL="457200" indent="-457200" algn="r" rtl="1">
              <a:buFont typeface="+mj-lt"/>
              <a:buAutoNum type="arabicPeriod"/>
            </a:pPr>
            <a:r>
              <a:rPr lang="en-US" dirty="0" err="1"/>
              <a:t>NaN</a:t>
            </a:r>
            <a:r>
              <a:rPr lang="he-IL" dirty="0"/>
              <a:t> – </a:t>
            </a:r>
            <a:r>
              <a:rPr lang="en-US" dirty="0"/>
              <a:t>Not a Number</a:t>
            </a:r>
            <a:r>
              <a:rPr lang="he-IL" dirty="0"/>
              <a:t> – </a:t>
            </a:r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Undefined</a:t>
            </a:r>
            <a:r>
              <a:rPr lang="he-IL" dirty="0"/>
              <a:t> – לא שגיאה – ריק!</a:t>
            </a:r>
            <a:endParaRPr lang="en-US" dirty="0"/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Boolean</a:t>
            </a:r>
            <a:r>
              <a:rPr lang="he-IL" dirty="0"/>
              <a:t> – משתנה לוגי – </a:t>
            </a:r>
            <a:r>
              <a:rPr lang="en-US" dirty="0"/>
              <a:t>true / false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A81CE66-2D59-228E-DA4A-346B2EB7D374}"/>
              </a:ext>
            </a:extLst>
          </p:cNvPr>
          <p:cNvSpPr/>
          <p:nvPr/>
        </p:nvSpPr>
        <p:spPr>
          <a:xfrm>
            <a:off x="4745736" y="3282696"/>
            <a:ext cx="1591056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31DF04-FAA0-B10F-9231-C925CE0D9A28}"/>
              </a:ext>
            </a:extLst>
          </p:cNvPr>
          <p:cNvSpPr txBox="1"/>
          <p:nvPr/>
        </p:nvSpPr>
        <p:spPr>
          <a:xfrm>
            <a:off x="4109087" y="3337560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163697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FF7843-DFB3-403A-A6A2-66260A66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2F1D89-3F80-33D6-DD2F-74AC9F59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תרגיל 1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צור טופס המכיל שדה טקסט וכפתור.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המשתמש ירשום בשדה שם של צבע.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לאחר לחיצה על הכפתור – צבע הרקע ישתנה לצבע שבחר המשתמש.</a:t>
            </a:r>
          </a:p>
          <a:p>
            <a:pPr marL="749808" lvl="1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דומה לתרגיל עם הכפתורים: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e-IL" dirty="0"/>
              <a:t>מצא את ה- </a:t>
            </a:r>
            <a:r>
              <a:rPr lang="en-US" dirty="0"/>
              <a:t>property</a:t>
            </a:r>
            <a:r>
              <a:rPr lang="he-IL" dirty="0"/>
              <a:t> של האובייקט</a:t>
            </a:r>
            <a:r>
              <a:rPr lang="en-US" dirty="0"/>
              <a:t>document </a:t>
            </a:r>
            <a:r>
              <a:rPr lang="he-IL" dirty="0"/>
              <a:t> בעזרתו נעביר לאתר המתאים.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D9EB42F-27AA-6FF2-3163-0DA2866A58A9}"/>
              </a:ext>
            </a:extLst>
          </p:cNvPr>
          <p:cNvSpPr/>
          <p:nvPr/>
        </p:nvSpPr>
        <p:spPr>
          <a:xfrm>
            <a:off x="5093208" y="4892040"/>
            <a:ext cx="1197864" cy="530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F42AA18-A1AA-170C-8602-68A831DFFFEF}"/>
              </a:ext>
            </a:extLst>
          </p:cNvPr>
          <p:cNvSpPr/>
          <p:nvPr/>
        </p:nvSpPr>
        <p:spPr>
          <a:xfrm>
            <a:off x="6519672" y="4892040"/>
            <a:ext cx="1197864" cy="530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672C6C7-E923-A6EF-93C4-209D35A1260A}"/>
              </a:ext>
            </a:extLst>
          </p:cNvPr>
          <p:cNvSpPr/>
          <p:nvPr/>
        </p:nvSpPr>
        <p:spPr>
          <a:xfrm>
            <a:off x="7895844" y="4892040"/>
            <a:ext cx="1197864" cy="530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227928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4E953-0B0A-CE14-7A21-AB63A3F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	 = </a:t>
            </a:r>
            <a:r>
              <a:rPr lang="he-IL" dirty="0"/>
              <a:t>משתנים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CC0E6D-FC90-33CB-FBD4-205173FD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משתנה – מגירה בזיכרון הזמני של המחשב.</a:t>
            </a:r>
          </a:p>
          <a:p>
            <a:pPr algn="r" rtl="1"/>
            <a:r>
              <a:rPr lang="he-IL" dirty="0"/>
              <a:t>הכרזה על משתנה – </a:t>
            </a:r>
            <a:r>
              <a:rPr lang="en-US" dirty="0"/>
              <a:t>Declaration </a:t>
            </a:r>
            <a:r>
              <a:rPr lang="he-IL" dirty="0"/>
              <a:t> - </a:t>
            </a:r>
            <a:r>
              <a:rPr lang="en-US" dirty="0"/>
              <a:t>var name</a:t>
            </a:r>
          </a:p>
          <a:p>
            <a:pPr lvl="1" algn="r" rtl="1"/>
            <a:r>
              <a:rPr lang="he-IL" dirty="0"/>
              <a:t>שמות</a:t>
            </a:r>
          </a:p>
          <a:p>
            <a:pPr lvl="2" algn="r" rtl="1"/>
            <a:r>
              <a:rPr lang="he-IL" dirty="0"/>
              <a:t>שמות ללא רווחים.</a:t>
            </a:r>
          </a:p>
          <a:p>
            <a:pPr lvl="2" algn="r" rtl="1"/>
            <a:r>
              <a:rPr lang="he-IL" dirty="0"/>
              <a:t>שם לא יתחיל בספרה.</a:t>
            </a:r>
          </a:p>
          <a:p>
            <a:pPr lvl="2" algn="r" rtl="1"/>
            <a:r>
              <a:rPr lang="he-IL" dirty="0"/>
              <a:t>יש להימנע משמות שמורים בשפה.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01950F-0B66-F089-DC77-0B644EE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= </a:t>
            </a:r>
            <a:r>
              <a:rPr lang="he-IL" dirty="0"/>
              <a:t>פונקציה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A2138-E2E2-670E-E504-CB38F98D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פונקציה – תהליך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פונקציה מחכה לקריאה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פונקציה מייעלת את כתיבת האלגוריתם </a:t>
            </a:r>
            <a:endParaRPr lang="en-US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פונקציה יכולה לקרא  לפונקציה אחרת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0CFD550-A551-0CBA-715D-60E733E2A45E}"/>
              </a:ext>
            </a:extLst>
          </p:cNvPr>
          <p:cNvSpPr/>
          <p:nvPr/>
        </p:nvSpPr>
        <p:spPr>
          <a:xfrm>
            <a:off x="2587752" y="2267712"/>
            <a:ext cx="1261872" cy="1161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8B40511-9055-8F34-EE5F-F82A8B0BC6CC}"/>
              </a:ext>
            </a:extLst>
          </p:cNvPr>
          <p:cNvSpPr txBox="1"/>
          <p:nvPr/>
        </p:nvSpPr>
        <p:spPr>
          <a:xfrm>
            <a:off x="2715184" y="192353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Coffee(){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C1D7668-D23C-8E77-7DD4-62AC8CE749B4}"/>
              </a:ext>
            </a:extLst>
          </p:cNvPr>
          <p:cNvSpPr txBox="1"/>
          <p:nvPr/>
        </p:nvSpPr>
        <p:spPr>
          <a:xfrm>
            <a:off x="3822192" y="307795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3172ED00-2A85-434C-0EAD-D2BD2B8C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88690"/>
              </p:ext>
            </p:extLst>
          </p:nvPr>
        </p:nvGraphicFramePr>
        <p:xfrm>
          <a:off x="1327911" y="4199558"/>
          <a:ext cx="1817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41850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7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Espresso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Macchiato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8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Capuchino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68424"/>
                  </a:ext>
                </a:extLst>
              </a:tr>
            </a:tbl>
          </a:graphicData>
        </a:graphic>
      </p:graphicFrame>
      <p:sp>
        <p:nvSpPr>
          <p:cNvPr id="28" name="אליפסה 27">
            <a:extLst>
              <a:ext uri="{FF2B5EF4-FFF2-40B4-BE49-F238E27FC236}">
                <a16:creationId xmlns:a16="http://schemas.microsoft.com/office/drawing/2014/main" id="{5111E55A-8255-3AF8-9512-12A4412F9E21}"/>
              </a:ext>
            </a:extLst>
          </p:cNvPr>
          <p:cNvSpPr/>
          <p:nvPr/>
        </p:nvSpPr>
        <p:spPr>
          <a:xfrm>
            <a:off x="2708034" y="4269924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677CCB13-4165-A3C1-0021-E6B134C9883B}"/>
              </a:ext>
            </a:extLst>
          </p:cNvPr>
          <p:cNvSpPr/>
          <p:nvPr/>
        </p:nvSpPr>
        <p:spPr>
          <a:xfrm>
            <a:off x="2708034" y="4638566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B7B3FBDD-7A58-023C-72B7-8DB3D9E275D1}"/>
              </a:ext>
            </a:extLst>
          </p:cNvPr>
          <p:cNvSpPr/>
          <p:nvPr/>
        </p:nvSpPr>
        <p:spPr>
          <a:xfrm>
            <a:off x="2708034" y="5007208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2395510E-9C34-6BCF-02B1-0FD374EDF2EE}"/>
              </a:ext>
            </a:extLst>
          </p:cNvPr>
          <p:cNvSpPr/>
          <p:nvPr/>
        </p:nvSpPr>
        <p:spPr>
          <a:xfrm>
            <a:off x="2708034" y="537585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FBA8D61E-44F7-3952-5FEF-DAC051DF75FA}"/>
              </a:ext>
            </a:extLst>
          </p:cNvPr>
          <p:cNvSpPr/>
          <p:nvPr/>
        </p:nvSpPr>
        <p:spPr>
          <a:xfrm>
            <a:off x="2708034" y="5744493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446EDC82-236F-324D-0C8A-4590C8E40C1A}"/>
              </a:ext>
            </a:extLst>
          </p:cNvPr>
          <p:cNvSpPr/>
          <p:nvPr/>
        </p:nvSpPr>
        <p:spPr>
          <a:xfrm>
            <a:off x="4800600" y="5007208"/>
            <a:ext cx="1325880" cy="36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sugar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D7047D4-B9C9-43A4-99C3-163B351E2E8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982976" y="4384224"/>
            <a:ext cx="1817624" cy="8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64AA8D-72BA-0E36-734E-8DD285C0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CB487F-88AA-010B-FCDD-1D4EF0B4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name(parameter, parameter…){</a:t>
            </a:r>
          </a:p>
          <a:p>
            <a:r>
              <a:rPr lang="en-US" dirty="0"/>
              <a:t>What to do?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71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D298B-54BA-126F-0FCD-E37B2CD2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= </a:t>
            </a:r>
            <a:r>
              <a:rPr lang="he-IL" dirty="0"/>
              <a:t>אירוע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45528D-F437-CE3B-0603-ED2F1DBE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פעולה שמבצע המשתמש: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בעכבר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מקלדת</a:t>
            </a:r>
          </a:p>
          <a:p>
            <a:pPr marL="749808" lvl="1" indent="-457200" algn="r" rtl="1">
              <a:buFont typeface="+mj-lt"/>
              <a:buAutoNum type="arabicPeriod"/>
            </a:pPr>
            <a:r>
              <a:rPr lang="he-IL" dirty="0"/>
              <a:t>אמצעי קלט אחר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אירוע שמתרחש בדף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4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90046E-D73E-B55C-23F0-918702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= Student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EE27C6-5E1F-5423-DA4E-942E14B4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 = Sofi;</a:t>
            </a:r>
          </a:p>
          <a:p>
            <a:r>
              <a:rPr lang="en-US" dirty="0"/>
              <a:t>Student.name = “Sofi”;</a:t>
            </a:r>
          </a:p>
          <a:p>
            <a:r>
              <a:rPr lang="en-US" dirty="0" err="1"/>
              <a:t>Student.height</a:t>
            </a:r>
            <a:r>
              <a:rPr lang="en-US" dirty="0"/>
              <a:t> = “1.80meter”;</a:t>
            </a:r>
          </a:p>
          <a:p>
            <a:r>
              <a:rPr lang="en-US" dirty="0" err="1"/>
              <a:t>Student.write</a:t>
            </a:r>
            <a:r>
              <a:rPr lang="en-US" dirty="0"/>
              <a:t>(“Code”);</a:t>
            </a:r>
          </a:p>
        </p:txBody>
      </p:sp>
    </p:spTree>
    <p:extLst>
      <p:ext uri="{BB962C8B-B14F-4D97-AF65-F5344CB8AC3E}">
        <p14:creationId xmlns:p14="http://schemas.microsoft.com/office/powerpoint/2010/main" val="304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D1B7B-9DF5-F0C6-683F-C36DB3B5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= Document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F9F17DA-B6DF-1E41-93E1-9BDE821B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492" y="2280928"/>
            <a:ext cx="8040222" cy="342948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E4D6CFD-946F-C7BB-58A0-1C05DD683FD3}"/>
              </a:ext>
            </a:extLst>
          </p:cNvPr>
          <p:cNvCxnSpPr/>
          <p:nvPr/>
        </p:nvCxnSpPr>
        <p:spPr>
          <a:xfrm>
            <a:off x="3438144" y="2623876"/>
            <a:ext cx="0" cy="80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F763642-6C14-1340-AB62-DB29172E351B}"/>
              </a:ext>
            </a:extLst>
          </p:cNvPr>
          <p:cNvSpPr txBox="1"/>
          <p:nvPr/>
        </p:nvSpPr>
        <p:spPr>
          <a:xfrm>
            <a:off x="2968912" y="3339061"/>
            <a:ext cx="93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DC45C57-9266-CBDF-FF88-A38724E697F2}"/>
              </a:ext>
            </a:extLst>
          </p:cNvPr>
          <p:cNvCxnSpPr/>
          <p:nvPr/>
        </p:nvCxnSpPr>
        <p:spPr>
          <a:xfrm>
            <a:off x="9692320" y="2623876"/>
            <a:ext cx="0" cy="80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48DCCA2-9B27-8BF3-045A-7951860D1104}"/>
              </a:ext>
            </a:extLst>
          </p:cNvPr>
          <p:cNvSpPr txBox="1"/>
          <p:nvPr/>
        </p:nvSpPr>
        <p:spPr>
          <a:xfrm>
            <a:off x="9161469" y="333906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43966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0F8587-AD7A-1BB3-0956-6D77E6AC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parameters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E9E2D9C-499A-3D13-1B6F-09A5E22F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7075" y="2784963"/>
            <a:ext cx="3515216" cy="743054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4E654E5A-5C33-74B7-F3D5-0C49F47C7126}"/>
              </a:ext>
            </a:extLst>
          </p:cNvPr>
          <p:cNvCxnSpPr/>
          <p:nvPr/>
        </p:nvCxnSpPr>
        <p:spPr>
          <a:xfrm flipV="1">
            <a:off x="6096000" y="2267712"/>
            <a:ext cx="0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FBF18D5-44BA-C11F-CAD0-DC02DF59E5D4}"/>
              </a:ext>
            </a:extLst>
          </p:cNvPr>
          <p:cNvSpPr txBox="1"/>
          <p:nvPr/>
        </p:nvSpPr>
        <p:spPr>
          <a:xfrm>
            <a:off x="5540646" y="1918284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C8C7A457-5FC3-DF9E-31D6-7DC2E9820FAB}"/>
              </a:ext>
            </a:extLst>
          </p:cNvPr>
          <p:cNvCxnSpPr/>
          <p:nvPr/>
        </p:nvCxnSpPr>
        <p:spPr>
          <a:xfrm>
            <a:off x="6922008" y="3282696"/>
            <a:ext cx="0" cy="7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1ED7B88-65F1-CA39-3F9E-E42422B1D17B}"/>
              </a:ext>
            </a:extLst>
          </p:cNvPr>
          <p:cNvSpPr txBox="1"/>
          <p:nvPr/>
        </p:nvSpPr>
        <p:spPr>
          <a:xfrm>
            <a:off x="6275998" y="3913632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מה זה </a:t>
            </a:r>
            <a:r>
              <a:rPr lang="en-US" dirty="0"/>
              <a:t>color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F4983A5F-E661-F64F-B2AC-BCDAC6A81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126" y="4585404"/>
            <a:ext cx="5153744" cy="90500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DF3E384B-73A9-8A40-1671-C1761B42AC2F}"/>
              </a:ext>
            </a:extLst>
          </p:cNvPr>
          <p:cNvCxnSpPr/>
          <p:nvPr/>
        </p:nvCxnSpPr>
        <p:spPr>
          <a:xfrm>
            <a:off x="6712313" y="5385816"/>
            <a:ext cx="0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C11920D-5750-8971-C154-362D4583FEFC}"/>
              </a:ext>
            </a:extLst>
          </p:cNvPr>
          <p:cNvSpPr txBox="1"/>
          <p:nvPr/>
        </p:nvSpPr>
        <p:spPr>
          <a:xfrm>
            <a:off x="3256601" y="5921230"/>
            <a:ext cx="544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הערך שקיבל הפרמטר בעת הקריאה לפונקציה = </a:t>
            </a:r>
            <a:r>
              <a:rPr lang="en-US" dirty="0"/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40780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47C269-8646-08E8-3338-AC93A4FD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21A6CE-3D78-9889-87BA-06183137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כלים....</a:t>
            </a:r>
          </a:p>
          <a:p>
            <a:pPr algn="r" rtl="1"/>
            <a:r>
              <a:rPr lang="he-IL" dirty="0"/>
              <a:t>חיבור בין הכלים השונים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1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248</Words>
  <Application>Microsoft Office PowerPoint</Application>
  <PresentationFormat>מסך רחב</PresentationFormat>
  <Paragraphs>66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Aptos</vt:lpstr>
      <vt:lpstr>Calibri</vt:lpstr>
      <vt:lpstr>Calibri Light</vt:lpstr>
      <vt:lpstr>RetrospectVTI</vt:lpstr>
      <vt:lpstr>JavaScript</vt:lpstr>
      <vt:lpstr>VARIABLES  = משתנים</vt:lpstr>
      <vt:lpstr>Function = פונקציה</vt:lpstr>
      <vt:lpstr>Function </vt:lpstr>
      <vt:lpstr>Event = אירוע</vt:lpstr>
      <vt:lpstr>Object = Student</vt:lpstr>
      <vt:lpstr>Object = Document</vt:lpstr>
      <vt:lpstr>Function parameters</vt:lpstr>
      <vt:lpstr>Programing </vt:lpstr>
      <vt:lpstr>Var Type</vt:lpstr>
      <vt:lpstr>ש.ב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Itamar Zukerman</dc:creator>
  <cp:lastModifiedBy>Itamar Zukerman</cp:lastModifiedBy>
  <cp:revision>1</cp:revision>
  <dcterms:created xsi:type="dcterms:W3CDTF">2025-01-08T15:43:04Z</dcterms:created>
  <dcterms:modified xsi:type="dcterms:W3CDTF">2025-01-08T19:25:32Z</dcterms:modified>
</cp:coreProperties>
</file>