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3934A-36BD-4062-9959-564341842127}" v="1414" dt="2023-10-29T18:36:4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06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anpausa.com/2015/07/22/sindrome-de-satchmo-una-patologia-exclusiva-de-los-musicos/louis-armstrong-195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youtube.com/watch?v=NyqCixIeNQ4" TargetMode="External"/><Relationship Id="rId4" Type="http://schemas.openxmlformats.org/officeDocument/2006/relationships/hyperlink" Target="https://www.youtube.com/watch?v=4WPCBieSES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Calibri Light"/>
                <a:cs typeface="Calibri Light"/>
              </a:rPr>
              <a:t>Blues a Ragtime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Calibri"/>
                <a:cs typeface="Calibri"/>
              </a:rPr>
              <a:t>Parokhin Marko</a:t>
            </a: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4D6420-00CA-4237-58D7-DD89EBED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" r="3866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35838-C9E5-6BA6-8758-3F2EB260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 dirty="0"/>
              <a:t>Co </a:t>
            </a:r>
            <a:r>
              <a:rPr lang="en-US"/>
              <a:t>vlastně</a:t>
            </a:r>
            <a:r>
              <a:rPr lang="en-US" dirty="0"/>
              <a:t> je Blues?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0BF4-2DB2-89E7-6C46-B22CEA8C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Blues je </a:t>
            </a:r>
            <a:r>
              <a:rPr lang="en-US" dirty="0" err="1"/>
              <a:t>jeden</a:t>
            </a:r>
            <a:r>
              <a:rPr lang="en-US" dirty="0"/>
              <a:t> z </a:t>
            </a:r>
            <a:r>
              <a:rPr lang="en-US" dirty="0" err="1"/>
              <a:t>druhů</a:t>
            </a:r>
            <a:r>
              <a:rPr lang="en-US" dirty="0"/>
              <a:t> </a:t>
            </a:r>
            <a:r>
              <a:rPr lang="en-US" dirty="0" err="1"/>
              <a:t>afroamerické</a:t>
            </a:r>
            <a:r>
              <a:rPr lang="en-US" dirty="0"/>
              <a:t> </a:t>
            </a:r>
            <a:r>
              <a:rPr lang="en-US" dirty="0" err="1"/>
              <a:t>hudby</a:t>
            </a:r>
            <a:r>
              <a:rPr lang="en-US" dirty="0"/>
              <a:t> (</a:t>
            </a:r>
            <a:r>
              <a:rPr lang="en-US" dirty="0" err="1"/>
              <a:t>patří</a:t>
            </a:r>
            <a:r>
              <a:rPr lang="en-US" dirty="0"/>
              <a:t> do </a:t>
            </a:r>
            <a:r>
              <a:rPr lang="en-US" dirty="0" err="1"/>
              <a:t>afroamerického</a:t>
            </a:r>
            <a:r>
              <a:rPr lang="en-US" dirty="0"/>
              <a:t> </a:t>
            </a:r>
            <a:r>
              <a:rPr lang="en-US" dirty="0" err="1"/>
              <a:t>folkloru</a:t>
            </a:r>
            <a:r>
              <a:rPr lang="en-US" dirty="0"/>
              <a:t>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bychom</a:t>
            </a:r>
            <a:r>
              <a:rPr lang="en-US" dirty="0"/>
              <a:t> ho mohli </a:t>
            </a:r>
            <a:r>
              <a:rPr lang="en-US" dirty="0" err="1"/>
              <a:t>klasifikovat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z </a:t>
            </a:r>
            <a:r>
              <a:rPr lang="en-US" dirty="0" err="1"/>
              <a:t>forem</a:t>
            </a:r>
            <a:r>
              <a:rPr lang="en-US" dirty="0"/>
              <a:t> jazz</a:t>
            </a:r>
          </a:p>
        </p:txBody>
      </p:sp>
      <p:pic>
        <p:nvPicPr>
          <p:cNvPr id="5" name="Picture 4" descr="Hlava basové kytary">
            <a:extLst>
              <a:ext uri="{FF2B5EF4-FFF2-40B4-BE49-F238E27FC236}">
                <a16:creationId xmlns:a16="http://schemas.microsoft.com/office/drawing/2014/main" id="{29E57AF5-1543-F85C-36FF-A528591D8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1" r="2881" b="10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FDB1-E169-2988-47D7-ED0061A7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 </a:t>
            </a:r>
            <a:r>
              <a:rPr lang="en-US" sz="1900" err="1"/>
              <a:t>Přesnější</a:t>
            </a:r>
            <a:r>
              <a:rPr lang="en-US" sz="1900"/>
              <a:t> </a:t>
            </a:r>
            <a:r>
              <a:rPr lang="en-US" sz="1900" err="1"/>
              <a:t>charakteristika</a:t>
            </a:r>
            <a:r>
              <a:rPr lang="en-US" sz="1900"/>
              <a:t> BLUEs</a:t>
            </a:r>
          </a:p>
        </p:txBody>
      </p:sp>
      <p:pic>
        <p:nvPicPr>
          <p:cNvPr id="5" name="Picture 4" descr="Exploze shluku bílých prašných částic na černém pozadí">
            <a:extLst>
              <a:ext uri="{FF2B5EF4-FFF2-40B4-BE49-F238E27FC236}">
                <a16:creationId xmlns:a16="http://schemas.microsoft.com/office/drawing/2014/main" id="{10CC719D-FDC5-CC79-FF97-93703C774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" r="17634" b="4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15C7-D79C-7C64-AE56-00E54CA5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Popisuje</a:t>
            </a:r>
            <a:r>
              <a:rPr lang="en-US" sz="1400"/>
              <a:t> </a:t>
            </a:r>
            <a:r>
              <a:rPr lang="en-US" sz="1400" err="1"/>
              <a:t>život</a:t>
            </a:r>
            <a:r>
              <a:rPr lang="en-US" sz="1400"/>
              <a:t> </a:t>
            </a:r>
            <a:r>
              <a:rPr lang="en-US" sz="1400" err="1"/>
              <a:t>nebo</a:t>
            </a:r>
            <a:r>
              <a:rPr lang="en-US" sz="1400"/>
              <a:t> </a:t>
            </a:r>
            <a:r>
              <a:rPr lang="en-US" sz="1400" err="1"/>
              <a:t>praci</a:t>
            </a:r>
            <a:r>
              <a:rPr lang="en-US" sz="1400"/>
              <a:t> </a:t>
            </a:r>
            <a:r>
              <a:rPr lang="en-US" sz="1400" err="1"/>
              <a:t>vypravěče</a:t>
            </a:r>
            <a:r>
              <a:rPr lang="en-US" sz="1400"/>
              <a:t> - a </a:t>
            </a:r>
            <a:r>
              <a:rPr lang="en-US" sz="1400" err="1"/>
              <a:t>jelikož</a:t>
            </a:r>
            <a:r>
              <a:rPr lang="en-US" sz="1400"/>
              <a:t> </a:t>
            </a:r>
            <a:r>
              <a:rPr lang="en-US" sz="1400" err="1"/>
              <a:t>černoši</a:t>
            </a:r>
            <a:r>
              <a:rPr lang="en-US" sz="1400"/>
              <a:t> to mc </a:t>
            </a:r>
            <a:r>
              <a:rPr lang="en-US" sz="1400" err="1"/>
              <a:t>dobre</a:t>
            </a:r>
            <a:r>
              <a:rPr lang="en-US" sz="1400"/>
              <a:t> </a:t>
            </a:r>
            <a:r>
              <a:rPr lang="en-US" sz="1400" err="1"/>
              <a:t>neměly</a:t>
            </a:r>
            <a:r>
              <a:rPr lang="en-US" sz="1400"/>
              <a:t> - </a:t>
            </a:r>
            <a:r>
              <a:rPr lang="en-US" sz="1400" b="1" u="sng" err="1"/>
              <a:t>nejčastěji</a:t>
            </a:r>
            <a:r>
              <a:rPr lang="en-US" sz="1400" b="1" u="sng"/>
              <a:t> je </a:t>
            </a:r>
            <a:r>
              <a:rPr lang="en-US" sz="1400" b="1" u="sng" err="1"/>
              <a:t>velice</a:t>
            </a:r>
            <a:r>
              <a:rPr lang="en-US" sz="1400" b="1" u="sng"/>
              <a:t> </a:t>
            </a:r>
            <a:r>
              <a:rPr lang="en-US" sz="1400" b="1" u="sng" err="1"/>
              <a:t>smutný</a:t>
            </a:r>
            <a:endParaRPr lang="en-US" sz="1400" b="1" u="sng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Pořád</a:t>
            </a:r>
            <a:r>
              <a:rPr lang="en-US" sz="1400"/>
              <a:t> se </a:t>
            </a:r>
            <a:r>
              <a:rPr lang="en-US" sz="1400" err="1"/>
              <a:t>vyvijí</a:t>
            </a:r>
            <a:r>
              <a:rPr lang="en-US" sz="1400"/>
              <a:t> - </a:t>
            </a:r>
            <a:r>
              <a:rPr lang="en-US" sz="1400" err="1"/>
              <a:t>některé</a:t>
            </a:r>
            <a:r>
              <a:rPr lang="en-US" sz="1400"/>
              <a:t> </a:t>
            </a:r>
            <a:r>
              <a:rPr lang="en-US" sz="1400" err="1"/>
              <a:t>další</a:t>
            </a:r>
            <a:r>
              <a:rPr lang="en-US" sz="1400"/>
              <a:t> </a:t>
            </a:r>
            <a:r>
              <a:rPr lang="en-US" sz="1400" err="1"/>
              <a:t>druhy</a:t>
            </a:r>
            <a:r>
              <a:rPr lang="en-US" sz="1400"/>
              <a:t> </a:t>
            </a:r>
            <a:r>
              <a:rPr lang="en-US" sz="1400" err="1"/>
              <a:t>afroamerické</a:t>
            </a:r>
            <a:r>
              <a:rPr lang="en-US" sz="1400"/>
              <a:t> </a:t>
            </a:r>
            <a:r>
              <a:rPr lang="en-US" sz="1400" err="1"/>
              <a:t>hudby</a:t>
            </a:r>
            <a:r>
              <a:rPr lang="en-US" sz="1400"/>
              <a:t> ne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Často</a:t>
            </a:r>
            <a:r>
              <a:rPr lang="en-US" sz="1400"/>
              <a:t> se </a:t>
            </a:r>
            <a:r>
              <a:rPr lang="en-US" sz="1400" err="1"/>
              <a:t>využivá</a:t>
            </a:r>
            <a:r>
              <a:rPr lang="en-US" sz="1400"/>
              <a:t> </a:t>
            </a:r>
            <a:r>
              <a:rPr lang="en-US" sz="1400" err="1"/>
              <a:t>jako</a:t>
            </a:r>
            <a:r>
              <a:rPr lang="en-US" sz="1400"/>
              <a:t> </a:t>
            </a:r>
            <a:r>
              <a:rPr lang="en-US" sz="1400" err="1"/>
              <a:t>zaklad</a:t>
            </a:r>
            <a:r>
              <a:rPr lang="en-US" sz="1400"/>
              <a:t> </a:t>
            </a:r>
            <a:r>
              <a:rPr lang="en-US" sz="1400" err="1"/>
              <a:t>pisněček</a:t>
            </a:r>
            <a:r>
              <a:rPr lang="en-US" sz="1400"/>
              <a:t> - </a:t>
            </a:r>
            <a:r>
              <a:rPr lang="en-US" sz="1400" err="1"/>
              <a:t>třeba</a:t>
            </a:r>
            <a:r>
              <a:rPr lang="en-US" sz="1400"/>
              <a:t> rock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není</a:t>
            </a:r>
            <a:r>
              <a:rPr lang="en-US" sz="1400"/>
              <a:t> </a:t>
            </a:r>
            <a:r>
              <a:rPr lang="en-US" sz="1400" err="1"/>
              <a:t>naboženský</a:t>
            </a:r>
            <a:r>
              <a:rPr lang="en-US" sz="1400"/>
              <a:t> </a:t>
            </a:r>
            <a:r>
              <a:rPr lang="en-US" sz="1400" err="1"/>
              <a:t>na</a:t>
            </a:r>
            <a:r>
              <a:rPr lang="en-US" sz="1400"/>
              <a:t> </a:t>
            </a:r>
            <a:r>
              <a:rPr lang="en-US" sz="1400" err="1"/>
              <a:t>rozdil</a:t>
            </a:r>
            <a:r>
              <a:rPr lang="en-US" sz="1400"/>
              <a:t> </a:t>
            </a:r>
            <a:r>
              <a:rPr lang="en-US" sz="1400" err="1"/>
              <a:t>od</a:t>
            </a:r>
            <a:r>
              <a:rPr lang="en-US" sz="1400"/>
              <a:t> </a:t>
            </a:r>
            <a:r>
              <a:rPr lang="en-US" sz="1400" err="1"/>
              <a:t>třeba</a:t>
            </a:r>
            <a:r>
              <a:rPr lang="en-US" sz="1400"/>
              <a:t> </a:t>
            </a:r>
            <a:r>
              <a:rPr lang="en-US" sz="1400" err="1"/>
              <a:t>spiritualů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nespívá</a:t>
            </a:r>
            <a:r>
              <a:rPr lang="en-US" sz="1400"/>
              <a:t> se </a:t>
            </a:r>
            <a:r>
              <a:rPr lang="en-US" sz="1400" err="1"/>
              <a:t>kolektivně</a:t>
            </a:r>
            <a:r>
              <a:rPr lang="en-US" sz="1400"/>
              <a:t>, ale solo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-</a:t>
            </a:r>
            <a:r>
              <a:rPr lang="en-US" sz="1400" err="1"/>
              <a:t>velice</a:t>
            </a:r>
            <a:r>
              <a:rPr lang="en-US" sz="1400"/>
              <a:t> </a:t>
            </a:r>
            <a:r>
              <a:rPr lang="en-US" sz="1400" err="1"/>
              <a:t>pravidelný</a:t>
            </a:r>
            <a:r>
              <a:rPr lang="en-US" sz="1400"/>
              <a:t>, </a:t>
            </a:r>
            <a:r>
              <a:rPr lang="en-US" sz="1400" err="1"/>
              <a:t>částo</a:t>
            </a:r>
            <a:r>
              <a:rPr lang="en-US" sz="1400"/>
              <a:t> se </a:t>
            </a:r>
            <a:r>
              <a:rPr lang="en-US" sz="1400" err="1"/>
              <a:t>zpíva</a:t>
            </a:r>
            <a:r>
              <a:rPr lang="en-US" sz="1400"/>
              <a:t> </a:t>
            </a:r>
            <a:r>
              <a:rPr lang="en-US" sz="1400" err="1"/>
              <a:t>jako</a:t>
            </a:r>
            <a:r>
              <a:rPr lang="en-US" sz="1400"/>
              <a:t> </a:t>
            </a:r>
            <a:r>
              <a:rPr lang="en-US" sz="1400" err="1"/>
              <a:t>zvolaní</a:t>
            </a:r>
            <a:r>
              <a:rPr lang="en-US" sz="1400"/>
              <a:t> a </a:t>
            </a:r>
            <a:r>
              <a:rPr lang="en-US" sz="1400" err="1"/>
              <a:t>odpověď</a:t>
            </a:r>
            <a:r>
              <a:rPr lang="en-US" sz="1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545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B6B9A-17FC-851A-E215-0D9CD0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FORMA Blues</a:t>
            </a:r>
          </a:p>
        </p:txBody>
      </p:sp>
      <p:pic>
        <p:nvPicPr>
          <p:cNvPr id="5" name="Picture 4" descr="Tmavě seashoreová">
            <a:extLst>
              <a:ext uri="{FF2B5EF4-FFF2-40B4-BE49-F238E27FC236}">
                <a16:creationId xmlns:a16="http://schemas.microsoft.com/office/drawing/2014/main" id="{9580B79D-E4BF-3B56-1F85-E811D175C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9" r="29464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7DFD-0C3E-11EA-50FB-455C5575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Je </a:t>
            </a:r>
            <a:r>
              <a:rPr lang="en-US" err="1"/>
              <a:t>rozdělený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strofy</a:t>
            </a:r>
            <a:r>
              <a:rPr lang="en-US" dirty="0"/>
              <a:t> - </a:t>
            </a:r>
            <a:r>
              <a:rPr lang="en-US" err="1"/>
              <a:t>nejčastějí</a:t>
            </a:r>
            <a:r>
              <a:rPr lang="en-US" dirty="0"/>
              <a:t> 3*4=12 </a:t>
            </a:r>
            <a:r>
              <a:rPr lang="en-US" err="1"/>
              <a:t>taktů</a:t>
            </a:r>
            <a:r>
              <a:rPr lang="en-US" dirty="0"/>
              <a:t>, ale </a:t>
            </a:r>
            <a:r>
              <a:rPr lang="en-US" err="1"/>
              <a:t>zpravidla</a:t>
            </a:r>
            <a:r>
              <a:rPr lang="en-US" dirty="0"/>
              <a:t> se </a:t>
            </a:r>
            <a:r>
              <a:rPr lang="en-US" err="1"/>
              <a:t>zpěva</a:t>
            </a:r>
            <a:r>
              <a:rPr lang="en-US"/>
              <a:t> je 2 ze 4 </a:t>
            </a:r>
            <a:r>
              <a:rPr lang="en-US" err="1"/>
              <a:t>taktů</a:t>
            </a:r>
            <a:endParaRPr lang="en-US" dirty="0" err="1"/>
          </a:p>
          <a:p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typickě</a:t>
            </a:r>
            <a:r>
              <a:rPr lang="en-US" dirty="0"/>
              <a:t> </a:t>
            </a:r>
            <a:r>
              <a:rPr lang="en-US" dirty="0" err="1"/>
              <a:t>černošské</a:t>
            </a:r>
            <a:r>
              <a:rPr lang="en-US" dirty="0"/>
              <a:t> </a:t>
            </a:r>
            <a:r>
              <a:rPr lang="en-US" dirty="0" err="1"/>
              <a:t>způsoby</a:t>
            </a:r>
            <a:r>
              <a:rPr lang="en-US" dirty="0"/>
              <a:t> </a:t>
            </a:r>
            <a:r>
              <a:rPr lang="en-US" dirty="0" err="1"/>
              <a:t>ypěbu</a:t>
            </a:r>
            <a:r>
              <a:rPr lang="en-US" dirty="0"/>
              <a:t> - </a:t>
            </a:r>
            <a:r>
              <a:rPr lang="en-US" dirty="0" err="1"/>
              <a:t>třeba</a:t>
            </a:r>
            <a:r>
              <a:rPr lang="en-US" dirty="0"/>
              <a:t> </a:t>
            </a:r>
            <a:r>
              <a:rPr lang="en-US" dirty="0" err="1"/>
              <a:t>nenasazení</a:t>
            </a:r>
            <a:r>
              <a:rPr lang="en-US" dirty="0"/>
              <a:t> </a:t>
            </a:r>
            <a:r>
              <a:rPr lang="en-US" dirty="0" err="1"/>
              <a:t>spravného</a:t>
            </a:r>
            <a:r>
              <a:rPr lang="en-US" dirty="0"/>
              <a:t> </a:t>
            </a:r>
            <a:r>
              <a:rPr lang="en-US" dirty="0" err="1"/>
              <a:t>tonu</a:t>
            </a:r>
            <a:r>
              <a:rPr lang="en-US" dirty="0"/>
              <a:t> </a:t>
            </a:r>
            <a:r>
              <a:rPr lang="en-US" dirty="0" err="1"/>
              <a:t>hned</a:t>
            </a:r>
            <a:r>
              <a:rPr lang="en-US" dirty="0"/>
              <a:t>, ale </a:t>
            </a:r>
            <a:r>
              <a:rPr lang="en-US" dirty="0" err="1"/>
              <a:t>přejížděni</a:t>
            </a:r>
            <a:r>
              <a:rPr lang="en-US" dirty="0"/>
              <a:t> k </a:t>
            </a:r>
            <a:r>
              <a:rPr lang="en-US" dirty="0" err="1"/>
              <a:t>němu</a:t>
            </a:r>
            <a:r>
              <a:rPr lang="en-US" dirty="0"/>
              <a:t> </a:t>
            </a:r>
            <a:r>
              <a:rPr lang="en-US" dirty="0" err="1"/>
              <a:t>skluzem</a:t>
            </a:r>
          </a:p>
          <a:p>
            <a:r>
              <a:rPr lang="en-US" dirty="0" err="1"/>
              <a:t>Obvykle</a:t>
            </a:r>
            <a:r>
              <a:rPr lang="en-US" dirty="0"/>
              <a:t> </a:t>
            </a:r>
            <a:r>
              <a:rPr lang="en-US" dirty="0" err="1"/>
              <a:t>pomalý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966F-D8BE-EFF0-3EF9-6722CAD9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/>
              <a:t>Důležitá</a:t>
            </a:r>
            <a:r>
              <a:rPr lang="en-US" dirty="0"/>
              <a:t> </a:t>
            </a:r>
            <a:r>
              <a:rPr lang="en-US"/>
              <a:t>jmena</a:t>
            </a:r>
          </a:p>
        </p:txBody>
      </p:sp>
      <p:pic>
        <p:nvPicPr>
          <p:cNvPr id="5" name="Picture 4" descr="Saxofon">
            <a:extLst>
              <a:ext uri="{FF2B5EF4-FFF2-40B4-BE49-F238E27FC236}">
                <a16:creationId xmlns:a16="http://schemas.microsoft.com/office/drawing/2014/main" id="{68D5AEA8-E992-68A7-E77F-5639E695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25" b="-6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89A7-D34D-B3AF-0C7A-953E2AC8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Často</a:t>
            </a:r>
            <a:r>
              <a:rPr lang="en-US" dirty="0"/>
              <a:t> blues </a:t>
            </a:r>
            <a:r>
              <a:rPr lang="en-US" dirty="0" err="1"/>
              <a:t>hrali</a:t>
            </a:r>
            <a:r>
              <a:rPr lang="en-US" dirty="0"/>
              <a:t> </a:t>
            </a:r>
            <a:r>
              <a:rPr lang="en-US" dirty="0" err="1"/>
              <a:t>jazzmani</a:t>
            </a:r>
            <a:r>
              <a:rPr lang="en-US" dirty="0"/>
              <a:t> - </a:t>
            </a:r>
            <a:r>
              <a:rPr lang="en-US" dirty="0" err="1"/>
              <a:t>nejen</a:t>
            </a:r>
            <a:r>
              <a:rPr lang="en-US" dirty="0"/>
              <a:t> </a:t>
            </a:r>
            <a:r>
              <a:rPr lang="en-US" dirty="0" err="1"/>
              <a:t>černoši</a:t>
            </a:r>
            <a:r>
              <a:rPr lang="en-US" dirty="0"/>
              <a:t> ale I </a:t>
            </a:r>
            <a:r>
              <a:rPr lang="en-US" dirty="0" err="1"/>
              <a:t>běloši</a:t>
            </a:r>
            <a:r>
              <a:rPr lang="en-US" dirty="0"/>
              <a:t>, ale I </a:t>
            </a:r>
            <a:r>
              <a:rPr lang="en-US" dirty="0" err="1"/>
              <a:t>bluesmani</a:t>
            </a:r>
            <a:endParaRPr lang="en-US" dirty="0"/>
          </a:p>
          <a:p>
            <a:r>
              <a:rPr lang="en-US" dirty="0" err="1"/>
              <a:t>Mistrem</a:t>
            </a:r>
            <a:r>
              <a:rPr lang="en-US" dirty="0"/>
              <a:t> jazz I blues </a:t>
            </a:r>
            <a:r>
              <a:rPr lang="en-US" dirty="0" err="1"/>
              <a:t>byl</a:t>
            </a:r>
            <a:r>
              <a:rPr lang="en-US" dirty="0"/>
              <a:t> Louis Armstrong z New Orleans</a:t>
            </a:r>
          </a:p>
          <a:p>
            <a:r>
              <a:rPr lang="en-US" dirty="0" err="1"/>
              <a:t>Velice</a:t>
            </a:r>
            <a:r>
              <a:rPr lang="en-US" dirty="0"/>
              <a:t> </a:t>
            </a:r>
            <a:r>
              <a:rPr lang="en-US" dirty="0" err="1"/>
              <a:t>znamá</a:t>
            </a:r>
            <a:r>
              <a:rPr lang="en-US" dirty="0"/>
              <a:t> </a:t>
            </a:r>
            <a:r>
              <a:rPr lang="en-US" dirty="0" err="1"/>
              <a:t>černošská</a:t>
            </a:r>
            <a:r>
              <a:rPr lang="en-US" dirty="0"/>
              <a:t> </a:t>
            </a:r>
            <a:r>
              <a:rPr lang="en-US" dirty="0" err="1"/>
              <a:t>zpěvačka</a:t>
            </a:r>
            <a:r>
              <a:rPr lang="en-US" dirty="0"/>
              <a:t> Bessy </a:t>
            </a:r>
            <a:r>
              <a:rPr lang="en-US" dirty="0" err="1"/>
              <a:t>Smithová</a:t>
            </a:r>
          </a:p>
          <a:p>
            <a:r>
              <a:rPr lang="en-US" dirty="0"/>
              <a:t>Big Bill </a:t>
            </a:r>
            <a:r>
              <a:rPr lang="en-US" dirty="0" err="1"/>
              <a:t>Broonzy</a:t>
            </a:r>
          </a:p>
          <a:p>
            <a:r>
              <a:rPr lang="en-US" dirty="0" err="1"/>
              <a:t>Někdy</a:t>
            </a:r>
            <a:r>
              <a:rPr lang="en-US" dirty="0"/>
              <a:t> blues </a:t>
            </a:r>
            <a:r>
              <a:rPr lang="en-US" dirty="0" err="1"/>
              <a:t>psali</a:t>
            </a:r>
            <a:r>
              <a:rPr lang="en-US" dirty="0"/>
              <a:t> I </a:t>
            </a:r>
            <a:r>
              <a:rPr lang="en-US" dirty="0" err="1"/>
              <a:t>češi</a:t>
            </a:r>
            <a:r>
              <a:rPr lang="en-US" dirty="0"/>
              <a:t> - </a:t>
            </a:r>
            <a:r>
              <a:rPr lang="en-US" dirty="0" err="1"/>
              <a:t>třeba</a:t>
            </a:r>
            <a:r>
              <a:rPr lang="en-US" dirty="0"/>
              <a:t> </a:t>
            </a:r>
            <a:r>
              <a:rPr lang="en-US" dirty="0" err="1"/>
              <a:t>Jarolav</a:t>
            </a:r>
            <a:r>
              <a:rPr lang="en-US" dirty="0"/>
              <a:t> Ježek s </a:t>
            </a:r>
            <a:r>
              <a:rPr lang="en-US" dirty="0" err="1"/>
              <a:t>Jiřím</a:t>
            </a:r>
            <a:r>
              <a:rPr lang="en-US" dirty="0"/>
              <a:t> </a:t>
            </a:r>
            <a:r>
              <a:rPr lang="en-US" dirty="0" err="1"/>
              <a:t>Voskovcem</a:t>
            </a:r>
            <a:r>
              <a:rPr lang="en-US" dirty="0"/>
              <a:t> a Janem </a:t>
            </a:r>
            <a:r>
              <a:rPr lang="en-US" dirty="0" err="1"/>
              <a:t>Werichem</a:t>
            </a:r>
            <a:r>
              <a:rPr lang="en-US" dirty="0"/>
              <a:t> - </a:t>
            </a:r>
            <a:r>
              <a:rPr lang="en-US" dirty="0" err="1"/>
              <a:t>např</a:t>
            </a:r>
            <a:r>
              <a:rPr lang="en-US" dirty="0"/>
              <a:t> </a:t>
            </a:r>
            <a:r>
              <a:rPr lang="en-US" dirty="0" err="1"/>
              <a:t>Tmavomodrý</a:t>
            </a:r>
            <a:r>
              <a:rPr lang="en-US" dirty="0"/>
              <a:t> </a:t>
            </a:r>
            <a:r>
              <a:rPr lang="en-US" dirty="0" err="1"/>
              <a:t>svět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0F1AD-E3D5-A46E-C441-D4F1F2D2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23657"/>
            <a:ext cx="3786178" cy="2110444"/>
          </a:xfrm>
        </p:spPr>
        <p:txBody>
          <a:bodyPr>
            <a:normAutofit/>
          </a:bodyPr>
          <a:lstStyle/>
          <a:p>
            <a:r>
              <a:rPr lang="en-US" dirty="0" err="1"/>
              <a:t>úkazky</a:t>
            </a:r>
          </a:p>
        </p:txBody>
      </p:sp>
      <p:pic>
        <p:nvPicPr>
          <p:cNvPr id="4" name="Picture 3" descr="A person playing a trumpet&#10;&#10;Description automatically generated">
            <a:extLst>
              <a:ext uri="{FF2B5EF4-FFF2-40B4-BE49-F238E27FC236}">
                <a16:creationId xmlns:a16="http://schemas.microsoft.com/office/drawing/2014/main" id="{A9AADB83-60BA-2EE2-FD9F-C56F338B7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13" r="2" b="32713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D8D1-522F-C2FD-4973-4503A50E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915" y="4088704"/>
            <a:ext cx="5922942" cy="21104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Louis Armstrong – West End Blues </a:t>
            </a:r>
            <a:r>
              <a:rPr lang="en-US" sz="1600">
                <a:ea typeface="+mn-lt"/>
                <a:cs typeface="+mn-lt"/>
                <a:hlinkClick r:id="rId4"/>
              </a:rPr>
              <a:t>https://www.youtube.com/watch?v=4WPCBieSESI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600" err="1"/>
              <a:t>Jarolav</a:t>
            </a:r>
            <a:r>
              <a:rPr lang="en-US" sz="1600"/>
              <a:t> Ježek, Jiří </a:t>
            </a:r>
            <a:r>
              <a:rPr lang="en-US" sz="1600" err="1"/>
              <a:t>Voskovec</a:t>
            </a:r>
            <a:r>
              <a:rPr lang="en-US" sz="1600"/>
              <a:t> a Jan </a:t>
            </a:r>
            <a:r>
              <a:rPr lang="en-US" sz="1600" err="1"/>
              <a:t>Werich</a:t>
            </a:r>
            <a:r>
              <a:rPr lang="en-US" sz="1600"/>
              <a:t> -  </a:t>
            </a:r>
            <a:r>
              <a:rPr lang="en-US" sz="1600" err="1"/>
              <a:t>Tmavomodrý</a:t>
            </a:r>
            <a:r>
              <a:rPr lang="en-US" sz="1600"/>
              <a:t> </a:t>
            </a:r>
            <a:r>
              <a:rPr lang="en-US" sz="1600" err="1"/>
              <a:t>svět</a:t>
            </a:r>
            <a:r>
              <a:rPr lang="en-US" sz="1600"/>
              <a:t> - </a:t>
            </a:r>
            <a:r>
              <a:rPr lang="en-US" sz="1600">
                <a:ea typeface="+mn-lt"/>
                <a:cs typeface="+mn-lt"/>
                <a:hlinkClick r:id="rId5"/>
              </a:rPr>
              <a:t>https://www.youtube.com/watch?v=NyqCixIeNQ4</a:t>
            </a:r>
          </a:p>
          <a:p>
            <a:pPr>
              <a:lnSpc>
                <a:spcPct val="110000"/>
              </a:lnSpc>
            </a:pPr>
            <a:r>
              <a:rPr lang="en-US" sz="1600"/>
              <a:t>Big Bill </a:t>
            </a:r>
            <a:r>
              <a:rPr lang="en-US" sz="1600" err="1"/>
              <a:t>Broonzy</a:t>
            </a:r>
            <a:r>
              <a:rPr lang="en-US" sz="1600"/>
              <a:t> – Backwater Blues - </a:t>
            </a:r>
            <a:r>
              <a:rPr lang="en-US" sz="1600">
                <a:ea typeface="+mn-lt"/>
                <a:cs typeface="+mn-lt"/>
              </a:rPr>
              <a:t>https://www.youtube.com/watch?v=qhqvkAjorQA</a:t>
            </a: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E97B-CB58-A533-DECA-8B223F3B20BE}"/>
              </a:ext>
            </a:extLst>
          </p:cNvPr>
          <p:cNvSpPr txBox="1"/>
          <p:nvPr/>
        </p:nvSpPr>
        <p:spPr>
          <a:xfrm>
            <a:off x="8704947" y="3603701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11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89F94-531C-F747-752E-8C2541E4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Ragtime (RAG)</a:t>
            </a:r>
          </a:p>
        </p:txBody>
      </p:sp>
      <p:pic>
        <p:nvPicPr>
          <p:cNvPr id="5" name="Picture 4" descr="Tlačítka na starobylé pokladně">
            <a:extLst>
              <a:ext uri="{FF2B5EF4-FFF2-40B4-BE49-F238E27FC236}">
                <a16:creationId xmlns:a16="http://schemas.microsoft.com/office/drawing/2014/main" id="{0186318E-CD6A-843A-7CD0-6BD083C80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6" r="27762" b="-8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9EA4-9324-0C1B-F6B1-BD4B2334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err="1"/>
              <a:t>Instrumentalní</a:t>
            </a:r>
            <a:r>
              <a:rPr lang="en-US" sz="1700"/>
              <a:t> </a:t>
            </a:r>
            <a:r>
              <a:rPr lang="en-US" sz="1700" err="1"/>
              <a:t>hudba</a:t>
            </a:r>
            <a:r>
              <a:rPr lang="en-US" sz="1700"/>
              <a:t> = </a:t>
            </a:r>
            <a:r>
              <a:rPr lang="en-US" sz="1700" err="1"/>
              <a:t>nezpívá</a:t>
            </a:r>
            <a:r>
              <a:rPr lang="en-US" sz="1700"/>
              <a:t> se tam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Není</a:t>
            </a:r>
            <a:r>
              <a:rPr lang="en-US" sz="1700"/>
              <a:t> </a:t>
            </a:r>
            <a:r>
              <a:rPr lang="en-US" sz="1700" err="1"/>
              <a:t>tak</a:t>
            </a:r>
            <a:r>
              <a:rPr lang="en-US" sz="1700"/>
              <a:t> </a:t>
            </a:r>
            <a:r>
              <a:rPr lang="en-US" sz="1700" err="1"/>
              <a:t>moc</a:t>
            </a:r>
            <a:r>
              <a:rPr lang="en-US" sz="1700"/>
              <a:t> </a:t>
            </a:r>
            <a:r>
              <a:rPr lang="en-US" sz="1700" err="1"/>
              <a:t>černošskou</a:t>
            </a:r>
            <a:r>
              <a:rPr lang="en-US" sz="1700"/>
              <a:t> </a:t>
            </a:r>
            <a:r>
              <a:rPr lang="en-US" sz="1700" err="1"/>
              <a:t>zaležitosti</a:t>
            </a:r>
            <a:r>
              <a:rPr lang="en-US" sz="1700"/>
              <a:t> </a:t>
            </a:r>
            <a:r>
              <a:rPr lang="en-US" sz="1700" err="1"/>
              <a:t>jako</a:t>
            </a:r>
            <a:r>
              <a:rPr lang="en-US" sz="1700"/>
              <a:t> </a:t>
            </a:r>
            <a:r>
              <a:rPr lang="en-US" sz="1700" err="1"/>
              <a:t>jiné</a:t>
            </a:r>
            <a:r>
              <a:rPr lang="en-US" sz="1700"/>
              <a:t> </a:t>
            </a:r>
            <a:r>
              <a:rPr lang="en-US" sz="1700" err="1"/>
              <a:t>drůhy</a:t>
            </a:r>
            <a:r>
              <a:rPr lang="en-US" sz="1700"/>
              <a:t> </a:t>
            </a:r>
            <a:r>
              <a:rPr lang="en-US" sz="1700" err="1"/>
              <a:t>afroamerické</a:t>
            </a:r>
            <a:r>
              <a:rPr lang="en-US" sz="1700"/>
              <a:t> hudby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Množství</a:t>
            </a:r>
            <a:r>
              <a:rPr lang="en-US" sz="1700"/>
              <a:t> </a:t>
            </a:r>
            <a:r>
              <a:rPr lang="en-US" sz="1700" err="1"/>
              <a:t>synkop</a:t>
            </a:r>
            <a:r>
              <a:rPr lang="en-US" sz="1700"/>
              <a:t> (= </a:t>
            </a:r>
            <a:r>
              <a:rPr lang="en-US" sz="1700" err="1"/>
              <a:t>přesunutí</a:t>
            </a:r>
            <a:r>
              <a:rPr lang="en-US" sz="1700"/>
              <a:t> </a:t>
            </a:r>
            <a:r>
              <a:rPr lang="en-US" sz="1700" err="1"/>
              <a:t>důrazu</a:t>
            </a:r>
            <a:r>
              <a:rPr lang="en-US" sz="1700"/>
              <a:t> z </a:t>
            </a:r>
            <a:r>
              <a:rPr lang="en-US" sz="1700" err="1"/>
              <a:t>těžké</a:t>
            </a:r>
            <a:r>
              <a:rPr lang="en-US" sz="1700"/>
              <a:t> </a:t>
            </a:r>
            <a:r>
              <a:rPr lang="en-US" sz="1700" err="1"/>
              <a:t>doby</a:t>
            </a:r>
            <a:r>
              <a:rPr lang="en-US" sz="1700"/>
              <a:t> </a:t>
            </a:r>
            <a:r>
              <a:rPr lang="en-US" sz="1700" err="1"/>
              <a:t>taktu</a:t>
            </a:r>
            <a:r>
              <a:rPr lang="en-US" sz="1700"/>
              <a:t> </a:t>
            </a:r>
            <a:r>
              <a:rPr lang="en-US" sz="1700" err="1"/>
              <a:t>na</a:t>
            </a:r>
            <a:r>
              <a:rPr lang="en-US" sz="1700"/>
              <a:t> lehkou)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Neimprovizuji</a:t>
            </a:r>
            <a:r>
              <a:rPr lang="en-US" sz="1700"/>
              <a:t> se, ale </a:t>
            </a:r>
            <a:r>
              <a:rPr lang="en-US" sz="1700" err="1"/>
              <a:t>komponuji</a:t>
            </a:r>
            <a:r>
              <a:rPr lang="en-US" sz="1700"/>
              <a:t> a interpretují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Nejčastějí</a:t>
            </a:r>
            <a:r>
              <a:rPr lang="en-US" sz="1700"/>
              <a:t> se </a:t>
            </a:r>
            <a:r>
              <a:rPr lang="en-US" sz="1700" err="1"/>
              <a:t>skladají</a:t>
            </a:r>
            <a:r>
              <a:rPr lang="en-US" sz="1700"/>
              <a:t> ze 3-4 </a:t>
            </a:r>
            <a:r>
              <a:rPr lang="en-US" sz="1700" err="1"/>
              <a:t>tematický</a:t>
            </a:r>
            <a:r>
              <a:rPr lang="en-US" sz="1700"/>
              <a:t> </a:t>
            </a:r>
            <a:r>
              <a:rPr lang="en-US" sz="1700" err="1"/>
              <a:t>odlišných</a:t>
            </a:r>
            <a:r>
              <a:rPr lang="en-US" sz="1700"/>
              <a:t> </a:t>
            </a:r>
            <a:r>
              <a:rPr lang="en-US" sz="1700" err="1"/>
              <a:t>častí</a:t>
            </a:r>
            <a:r>
              <a:rPr lang="en-US" sz="1700"/>
              <a:t> - </a:t>
            </a:r>
            <a:r>
              <a:rPr lang="en-US" sz="1700" err="1"/>
              <a:t>braly</a:t>
            </a:r>
            <a:r>
              <a:rPr lang="en-US" sz="1700"/>
              <a:t> </a:t>
            </a:r>
            <a:r>
              <a:rPr lang="en-US" sz="1700" err="1"/>
              <a:t>melodii</a:t>
            </a:r>
            <a:r>
              <a:rPr lang="en-US" sz="1700"/>
              <a:t> </a:t>
            </a:r>
            <a:r>
              <a:rPr lang="en-US" sz="1700" err="1"/>
              <a:t>převažně</a:t>
            </a:r>
            <a:r>
              <a:rPr lang="en-US" sz="1700"/>
              <a:t> s </a:t>
            </a:r>
            <a:r>
              <a:rPr lang="en-US" sz="1700" err="1"/>
              <a:t>evrop</a:t>
            </a:r>
            <a:r>
              <a:rPr lang="en-US" sz="1700"/>
              <a:t>. </a:t>
            </a:r>
            <a:r>
              <a:rPr lang="en-US" sz="1700" err="1"/>
              <a:t>Vojenských</a:t>
            </a:r>
            <a:r>
              <a:rPr lang="en-US" sz="1700"/>
              <a:t> </a:t>
            </a:r>
            <a:r>
              <a:rPr lang="en-US" sz="1700" err="1"/>
              <a:t>podchodů</a:t>
            </a:r>
            <a:r>
              <a:rPr lang="en-US" sz="1700"/>
              <a:t> </a:t>
            </a:r>
            <a:r>
              <a:rPr lang="en-US" sz="1700" err="1"/>
              <a:t>a.j.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Největší</a:t>
            </a:r>
            <a:r>
              <a:rPr lang="en-US" sz="1700"/>
              <a:t> </a:t>
            </a:r>
            <a:r>
              <a:rPr lang="en-US" sz="1700" err="1"/>
              <a:t>rozšiření</a:t>
            </a:r>
            <a:r>
              <a:rPr lang="en-US" sz="1700"/>
              <a:t> </a:t>
            </a:r>
            <a:r>
              <a:rPr lang="en-US" sz="1700" err="1"/>
              <a:t>na</a:t>
            </a:r>
            <a:r>
              <a:rPr lang="en-US" sz="1700"/>
              <a:t> </a:t>
            </a:r>
            <a:r>
              <a:rPr lang="en-US" sz="1700" err="1"/>
              <a:t>přelomu</a:t>
            </a:r>
            <a:r>
              <a:rPr lang="en-US" sz="1700"/>
              <a:t> 19. a 20. St.</a:t>
            </a:r>
          </a:p>
          <a:p>
            <a:pPr>
              <a:lnSpc>
                <a:spcPct val="110000"/>
              </a:lnSpc>
            </a:pPr>
            <a:r>
              <a:rPr lang="en-US" sz="1700"/>
              <a:t>Nová </a:t>
            </a:r>
            <a:r>
              <a:rPr lang="en-US" sz="1700" err="1"/>
              <a:t>vlna</a:t>
            </a:r>
            <a:r>
              <a:rPr lang="en-US" sz="1700"/>
              <a:t> </a:t>
            </a:r>
            <a:r>
              <a:rPr lang="en-US" sz="1700" err="1"/>
              <a:t>zajmu</a:t>
            </a:r>
            <a:r>
              <a:rPr lang="en-US" sz="1700"/>
              <a:t> v 80. -ych letech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96E7C-3812-3235-37E6-5674AA7C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/>
              <a:t>Úkazky</a:t>
            </a:r>
            <a:r>
              <a:rPr lang="en-US" dirty="0"/>
              <a:t> ragtime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C2AC45B6-8F1B-A1C0-C14F-7029856A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Maple Leaf Rag - Scott Joplin - https://www.youtube.com/watch?v=bCxLAr_bwpA</a:t>
            </a:r>
          </a:p>
        </p:txBody>
      </p:sp>
      <p:pic>
        <p:nvPicPr>
          <p:cNvPr id="56" name="Picture 55" descr="Red maple leaves on a tree">
            <a:extLst>
              <a:ext uri="{FF2B5EF4-FFF2-40B4-BE49-F238E27FC236}">
                <a16:creationId xmlns:a16="http://schemas.microsoft.com/office/drawing/2014/main" id="{923DDF5F-DDC1-A8E4-698F-138AE8D62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4" r="10427" b="7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204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493BA"/>
      </a:accent1>
      <a:accent2>
        <a:srgbClr val="BA7F94"/>
      </a:accent2>
      <a:accent3>
        <a:srgbClr val="C69996"/>
      </a:accent3>
      <a:accent4>
        <a:srgbClr val="BA9B7F"/>
      </a:accent4>
      <a:accent5>
        <a:srgbClr val="A9A480"/>
      </a:accent5>
      <a:accent6>
        <a:srgbClr val="9AAA74"/>
      </a:accent6>
      <a:hlink>
        <a:srgbClr val="568E6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Blues a Ragtime</vt:lpstr>
      <vt:lpstr>Co vlastně je Blues?</vt:lpstr>
      <vt:lpstr> Přesnější charakteristika BLUEs</vt:lpstr>
      <vt:lpstr>FORMA Blues</vt:lpstr>
      <vt:lpstr>Důležitá jmena</vt:lpstr>
      <vt:lpstr>úkazky</vt:lpstr>
      <vt:lpstr>Ragtime (RAG)</vt:lpstr>
      <vt:lpstr>Úkazky ragtime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255</cp:revision>
  <dcterms:created xsi:type="dcterms:W3CDTF">2013-07-15T20:26:40Z</dcterms:created>
  <dcterms:modified xsi:type="dcterms:W3CDTF">2023-10-29T18:37:03Z</dcterms:modified>
</cp:coreProperties>
</file>