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2D3199-B62F-4E56-8D31-CCC7D162E0C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05/11/20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76DAB1-EF2A-4F6B-BD74-5C8A01474A7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jamendo.com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677600"/>
            <a:ext cx="12166560" cy="51800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4840" y="5154120"/>
            <a:ext cx="12166560" cy="12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8240" rIns="138240" tIns="69120" bIns="69120">
            <a:spAutoFit/>
          </a:bodyPr>
          <a:p>
            <a:pPr marL="431640" algn="ctr">
              <a:lnSpc>
                <a:spcPct val="17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Itanú Romero, Luciano Bernardes. </a:t>
            </a:r>
            <a:endParaRPr b="0" lang="pt-BR" sz="2000" spc="-1" strike="noStrike">
              <a:latin typeface="Arial"/>
            </a:endParaRPr>
          </a:p>
          <a:p>
            <a:pPr marL="431640"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431640" algn="ctr"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Itanú V. Romero M.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, Dr. Luciano B. De Paula.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0" y="3429000"/>
            <a:ext cx="12166560" cy="17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Arial"/>
              </a:rPr>
              <a:t>SISTEMA DE RECOMENDAÇÃO DE MÚSICAS BASEADO NA CORRELAÇÃO ENTRE ÁUDIOS E ARQUIVOS DIGITAIS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44" name="Imagem 2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2303640" y="0"/>
            <a:ext cx="7608960" cy="33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41280" y="486360"/>
            <a:ext cx="11463840" cy="51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Sobre o projeto: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 internet hoje, apresenta diversas plataformas, e dentre elas, se destacam os sistemas de streaming de dados, como 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YouTube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Netflix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Spotify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 Cada um deles com suas características específicas, mas algo todos têm em comum: Todos possuem um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Sistema de recomendação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 para que os usuários possam consumir mais e possuir uma melhor experiência!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Esses sistemas de recomendação normalmente produzem seus resultados a partir de tags (características), como no caso das músicas, o seu gênero, artista e outros metadados são considerados ao processar uma recomendação ao usuário.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Porém são poucos os que utilizam o dado puro, sem tags ou vieses, assim como estamos estudando nesta Iniciação Científica.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Então, nosso objetivo é calcular e entregar uma recomendação ao usuário de acordo com dados puros de uma música, sendo eles as informações que podem ser retiradas a partir de seu código binário.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8" name="Imagem 6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41280" y="486360"/>
            <a:ext cx="1146384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Materiais e métodos aplicados: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 primeira tarefa foi pesquisar e definir qual seria o tipo de arquivo a ser estudado, e nossa primeira opção foi aqueles com a extensão .wav, pois estes arquivos se assemelham muito ao que conhecemos como música digital pura, seguindo o padrão Pulse Code Modulation (PCM) o qual transforma os dados, sem compressão, para “imagens” de amplitudes e ondas sonoras. Assim como é possível ver abaixo: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52" name="Imagem 6_1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720000" y="2842920"/>
            <a:ext cx="3240000" cy="3457080"/>
          </a:xfrm>
          <a:prstGeom prst="rect">
            <a:avLst/>
          </a:prstGeom>
          <a:ln w="0">
            <a:noFill/>
          </a:ln>
        </p:spPr>
      </p:pic>
      <p:sp>
        <p:nvSpPr>
          <p:cNvPr id="54" name="TextShape 4"/>
          <p:cNvSpPr txBox="1"/>
          <p:nvPr/>
        </p:nvSpPr>
        <p:spPr>
          <a:xfrm>
            <a:off x="4140000" y="2880000"/>
            <a:ext cx="7740000" cy="316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Como pode ser visto ao lado, o padrão transforma o áudio analógico em digital utilizando métodos de atribuição de pontos estáticos que se juntarmos diversos deles podem formar uma onda, e quanto mais amostras por segundo (Sample Rate), maior a qualidade ou densidade do áudio.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Dessa forma, criamos um sistema que analisa diretamente esses dados, bit a bit, utilizando a função de Hamming para determinar a semelhança de cada amostra do áudio.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41280" y="486360"/>
            <a:ext cx="1146384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Resultados: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Como vimos no Slide anterior, aplicamos então as músicas .wav (que foram retiradas do banco de dados da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https://www.jamendo.com/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 ao sistema construído em C o qual realiza um derivado da Função de Hamming chamada de Distância de Hamming.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Dessa forma podemos fazer a leitura de blocos de duas músicas simultaneamente e calcular a porcentagem de bits semelhantes para isso.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Primeiro fizemos um teste com 2 arquivos iguais, o que resultou em uma semelhança de 100% como esperado.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Porém, os próximos testes não foram muito cativantes, fizemos os seguintes: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- 2 músicas aleatórias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- 2 versões da mesma música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- 2 músicas completamente diferentes (gêneros opostos)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58" name="Imagem 6_2" descr="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41280" y="486360"/>
            <a:ext cx="11463840" cy="37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O grande problema, foi que o resultado final dos testes nos trouxeram resultados contrários, aquelas músicas mais “parecidas” ficaram com menor porcentagem de semelhança, e as mais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“diferentes”, com uma maior porcentagem. Além de que os testes demoravam muito (cerca de 1h) para serem concluídos, pois cada arquivo .wav possui em média 20MB (músicas com duração de aprox. 3 minutos).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Dessa forma conseguimos verificar a importância de algo que chamamos de shift de dados.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 por algum acaso troca-se por mais de 1 bit a posição dos dados, temos resultados totalmente diferentes, como pode ver: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62" name="Imagem 6_3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3" name="Table 4"/>
          <p:cNvGraphicFramePr/>
          <p:nvPr/>
        </p:nvGraphicFramePr>
        <p:xfrm>
          <a:off x="2406240" y="3501360"/>
          <a:ext cx="6980040" cy="1439280"/>
        </p:xfrm>
        <a:graphic>
          <a:graphicData uri="http://schemas.openxmlformats.org/drawingml/2006/table">
            <a:tbl>
              <a:tblPr/>
              <a:tblGrid>
                <a:gridCol w="3489480"/>
                <a:gridCol w="349056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tabLst>
                          <a:tab algn="l" pos="40824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  <a:tabLst>
                          <a:tab algn="l" pos="408240"/>
                        </a:tabLst>
                      </a:pPr>
                      <a:r>
                        <a:rPr b="0" lang="pt-BR" sz="1800" spc="-1" strike="noStrike">
                          <a:latin typeface="Arial"/>
                        </a:rPr>
                        <a:t>A B C D E F G H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</a:pPr>
                      <a:r>
                        <a:rPr b="0" lang="pt-BR" sz="1800" spc="-1" strike="noStrike">
                          <a:latin typeface="Arial"/>
                        </a:rPr>
                        <a:t>A B C D E F G H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</a:pPr>
                      <a:r>
                        <a:rPr b="0" lang="pt-BR" sz="1800" spc="-1" strike="noStrike">
                          <a:latin typeface="Arial"/>
                        </a:rPr>
                        <a:t>A B C D E F G H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</a:pPr>
                      <a:r>
                        <a:rPr b="0" lang="pt-BR" sz="1800" spc="-1" strike="noStrike">
                          <a:latin typeface="Arial"/>
                        </a:rPr>
                        <a:t>A  A B C D E F G H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4" name="TextShape 5"/>
          <p:cNvSpPr txBox="1"/>
          <p:nvPr/>
        </p:nvSpPr>
        <p:spPr>
          <a:xfrm>
            <a:off x="360000" y="4878360"/>
            <a:ext cx="11160000" cy="124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resultado da coluna da esquerda seria de 100%, e o da direita cerca de 12.5%, pois ela compararia a primeira letra da linha de cima com a primeira letra da linha de baixo diretamente, e mesmo que tenham um padrão claro, ele não pode ser analisado dessa forma.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41280" y="-13680"/>
            <a:ext cx="11463840" cy="37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Assim decidimos investir por outro método, e em uma de nossas reuniões idealizamos deixar de lado o grande arquivo .wav para dar lugar ao .mid que é um arquivo que carrega informações de música de forma diferente, codificando-a através de notas musicas e não apenas representações de ondas.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 esse arquivo, podemos analisar a melodia de cada música, de forma com que deixamos de lado o excesso de dados a serem lidos através do .wav, e também conseguimos uma leitura muito mais rápida! (cerca de 7s por teste).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Até o momento estamos nesse estágio de testes e aprimorando nossa forma de análise, pois com esse arquivo .mid podemos também fazer uma análise de espectro musical, como pode ser visto abaixo em comparação com a onda normal de som: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8" name="Imagem 6_4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220000" y="3400920"/>
            <a:ext cx="4504320" cy="2917080"/>
          </a:xfrm>
          <a:prstGeom prst="rect">
            <a:avLst/>
          </a:prstGeom>
          <a:ln w="0">
            <a:noFill/>
          </a:ln>
        </p:spPr>
      </p:pic>
      <p:sp>
        <p:nvSpPr>
          <p:cNvPr id="70" name="TextShape 4"/>
          <p:cNvSpPr txBox="1"/>
          <p:nvPr/>
        </p:nvSpPr>
        <p:spPr>
          <a:xfrm>
            <a:off x="360000" y="3960000"/>
            <a:ext cx="4680000" cy="21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Como pode ser visto ao lado, o espectrograma consegue aplicar cores aos sons de acordo com as notas, assim deixando possível uma análise visual de melodia (tanto como não visual).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41280" y="486360"/>
            <a:ext cx="11463840" cy="48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Conclusões: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Ainda não é possível apresentar as conclusões, embora estejamos perto de conseguir.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Nossos próximos passos são: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- Apresentar uma análise que não seja alterada pelo shift de dados e consiga detectar padrões sem que se percam dados nesse trajeto.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- Aplicar de forma concreta nos banco de dados disponíveis.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- Entregar os resultados juntamente com um relatório.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Agradecimentos: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Agradecemos à Jamendo por disponibilizar uma ferramenta para navegar em seu banco de dados de música de forma gratuita e ao Instituto Federal de Ciência e Tecnologia de São Paulo pela oportunidade e pelo apoio, o qual está sendo essencial!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74" name="Imagem 6_5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6318000"/>
            <a:ext cx="12191760" cy="5396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122760" y="6318000"/>
            <a:ext cx="9939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4800" bIns="64800" anchor="ctr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</a:rPr>
              <a:t>SISTEMA DE RECOMENDAÇÃO DE MÚSICAS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41280" y="486360"/>
            <a:ext cx="11463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Referências Bibliográficas: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78" name="Imagem 6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9761400" y="5808600"/>
            <a:ext cx="2403000" cy="10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8842CB7103414896D8DF918F770A99" ma:contentTypeVersion="10" ma:contentTypeDescription="Crie um novo documento." ma:contentTypeScope="" ma:versionID="afd6d2411aada987f526351c1e12f8ec">
  <xsd:schema xmlns:xsd="http://www.w3.org/2001/XMLSchema" xmlns:xs="http://www.w3.org/2001/XMLSchema" xmlns:p="http://schemas.microsoft.com/office/2006/metadata/properties" xmlns:ns3="9ada0e76-62a2-416a-9bb3-79d749f9db66" xmlns:ns4="91ba03ed-4eec-4cd1-9d0f-3b5b1e2e5a93" targetNamespace="http://schemas.microsoft.com/office/2006/metadata/properties" ma:root="true" ma:fieldsID="29233713dd493ebaceddef9475e0d48f" ns3:_="" ns4:_="">
    <xsd:import namespace="9ada0e76-62a2-416a-9bb3-79d749f9db66"/>
    <xsd:import namespace="91ba03ed-4eec-4cd1-9d0f-3b5b1e2e5a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a0e76-62a2-416a-9bb3-79d749f9d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a03ed-4eec-4cd1-9d0f-3b5b1e2e5a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24A943-2C0C-44A7-85B1-D60AFAE864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4680D7-CFAC-4B64-87B5-DB40E92B41A3}">
  <ds:schemaRefs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1ba03ed-4eec-4cd1-9d0f-3b5b1e2e5a93"/>
    <ds:schemaRef ds:uri="9ada0e76-62a2-416a-9bb3-79d749f9db66"/>
  </ds:schemaRefs>
</ds:datastoreItem>
</file>

<file path=customXml/itemProps3.xml><?xml version="1.0" encoding="utf-8"?>
<ds:datastoreItem xmlns:ds="http://schemas.openxmlformats.org/officeDocument/2006/customXml" ds:itemID="{12657045-753E-4742-A5B5-1DEAF43E5F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da0e76-62a2-416a-9bb3-79d749f9db66"/>
    <ds:schemaRef ds:uri="91ba03ed-4eec-4cd1-9d0f-3b5b1e2e5a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LibreOffice/7.0.1.2$Windows_X86_64 LibreOffice_project/7cbcfc562f6eb6708b5ff7d7397325de9e764452</Application>
  <Words>296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2020-09-09T20:12:53Z</dcterms:created>
  <dc:creator>Karin Rumiko Kagi</dc:creator>
  <dc:description/>
  <dc:language>pt-BR</dc:language>
  <cp:lastModifiedBy/>
  <dcterms:modified xsi:type="dcterms:W3CDTF">2020-11-05T12:07:17Z</dcterms:modified>
  <cp:revision>11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0x010100CB8842CB7103414896D8DF918F770A99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