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1.png" ContentType="image/png"/>
  <Override PartName="/ppt/media/image2.png" ContentType="image/png"/>
  <Override PartName="/ppt/media/image4.jpeg" ContentType="image/jpeg"/>
  <Override PartName="/ppt/media/image3.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pt-BR"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pt-BR"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pt-BR"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pt-BR"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pt-BR"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pt-BR" sz="4400" spc="-1" strike="noStrike">
                <a:latin typeface="Arial"/>
              </a:rPr>
              <a:t>Click to edit the title text format</a:t>
            </a:r>
            <a:endParaRPr b="0" lang="pt-BR"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3200" spc="-1" strike="noStrike">
                <a:latin typeface="Arial"/>
              </a:rPr>
              <a:t>Click to edit the outline text format</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Second Outline Level</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Third Outline Level</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Fourth Outline Level</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Fifth Outline Level</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Sixth Outline Level</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Seventh Outline Level</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hyperlink" Target="https://www.jamendo.com/" TargetMode="External"/><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0" y="1677600"/>
            <a:ext cx="12165480" cy="517896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a:off x="24840" y="5154120"/>
            <a:ext cx="12165480" cy="1235160"/>
          </a:xfrm>
          <a:prstGeom prst="rect">
            <a:avLst/>
          </a:prstGeom>
          <a:noFill/>
          <a:ln w="0">
            <a:noFill/>
          </a:ln>
        </p:spPr>
        <p:style>
          <a:lnRef idx="0"/>
          <a:fillRef idx="0"/>
          <a:effectRef idx="0"/>
          <a:fontRef idx="minor"/>
        </p:style>
        <p:txBody>
          <a:bodyPr lIns="138240" rIns="138240" tIns="69120" bIns="69120">
            <a:spAutoFit/>
          </a:bodyPr>
          <a:p>
            <a:pPr marL="431640" algn="ctr">
              <a:lnSpc>
                <a:spcPct val="170000"/>
              </a:lnSpc>
            </a:pPr>
            <a:r>
              <a:rPr b="0" lang="pt-BR" sz="2000" spc="-1" strike="noStrike">
                <a:solidFill>
                  <a:srgbClr val="ffffff"/>
                </a:solidFill>
                <a:latin typeface="Arial"/>
                <a:ea typeface="DejaVu Sans"/>
              </a:rPr>
              <a:t>Itanú Romero, Luciano Bernardes. </a:t>
            </a:r>
            <a:endParaRPr b="0" lang="pt-BR" sz="2000" spc="-1" strike="noStrike">
              <a:latin typeface="Arial"/>
            </a:endParaRPr>
          </a:p>
          <a:p>
            <a:pPr marL="431640" algn="ctr">
              <a:lnSpc>
                <a:spcPct val="100000"/>
              </a:lnSpc>
            </a:pPr>
            <a:endParaRPr b="0" lang="pt-BR" sz="2000" spc="-1" strike="noStrike">
              <a:latin typeface="Arial"/>
            </a:endParaRPr>
          </a:p>
          <a:p>
            <a:pPr marL="431640" algn="ctr">
              <a:lnSpc>
                <a:spcPct val="100000"/>
              </a:lnSpc>
            </a:pPr>
            <a:r>
              <a:rPr b="0" lang="pt-BR" sz="1800" spc="-1" strike="noStrike" u="sng">
                <a:solidFill>
                  <a:srgbClr val="ffffff"/>
                </a:solidFill>
                <a:uFill>
                  <a:solidFill>
                    <a:srgbClr val="ffffff"/>
                  </a:solidFill>
                </a:uFill>
                <a:latin typeface="Arial"/>
                <a:ea typeface="DejaVu Sans"/>
              </a:rPr>
              <a:t>Itanú V. Romero M.</a:t>
            </a:r>
            <a:r>
              <a:rPr b="0" lang="pt-BR" sz="1800" spc="-1" strike="noStrike">
                <a:solidFill>
                  <a:srgbClr val="ffffff"/>
                </a:solidFill>
                <a:latin typeface="Arial"/>
                <a:ea typeface="DejaVu Sans"/>
              </a:rPr>
              <a:t>, Dr. Luciano B. De Paula.</a:t>
            </a:r>
            <a:endParaRPr b="0" lang="pt-BR" sz="1800" spc="-1" strike="noStrike">
              <a:latin typeface="Arial"/>
            </a:endParaRPr>
          </a:p>
        </p:txBody>
      </p:sp>
      <p:sp>
        <p:nvSpPr>
          <p:cNvPr id="40" name="CustomShape 3"/>
          <p:cNvSpPr/>
          <p:nvPr/>
        </p:nvSpPr>
        <p:spPr>
          <a:xfrm>
            <a:off x="0" y="3429000"/>
            <a:ext cx="12165480" cy="1723680"/>
          </a:xfrm>
          <a:prstGeom prst="rect">
            <a:avLst/>
          </a:prstGeom>
          <a:noFill/>
          <a:ln w="0">
            <a:noFill/>
          </a:ln>
        </p:spPr>
        <p:style>
          <a:lnRef idx="0"/>
          <a:fillRef idx="0"/>
          <a:effectRef idx="0"/>
          <a:fontRef idx="minor"/>
        </p:style>
        <p:txBody>
          <a:bodyPr lIns="129960" rIns="129960" tIns="64800" bIns="64800" anchor="ctr">
            <a:noAutofit/>
          </a:bodyPr>
          <a:p>
            <a:pPr algn="ctr">
              <a:lnSpc>
                <a:spcPct val="100000"/>
              </a:lnSpc>
            </a:pPr>
            <a:r>
              <a:rPr b="1" lang="pt-BR" sz="3000" spc="-1" strike="noStrike">
                <a:solidFill>
                  <a:srgbClr val="ffffff"/>
                </a:solidFill>
                <a:latin typeface="Arial"/>
                <a:ea typeface="DejaVu Sans"/>
              </a:rPr>
              <a:t>SISTEMA DE RECOMENDAÇÃO DE MÚSICAS BASEADO NA CORRELAÇÃO ENTRE ÁUDIOS E ARQUIVOS DIGITAIS</a:t>
            </a:r>
            <a:endParaRPr b="0" lang="pt-BR" sz="3000" spc="-1" strike="noStrike">
              <a:latin typeface="Arial"/>
            </a:endParaRPr>
          </a:p>
        </p:txBody>
      </p:sp>
      <p:pic>
        <p:nvPicPr>
          <p:cNvPr id="41" name="Imagem 2" descr="Logotipo&#10;&#10;Descrição gerada automaticamente"/>
          <p:cNvPicPr/>
          <p:nvPr/>
        </p:nvPicPr>
        <p:blipFill>
          <a:blip r:embed="rId1"/>
          <a:stretch/>
        </p:blipFill>
        <p:spPr>
          <a:xfrm>
            <a:off x="2303640" y="0"/>
            <a:ext cx="7607880" cy="33339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0" y="6318000"/>
            <a:ext cx="12190680" cy="53856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43" name="CustomShape 2"/>
          <p:cNvSpPr/>
          <p:nvPr/>
        </p:nvSpPr>
        <p:spPr>
          <a:xfrm>
            <a:off x="122760" y="6318000"/>
            <a:ext cx="9938520" cy="53856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44" name="CustomShape 3"/>
          <p:cNvSpPr/>
          <p:nvPr/>
        </p:nvSpPr>
        <p:spPr>
          <a:xfrm>
            <a:off x="341280" y="331560"/>
            <a:ext cx="11462760" cy="598752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1" lang="pt-BR" sz="2400" spc="-1" strike="noStrike">
                <a:solidFill>
                  <a:srgbClr val="000000"/>
                </a:solidFill>
                <a:latin typeface="Arial"/>
                <a:ea typeface="DejaVu Sans"/>
              </a:rPr>
              <a:t>	</a:t>
            </a:r>
            <a:r>
              <a:rPr b="1" lang="pt-BR" sz="2400" spc="-1" strike="noStrike">
                <a:solidFill>
                  <a:srgbClr val="000000"/>
                </a:solidFill>
                <a:latin typeface="Arial"/>
                <a:ea typeface="DejaVu Sans"/>
              </a:rPr>
              <a:t>Sobre o projeto:</a:t>
            </a:r>
            <a:endParaRPr b="0" lang="pt-BR" sz="24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A internet hoje apresenta diversas plataformas </a:t>
            </a:r>
            <a:r>
              <a:rPr b="0" i="1" lang="pt-BR" sz="1800" spc="-1" strike="noStrike">
                <a:solidFill>
                  <a:srgbClr val="000000"/>
                </a:solidFill>
                <a:latin typeface="Arial"/>
                <a:ea typeface="DejaVu Sans"/>
              </a:rPr>
              <a:t>streaming</a:t>
            </a:r>
            <a:r>
              <a:rPr b="0" lang="pt-BR" sz="1800" spc="-1" strike="noStrike">
                <a:solidFill>
                  <a:srgbClr val="000000"/>
                </a:solidFill>
                <a:latin typeface="Arial"/>
                <a:ea typeface="DejaVu Sans"/>
              </a:rPr>
              <a:t> como o </a:t>
            </a:r>
            <a:r>
              <a:rPr b="1" lang="pt-BR" sz="1800" spc="-1" strike="noStrike">
                <a:solidFill>
                  <a:srgbClr val="000000"/>
                </a:solidFill>
                <a:latin typeface="Arial"/>
                <a:ea typeface="DejaVu Sans"/>
              </a:rPr>
              <a:t>YouTube</a:t>
            </a:r>
            <a:r>
              <a:rPr b="0" lang="pt-BR" sz="1800" spc="-1" strike="noStrike">
                <a:solidFill>
                  <a:srgbClr val="000000"/>
                </a:solidFill>
                <a:latin typeface="Arial"/>
                <a:ea typeface="DejaVu Sans"/>
              </a:rPr>
              <a:t>, </a:t>
            </a:r>
            <a:r>
              <a:rPr b="1" lang="pt-BR" sz="1800" spc="-1" strike="noStrike">
                <a:solidFill>
                  <a:srgbClr val="000000"/>
                </a:solidFill>
                <a:latin typeface="Arial"/>
                <a:ea typeface="DejaVu Sans"/>
              </a:rPr>
              <a:t>Netflix</a:t>
            </a:r>
            <a:r>
              <a:rPr b="0" lang="pt-BR" sz="1800" spc="-1" strike="noStrike">
                <a:solidFill>
                  <a:srgbClr val="000000"/>
                </a:solidFill>
                <a:latin typeface="Arial"/>
                <a:ea typeface="DejaVu Sans"/>
              </a:rPr>
              <a:t> e </a:t>
            </a:r>
            <a:r>
              <a:rPr b="1" lang="pt-BR" sz="1800" spc="-1" strike="noStrike">
                <a:solidFill>
                  <a:srgbClr val="000000"/>
                </a:solidFill>
                <a:latin typeface="Arial"/>
                <a:ea typeface="DejaVu Sans"/>
              </a:rPr>
              <a:t>Spotify</a:t>
            </a:r>
            <a:r>
              <a:rPr b="0" lang="pt-BR" sz="1800" spc="-1" strike="noStrike">
                <a:solidFill>
                  <a:srgbClr val="000000"/>
                </a:solidFill>
                <a:latin typeface="Arial"/>
                <a:ea typeface="DejaVu Sans"/>
              </a:rPr>
              <a:t>. </a:t>
            </a:r>
            <a:endParaRPr b="0" lang="pt-BR" sz="1800" spc="-1" strike="noStrike">
              <a:latin typeface="Arial"/>
            </a:endParaRPr>
          </a:p>
          <a:p>
            <a:pPr algn="just">
              <a:lnSpc>
                <a:spcPct val="150000"/>
              </a:lnSpc>
              <a:tabLst>
                <a:tab algn="l" pos="0"/>
              </a:tabLst>
            </a:pP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Como característica em comum, todas elas possuem um </a:t>
            </a:r>
            <a:r>
              <a:rPr b="1" lang="pt-BR" sz="1800" spc="-1" strike="noStrike">
                <a:solidFill>
                  <a:srgbClr val="000000"/>
                </a:solidFill>
                <a:latin typeface="Arial"/>
                <a:ea typeface="DejaVu Sans"/>
              </a:rPr>
              <a:t>Sistema de recomendação</a:t>
            </a:r>
            <a:r>
              <a:rPr b="0" lang="pt-BR" sz="1800" spc="-1" strike="noStrike">
                <a:solidFill>
                  <a:srgbClr val="000000"/>
                </a:solidFill>
                <a:latin typeface="Arial"/>
                <a:ea typeface="DejaVu Sans"/>
              </a:rPr>
              <a:t>, para que os usuários possam consumir mais e possuir uma melhor experiência.</a:t>
            </a:r>
            <a:endParaRPr b="0" lang="pt-BR" sz="1800" spc="-1" strike="noStrike">
              <a:latin typeface="Arial"/>
            </a:endParaRPr>
          </a:p>
          <a:p>
            <a:pPr algn="just">
              <a:lnSpc>
                <a:spcPct val="150000"/>
              </a:lnSpc>
              <a:tabLst>
                <a:tab algn="l" pos="0"/>
              </a:tabLst>
            </a:pP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Esses sistemas de recomendação normalmente produzem seus resultados a partir de </a:t>
            </a:r>
            <a:r>
              <a:rPr b="0" i="1" lang="pt-BR" sz="1800" spc="-1" strike="noStrike">
                <a:solidFill>
                  <a:srgbClr val="000000"/>
                </a:solidFill>
                <a:latin typeface="Arial"/>
                <a:ea typeface="DejaVu Sans"/>
              </a:rPr>
              <a:t>tags</a:t>
            </a:r>
            <a:r>
              <a:rPr b="0" lang="pt-BR" sz="1800" spc="-1" strike="noStrike">
                <a:solidFill>
                  <a:srgbClr val="000000"/>
                </a:solidFill>
                <a:latin typeface="Arial"/>
                <a:ea typeface="DejaVu Sans"/>
              </a:rPr>
              <a:t> (marcações que indicam características). No caso das músicas digitais, o seu gênero, artista e outros metadados são considerados ao processar uma recomendação ao usuário.</a:t>
            </a:r>
            <a:endParaRPr b="0" lang="pt-BR" sz="1800" spc="-1" strike="noStrike">
              <a:latin typeface="Arial"/>
            </a:endParaRPr>
          </a:p>
          <a:p>
            <a:pPr algn="just">
              <a:lnSpc>
                <a:spcPct val="150000"/>
              </a:lnSpc>
              <a:tabLst>
                <a:tab algn="l" pos="0"/>
              </a:tabLst>
            </a:pP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Porém são poucos os sistemas de recomendação que utilizam o dado puro, sem o uso de </a:t>
            </a:r>
            <a:r>
              <a:rPr b="0" i="1" lang="pt-BR" sz="1800" spc="-1" strike="noStrike">
                <a:solidFill>
                  <a:srgbClr val="000000"/>
                </a:solidFill>
                <a:latin typeface="Arial"/>
                <a:ea typeface="DejaVu Sans"/>
              </a:rPr>
              <a:t>tags</a:t>
            </a:r>
            <a:r>
              <a:rPr b="0" lang="pt-BR" sz="1800" spc="-1" strike="noStrike">
                <a:solidFill>
                  <a:srgbClr val="000000"/>
                </a:solidFill>
                <a:latin typeface="Arial"/>
                <a:ea typeface="DejaVu Sans"/>
              </a:rPr>
              <a:t> que podem conter vieses. O objetivo deste projeto é calcular e entregar uma recomendação ao usuário de acordo com dados puros de uma música, sendo eles as informações que podem ser retiradas a partir de seu código binário.</a:t>
            </a:r>
            <a:endParaRPr b="0" lang="pt-BR" sz="1800" spc="-1" strike="noStrike">
              <a:latin typeface="Arial"/>
            </a:endParaRPr>
          </a:p>
        </p:txBody>
      </p:sp>
      <p:pic>
        <p:nvPicPr>
          <p:cNvPr id="45" name="Imagem 6" descr="Logotipo&#10;&#10;Descrição gerada automaticamente"/>
          <p:cNvPicPr/>
          <p:nvPr/>
        </p:nvPicPr>
        <p:blipFill>
          <a:blip r:embed="rId1"/>
          <a:stretch/>
        </p:blipFill>
        <p:spPr>
          <a:xfrm>
            <a:off x="9761400" y="5808600"/>
            <a:ext cx="2401920" cy="10519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0" y="6318000"/>
            <a:ext cx="12190680" cy="53856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47" name="CustomShape 2"/>
          <p:cNvSpPr/>
          <p:nvPr/>
        </p:nvSpPr>
        <p:spPr>
          <a:xfrm>
            <a:off x="122760" y="6318000"/>
            <a:ext cx="9938520" cy="53856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48" name="CustomShape 3"/>
          <p:cNvSpPr/>
          <p:nvPr/>
        </p:nvSpPr>
        <p:spPr>
          <a:xfrm>
            <a:off x="341280" y="486360"/>
            <a:ext cx="11462760" cy="310716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1" lang="pt-BR" sz="2400" spc="-1" strike="noStrike">
                <a:solidFill>
                  <a:srgbClr val="000000"/>
                </a:solidFill>
                <a:latin typeface="Arial"/>
                <a:ea typeface="DejaVu Sans"/>
              </a:rPr>
              <a:t>Materiais e métodos aplicados:</a:t>
            </a:r>
            <a:endParaRPr b="0" lang="pt-BR" sz="24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A primeira tarefa foi definir qual seria o tipo de arquivo a ser estudado, e a primeira opção foi aqueles do tipo WAV, pois estes arquivos se assemelham muito ao que conhecemos como música digital pura, seguindo o padrão Pulse Code Modulation (PCM) o qual transforma os dados, sem compressão, para “imagens” de amplitudes e ondas sonoras. Assim como é possível ver abaixo:</a:t>
            </a:r>
            <a:endParaRPr b="0" lang="pt-BR" sz="1800" spc="-1" strike="noStrike">
              <a:latin typeface="Arial"/>
            </a:endParaRPr>
          </a:p>
          <a:p>
            <a:pPr algn="just">
              <a:lnSpc>
                <a:spcPct val="150000"/>
              </a:lnSpc>
              <a:tabLst>
                <a:tab algn="l" pos="0"/>
              </a:tabLst>
            </a:pPr>
            <a:endParaRPr b="0" lang="pt-BR" sz="1800" spc="-1" strike="noStrike">
              <a:latin typeface="Arial"/>
            </a:endParaRPr>
          </a:p>
          <a:p>
            <a:pPr algn="just">
              <a:lnSpc>
                <a:spcPct val="150000"/>
              </a:lnSpc>
              <a:tabLst>
                <a:tab algn="l" pos="0"/>
              </a:tabLst>
            </a:pPr>
            <a:endParaRPr b="0" lang="pt-BR" sz="1800" spc="-1" strike="noStrike">
              <a:latin typeface="Arial"/>
            </a:endParaRPr>
          </a:p>
        </p:txBody>
      </p:sp>
      <p:pic>
        <p:nvPicPr>
          <p:cNvPr id="49" name="Imagem 6_1" descr="Logotipo&#10;&#10;Descrição gerada automaticamente"/>
          <p:cNvPicPr/>
          <p:nvPr/>
        </p:nvPicPr>
        <p:blipFill>
          <a:blip r:embed="rId1"/>
          <a:stretch/>
        </p:blipFill>
        <p:spPr>
          <a:xfrm>
            <a:off x="9761400" y="5808600"/>
            <a:ext cx="2401920" cy="1051920"/>
          </a:xfrm>
          <a:prstGeom prst="rect">
            <a:avLst/>
          </a:prstGeom>
          <a:ln w="0">
            <a:noFill/>
          </a:ln>
        </p:spPr>
      </p:pic>
      <p:pic>
        <p:nvPicPr>
          <p:cNvPr id="50" name="Imagem 52" descr=""/>
          <p:cNvPicPr/>
          <p:nvPr/>
        </p:nvPicPr>
        <p:blipFill>
          <a:blip r:embed="rId2"/>
          <a:stretch/>
        </p:blipFill>
        <p:spPr>
          <a:xfrm>
            <a:off x="720000" y="2842920"/>
            <a:ext cx="3238920" cy="3456000"/>
          </a:xfrm>
          <a:prstGeom prst="rect">
            <a:avLst/>
          </a:prstGeom>
          <a:ln w="0">
            <a:noFill/>
          </a:ln>
        </p:spPr>
      </p:pic>
      <p:sp>
        <p:nvSpPr>
          <p:cNvPr id="51" name="CustomShape 4"/>
          <p:cNvSpPr/>
          <p:nvPr/>
        </p:nvSpPr>
        <p:spPr>
          <a:xfrm>
            <a:off x="4140000" y="2880000"/>
            <a:ext cx="7738920" cy="3159360"/>
          </a:xfrm>
          <a:prstGeom prst="rect">
            <a:avLst/>
          </a:prstGeom>
          <a:noFill/>
          <a:ln w="0">
            <a:noFill/>
          </a:ln>
        </p:spPr>
        <p:style>
          <a:lnRef idx="0"/>
          <a:fillRef idx="0"/>
          <a:effectRef idx="0"/>
          <a:fontRef idx="minor"/>
        </p:style>
        <p:txBody>
          <a:bodyPr lIns="90000" rIns="90000" tIns="45000" bIns="45000">
            <a:noAutofit/>
          </a:bodyPr>
          <a:p>
            <a:pPr algn="just">
              <a:lnSpc>
                <a:spcPct val="150000"/>
              </a:lnSpc>
              <a:tabLst>
                <a:tab algn="l" pos="0"/>
              </a:tabLst>
            </a:pPr>
            <a:r>
              <a:rPr b="0" lang="pt-BR" sz="1800" spc="-1" strike="noStrike">
                <a:solidFill>
                  <a:srgbClr val="000000"/>
                </a:solidFill>
                <a:latin typeface="Arial"/>
                <a:ea typeface="DejaVu Sans"/>
              </a:rPr>
              <a:t>Como pode ser visto ao lado, o padrão transforma o áudio analógico em digital utilizando métodos de atribuição de pontos estáticos que se juntarmos diversos deles podem formar uma onda, e quanto mais amostras por segundo (Sample Rate), maior a qualidade ou densidade do áudio.</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Dessa forma, foi criado um sistema que analisa diretamente esses dados, bit a bit, utilizando a função de Hamming para determinar a semelhança de cada amostra do áudio.</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0" y="6318000"/>
            <a:ext cx="12190680" cy="53856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53" name="CustomShape 2"/>
          <p:cNvSpPr/>
          <p:nvPr/>
        </p:nvSpPr>
        <p:spPr>
          <a:xfrm>
            <a:off x="122760" y="6318000"/>
            <a:ext cx="9938520" cy="53856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54" name="CustomShape 3"/>
          <p:cNvSpPr/>
          <p:nvPr/>
        </p:nvSpPr>
        <p:spPr>
          <a:xfrm>
            <a:off x="341280" y="486360"/>
            <a:ext cx="11462760" cy="557604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1" lang="pt-BR" sz="2400" spc="-1" strike="noStrike">
                <a:solidFill>
                  <a:srgbClr val="000000"/>
                </a:solidFill>
                <a:latin typeface="Arial"/>
                <a:ea typeface="DejaVu Sans"/>
              </a:rPr>
              <a:t>Resultados:</a:t>
            </a:r>
            <a:endParaRPr b="0" lang="pt-BR" sz="24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Os arquivos do tipo .wav (que foram retiradas do banco de dados da </a:t>
            </a:r>
            <a:r>
              <a:rPr b="0" lang="pt-BR" sz="1800" spc="-1" strike="noStrike" u="sng">
                <a:solidFill>
                  <a:srgbClr val="0563c1"/>
                </a:solidFill>
                <a:uFillTx/>
                <a:latin typeface="Arial"/>
                <a:ea typeface="DejaVu Sans"/>
                <a:hlinkClick r:id="rId1"/>
              </a:rPr>
              <a:t>https://www.jamendo.com/</a:t>
            </a:r>
            <a:r>
              <a:rPr b="0" lang="pt-BR" sz="1800" spc="-1" strike="noStrike">
                <a:solidFill>
                  <a:srgbClr val="000000"/>
                </a:solidFill>
                <a:latin typeface="Arial"/>
                <a:ea typeface="DejaVu Sans"/>
              </a:rPr>
              <a:t>) foram submetidos ao sistema construído em linguagem C, o qual aplica uma função chamada de Distância de Hamming.</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Dessa forma foi possível fazer a leitura de blocos de duas músicas simultaneamente e calcular a porcentagem de bits semelhantes entre elas.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Primeiro fizemos um teste com 2 arquivos iguais, o que resultou em uma semelhança de 100%, como esperado.</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Porém, os próximos testes não foram muito cativantes, fizemos os seguintes: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- 2 músicas aleatórias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- 2 versões da mesma música</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- 2 músicas completamente diferentes (gêneros opostos)</a:t>
            </a:r>
            <a:endParaRPr b="0" lang="pt-BR" sz="1800" spc="-1" strike="noStrike">
              <a:latin typeface="Arial"/>
            </a:endParaRPr>
          </a:p>
          <a:p>
            <a:pPr algn="just">
              <a:lnSpc>
                <a:spcPct val="150000"/>
              </a:lnSpc>
              <a:tabLst>
                <a:tab algn="l" pos="0"/>
              </a:tabLst>
            </a:pPr>
            <a:endParaRPr b="0" lang="pt-BR" sz="1800" spc="-1" strike="noStrike">
              <a:latin typeface="Arial"/>
            </a:endParaRPr>
          </a:p>
        </p:txBody>
      </p:sp>
      <p:pic>
        <p:nvPicPr>
          <p:cNvPr id="55" name="Imagem 6_2" descr="Logotipo&#10;&#10;Descrição gerada automaticamente"/>
          <p:cNvPicPr/>
          <p:nvPr/>
        </p:nvPicPr>
        <p:blipFill>
          <a:blip r:embed="rId2"/>
          <a:stretch/>
        </p:blipFill>
        <p:spPr>
          <a:xfrm>
            <a:off x="9761400" y="5808600"/>
            <a:ext cx="2401920" cy="10519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0" y="6318000"/>
            <a:ext cx="12190680" cy="53856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57" name="CustomShape 2"/>
          <p:cNvSpPr/>
          <p:nvPr/>
        </p:nvSpPr>
        <p:spPr>
          <a:xfrm>
            <a:off x="122760" y="6318000"/>
            <a:ext cx="9938520" cy="53856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58" name="CustomShape 3"/>
          <p:cNvSpPr/>
          <p:nvPr/>
        </p:nvSpPr>
        <p:spPr>
          <a:xfrm>
            <a:off x="341280" y="486360"/>
            <a:ext cx="11462760" cy="461592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0" lang="pt-BR" sz="1800" spc="-1" strike="noStrike">
                <a:solidFill>
                  <a:srgbClr val="000000"/>
                </a:solidFill>
                <a:latin typeface="Arial"/>
                <a:ea typeface="Microsoft YaHei"/>
              </a:rPr>
              <a:t>O grande problema, foi que o resultado final dos testes apresentaram resultados contrários, aquelas músicas mais “parecidas” ficaram com menor porcentagem de semelhança, e as mais </a:t>
            </a:r>
            <a:r>
              <a:rPr b="0" lang="pt-BR" sz="1800" spc="-1" strike="noStrike">
                <a:solidFill>
                  <a:srgbClr val="000000"/>
                </a:solidFill>
                <a:latin typeface="Arial"/>
                <a:ea typeface="DejaVu Sans"/>
              </a:rPr>
              <a:t>“diferentes”, com uma maior porcentagem. Além de que os testes demandavam uma quantidade considerável de tempo (cerca de 1h) para serem concluídos, pois cada arquivo .wav possui em média 20MB (músicas com duração de aprox. 3 minutos).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Dessa forma foi possível verificar a importância de algo que chamamos de shift de dados: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Se por algum acaso troca-se por mais de 1 bit a posição dos dados, temos resultados totalmente diferentes, como pode ver:</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1</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2</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1</a:t>
            </a:r>
            <a:endParaRPr b="0" lang="pt-BR" sz="1800" spc="-1" strike="noStrike">
              <a:latin typeface="Arial"/>
            </a:endParaRPr>
          </a:p>
          <a:p>
            <a:pPr algn="just">
              <a:lnSpc>
                <a:spcPct val="150000"/>
              </a:lnSpc>
              <a:tabLst>
                <a:tab algn="l" pos="0"/>
              </a:tabLst>
            </a:pP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2</a:t>
            </a:r>
            <a:endParaRPr b="0" lang="pt-BR" sz="1800" spc="-1" strike="noStrike">
              <a:latin typeface="Arial"/>
            </a:endParaRPr>
          </a:p>
          <a:p>
            <a:pPr algn="just">
              <a:lnSpc>
                <a:spcPct val="150000"/>
              </a:lnSpc>
              <a:tabLst>
                <a:tab algn="l" pos="0"/>
              </a:tabLst>
            </a:pPr>
            <a:endParaRPr b="0" lang="pt-BR" sz="1800" spc="-1" strike="noStrike">
              <a:latin typeface="Arial"/>
            </a:endParaRPr>
          </a:p>
        </p:txBody>
      </p:sp>
      <p:pic>
        <p:nvPicPr>
          <p:cNvPr id="59" name="Imagem 6_3" descr="Logotipo&#10;&#10;Descrição gerada automaticamente"/>
          <p:cNvPicPr/>
          <p:nvPr/>
        </p:nvPicPr>
        <p:blipFill>
          <a:blip r:embed="rId1"/>
          <a:stretch/>
        </p:blipFill>
        <p:spPr>
          <a:xfrm>
            <a:off x="9761400" y="5808600"/>
            <a:ext cx="2401920" cy="1051920"/>
          </a:xfrm>
          <a:prstGeom prst="rect">
            <a:avLst/>
          </a:prstGeom>
          <a:ln w="0">
            <a:noFill/>
          </a:ln>
        </p:spPr>
      </p:pic>
      <p:graphicFrame>
        <p:nvGraphicFramePr>
          <p:cNvPr id="60" name="Table 4"/>
          <p:cNvGraphicFramePr/>
          <p:nvPr/>
        </p:nvGraphicFramePr>
        <p:xfrm>
          <a:off x="2406240" y="3501360"/>
          <a:ext cx="6979680" cy="1439280"/>
        </p:xfrm>
        <a:graphic>
          <a:graphicData uri="http://schemas.openxmlformats.org/drawingml/2006/table">
            <a:tbl>
              <a:tblPr/>
              <a:tblGrid>
                <a:gridCol w="3489480"/>
                <a:gridCol w="3490560"/>
              </a:tblGrid>
              <a:tr h="719640">
                <a:tc>
                  <a:txBody>
                    <a:bodyPr lIns="90000" rIns="90000">
                      <a:noAutofit/>
                    </a:bodyPr>
                    <a:p>
                      <a:pPr algn="ctr">
                        <a:lnSpc>
                          <a:spcPct val="100000"/>
                        </a:lnSpc>
                        <a:spcBef>
                          <a:spcPts val="283"/>
                        </a:spcBef>
                        <a:tabLst>
                          <a:tab algn="l" pos="408240"/>
                        </a:tabLst>
                      </a:pPr>
                      <a:endParaRPr b="0" lang="pt-BR" sz="1800" spc="-1" strike="noStrike">
                        <a:latin typeface="Arial"/>
                      </a:endParaRPr>
                    </a:p>
                    <a:p>
                      <a:pPr algn="ctr">
                        <a:lnSpc>
                          <a:spcPct val="100000"/>
                        </a:lnSpc>
                        <a:spcBef>
                          <a:spcPts val="283"/>
                        </a:spcBef>
                        <a:tabLst>
                          <a:tab algn="l" pos="408240"/>
                        </a:tabLst>
                      </a:pPr>
                      <a:r>
                        <a:rPr b="0" lang="pt-BR" sz="1800" spc="-1" strike="noStrike">
                          <a:solidFill>
                            <a:srgbClr val="000000"/>
                          </a:solidFill>
                          <a:latin typeface="Arial"/>
                          <a:ea typeface="DejaVu Sans"/>
                        </a:rPr>
                        <a:t>A B C D E F G H</a:t>
                      </a:r>
                      <a:endParaRPr b="0" lang="pt-B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spcBef>
                          <a:spcPts val="283"/>
                        </a:spcBef>
                      </a:pPr>
                      <a:endParaRPr b="0" lang="pt-BR" sz="1800" spc="-1" strike="noStrike">
                        <a:latin typeface="Arial"/>
                      </a:endParaRPr>
                    </a:p>
                    <a:p>
                      <a:pPr algn="ctr">
                        <a:lnSpc>
                          <a:spcPct val="100000"/>
                        </a:lnSpc>
                        <a:spcBef>
                          <a:spcPts val="283"/>
                        </a:spcBef>
                      </a:pPr>
                      <a:r>
                        <a:rPr b="0" lang="pt-BR" sz="1800" spc="-1" strike="noStrike">
                          <a:solidFill>
                            <a:srgbClr val="000000"/>
                          </a:solidFill>
                          <a:latin typeface="Arial"/>
                          <a:ea typeface="DejaVu Sans"/>
                        </a:rPr>
                        <a:t>A B C D E F G H</a:t>
                      </a:r>
                      <a:endParaRPr b="0" lang="pt-B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20000">
                <a:tc>
                  <a:txBody>
                    <a:bodyPr lIns="90000" rIns="90000">
                      <a:noAutofit/>
                    </a:bodyPr>
                    <a:p>
                      <a:pPr algn="ctr">
                        <a:lnSpc>
                          <a:spcPct val="100000"/>
                        </a:lnSpc>
                        <a:spcBef>
                          <a:spcPts val="283"/>
                        </a:spcBef>
                      </a:pPr>
                      <a:endParaRPr b="0" lang="pt-BR" sz="1800" spc="-1" strike="noStrike">
                        <a:latin typeface="Arial"/>
                      </a:endParaRPr>
                    </a:p>
                    <a:p>
                      <a:pPr algn="ctr">
                        <a:lnSpc>
                          <a:spcPct val="100000"/>
                        </a:lnSpc>
                        <a:spcBef>
                          <a:spcPts val="283"/>
                        </a:spcBef>
                      </a:pPr>
                      <a:r>
                        <a:rPr b="0" lang="pt-BR" sz="1800" spc="-1" strike="noStrike">
                          <a:solidFill>
                            <a:srgbClr val="000000"/>
                          </a:solidFill>
                          <a:latin typeface="Arial"/>
                          <a:ea typeface="DejaVu Sans"/>
                        </a:rPr>
                        <a:t>A B C D E F G H</a:t>
                      </a:r>
                      <a:endParaRPr b="0" lang="pt-B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spcBef>
                          <a:spcPts val="283"/>
                        </a:spcBef>
                      </a:pPr>
                      <a:endParaRPr b="0" lang="pt-BR" sz="1800" spc="-1" strike="noStrike">
                        <a:latin typeface="Arial"/>
                      </a:endParaRPr>
                    </a:p>
                    <a:p>
                      <a:pPr algn="ctr">
                        <a:lnSpc>
                          <a:spcPct val="100000"/>
                        </a:lnSpc>
                        <a:spcBef>
                          <a:spcPts val="283"/>
                        </a:spcBef>
                      </a:pPr>
                      <a:r>
                        <a:rPr b="0" lang="pt-BR" sz="1800" spc="-1" strike="noStrike">
                          <a:solidFill>
                            <a:srgbClr val="000000"/>
                          </a:solidFill>
                          <a:latin typeface="Arial"/>
                          <a:ea typeface="DejaVu Sans"/>
                        </a:rPr>
                        <a:t>A  A B C D E F G H</a:t>
                      </a:r>
                      <a:endParaRPr b="0" lang="pt-B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61" name="CustomShape 5"/>
          <p:cNvSpPr/>
          <p:nvPr/>
        </p:nvSpPr>
        <p:spPr>
          <a:xfrm>
            <a:off x="360000" y="4878360"/>
            <a:ext cx="11158920" cy="1240560"/>
          </a:xfrm>
          <a:prstGeom prst="rect">
            <a:avLst/>
          </a:prstGeom>
          <a:noFill/>
          <a:ln w="0">
            <a:noFill/>
          </a:ln>
        </p:spPr>
        <p:style>
          <a:lnRef idx="0"/>
          <a:fillRef idx="0"/>
          <a:effectRef idx="0"/>
          <a:fontRef idx="minor"/>
        </p:style>
        <p:txBody>
          <a:bodyPr lIns="90000" rIns="90000" tIns="45000" bIns="45000">
            <a:noAutofit/>
          </a:bodyPr>
          <a:p>
            <a:pPr algn="just">
              <a:lnSpc>
                <a:spcPct val="150000"/>
              </a:lnSpc>
              <a:tabLst>
                <a:tab algn="l" pos="0"/>
              </a:tabLst>
            </a:pPr>
            <a:r>
              <a:rPr b="0" lang="pt-BR" sz="1800" spc="-1" strike="noStrike">
                <a:solidFill>
                  <a:srgbClr val="000000"/>
                </a:solidFill>
                <a:latin typeface="Arial"/>
                <a:ea typeface="DejaVu Sans"/>
              </a:rPr>
              <a:t>O resultado da coluna 1 seria de 100%, e da coluna 2 cerca de 12,5%, pois ela compararia a primeira letra da linha de cima com a primeira letra da linha 2 diretamente, o que faz com que mesmo que haja um padrão perceptível, o sistema não o encontra pois está analisando estaticamente.</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0" y="6318000"/>
            <a:ext cx="12190680" cy="53856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63" name="CustomShape 2"/>
          <p:cNvSpPr/>
          <p:nvPr/>
        </p:nvSpPr>
        <p:spPr>
          <a:xfrm>
            <a:off x="122760" y="6318000"/>
            <a:ext cx="9938520" cy="53856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64" name="CustomShape 3"/>
          <p:cNvSpPr/>
          <p:nvPr/>
        </p:nvSpPr>
        <p:spPr>
          <a:xfrm>
            <a:off x="341280" y="-13680"/>
            <a:ext cx="11462760" cy="379296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0" lang="pt-BR" sz="1800" spc="-1" strike="noStrike">
                <a:solidFill>
                  <a:srgbClr val="000000"/>
                </a:solidFill>
                <a:latin typeface="Arial"/>
                <a:ea typeface="Microsoft YaHei"/>
              </a:rPr>
              <a:t>Assim foi decidido investir por outro método, que seria em vez de usar os arquivos WAV passar a utilizar arquivos do tipo MID. Esse tipo de arquivo carrega informações de música de forma diferente, codificando-a através de notas musicas e não apenas representações de ondas.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Microsoft YaHei"/>
              </a:rPr>
              <a:t>Com esse arquivo, é possível analisar a melodia de cada música, de forma com que deixamos de lado o excesso de dados a serem lidos através do .wav, e também conseguimos uma leitura mais rápida (cerca de 7s por teste).</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Microsoft YaHei"/>
              </a:rPr>
              <a:t>O projeto, atualmente, se encontra nesse estágio de testes e aprimorando a forma de análise, pois com esse arquivo MID é possível também fazer uma análise de espectro musical, como pode ser visto abaixo em comparação com a onda normal de som:</a:t>
            </a:r>
            <a:endParaRPr b="0" lang="pt-BR" sz="1800" spc="-1" strike="noStrike">
              <a:latin typeface="Arial"/>
            </a:endParaRPr>
          </a:p>
        </p:txBody>
      </p:sp>
      <p:pic>
        <p:nvPicPr>
          <p:cNvPr id="65" name="Imagem 6_4" descr="Logotipo&#10;&#10;Descrição gerada automaticamente"/>
          <p:cNvPicPr/>
          <p:nvPr/>
        </p:nvPicPr>
        <p:blipFill>
          <a:blip r:embed="rId1"/>
          <a:stretch/>
        </p:blipFill>
        <p:spPr>
          <a:xfrm>
            <a:off x="9761400" y="5808600"/>
            <a:ext cx="2401920" cy="1051920"/>
          </a:xfrm>
          <a:prstGeom prst="rect">
            <a:avLst/>
          </a:prstGeom>
          <a:ln w="0">
            <a:noFill/>
          </a:ln>
        </p:spPr>
      </p:pic>
      <p:pic>
        <p:nvPicPr>
          <p:cNvPr id="66" name="Imagem 68" descr=""/>
          <p:cNvPicPr/>
          <p:nvPr/>
        </p:nvPicPr>
        <p:blipFill>
          <a:blip r:embed="rId2"/>
          <a:stretch/>
        </p:blipFill>
        <p:spPr>
          <a:xfrm>
            <a:off x="5220000" y="3400920"/>
            <a:ext cx="4503240" cy="2916000"/>
          </a:xfrm>
          <a:prstGeom prst="rect">
            <a:avLst/>
          </a:prstGeom>
          <a:ln w="0">
            <a:noFill/>
          </a:ln>
        </p:spPr>
      </p:pic>
      <p:sp>
        <p:nvSpPr>
          <p:cNvPr id="67" name="CustomShape 4"/>
          <p:cNvSpPr/>
          <p:nvPr/>
        </p:nvSpPr>
        <p:spPr>
          <a:xfrm>
            <a:off x="360000" y="3960000"/>
            <a:ext cx="4678920" cy="2158920"/>
          </a:xfrm>
          <a:prstGeom prst="rect">
            <a:avLst/>
          </a:prstGeom>
          <a:noFill/>
          <a:ln w="0">
            <a:noFill/>
          </a:ln>
        </p:spPr>
        <p:style>
          <a:lnRef idx="0"/>
          <a:fillRef idx="0"/>
          <a:effectRef idx="0"/>
          <a:fontRef idx="minor"/>
        </p:style>
        <p:txBody>
          <a:bodyPr lIns="90000" rIns="90000" tIns="45000" bIns="45000">
            <a:noAutofit/>
          </a:bodyPr>
          <a:p>
            <a:pPr algn="just">
              <a:lnSpc>
                <a:spcPct val="150000"/>
              </a:lnSpc>
              <a:tabLst>
                <a:tab algn="l" pos="0"/>
              </a:tabLst>
            </a:pPr>
            <a:r>
              <a:rPr b="0" lang="pt-BR" sz="1800" spc="-1" strike="noStrike">
                <a:solidFill>
                  <a:srgbClr val="000000"/>
                </a:solidFill>
                <a:latin typeface="Arial"/>
                <a:ea typeface="Microsoft YaHei"/>
              </a:rPr>
              <a:t>Por meio do espectrograma é possível aplicar cores aos sons de acordo com as notas, assim deixando possível uma análise visual de melodia (tanto como não visual).</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0" y="6318000"/>
            <a:ext cx="12190680" cy="53856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69" name="CustomShape 2"/>
          <p:cNvSpPr/>
          <p:nvPr/>
        </p:nvSpPr>
        <p:spPr>
          <a:xfrm>
            <a:off x="122760" y="6318000"/>
            <a:ext cx="9938520" cy="53856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70" name="CustomShape 3"/>
          <p:cNvSpPr/>
          <p:nvPr/>
        </p:nvSpPr>
        <p:spPr>
          <a:xfrm>
            <a:off x="341280" y="486360"/>
            <a:ext cx="11462760" cy="447876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1" lang="pt-BR" sz="2400" spc="-1" strike="noStrike">
                <a:solidFill>
                  <a:srgbClr val="000000"/>
                </a:solidFill>
                <a:latin typeface="Arial"/>
                <a:ea typeface="DejaVu Sans"/>
              </a:rPr>
              <a:t>Conclusões:</a:t>
            </a:r>
            <a:endParaRPr b="0" lang="pt-BR" sz="24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Ainda não é possível apresentar as conclusões, embora estejamos perto de conseguir.</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Os próximos passos são:</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Apresentar uma análise que não seja alterada pelo shift de dados e consiga detectar padrões sem que se percam dados nesse trajeto.</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Aplicar de forma concreta nos banco de dados disponíveis.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Obter resultados dessa nova abordagem.</a:t>
            </a:r>
            <a:endParaRPr b="0" lang="pt-BR" sz="1800" spc="-1" strike="noStrike">
              <a:latin typeface="Arial"/>
            </a:endParaRPr>
          </a:p>
          <a:p>
            <a:pPr algn="just">
              <a:lnSpc>
                <a:spcPct val="150000"/>
              </a:lnSpc>
              <a:tabLst>
                <a:tab algn="l" pos="0"/>
              </a:tabLst>
            </a:pPr>
            <a:r>
              <a:rPr b="1" lang="pt-BR" sz="2400" spc="-1" strike="noStrike">
                <a:solidFill>
                  <a:srgbClr val="000000"/>
                </a:solidFill>
                <a:latin typeface="Arial"/>
                <a:ea typeface="DejaVu Sans"/>
              </a:rPr>
              <a:t>Agradecimentos:</a:t>
            </a:r>
            <a:endParaRPr b="0" lang="pt-BR" sz="24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Agradecemos à Jamendo por disponibilizar uma ferramenta para navegar em seu banco de dados de música de forma gratuita e ao IFSP de Bragança Paulista pela oportunidade e pelo apoio financeiro.</a:t>
            </a:r>
            <a:endParaRPr b="0" lang="pt-BR" sz="1800" spc="-1" strike="noStrike">
              <a:latin typeface="Arial"/>
            </a:endParaRPr>
          </a:p>
        </p:txBody>
      </p:sp>
      <p:pic>
        <p:nvPicPr>
          <p:cNvPr id="71" name="Imagem 6_5" descr="Logotipo&#10;&#10;Descrição gerada automaticamente"/>
          <p:cNvPicPr/>
          <p:nvPr/>
        </p:nvPicPr>
        <p:blipFill>
          <a:blip r:embed="rId1"/>
          <a:stretch/>
        </p:blipFill>
        <p:spPr>
          <a:xfrm>
            <a:off x="9761400" y="5808600"/>
            <a:ext cx="2401920" cy="10519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0" y="6318000"/>
            <a:ext cx="12190680" cy="53856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73" name="CustomShape 2"/>
          <p:cNvSpPr/>
          <p:nvPr/>
        </p:nvSpPr>
        <p:spPr>
          <a:xfrm>
            <a:off x="122760" y="6318000"/>
            <a:ext cx="9938520" cy="53856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74" name="CustomShape 3"/>
          <p:cNvSpPr/>
          <p:nvPr/>
        </p:nvSpPr>
        <p:spPr>
          <a:xfrm>
            <a:off x="341280" y="486360"/>
            <a:ext cx="11462760" cy="447876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1" lang="pt-BR" sz="2400" spc="-1" strike="noStrike">
                <a:solidFill>
                  <a:srgbClr val="000000"/>
                </a:solidFill>
                <a:latin typeface="Arial"/>
                <a:ea typeface="DejaVu Sans"/>
              </a:rPr>
              <a:t>Referências Bibliográficas:</a:t>
            </a:r>
            <a:endParaRPr b="0" lang="pt-BR" sz="24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Análise de Qualidade de Áudio Objetiva e Subjetiva em vários formatos digitais – 2017 – André Yuiji Tanaka, Elton Ribeiro Barbosa e Ryan Seiyu Yamaguchi Kimura.</a:t>
            </a:r>
            <a:endParaRPr b="0" lang="pt-BR" sz="1800" spc="-1" strike="noStrike">
              <a:latin typeface="Arial"/>
            </a:endParaRPr>
          </a:p>
          <a:p>
            <a:pPr algn="just">
              <a:lnSpc>
                <a:spcPct val="150000"/>
              </a:lnSpc>
              <a:tabLst>
                <a:tab algn="l" pos="0"/>
              </a:tabLst>
            </a:pPr>
            <a:r>
              <a:rPr b="0" lang="pt-BR" sz="2400" spc="-1" strike="noStrike">
                <a:solidFill>
                  <a:srgbClr val="000000"/>
                </a:solidFill>
                <a:latin typeface="Arial"/>
                <a:ea typeface="DejaVu Sans"/>
              </a:rPr>
              <a:t>	</a:t>
            </a:r>
            <a:r>
              <a:rPr b="0" lang="pt-BR" sz="2400" spc="-1" strike="noStrike">
                <a:solidFill>
                  <a:srgbClr val="000000"/>
                </a:solidFill>
                <a:latin typeface="Arial"/>
                <a:ea typeface="DejaVu Sans"/>
              </a:rPr>
              <a:t>	</a:t>
            </a:r>
            <a:r>
              <a:rPr b="0" lang="pt-BR" sz="2400" spc="-1" strike="noStrike">
                <a:solidFill>
                  <a:srgbClr val="000000"/>
                </a:solidFill>
                <a:latin typeface="Arial"/>
                <a:ea typeface="DejaVu Sans"/>
              </a:rPr>
              <a:t>- </a:t>
            </a:r>
            <a:r>
              <a:rPr b="0" lang="pt-BR" sz="1800" spc="-1" strike="noStrike">
                <a:solidFill>
                  <a:srgbClr val="000000"/>
                </a:solidFill>
                <a:latin typeface="Arial"/>
                <a:ea typeface="DejaVu Sans"/>
              </a:rPr>
              <a:t>Formatos de Arquivos de som na internet: uma visão contemporânea – usos, expectativas e tendências – 2003 – Marcelo José Baasch Filomeno.</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Efficient Index-Based Audio Matching – 2008 – Frank Kurth, Member, IEEE, and Meinard Muller.</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Performances of low-level Audio Classifiers for Large-scale Music Similarity – 2014 – Julien Osmalskyj, Marc Van Droogenbroeck, Jean-Jacques Embrechts.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Utilização de funções LSH para busca conceitual baseada em ontologias – 2011 – Luciano Bernardes de Paula. </a:t>
            </a:r>
            <a:endParaRPr b="0" lang="pt-BR" sz="1800" spc="-1" strike="noStrike">
              <a:latin typeface="Arial"/>
            </a:endParaRPr>
          </a:p>
        </p:txBody>
      </p:sp>
      <p:pic>
        <p:nvPicPr>
          <p:cNvPr id="75" name="Imagem 6" descr="Logotipo&#10;&#10;Descrição gerada automaticamente"/>
          <p:cNvPicPr/>
          <p:nvPr/>
        </p:nvPicPr>
        <p:blipFill>
          <a:blip r:embed="rId1"/>
          <a:stretch/>
        </p:blipFill>
        <p:spPr>
          <a:xfrm>
            <a:off x="9761400" y="5808600"/>
            <a:ext cx="2401920" cy="10519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143</TotalTime>
  <Application>LibreOffice/7.0.1.2$Windows_X86_64 LibreOffice_project/7cbcfc562f6eb6708b5ff7d7397325de9e764452</Application>
  <Words>974</Words>
  <Paragraphs>56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2020-09-09T20:12:53Z</dcterms:created>
  <dc:creator>Karin Rumiko Kagi</dc:creator>
  <dc:description/>
  <dc:language>pt-BR</dc:language>
  <cp:lastModifiedBy/>
  <dcterms:modified xsi:type="dcterms:W3CDTF">2020-12-30T13:16:12Z</dcterms:modified>
  <cp:revision>19</cp:revision>
  <dc:subject/>
  <dc:title>Apresentação do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0x010100CB8842CB7103414896D8DF918F770A99</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8</vt:i4>
  </property>
</Properties>
</file>