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6" r:id="rId4"/>
    <p:sldId id="301" r:id="rId5"/>
    <p:sldId id="272" r:id="rId6"/>
    <p:sldId id="279" r:id="rId7"/>
    <p:sldId id="314" r:id="rId8"/>
    <p:sldId id="302" r:id="rId9"/>
    <p:sldId id="305" r:id="rId10"/>
    <p:sldId id="306" r:id="rId11"/>
    <p:sldId id="308" r:id="rId12"/>
    <p:sldId id="309" r:id="rId13"/>
    <p:sldId id="311" r:id="rId14"/>
    <p:sldId id="312" r:id="rId15"/>
    <p:sldId id="307" r:id="rId16"/>
    <p:sldId id="310" r:id="rId17"/>
    <p:sldId id="313" r:id="rId18"/>
    <p:sldId id="303" r:id="rId19"/>
    <p:sldId id="304" r:id="rId20"/>
    <p:sldId id="315" r:id="rId21"/>
    <p:sldId id="300" r:id="rId22"/>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6340" autoAdjust="0"/>
  </p:normalViewPr>
  <p:slideViewPr>
    <p:cSldViewPr snapToGrid="0">
      <p:cViewPr varScale="1">
        <p:scale>
          <a:sx n="113" d="100"/>
          <a:sy n="113" d="100"/>
        </p:scale>
        <p:origin x="4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FA5C7D-F076-ABAB-28ED-936E6476926A}"/>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12" name="Rectangle 11">
            <a:extLst>
              <a:ext uri="{FF2B5EF4-FFF2-40B4-BE49-F238E27FC236}">
                <a16:creationId xmlns:a16="http://schemas.microsoft.com/office/drawing/2014/main" id="{76CBF138-DDAA-03AE-2BFD-F0E6E77D0894}"/>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7" name="Picture 16">
            <a:extLst>
              <a:ext uri="{FF2B5EF4-FFF2-40B4-BE49-F238E27FC236}">
                <a16:creationId xmlns:a16="http://schemas.microsoft.com/office/drawing/2014/main" id="{A6B26E30-45B4-E434-42E3-BFE66D53EBB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6" name="Slide Number Placeholder 5"/>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5" name="TextBox 14">
            <a:extLst>
              <a:ext uri="{FF2B5EF4-FFF2-40B4-BE49-F238E27FC236}">
                <a16:creationId xmlns:a16="http://schemas.microsoft.com/office/drawing/2014/main" id="{EF8EE5A3-86BB-B40C-62D9-2E005424811B}"/>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pic>
        <p:nvPicPr>
          <p:cNvPr id="20" name="Picture 19" descr="A building with trees in the background&#10;&#10;Description automatically generated">
            <a:extLst>
              <a:ext uri="{FF2B5EF4-FFF2-40B4-BE49-F238E27FC236}">
                <a16:creationId xmlns:a16="http://schemas.microsoft.com/office/drawing/2014/main" id="{633C415B-DE87-6E90-4B13-A134B02EF45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60" y="5045074"/>
            <a:ext cx="12202160" cy="1676400"/>
          </a:xfrm>
          <a:prstGeom prst="rect">
            <a:avLst/>
          </a:prstGeom>
        </p:spPr>
      </p:pic>
      <p:sp>
        <p:nvSpPr>
          <p:cNvPr id="21" name="TextBox 20">
            <a:extLst>
              <a:ext uri="{FF2B5EF4-FFF2-40B4-BE49-F238E27FC236}">
                <a16:creationId xmlns:a16="http://schemas.microsoft.com/office/drawing/2014/main" id="{C088D834-70EE-F737-6AE1-030852F6AA55}"/>
              </a:ext>
            </a:extLst>
          </p:cNvPr>
          <p:cNvSpPr txBox="1"/>
          <p:nvPr userDrawn="1"/>
        </p:nvSpPr>
        <p:spPr>
          <a:xfrm>
            <a:off x="2545718" y="32083"/>
            <a:ext cx="7090403" cy="646331"/>
          </a:xfrm>
          <a:prstGeom prst="rect">
            <a:avLst/>
          </a:prstGeom>
          <a:noFill/>
        </p:spPr>
        <p:txBody>
          <a:bodyPr wrap="none" rtlCol="0">
            <a:spAutoFit/>
          </a:bodyPr>
          <a:lstStyle/>
          <a:p>
            <a:pPr algn="ctr"/>
            <a:r>
              <a:rPr lang="en-US" sz="1800">
                <a:solidFill>
                  <a:schemeClr val="bg1"/>
                </a:solidFill>
                <a:latin typeface="Arial" panose="020B0604020202020204" pitchFamily="34" charset="0"/>
                <a:cs typeface="Arial" panose="020B0604020202020204" pitchFamily="34" charset="0"/>
              </a:rPr>
              <a:t>BỘ CÔNG THƯƠNG</a:t>
            </a:r>
          </a:p>
          <a:p>
            <a:pPr algn="ctr"/>
            <a:r>
              <a:rPr lang="en-US" sz="1800" b="1">
                <a:solidFill>
                  <a:schemeClr val="bg1"/>
                </a:solidFill>
                <a:latin typeface="Arial" panose="020B0604020202020204" pitchFamily="34" charset="0"/>
                <a:cs typeface="Arial" panose="020B0604020202020204" pitchFamily="34" charset="0"/>
              </a:rPr>
              <a:t>TRƯỜNG ĐẠI HỌC CÔNG THƯƠNG THÀNH PHỐ HỒ CHÍ MINH</a:t>
            </a:r>
            <a:endParaRPr lang="en-VN" sz="1800" b="1">
              <a:solidFill>
                <a:schemeClr val="bg1"/>
              </a:solidFill>
              <a:latin typeface="Arial" panose="020B0604020202020204" pitchFamily="34" charset="0"/>
              <a:cs typeface="Arial" panose="020B0604020202020204" pitchFamily="34" charset="0"/>
            </a:endParaRPr>
          </a:p>
        </p:txBody>
      </p:sp>
      <p:pic>
        <p:nvPicPr>
          <p:cNvPr id="23" name="Picture 22" descr="A white circle with blue and red text and a book with a graduation cap&#10;&#10;Description automatically generated">
            <a:extLst>
              <a:ext uri="{FF2B5EF4-FFF2-40B4-BE49-F238E27FC236}">
                <a16:creationId xmlns:a16="http://schemas.microsoft.com/office/drawing/2014/main" id="{CC7CB636-E017-BD51-B7F7-2797B5CEAFFA}"/>
              </a:ext>
            </a:extLst>
          </p:cNvPr>
          <p:cNvPicPr>
            <a:picLocks/>
          </p:cNvPicPr>
          <p:nvPr userDrawn="1"/>
        </p:nvPicPr>
        <p:blipFill>
          <a:blip r:embed="rId4" cstate="screen">
            <a:extLst>
              <a:ext uri="{28A0092B-C50C-407E-A947-70E740481C1C}">
                <a14:useLocalDpi xmlns:a14="http://schemas.microsoft.com/office/drawing/2010/main"/>
              </a:ext>
            </a:extLst>
          </a:blip>
          <a:stretch>
            <a:fillRect/>
          </a:stretch>
        </p:blipFill>
        <p:spPr>
          <a:xfrm>
            <a:off x="356133" y="18061"/>
            <a:ext cx="666000" cy="666000"/>
          </a:xfrm>
          <a:prstGeom prst="rect">
            <a:avLst/>
          </a:prstGeom>
        </p:spPr>
      </p:pic>
    </p:spTree>
    <p:extLst>
      <p:ext uri="{BB962C8B-B14F-4D97-AF65-F5344CB8AC3E}">
        <p14:creationId xmlns:p14="http://schemas.microsoft.com/office/powerpoint/2010/main" val="223902314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B4B8236F-F572-6350-D20A-0FCE1F380099}"/>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84304"/>
            <a:ext cx="10515600" cy="806385"/>
          </a:xfrm>
        </p:spPr>
        <p:txBody>
          <a:bodyPr/>
          <a:lstStyle/>
          <a:p>
            <a:r>
              <a:rPr lang="en-US" dirty="0"/>
              <a:t>Click to edit Master title style</a:t>
            </a:r>
          </a:p>
        </p:txBody>
      </p:sp>
      <p:sp>
        <p:nvSpPr>
          <p:cNvPr id="9" name="Rectangle 11">
            <a:extLst>
              <a:ext uri="{FF2B5EF4-FFF2-40B4-BE49-F238E27FC236}">
                <a16:creationId xmlns:a16="http://schemas.microsoft.com/office/drawing/2014/main" id="{9C659F1E-1F51-522D-AC8E-BE6E140A9E7D}"/>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0" name="Picture 9">
            <a:extLst>
              <a:ext uri="{FF2B5EF4-FFF2-40B4-BE49-F238E27FC236}">
                <a16:creationId xmlns:a16="http://schemas.microsoft.com/office/drawing/2014/main" id="{9D1B0D34-343B-C838-5720-7351BA57CF3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1" name="Slide Number Placeholder 5">
            <a:extLst>
              <a:ext uri="{FF2B5EF4-FFF2-40B4-BE49-F238E27FC236}">
                <a16:creationId xmlns:a16="http://schemas.microsoft.com/office/drawing/2014/main" id="{2B8E042D-2BAA-2A3F-EC27-380C92DBE4B0}"/>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2" name="TextBox 11">
            <a:extLst>
              <a:ext uri="{FF2B5EF4-FFF2-40B4-BE49-F238E27FC236}">
                <a16:creationId xmlns:a16="http://schemas.microsoft.com/office/drawing/2014/main" id="{00CD5B80-37F9-BE16-90B3-B1958D8A8755}"/>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pic>
        <p:nvPicPr>
          <p:cNvPr id="4" name="Picture 3" descr="A black background with white text&#10;&#10;Description automatically generated">
            <a:extLst>
              <a:ext uri="{FF2B5EF4-FFF2-40B4-BE49-F238E27FC236}">
                <a16:creationId xmlns:a16="http://schemas.microsoft.com/office/drawing/2014/main" id="{E62415AA-63D3-FB51-385B-BC2BCB0599A3}"/>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190836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D56CA0-7F99-A73F-EC74-87E2C37C45F8}"/>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84305"/>
            <a:ext cx="10515600" cy="806384"/>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black background with white text&#10;&#10;Description automatically generated">
            <a:extLst>
              <a:ext uri="{FF2B5EF4-FFF2-40B4-BE49-F238E27FC236}">
                <a16:creationId xmlns:a16="http://schemas.microsoft.com/office/drawing/2014/main" id="{636941E3-E3EC-8EF3-53CB-96FCF404C8E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
        <p:nvSpPr>
          <p:cNvPr id="11" name="Rectangle 11">
            <a:extLst>
              <a:ext uri="{FF2B5EF4-FFF2-40B4-BE49-F238E27FC236}">
                <a16:creationId xmlns:a16="http://schemas.microsoft.com/office/drawing/2014/main" id="{D433E92D-1893-9769-8444-34EEDD3F24BC}"/>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2" name="Picture 11">
            <a:extLst>
              <a:ext uri="{FF2B5EF4-FFF2-40B4-BE49-F238E27FC236}">
                <a16:creationId xmlns:a16="http://schemas.microsoft.com/office/drawing/2014/main" id="{2550C907-0A3F-10BA-C15C-CA461460FE94}"/>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3" name="Slide Number Placeholder 5">
            <a:extLst>
              <a:ext uri="{FF2B5EF4-FFF2-40B4-BE49-F238E27FC236}">
                <a16:creationId xmlns:a16="http://schemas.microsoft.com/office/drawing/2014/main" id="{FB4E7459-A8A2-5081-F907-74BAE4176EAC}"/>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4" name="TextBox 13">
            <a:extLst>
              <a:ext uri="{FF2B5EF4-FFF2-40B4-BE49-F238E27FC236}">
                <a16:creationId xmlns:a16="http://schemas.microsoft.com/office/drawing/2014/main" id="{920F50DE-1588-0A68-B2AE-03A7C3A9B079}"/>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spTree>
    <p:extLst>
      <p:ext uri="{BB962C8B-B14F-4D97-AF65-F5344CB8AC3E}">
        <p14:creationId xmlns:p14="http://schemas.microsoft.com/office/powerpoint/2010/main" val="367795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Rectangle 6">
            <a:extLst>
              <a:ext uri="{FF2B5EF4-FFF2-40B4-BE49-F238E27FC236}">
                <a16:creationId xmlns:a16="http://schemas.microsoft.com/office/drawing/2014/main" id="{BFDCC048-85E1-D9DE-466A-D5EAB21DAFC6}"/>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9" name="Rectangle 11">
            <a:extLst>
              <a:ext uri="{FF2B5EF4-FFF2-40B4-BE49-F238E27FC236}">
                <a16:creationId xmlns:a16="http://schemas.microsoft.com/office/drawing/2014/main" id="{0547C463-86A8-9ADB-B42F-6F8F911146A4}"/>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0" name="Picture 9">
            <a:extLst>
              <a:ext uri="{FF2B5EF4-FFF2-40B4-BE49-F238E27FC236}">
                <a16:creationId xmlns:a16="http://schemas.microsoft.com/office/drawing/2014/main" id="{DC2EE3A5-6242-A6B2-F6B4-2094B545F5E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1" name="Slide Number Placeholder 5">
            <a:extLst>
              <a:ext uri="{FF2B5EF4-FFF2-40B4-BE49-F238E27FC236}">
                <a16:creationId xmlns:a16="http://schemas.microsoft.com/office/drawing/2014/main" id="{A9473FA4-C6C6-7E97-AACE-A35CFDAB768B}"/>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2" name="TextBox 11">
            <a:extLst>
              <a:ext uri="{FF2B5EF4-FFF2-40B4-BE49-F238E27FC236}">
                <a16:creationId xmlns:a16="http://schemas.microsoft.com/office/drawing/2014/main" id="{5C851853-8430-FC7D-0C05-EA3095D410B2}"/>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pic>
        <p:nvPicPr>
          <p:cNvPr id="6" name="Picture 5" descr="A black background with white text&#10;&#10;Description automatically generated">
            <a:extLst>
              <a:ext uri="{FF2B5EF4-FFF2-40B4-BE49-F238E27FC236}">
                <a16:creationId xmlns:a16="http://schemas.microsoft.com/office/drawing/2014/main" id="{A632828F-0B4F-8119-5B19-088A1173C903}"/>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199118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77EE82EC-C435-7D46-EFDD-D5C6A244EEA6}"/>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977329"/>
            <a:ext cx="10515600" cy="713361"/>
          </a:xfrm>
        </p:spPr>
        <p:txBody>
          <a:bodyPr/>
          <a:lstStyle/>
          <a:p>
            <a:r>
              <a:rPr lang="en-US" dirty="0"/>
              <a:t>Click to edit Master title style</a:t>
            </a:r>
          </a:p>
        </p:txBody>
      </p:sp>
      <p:sp>
        <p:nvSpPr>
          <p:cNvPr id="10" name="Rectangle 11">
            <a:extLst>
              <a:ext uri="{FF2B5EF4-FFF2-40B4-BE49-F238E27FC236}">
                <a16:creationId xmlns:a16="http://schemas.microsoft.com/office/drawing/2014/main" id="{CE50E531-FF89-E7A1-EC42-5664726867C2}"/>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9A4D41C0-EECC-510F-3124-F7EBC163F8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41F0268C-2917-2762-4664-C6ACF3587D3B}"/>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3" name="TextBox 12">
            <a:extLst>
              <a:ext uri="{FF2B5EF4-FFF2-40B4-BE49-F238E27FC236}">
                <a16:creationId xmlns:a16="http://schemas.microsoft.com/office/drawing/2014/main" id="{FC7AE9E0-DBEB-84FF-4DC2-C53AC3C7993F}"/>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pic>
        <p:nvPicPr>
          <p:cNvPr id="5" name="Picture 4" descr="A black background with white text&#10;&#10;Description automatically generated">
            <a:extLst>
              <a:ext uri="{FF2B5EF4-FFF2-40B4-BE49-F238E27FC236}">
                <a16:creationId xmlns:a16="http://schemas.microsoft.com/office/drawing/2014/main" id="{F93BE15D-74FA-AED7-3D2B-A613D05E679B}"/>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04268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6BA13BF4-06A1-B98B-FD59-CA5020C120FA}"/>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866777"/>
            <a:ext cx="10515600" cy="823912"/>
          </a:xfrm>
        </p:spPr>
        <p:txBody>
          <a:bodyPr/>
          <a:lstStyle/>
          <a:p>
            <a:r>
              <a:rPr lang="en-US" dirty="0"/>
              <a:t>Click to edit Master title style</a:t>
            </a:r>
          </a:p>
        </p:txBody>
      </p:sp>
      <p:sp>
        <p:nvSpPr>
          <p:cNvPr id="12" name="Rectangle 11">
            <a:extLst>
              <a:ext uri="{FF2B5EF4-FFF2-40B4-BE49-F238E27FC236}">
                <a16:creationId xmlns:a16="http://schemas.microsoft.com/office/drawing/2014/main" id="{228D1E83-C000-B443-17A1-67E172C1C81A}"/>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3" name="Picture 12">
            <a:extLst>
              <a:ext uri="{FF2B5EF4-FFF2-40B4-BE49-F238E27FC236}">
                <a16:creationId xmlns:a16="http://schemas.microsoft.com/office/drawing/2014/main" id="{E4F5B01C-A4C1-2548-9E99-49DA8F4F39A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4" name="Slide Number Placeholder 5">
            <a:extLst>
              <a:ext uri="{FF2B5EF4-FFF2-40B4-BE49-F238E27FC236}">
                <a16:creationId xmlns:a16="http://schemas.microsoft.com/office/drawing/2014/main" id="{9D622E35-ED11-3E1D-3267-FB7969EBB673}"/>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5" name="TextBox 14">
            <a:extLst>
              <a:ext uri="{FF2B5EF4-FFF2-40B4-BE49-F238E27FC236}">
                <a16:creationId xmlns:a16="http://schemas.microsoft.com/office/drawing/2014/main" id="{E95FADBA-93BC-7FCB-D7C6-2138FE10BECE}"/>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pic>
        <p:nvPicPr>
          <p:cNvPr id="7" name="Picture 6" descr="A black background with white text&#10;&#10;Description automatically generated">
            <a:extLst>
              <a:ext uri="{FF2B5EF4-FFF2-40B4-BE49-F238E27FC236}">
                <a16:creationId xmlns:a16="http://schemas.microsoft.com/office/drawing/2014/main" id="{2F168AC0-F6F3-71BB-BDB7-D14C957BCB1E}"/>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13178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521EA7-200B-F8EF-FA1A-AF68F6EAFB52}"/>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74059"/>
            <a:ext cx="10515600" cy="816630"/>
          </a:xfrm>
        </p:spPr>
        <p:txBody>
          <a:bodyPr/>
          <a:lstStyle/>
          <a:p>
            <a:r>
              <a:rPr lang="en-US" dirty="0"/>
              <a:t>Click to edit Master title style</a:t>
            </a:r>
          </a:p>
        </p:txBody>
      </p:sp>
      <p:sp>
        <p:nvSpPr>
          <p:cNvPr id="8" name="Rectangle 11">
            <a:extLst>
              <a:ext uri="{FF2B5EF4-FFF2-40B4-BE49-F238E27FC236}">
                <a16:creationId xmlns:a16="http://schemas.microsoft.com/office/drawing/2014/main" id="{C62A9323-B343-0333-2A84-AB84726F1555}"/>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9" name="Picture 8">
            <a:extLst>
              <a:ext uri="{FF2B5EF4-FFF2-40B4-BE49-F238E27FC236}">
                <a16:creationId xmlns:a16="http://schemas.microsoft.com/office/drawing/2014/main" id="{2472A695-B9BF-2B5E-F712-588F45EA7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0" name="Slide Number Placeholder 5">
            <a:extLst>
              <a:ext uri="{FF2B5EF4-FFF2-40B4-BE49-F238E27FC236}">
                <a16:creationId xmlns:a16="http://schemas.microsoft.com/office/drawing/2014/main" id="{50B28936-A209-8496-713D-69F064437D73}"/>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1" name="TextBox 10">
            <a:extLst>
              <a:ext uri="{FF2B5EF4-FFF2-40B4-BE49-F238E27FC236}">
                <a16:creationId xmlns:a16="http://schemas.microsoft.com/office/drawing/2014/main" id="{6E1FC07C-FFBA-6E41-FC9E-B8C545CCA2CA}"/>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pic>
        <p:nvPicPr>
          <p:cNvPr id="3" name="Picture 2" descr="A black background with white text&#10;&#10;Description automatically generated">
            <a:extLst>
              <a:ext uri="{FF2B5EF4-FFF2-40B4-BE49-F238E27FC236}">
                <a16:creationId xmlns:a16="http://schemas.microsoft.com/office/drawing/2014/main" id="{943E1AB2-24F0-751B-86DE-9AC77889FA3E}"/>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80896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F72B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A64684-422C-D171-0292-6610A91BE81D}"/>
              </a:ext>
            </a:extLst>
          </p:cNvPr>
          <p:cNvSpPr/>
          <p:nvPr userDrawn="1"/>
        </p:nvSpPr>
        <p:spPr>
          <a:xfrm>
            <a:off x="0" y="-8444"/>
            <a:ext cx="12192000" cy="7133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pic>
        <p:nvPicPr>
          <p:cNvPr id="6" name="Picture 5">
            <a:extLst>
              <a:ext uri="{FF2B5EF4-FFF2-40B4-BE49-F238E27FC236}">
                <a16:creationId xmlns:a16="http://schemas.microsoft.com/office/drawing/2014/main" id="{4FD82848-CD15-3DBB-0148-67FB51371B08}"/>
              </a:ext>
            </a:extLst>
          </p:cNvPr>
          <p:cNvPicPr>
            <a:picLocks/>
          </p:cNvPicPr>
          <p:nvPr userDrawn="1"/>
        </p:nvPicPr>
        <p:blipFill>
          <a:blip r:embed="rId2" cstate="screen">
            <a:extLst>
              <a:ext uri="{28A0092B-C50C-407E-A947-70E740481C1C}">
                <a14:useLocalDpi xmlns:a14="http://schemas.microsoft.com/office/drawing/2010/main"/>
              </a:ext>
            </a:extLst>
          </a:blip>
          <a:srcRect/>
          <a:stretch/>
        </p:blipFill>
        <p:spPr>
          <a:xfrm>
            <a:off x="318618" y="2224"/>
            <a:ext cx="3290400" cy="685072"/>
          </a:xfrm>
          <a:prstGeom prst="rect">
            <a:avLst/>
          </a:prstGeom>
        </p:spPr>
      </p:pic>
      <p:sp>
        <p:nvSpPr>
          <p:cNvPr id="8" name="Rectangle 11">
            <a:extLst>
              <a:ext uri="{FF2B5EF4-FFF2-40B4-BE49-F238E27FC236}">
                <a16:creationId xmlns:a16="http://schemas.microsoft.com/office/drawing/2014/main" id="{181386B9-1456-137E-66EE-45A4447494C5}"/>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9" name="Picture 8">
            <a:extLst>
              <a:ext uri="{FF2B5EF4-FFF2-40B4-BE49-F238E27FC236}">
                <a16:creationId xmlns:a16="http://schemas.microsoft.com/office/drawing/2014/main" id="{09CB3CD2-68E1-7670-8AC8-DCAEFA04479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0" name="Slide Number Placeholder 5">
            <a:extLst>
              <a:ext uri="{FF2B5EF4-FFF2-40B4-BE49-F238E27FC236}">
                <a16:creationId xmlns:a16="http://schemas.microsoft.com/office/drawing/2014/main" id="{7855B251-549F-CC81-82C4-1791D4DC0F9C}"/>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1" name="TextBox 10">
            <a:extLst>
              <a:ext uri="{FF2B5EF4-FFF2-40B4-BE49-F238E27FC236}">
                <a16:creationId xmlns:a16="http://schemas.microsoft.com/office/drawing/2014/main" id="{2C95FE02-F81D-DAA0-4384-0E62C5A8FC54}"/>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chemeClr val="bg1"/>
                </a:solidFill>
              </a:rPr>
              <a:t>https://huit.edu.vn</a:t>
            </a:r>
            <a:endParaRPr lang="en-VN" sz="1000">
              <a:solidFill>
                <a:schemeClr val="bg1"/>
              </a:solidFill>
            </a:endParaRPr>
          </a:p>
        </p:txBody>
      </p:sp>
    </p:spTree>
    <p:extLst>
      <p:ext uri="{BB962C8B-B14F-4D97-AF65-F5344CB8AC3E}">
        <p14:creationId xmlns:p14="http://schemas.microsoft.com/office/powerpoint/2010/main" val="64151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Rectangle 7">
            <a:extLst>
              <a:ext uri="{FF2B5EF4-FFF2-40B4-BE49-F238E27FC236}">
                <a16:creationId xmlns:a16="http://schemas.microsoft.com/office/drawing/2014/main" id="{57654E7B-7E2F-A597-CEAB-D64DA25FBCEB}"/>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987426"/>
            <a:ext cx="3932237" cy="1069974"/>
          </a:xfrm>
        </p:spPr>
        <p:txBody>
          <a:bodyPr anchor="b"/>
          <a:lstStyle>
            <a:lvl1pPr>
              <a:defRPr sz="3200"/>
            </a:lvl1pPr>
          </a:lstStyle>
          <a:p>
            <a:r>
              <a:rPr lang="en-US" dirty="0"/>
              <a:t>Click to edit Master title style</a:t>
            </a:r>
          </a:p>
        </p:txBody>
      </p:sp>
      <p:sp>
        <p:nvSpPr>
          <p:cNvPr id="10" name="Rectangle 11">
            <a:extLst>
              <a:ext uri="{FF2B5EF4-FFF2-40B4-BE49-F238E27FC236}">
                <a16:creationId xmlns:a16="http://schemas.microsoft.com/office/drawing/2014/main" id="{EA9AB12A-F2B6-4320-39F1-67F3778EE5DF}"/>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B773966A-35C2-70BC-CFF9-46C3441D8C5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C8C1A7AF-70A0-C0E9-B2F5-1490BE6C7ADB}"/>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3" name="TextBox 12">
            <a:extLst>
              <a:ext uri="{FF2B5EF4-FFF2-40B4-BE49-F238E27FC236}">
                <a16:creationId xmlns:a16="http://schemas.microsoft.com/office/drawing/2014/main" id="{CC216FF7-3AE9-85FA-D18A-9862C6DB59AE}"/>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pic>
        <p:nvPicPr>
          <p:cNvPr id="5" name="Picture 4" descr="A black background with white text&#10;&#10;Description automatically generated">
            <a:extLst>
              <a:ext uri="{FF2B5EF4-FFF2-40B4-BE49-F238E27FC236}">
                <a16:creationId xmlns:a16="http://schemas.microsoft.com/office/drawing/2014/main" id="{7C0ADFA0-11B6-96C9-35AE-E6733196ACDA}"/>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307160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Rectangle 7">
            <a:extLst>
              <a:ext uri="{FF2B5EF4-FFF2-40B4-BE49-F238E27FC236}">
                <a16:creationId xmlns:a16="http://schemas.microsoft.com/office/drawing/2014/main" id="{4B2A7AA7-CA5F-D2FA-2E5E-C3E10A53D359}"/>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987426"/>
            <a:ext cx="3932237" cy="1069974"/>
          </a:xfrm>
        </p:spPr>
        <p:txBody>
          <a:bodyPr anchor="b"/>
          <a:lstStyle>
            <a:lvl1pPr>
              <a:defRPr sz="3200"/>
            </a:lvl1pPr>
          </a:lstStyle>
          <a:p>
            <a:r>
              <a:rPr lang="en-US" dirty="0"/>
              <a:t>Click to edit Master title style</a:t>
            </a:r>
          </a:p>
        </p:txBody>
      </p:sp>
      <p:sp>
        <p:nvSpPr>
          <p:cNvPr id="10" name="Rectangle 11">
            <a:extLst>
              <a:ext uri="{FF2B5EF4-FFF2-40B4-BE49-F238E27FC236}">
                <a16:creationId xmlns:a16="http://schemas.microsoft.com/office/drawing/2014/main" id="{1EDE2594-98FA-EBCE-C733-A51E9F54ED18}"/>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AF735AE5-30EC-7992-E657-2104C4F3BF3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ACB5785D-C6E0-0BB4-B792-5DF6906E162F}"/>
              </a:ext>
            </a:extLst>
          </p:cNvPr>
          <p:cNvSpPr>
            <a:spLocks noGrp="1"/>
          </p:cNvSpPr>
          <p:nvPr>
            <p:ph type="sldNum" sz="quarter" idx="12"/>
          </p:nvPr>
        </p:nvSpPr>
        <p:spPr>
          <a:xfrm>
            <a:off x="11676283" y="6599573"/>
            <a:ext cx="505557" cy="365125"/>
          </a:xfrm>
        </p:spPr>
        <p:txBody>
          <a:bodyPr/>
          <a:lstStyle>
            <a:lvl1pPr>
              <a:defRPr sz="1000">
                <a:solidFill>
                  <a:schemeClr val="bg1"/>
                </a:solidFill>
              </a:defRPr>
            </a:lvl1pPr>
          </a:lstStyle>
          <a:p>
            <a:fld id="{D379440A-2DED-3643-ADED-9B5C83E7D828}" type="slidenum">
              <a:rPr lang="en-VN"/>
              <a:pPr/>
              <a:t>‹#›</a:t>
            </a:fld>
            <a:endParaRPr lang="en-VN"/>
          </a:p>
        </p:txBody>
      </p:sp>
      <p:sp>
        <p:nvSpPr>
          <p:cNvPr id="13" name="TextBox 12">
            <a:extLst>
              <a:ext uri="{FF2B5EF4-FFF2-40B4-BE49-F238E27FC236}">
                <a16:creationId xmlns:a16="http://schemas.microsoft.com/office/drawing/2014/main" id="{DDC76ABB-19BA-0D81-2004-CA8C1BFA3211}"/>
              </a:ext>
            </a:extLst>
          </p:cNvPr>
          <p:cNvSpPr txBox="1"/>
          <p:nvPr userDrawn="1"/>
        </p:nvSpPr>
        <p:spPr>
          <a:xfrm>
            <a:off x="140379" y="6663076"/>
            <a:ext cx="1624919" cy="253916"/>
          </a:xfrm>
          <a:prstGeom prst="rect">
            <a:avLst/>
          </a:prstGeom>
          <a:noFill/>
        </p:spPr>
        <p:txBody>
          <a:bodyPr wrap="square" rtlCol="0">
            <a:spAutoFit/>
          </a:bodyPr>
          <a:lstStyle/>
          <a:p>
            <a:r>
              <a:rPr lang="en-US" sz="1000">
                <a:solidFill>
                  <a:srgbClr val="0070C0"/>
                </a:solidFill>
              </a:rPr>
              <a:t>https://huit.edu.vn</a:t>
            </a:r>
            <a:endParaRPr lang="en-VN" sz="1000">
              <a:solidFill>
                <a:srgbClr val="0070C0"/>
              </a:solidFill>
            </a:endParaRPr>
          </a:p>
        </p:txBody>
      </p:sp>
      <p:pic>
        <p:nvPicPr>
          <p:cNvPr id="5" name="Picture 4" descr="A black background with white text&#10;&#10;Description automatically generated">
            <a:extLst>
              <a:ext uri="{FF2B5EF4-FFF2-40B4-BE49-F238E27FC236}">
                <a16:creationId xmlns:a16="http://schemas.microsoft.com/office/drawing/2014/main" id="{93DEC689-0562-F90A-00BD-D3E65D677F10}"/>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14138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2366D-8698-B649-944B-CF1A6B166FF8}" type="datetimeFigureOut">
              <a:t>16/12/2024</a:t>
            </a:fld>
            <a:endParaRPr lang="en-V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440A-2DED-3643-ADED-9B5C83E7D828}" type="slidenum">
              <a:t>‹#›</a:t>
            </a:fld>
            <a:endParaRPr lang="en-VN"/>
          </a:p>
        </p:txBody>
      </p:sp>
    </p:spTree>
    <p:extLst>
      <p:ext uri="{BB962C8B-B14F-4D97-AF65-F5344CB8AC3E}">
        <p14:creationId xmlns:p14="http://schemas.microsoft.com/office/powerpoint/2010/main" val="3622727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CF78BC-6A27-21AC-5EBD-81C9E14542EB}"/>
              </a:ext>
            </a:extLst>
          </p:cNvPr>
          <p:cNvSpPr txBox="1"/>
          <p:nvPr/>
        </p:nvSpPr>
        <p:spPr>
          <a:xfrm>
            <a:off x="1410200" y="1120676"/>
            <a:ext cx="9371598" cy="2308324"/>
          </a:xfrm>
          <a:prstGeom prst="rect">
            <a:avLst/>
          </a:prstGeom>
          <a:noFill/>
        </p:spPr>
        <p:txBody>
          <a:bodyPr wrap="square" rtlCol="0">
            <a:spAutoFit/>
          </a:bodyPr>
          <a:lstStyle/>
          <a:p>
            <a:pPr algn="ctr" defTabSz="457200"/>
            <a:r>
              <a:rPr lang="en-US" sz="4800" b="1" dirty="0" err="1">
                <a:solidFill>
                  <a:srgbClr val="034EA2"/>
                </a:solidFill>
                <a:latin typeface="Myriad Pro" panose="020B0503030403020204" pitchFamily="34" charset="0"/>
              </a:rPr>
              <a:t>Xây</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dựng</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ứng</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dụng</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quản</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lý</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trung</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tâm</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ngoại</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ngữ</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kết</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hợp</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bảo</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mật</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mã</a:t>
            </a:r>
            <a:r>
              <a:rPr lang="en-US" sz="4800" b="1" dirty="0">
                <a:solidFill>
                  <a:srgbClr val="034EA2"/>
                </a:solidFill>
                <a:latin typeface="Myriad Pro" panose="020B0503030403020204" pitchFamily="34" charset="0"/>
              </a:rPr>
              <a:t> </a:t>
            </a:r>
            <a:r>
              <a:rPr lang="en-US" sz="4800" b="1" dirty="0" err="1">
                <a:solidFill>
                  <a:srgbClr val="034EA2"/>
                </a:solidFill>
                <a:latin typeface="Myriad Pro" panose="020B0503030403020204" pitchFamily="34" charset="0"/>
              </a:rPr>
              <a:t>hóa</a:t>
            </a:r>
            <a:endParaRPr lang="en-US" sz="4800" b="1" dirty="0">
              <a:solidFill>
                <a:srgbClr val="034EA2"/>
              </a:solidFill>
              <a:latin typeface="Myriad Pro" panose="020B0503030403020204" pitchFamily="34" charset="0"/>
            </a:endParaRPr>
          </a:p>
        </p:txBody>
      </p:sp>
      <p:sp>
        <p:nvSpPr>
          <p:cNvPr id="10" name="TextBox 9">
            <a:extLst>
              <a:ext uri="{FF2B5EF4-FFF2-40B4-BE49-F238E27FC236}">
                <a16:creationId xmlns:a16="http://schemas.microsoft.com/office/drawing/2014/main" id="{BE655C6D-6344-E3C7-0794-405668DB7F8A}"/>
              </a:ext>
            </a:extLst>
          </p:cNvPr>
          <p:cNvSpPr txBox="1"/>
          <p:nvPr/>
        </p:nvSpPr>
        <p:spPr>
          <a:xfrm>
            <a:off x="1947317" y="3807562"/>
            <a:ext cx="8297365" cy="369332"/>
          </a:xfrm>
          <a:prstGeom prst="rect">
            <a:avLst/>
          </a:prstGeom>
          <a:noFill/>
        </p:spPr>
        <p:txBody>
          <a:bodyPr wrap="square" rtlCol="0">
            <a:spAutoFit/>
          </a:bodyPr>
          <a:lstStyle/>
          <a:p>
            <a:pPr algn="ctr" defTabSz="457200"/>
            <a:r>
              <a:rPr lang="en-US" dirty="0">
                <a:solidFill>
                  <a:srgbClr val="000000"/>
                </a:solidFill>
                <a:latin typeface="Myriad Pro" panose="020B0503030403020204" pitchFamily="34" charset="0"/>
              </a:rPr>
              <a:t>GVHD</a:t>
            </a:r>
            <a:r>
              <a:rPr lang="vi-VN" dirty="0">
                <a:solidFill>
                  <a:srgbClr val="000000"/>
                </a:solidFill>
                <a:latin typeface="Myriad Pro" panose="020B0503030403020204" pitchFamily="34" charset="0"/>
              </a:rPr>
              <a:t>: </a:t>
            </a:r>
            <a:r>
              <a:rPr lang="en-US" dirty="0" err="1">
                <a:solidFill>
                  <a:srgbClr val="000000"/>
                </a:solidFill>
                <a:latin typeface="Myriad Pro" panose="020B0503030403020204" pitchFamily="34" charset="0"/>
              </a:rPr>
              <a:t>Đinh</a:t>
            </a:r>
            <a:r>
              <a:rPr lang="en-US" dirty="0">
                <a:solidFill>
                  <a:srgbClr val="000000"/>
                </a:solidFill>
                <a:latin typeface="Myriad Pro" panose="020B0503030403020204" pitchFamily="34" charset="0"/>
              </a:rPr>
              <a:t> </a:t>
            </a:r>
            <a:r>
              <a:rPr lang="en-US" dirty="0" err="1">
                <a:solidFill>
                  <a:srgbClr val="000000"/>
                </a:solidFill>
                <a:latin typeface="Myriad Pro" panose="020B0503030403020204" pitchFamily="34" charset="0"/>
              </a:rPr>
              <a:t>Thị</a:t>
            </a:r>
            <a:r>
              <a:rPr lang="en-US" dirty="0">
                <a:solidFill>
                  <a:srgbClr val="000000"/>
                </a:solidFill>
                <a:latin typeface="Myriad Pro" panose="020B0503030403020204" pitchFamily="34" charset="0"/>
              </a:rPr>
              <a:t> </a:t>
            </a:r>
            <a:r>
              <a:rPr lang="en-US" dirty="0" err="1">
                <a:solidFill>
                  <a:srgbClr val="000000"/>
                </a:solidFill>
                <a:latin typeface="Myriad Pro" panose="020B0503030403020204" pitchFamily="34" charset="0"/>
              </a:rPr>
              <a:t>Mận</a:t>
            </a:r>
            <a:endParaRPr lang="vi-VN"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642442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BD93C-1FEB-839F-3D42-08211334075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4AC2E94-337C-5948-0096-ED56CB4D49CC}"/>
              </a:ext>
            </a:extLst>
          </p:cNvPr>
          <p:cNvSpPr txBox="1"/>
          <p:nvPr/>
        </p:nvSpPr>
        <p:spPr>
          <a:xfrm>
            <a:off x="748938" y="250931"/>
            <a:ext cx="6744062"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thêm</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cập</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nhật</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giáo</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viên</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9F75BEB3-7748-C867-C0F4-4644D1C62368}"/>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A10243BD-71B1-1D30-E310-B9D4F0E92D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8D6D59FE-1A40-2F0A-DE40-B5B6A753AA97}"/>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4" name="Picture 3" descr="A screenshot of a computer&#10;&#10;Description automatically generated">
            <a:extLst>
              <a:ext uri="{FF2B5EF4-FFF2-40B4-BE49-F238E27FC236}">
                <a16:creationId xmlns:a16="http://schemas.microsoft.com/office/drawing/2014/main" id="{47AE6E05-7EDC-2DBF-CF41-624BA2EC8FA5}"/>
              </a:ext>
            </a:extLst>
          </p:cNvPr>
          <p:cNvPicPr>
            <a:picLocks noChangeAspect="1"/>
          </p:cNvPicPr>
          <p:nvPr/>
        </p:nvPicPr>
        <p:blipFill>
          <a:blip r:embed="rId3"/>
          <a:stretch>
            <a:fillRect/>
          </a:stretch>
        </p:blipFill>
        <p:spPr>
          <a:xfrm>
            <a:off x="1202266" y="2158069"/>
            <a:ext cx="4604085" cy="355832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60A3B0A-FA64-EDFB-AB35-FDFAF4E7FD33}"/>
              </a:ext>
            </a:extLst>
          </p:cNvPr>
          <p:cNvPicPr>
            <a:picLocks noChangeAspect="1"/>
          </p:cNvPicPr>
          <p:nvPr/>
        </p:nvPicPr>
        <p:blipFill>
          <a:blip r:embed="rId4"/>
          <a:stretch>
            <a:fillRect/>
          </a:stretch>
        </p:blipFill>
        <p:spPr>
          <a:xfrm>
            <a:off x="6214533" y="2277957"/>
            <a:ext cx="4437920" cy="3438440"/>
          </a:xfrm>
          <a:prstGeom prst="rect">
            <a:avLst/>
          </a:prstGeom>
        </p:spPr>
      </p:pic>
    </p:spTree>
    <p:extLst>
      <p:ext uri="{BB962C8B-B14F-4D97-AF65-F5344CB8AC3E}">
        <p14:creationId xmlns:p14="http://schemas.microsoft.com/office/powerpoint/2010/main" val="4076287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5694-CF0B-A2D1-FADA-C79CBD8D2A6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C70E594-409E-7466-9A04-C816B169545F}"/>
              </a:ext>
            </a:extLst>
          </p:cNvPr>
          <p:cNvSpPr txBox="1"/>
          <p:nvPr/>
        </p:nvSpPr>
        <p:spPr>
          <a:xfrm>
            <a:off x="748938" y="250931"/>
            <a:ext cx="5626462"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quản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lí</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học</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viên</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B3CDF77D-683D-091C-AA3E-B59CAF148655}"/>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C9CB7CC9-6C4D-B2AC-22FA-57D5DBAED62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4DAFA662-EC2B-3DCB-2DF1-C5442F177EF3}"/>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4" name="Picture 3" descr="A screenshot of a computer&#10;&#10;Description automatically generated">
            <a:extLst>
              <a:ext uri="{FF2B5EF4-FFF2-40B4-BE49-F238E27FC236}">
                <a16:creationId xmlns:a16="http://schemas.microsoft.com/office/drawing/2014/main" id="{DCDA4FB4-8ADD-B583-FAF5-72CFEAACD904}"/>
              </a:ext>
            </a:extLst>
          </p:cNvPr>
          <p:cNvPicPr>
            <a:picLocks noChangeAspect="1"/>
          </p:cNvPicPr>
          <p:nvPr/>
        </p:nvPicPr>
        <p:blipFill>
          <a:blip r:embed="rId3"/>
          <a:stretch>
            <a:fillRect/>
          </a:stretch>
        </p:blipFill>
        <p:spPr>
          <a:xfrm>
            <a:off x="1967787" y="1619794"/>
            <a:ext cx="8815225" cy="4762670"/>
          </a:xfrm>
          <a:prstGeom prst="rect">
            <a:avLst/>
          </a:prstGeom>
        </p:spPr>
      </p:pic>
    </p:spTree>
    <p:extLst>
      <p:ext uri="{BB962C8B-B14F-4D97-AF65-F5344CB8AC3E}">
        <p14:creationId xmlns:p14="http://schemas.microsoft.com/office/powerpoint/2010/main" val="198362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84E77-C9D1-125D-EBF3-878B75F4D4C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08F3205-B8E7-E0A0-9631-73D8A3EA1E76}"/>
              </a:ext>
            </a:extLst>
          </p:cNvPr>
          <p:cNvSpPr txBox="1"/>
          <p:nvPr/>
        </p:nvSpPr>
        <p:spPr>
          <a:xfrm>
            <a:off x="748938" y="250931"/>
            <a:ext cx="8496662" cy="1272143"/>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thêm</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cập</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nhật</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thông</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tin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học</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viên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43E34C22-80AE-B59A-7165-41E0461A40CA}"/>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779FF21E-13E5-F356-030C-347E036B4FB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18FA96F1-9599-1774-71D6-036CDD237639}"/>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2" name="Picture 1">
            <a:extLst>
              <a:ext uri="{FF2B5EF4-FFF2-40B4-BE49-F238E27FC236}">
                <a16:creationId xmlns:a16="http://schemas.microsoft.com/office/drawing/2014/main" id="{288EF9FA-E267-7692-B8A0-535092899314}"/>
              </a:ext>
            </a:extLst>
          </p:cNvPr>
          <p:cNvPicPr>
            <a:picLocks noChangeAspect="1"/>
          </p:cNvPicPr>
          <p:nvPr/>
        </p:nvPicPr>
        <p:blipFill>
          <a:blip r:embed="rId3"/>
          <a:stretch>
            <a:fillRect/>
          </a:stretch>
        </p:blipFill>
        <p:spPr>
          <a:xfrm>
            <a:off x="1193800" y="2212661"/>
            <a:ext cx="4318513" cy="3339465"/>
          </a:xfrm>
          <a:prstGeom prst="rect">
            <a:avLst/>
          </a:prstGeom>
        </p:spPr>
      </p:pic>
      <p:pic>
        <p:nvPicPr>
          <p:cNvPr id="5" name="Picture 4">
            <a:extLst>
              <a:ext uri="{FF2B5EF4-FFF2-40B4-BE49-F238E27FC236}">
                <a16:creationId xmlns:a16="http://schemas.microsoft.com/office/drawing/2014/main" id="{7B203A5F-0A7B-1C0B-6D33-8B26944FF517}"/>
              </a:ext>
            </a:extLst>
          </p:cNvPr>
          <p:cNvPicPr>
            <a:picLocks noChangeAspect="1"/>
          </p:cNvPicPr>
          <p:nvPr/>
        </p:nvPicPr>
        <p:blipFill>
          <a:blip r:embed="rId4"/>
          <a:stretch>
            <a:fillRect/>
          </a:stretch>
        </p:blipFill>
        <p:spPr>
          <a:xfrm>
            <a:off x="6096000" y="2212661"/>
            <a:ext cx="4322096" cy="3339465"/>
          </a:xfrm>
          <a:prstGeom prst="rect">
            <a:avLst/>
          </a:prstGeom>
        </p:spPr>
      </p:pic>
    </p:spTree>
    <p:extLst>
      <p:ext uri="{BB962C8B-B14F-4D97-AF65-F5344CB8AC3E}">
        <p14:creationId xmlns:p14="http://schemas.microsoft.com/office/powerpoint/2010/main" val="1520942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78EDC-F7FD-4B2D-1B1F-7FC72D053E9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CBEE457-41E6-2CDD-E10A-22497062F0F3}"/>
              </a:ext>
            </a:extLst>
          </p:cNvPr>
          <p:cNvSpPr txBox="1"/>
          <p:nvPr/>
        </p:nvSpPr>
        <p:spPr>
          <a:xfrm>
            <a:off x="748938" y="250931"/>
            <a:ext cx="5626462"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quản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lí</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nhân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viên</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5B6B667E-DDAC-5324-C759-ACF0CDDBBDA7}"/>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B68D16AB-62AC-464D-6C81-D5EEB3244AC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5D4EF579-8550-1332-9FC9-B4B2126FD79A}"/>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2" name="Picture 1" descr="A screenshot of a computer&#10;&#10;Description automatically generated">
            <a:extLst>
              <a:ext uri="{FF2B5EF4-FFF2-40B4-BE49-F238E27FC236}">
                <a16:creationId xmlns:a16="http://schemas.microsoft.com/office/drawing/2014/main" id="{4FE7F9B8-7AE1-E3C4-3925-831F140CE569}"/>
              </a:ext>
            </a:extLst>
          </p:cNvPr>
          <p:cNvPicPr>
            <a:picLocks noChangeAspect="1"/>
          </p:cNvPicPr>
          <p:nvPr/>
        </p:nvPicPr>
        <p:blipFill>
          <a:blip r:embed="rId3"/>
          <a:stretch>
            <a:fillRect/>
          </a:stretch>
        </p:blipFill>
        <p:spPr>
          <a:xfrm>
            <a:off x="930885" y="1973050"/>
            <a:ext cx="9859779" cy="3454083"/>
          </a:xfrm>
          <a:prstGeom prst="rect">
            <a:avLst/>
          </a:prstGeom>
        </p:spPr>
      </p:pic>
    </p:spTree>
    <p:extLst>
      <p:ext uri="{BB962C8B-B14F-4D97-AF65-F5344CB8AC3E}">
        <p14:creationId xmlns:p14="http://schemas.microsoft.com/office/powerpoint/2010/main" val="3081124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3401-2C06-F745-0986-51738876CFC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3D6E4DC-EF0B-ABF1-41AB-6E1BE57A0EF4}"/>
              </a:ext>
            </a:extLst>
          </p:cNvPr>
          <p:cNvSpPr txBox="1"/>
          <p:nvPr/>
        </p:nvSpPr>
        <p:spPr>
          <a:xfrm>
            <a:off x="748938" y="250931"/>
            <a:ext cx="5347062"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lựa</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chọn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mã</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hóa</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8A8C61CB-65A1-6748-B698-4E0F7E215F1C}"/>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AC3C546C-74A3-C019-B58C-05D7709C006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9C1B56D6-6DE0-9018-482E-BAC2967C8847}"/>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4" name="Picture 3" descr="A screenshot of a computer&#10;&#10;Description automatically generated">
            <a:extLst>
              <a:ext uri="{FF2B5EF4-FFF2-40B4-BE49-F238E27FC236}">
                <a16:creationId xmlns:a16="http://schemas.microsoft.com/office/drawing/2014/main" id="{5CE181E2-BAD0-EE74-733B-828E850443EB}"/>
              </a:ext>
            </a:extLst>
          </p:cNvPr>
          <p:cNvPicPr>
            <a:picLocks noChangeAspect="1"/>
          </p:cNvPicPr>
          <p:nvPr/>
        </p:nvPicPr>
        <p:blipFill>
          <a:blip r:embed="rId3"/>
          <a:stretch>
            <a:fillRect/>
          </a:stretch>
        </p:blipFill>
        <p:spPr>
          <a:xfrm>
            <a:off x="2714880" y="1862349"/>
            <a:ext cx="7321039" cy="4318318"/>
          </a:xfrm>
          <a:prstGeom prst="rect">
            <a:avLst/>
          </a:prstGeom>
        </p:spPr>
      </p:pic>
    </p:spTree>
    <p:extLst>
      <p:ext uri="{BB962C8B-B14F-4D97-AF65-F5344CB8AC3E}">
        <p14:creationId xmlns:p14="http://schemas.microsoft.com/office/powerpoint/2010/main" val="2277399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FF87E-44E3-CB14-DC5F-4B82567FEAD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D4E54DC-28BE-7583-8801-CC7152504168}"/>
              </a:ext>
            </a:extLst>
          </p:cNvPr>
          <p:cNvSpPr txBox="1"/>
          <p:nvPr/>
        </p:nvSpPr>
        <p:spPr>
          <a:xfrm>
            <a:off x="748937" y="250931"/>
            <a:ext cx="7768529"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mã</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hóa</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các</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thông</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tin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giáo</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viên</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00E858D2-D10A-2844-4BC3-40DF59155D71}"/>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B9AFBE73-BD44-6555-F8F1-8990CF51228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1B72D2F3-D163-FE0C-80BB-35928DE6C95B}"/>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2" name="Picture 1" descr="A screenshot of a computer&#10;&#10;Description automatically generated">
            <a:extLst>
              <a:ext uri="{FF2B5EF4-FFF2-40B4-BE49-F238E27FC236}">
                <a16:creationId xmlns:a16="http://schemas.microsoft.com/office/drawing/2014/main" id="{C9F846AB-934F-556B-6842-720D7FE66624}"/>
              </a:ext>
            </a:extLst>
          </p:cNvPr>
          <p:cNvPicPr>
            <a:picLocks noChangeAspect="1"/>
          </p:cNvPicPr>
          <p:nvPr/>
        </p:nvPicPr>
        <p:blipFill>
          <a:blip r:embed="rId3"/>
          <a:stretch>
            <a:fillRect/>
          </a:stretch>
        </p:blipFill>
        <p:spPr>
          <a:xfrm>
            <a:off x="1761546" y="1934738"/>
            <a:ext cx="8668908" cy="4161261"/>
          </a:xfrm>
          <a:prstGeom prst="rect">
            <a:avLst/>
          </a:prstGeom>
        </p:spPr>
      </p:pic>
    </p:spTree>
    <p:extLst>
      <p:ext uri="{BB962C8B-B14F-4D97-AF65-F5344CB8AC3E}">
        <p14:creationId xmlns:p14="http://schemas.microsoft.com/office/powerpoint/2010/main" val="3967835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A7F57-AC0B-D132-9979-06A8C72B576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2D2B4B0-D1A9-49F2-5E9E-B141C3D33D6D}"/>
              </a:ext>
            </a:extLst>
          </p:cNvPr>
          <p:cNvSpPr txBox="1"/>
          <p:nvPr/>
        </p:nvSpPr>
        <p:spPr>
          <a:xfrm>
            <a:off x="748937" y="250931"/>
            <a:ext cx="7920930"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mã</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hóa</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các</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thông</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tin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học</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viên</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77D63314-37D1-7FCE-9E95-EEB1D1EA0F94}"/>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CBAAF922-011E-288A-BC37-BD20C6A5DC5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A137126C-4D13-CBDA-3CD5-B8A74430C2B9}"/>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4" name="Picture 3">
            <a:extLst>
              <a:ext uri="{FF2B5EF4-FFF2-40B4-BE49-F238E27FC236}">
                <a16:creationId xmlns:a16="http://schemas.microsoft.com/office/drawing/2014/main" id="{20485136-9048-DBF3-D519-5BA7960DC415}"/>
              </a:ext>
            </a:extLst>
          </p:cNvPr>
          <p:cNvPicPr>
            <a:picLocks noChangeAspect="1"/>
          </p:cNvPicPr>
          <p:nvPr/>
        </p:nvPicPr>
        <p:blipFill>
          <a:blip r:embed="rId3"/>
          <a:stretch>
            <a:fillRect/>
          </a:stretch>
        </p:blipFill>
        <p:spPr>
          <a:xfrm>
            <a:off x="2246730" y="1637430"/>
            <a:ext cx="7698539" cy="4771285"/>
          </a:xfrm>
          <a:prstGeom prst="rect">
            <a:avLst/>
          </a:prstGeom>
        </p:spPr>
      </p:pic>
    </p:spTree>
    <p:extLst>
      <p:ext uri="{BB962C8B-B14F-4D97-AF65-F5344CB8AC3E}">
        <p14:creationId xmlns:p14="http://schemas.microsoft.com/office/powerpoint/2010/main" val="96659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B03DB-8D8B-8D74-624B-FFA7560B7C2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1409C4E-AD21-209D-6DC5-FC269C0E501C}"/>
              </a:ext>
            </a:extLst>
          </p:cNvPr>
          <p:cNvSpPr txBox="1"/>
          <p:nvPr/>
        </p:nvSpPr>
        <p:spPr>
          <a:xfrm>
            <a:off x="748937" y="250931"/>
            <a:ext cx="8157996"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mã</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hóa</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các</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thông</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tin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nhân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viên</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9B91F740-40B6-B262-1C19-1F3173C89E62}"/>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41041C17-CC7C-842B-FC9E-499EE4D90C7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39A391FB-FAA5-C95E-460B-6C49BA1C980F}"/>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2" name="Picture 1" descr="A screenshot of a computer&#10;&#10;Description automatically generated">
            <a:extLst>
              <a:ext uri="{FF2B5EF4-FFF2-40B4-BE49-F238E27FC236}">
                <a16:creationId xmlns:a16="http://schemas.microsoft.com/office/drawing/2014/main" id="{DCE92016-F11B-263C-CBC0-4CEC025DF7F3}"/>
              </a:ext>
            </a:extLst>
          </p:cNvPr>
          <p:cNvPicPr>
            <a:picLocks noChangeAspect="1"/>
          </p:cNvPicPr>
          <p:nvPr/>
        </p:nvPicPr>
        <p:blipFill>
          <a:blip r:embed="rId3"/>
          <a:stretch>
            <a:fillRect/>
          </a:stretch>
        </p:blipFill>
        <p:spPr>
          <a:xfrm>
            <a:off x="2100017" y="1739264"/>
            <a:ext cx="7991966" cy="4407535"/>
          </a:xfrm>
          <a:prstGeom prst="rect">
            <a:avLst/>
          </a:prstGeom>
        </p:spPr>
      </p:pic>
    </p:spTree>
    <p:extLst>
      <p:ext uri="{BB962C8B-B14F-4D97-AF65-F5344CB8AC3E}">
        <p14:creationId xmlns:p14="http://schemas.microsoft.com/office/powerpoint/2010/main" val="1134265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5D1B6-7145-58B3-37B7-DC926895393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48395D6-F687-988E-94D4-26B72F978C75}"/>
              </a:ext>
            </a:extLst>
          </p:cNvPr>
          <p:cNvSpPr txBox="1"/>
          <p:nvPr/>
        </p:nvSpPr>
        <p:spPr>
          <a:xfrm>
            <a:off x="748939" y="250931"/>
            <a:ext cx="3569062"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AUDIT</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CA3B9442-5633-6D08-0FCC-C8BA8DCF8E5C}"/>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3FCD9FB7-AA28-1D3B-5313-BA4701F4061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7EC59B32-545D-3B00-BEF5-50089F74F993}"/>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4" name="Picture 3" descr="A screenshot of a computer&#10;&#10;Description automatically generated">
            <a:extLst>
              <a:ext uri="{FF2B5EF4-FFF2-40B4-BE49-F238E27FC236}">
                <a16:creationId xmlns:a16="http://schemas.microsoft.com/office/drawing/2014/main" id="{47FE621B-1714-FB23-6619-D4E06ACF3920}"/>
              </a:ext>
            </a:extLst>
          </p:cNvPr>
          <p:cNvPicPr>
            <a:picLocks noChangeAspect="1"/>
          </p:cNvPicPr>
          <p:nvPr/>
        </p:nvPicPr>
        <p:blipFill>
          <a:blip r:embed="rId3"/>
          <a:stretch>
            <a:fillRect/>
          </a:stretch>
        </p:blipFill>
        <p:spPr>
          <a:xfrm>
            <a:off x="1318883" y="2158069"/>
            <a:ext cx="5943600" cy="3596005"/>
          </a:xfrm>
          <a:prstGeom prst="rect">
            <a:avLst/>
          </a:prstGeom>
        </p:spPr>
      </p:pic>
      <p:sp>
        <p:nvSpPr>
          <p:cNvPr id="5" name="TextBox 4">
            <a:extLst>
              <a:ext uri="{FF2B5EF4-FFF2-40B4-BE49-F238E27FC236}">
                <a16:creationId xmlns:a16="http://schemas.microsoft.com/office/drawing/2014/main" id="{DFB6058A-60B4-3688-7074-296BD9C96551}"/>
              </a:ext>
            </a:extLst>
          </p:cNvPr>
          <p:cNvSpPr txBox="1"/>
          <p:nvPr/>
        </p:nvSpPr>
        <p:spPr>
          <a:xfrm>
            <a:off x="7492999" y="2158069"/>
            <a:ext cx="3832498" cy="2118529"/>
          </a:xfrm>
          <a:prstGeom prst="rect">
            <a:avLst/>
          </a:prstGeom>
          <a:noFill/>
        </p:spPr>
        <p:txBody>
          <a:bodyPr wrap="square" rtlCol="0">
            <a:spAutoFit/>
          </a:bodyPr>
          <a:lstStyle/>
          <a:p>
            <a:pPr>
              <a:lnSpc>
                <a:spcPct val="150000"/>
              </a:lnSpc>
            </a:pPr>
            <a:r>
              <a:rPr lang="vi-VN" b="1" dirty="0"/>
              <a:t>FORM AUDIT: </a:t>
            </a:r>
            <a:r>
              <a:rPr lang="vi-VN" dirty="0"/>
              <a:t>Theo dõi các hoạt động của người dung được chỉ định bằng thủ tục Audit, liệt kê các hoạt động của người dung trên bảng HOCVIEN của Schema DULIEU</a:t>
            </a:r>
          </a:p>
        </p:txBody>
      </p:sp>
    </p:spTree>
    <p:extLst>
      <p:ext uri="{BB962C8B-B14F-4D97-AF65-F5344CB8AC3E}">
        <p14:creationId xmlns:p14="http://schemas.microsoft.com/office/powerpoint/2010/main" val="140669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0B306-2990-4D0C-96B5-9D80430C365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7B89791-7C0D-51DF-4866-C4D6312EBAA6}"/>
              </a:ext>
            </a:extLst>
          </p:cNvPr>
          <p:cNvSpPr txBox="1"/>
          <p:nvPr/>
        </p:nvSpPr>
        <p:spPr>
          <a:xfrm>
            <a:off x="748938" y="250931"/>
            <a:ext cx="4585061"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Phân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Quyền</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238CC389-61D2-83A6-CD0E-9D8E4AE133DA}"/>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7BD8209A-1EA3-8279-7F5F-1856AD8C244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FF3F59BA-E56C-7598-F558-9B9B89F5C58D}"/>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4" name="Picture 3" descr="A screenshot of a computer&#10;&#10;Description automatically generated">
            <a:extLst>
              <a:ext uri="{FF2B5EF4-FFF2-40B4-BE49-F238E27FC236}">
                <a16:creationId xmlns:a16="http://schemas.microsoft.com/office/drawing/2014/main" id="{49C15F21-1299-8787-FECF-4FE55C0CE2D2}"/>
              </a:ext>
            </a:extLst>
          </p:cNvPr>
          <p:cNvPicPr>
            <a:picLocks noChangeAspect="1"/>
          </p:cNvPicPr>
          <p:nvPr/>
        </p:nvPicPr>
        <p:blipFill>
          <a:blip r:embed="rId3"/>
          <a:stretch>
            <a:fillRect/>
          </a:stretch>
        </p:blipFill>
        <p:spPr>
          <a:xfrm>
            <a:off x="1318883" y="2158069"/>
            <a:ext cx="5943600" cy="3596005"/>
          </a:xfrm>
          <a:prstGeom prst="rect">
            <a:avLst/>
          </a:prstGeom>
        </p:spPr>
      </p:pic>
      <p:sp>
        <p:nvSpPr>
          <p:cNvPr id="5" name="TextBox 4">
            <a:extLst>
              <a:ext uri="{FF2B5EF4-FFF2-40B4-BE49-F238E27FC236}">
                <a16:creationId xmlns:a16="http://schemas.microsoft.com/office/drawing/2014/main" id="{258CB62A-7ECF-28E4-F1DC-CB4BD92F4B4B}"/>
              </a:ext>
            </a:extLst>
          </p:cNvPr>
          <p:cNvSpPr txBox="1"/>
          <p:nvPr/>
        </p:nvSpPr>
        <p:spPr>
          <a:xfrm>
            <a:off x="7492999" y="2158069"/>
            <a:ext cx="3832498" cy="2118529"/>
          </a:xfrm>
          <a:prstGeom prst="rect">
            <a:avLst/>
          </a:prstGeom>
          <a:noFill/>
        </p:spPr>
        <p:txBody>
          <a:bodyPr wrap="square" rtlCol="0">
            <a:spAutoFit/>
          </a:bodyPr>
          <a:lstStyle/>
          <a:p>
            <a:pPr>
              <a:lnSpc>
                <a:spcPct val="150000"/>
              </a:lnSpc>
            </a:pPr>
            <a:r>
              <a:rPr lang="vi-VN" b="1" dirty="0"/>
              <a:t>FORM PHÂN QUYỀN: </a:t>
            </a:r>
            <a:r>
              <a:rPr lang="vi-VN" dirty="0"/>
              <a:t>Thực hiện giám sát, gán quyền, nhóm người dung hoặc revoke quyền, role từ người dung để thực hiện các thao tác ở cơ sở dữ liệu</a:t>
            </a:r>
          </a:p>
        </p:txBody>
      </p:sp>
    </p:spTree>
    <p:extLst>
      <p:ext uri="{BB962C8B-B14F-4D97-AF65-F5344CB8AC3E}">
        <p14:creationId xmlns:p14="http://schemas.microsoft.com/office/powerpoint/2010/main" val="313297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9;p18">
            <a:extLst>
              <a:ext uri="{FF2B5EF4-FFF2-40B4-BE49-F238E27FC236}">
                <a16:creationId xmlns:a16="http://schemas.microsoft.com/office/drawing/2014/main" id="{AC4DB409-CD17-B302-275F-07C1D7BD1088}"/>
              </a:ext>
            </a:extLst>
          </p:cNvPr>
          <p:cNvSpPr txBox="1">
            <a:spLocks/>
          </p:cNvSpPr>
          <p:nvPr/>
        </p:nvSpPr>
        <p:spPr>
          <a:xfrm>
            <a:off x="2675758" y="779905"/>
            <a:ext cx="6840483" cy="869850"/>
          </a:xfrm>
          <a:prstGeom prst="rect">
            <a:avLst/>
          </a:prstGeom>
        </p:spPr>
        <p:txBody>
          <a:bodyPr spcFirstLastPara="1" vert="horz" wrap="square" lIns="68569" tIns="68569" rIns="68569" bIns="68569"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0070C0"/>
                </a:solidFill>
              </a:rPr>
              <a:t>THÀNH VIÊN NHÓM</a:t>
            </a:r>
          </a:p>
        </p:txBody>
      </p:sp>
      <p:grpSp>
        <p:nvGrpSpPr>
          <p:cNvPr id="38" name="Group 3">
            <a:extLst>
              <a:ext uri="{FF2B5EF4-FFF2-40B4-BE49-F238E27FC236}">
                <a16:creationId xmlns:a16="http://schemas.microsoft.com/office/drawing/2014/main" id="{77A8633F-53EC-FD95-53A4-BF554C32B512}"/>
              </a:ext>
            </a:extLst>
          </p:cNvPr>
          <p:cNvGrpSpPr/>
          <p:nvPr/>
        </p:nvGrpSpPr>
        <p:grpSpPr>
          <a:xfrm>
            <a:off x="7844967" y="1868597"/>
            <a:ext cx="2456558" cy="4600776"/>
            <a:chOff x="0" y="0"/>
            <a:chExt cx="862412" cy="3147764"/>
          </a:xfrm>
        </p:grpSpPr>
        <p:sp>
          <p:nvSpPr>
            <p:cNvPr id="39" name="Freeform 4">
              <a:extLst>
                <a:ext uri="{FF2B5EF4-FFF2-40B4-BE49-F238E27FC236}">
                  <a16:creationId xmlns:a16="http://schemas.microsoft.com/office/drawing/2014/main" id="{6755B375-CFB0-E20F-E7C5-E812E49FE141}"/>
                </a:ext>
              </a:extLst>
            </p:cNvPr>
            <p:cNvSpPr/>
            <p:nvPr/>
          </p:nvSpPr>
          <p:spPr>
            <a:xfrm>
              <a:off x="0" y="0"/>
              <a:ext cx="862412" cy="3147764"/>
            </a:xfrm>
            <a:custGeom>
              <a:avLst/>
              <a:gdLst/>
              <a:ahLst/>
              <a:cxnLst/>
              <a:rect l="l" t="t" r="r" b="b"/>
              <a:pathLst>
                <a:path w="862412" h="3147764">
                  <a:moveTo>
                    <a:pt x="215209" y="0"/>
                  </a:moveTo>
                  <a:lnTo>
                    <a:pt x="647203" y="0"/>
                  </a:lnTo>
                  <a:cubicBezTo>
                    <a:pt x="704280" y="0"/>
                    <a:pt x="759019" y="22674"/>
                    <a:pt x="799378" y="63033"/>
                  </a:cubicBezTo>
                  <a:cubicBezTo>
                    <a:pt x="839738" y="103393"/>
                    <a:pt x="862412" y="158132"/>
                    <a:pt x="862412" y="215209"/>
                  </a:cubicBezTo>
                  <a:lnTo>
                    <a:pt x="862412" y="2932556"/>
                  </a:lnTo>
                  <a:cubicBezTo>
                    <a:pt x="862412" y="2989633"/>
                    <a:pt x="839738" y="3044372"/>
                    <a:pt x="799378" y="3084731"/>
                  </a:cubicBezTo>
                  <a:cubicBezTo>
                    <a:pt x="759019" y="3125091"/>
                    <a:pt x="704280" y="3147764"/>
                    <a:pt x="647203" y="3147764"/>
                  </a:cubicBezTo>
                  <a:lnTo>
                    <a:pt x="215209" y="3147764"/>
                  </a:lnTo>
                  <a:cubicBezTo>
                    <a:pt x="158132" y="3147764"/>
                    <a:pt x="103393" y="3125091"/>
                    <a:pt x="63033" y="3084731"/>
                  </a:cubicBezTo>
                  <a:cubicBezTo>
                    <a:pt x="22674" y="3044372"/>
                    <a:pt x="0" y="2989633"/>
                    <a:pt x="0" y="2932556"/>
                  </a:cubicBezTo>
                  <a:lnTo>
                    <a:pt x="0" y="215209"/>
                  </a:lnTo>
                  <a:cubicBezTo>
                    <a:pt x="0" y="158132"/>
                    <a:pt x="22674" y="103393"/>
                    <a:pt x="63033" y="63033"/>
                  </a:cubicBezTo>
                  <a:cubicBezTo>
                    <a:pt x="103393" y="22674"/>
                    <a:pt x="158132" y="0"/>
                    <a:pt x="215209" y="0"/>
                  </a:cubicBezTo>
                  <a:close/>
                </a:path>
              </a:pathLst>
            </a:custGeom>
            <a:solidFill>
              <a:srgbClr val="051D40"/>
            </a:solidFill>
            <a:ln cap="rnd">
              <a:noFill/>
              <a:prstDash val="solid"/>
              <a:round/>
            </a:ln>
          </p:spPr>
          <p:txBody>
            <a:bodyPr/>
            <a:lstStyle/>
            <a:p>
              <a:endParaRPr lang="en-US"/>
            </a:p>
          </p:txBody>
        </p:sp>
        <p:sp>
          <p:nvSpPr>
            <p:cNvPr id="40" name="TextBox 5">
              <a:extLst>
                <a:ext uri="{FF2B5EF4-FFF2-40B4-BE49-F238E27FC236}">
                  <a16:creationId xmlns:a16="http://schemas.microsoft.com/office/drawing/2014/main" id="{6401F09E-99A2-3D43-0BD4-2FF1709FD550}"/>
                </a:ext>
              </a:extLst>
            </p:cNvPr>
            <p:cNvSpPr txBox="1"/>
            <p:nvPr/>
          </p:nvSpPr>
          <p:spPr>
            <a:xfrm>
              <a:off x="0" y="-47625"/>
              <a:ext cx="862412" cy="3195389"/>
            </a:xfrm>
            <a:prstGeom prst="rect">
              <a:avLst/>
            </a:prstGeom>
          </p:spPr>
          <p:txBody>
            <a:bodyPr lIns="50800" tIns="50800" rIns="50800" bIns="50800" rtlCol="0" anchor="ctr"/>
            <a:lstStyle/>
            <a:p>
              <a:pPr marL="0" lvl="0" indent="0" algn="ctr">
                <a:lnSpc>
                  <a:spcPts val="3360"/>
                </a:lnSpc>
                <a:spcBef>
                  <a:spcPct val="0"/>
                </a:spcBef>
              </a:pPr>
              <a:endParaRPr/>
            </a:p>
          </p:txBody>
        </p:sp>
      </p:grpSp>
      <p:grpSp>
        <p:nvGrpSpPr>
          <p:cNvPr id="35" name="Group 3">
            <a:extLst>
              <a:ext uri="{FF2B5EF4-FFF2-40B4-BE49-F238E27FC236}">
                <a16:creationId xmlns:a16="http://schemas.microsoft.com/office/drawing/2014/main" id="{331A0F6B-9391-9F9C-8CE7-8966D9E288DB}"/>
              </a:ext>
            </a:extLst>
          </p:cNvPr>
          <p:cNvGrpSpPr/>
          <p:nvPr/>
        </p:nvGrpSpPr>
        <p:grpSpPr>
          <a:xfrm>
            <a:off x="4922846" y="1868597"/>
            <a:ext cx="2456558" cy="4532205"/>
            <a:chOff x="0" y="0"/>
            <a:chExt cx="862412" cy="3147764"/>
          </a:xfrm>
        </p:grpSpPr>
        <p:sp>
          <p:nvSpPr>
            <p:cNvPr id="36" name="Freeform 4">
              <a:extLst>
                <a:ext uri="{FF2B5EF4-FFF2-40B4-BE49-F238E27FC236}">
                  <a16:creationId xmlns:a16="http://schemas.microsoft.com/office/drawing/2014/main" id="{89504875-CECE-B500-1E06-50AD49710569}"/>
                </a:ext>
              </a:extLst>
            </p:cNvPr>
            <p:cNvSpPr/>
            <p:nvPr/>
          </p:nvSpPr>
          <p:spPr>
            <a:xfrm>
              <a:off x="0" y="0"/>
              <a:ext cx="862412" cy="3147764"/>
            </a:xfrm>
            <a:custGeom>
              <a:avLst/>
              <a:gdLst/>
              <a:ahLst/>
              <a:cxnLst/>
              <a:rect l="l" t="t" r="r" b="b"/>
              <a:pathLst>
                <a:path w="862412" h="3147764">
                  <a:moveTo>
                    <a:pt x="215209" y="0"/>
                  </a:moveTo>
                  <a:lnTo>
                    <a:pt x="647203" y="0"/>
                  </a:lnTo>
                  <a:cubicBezTo>
                    <a:pt x="704280" y="0"/>
                    <a:pt x="759019" y="22674"/>
                    <a:pt x="799378" y="63033"/>
                  </a:cubicBezTo>
                  <a:cubicBezTo>
                    <a:pt x="839738" y="103393"/>
                    <a:pt x="862412" y="158132"/>
                    <a:pt x="862412" y="215209"/>
                  </a:cubicBezTo>
                  <a:lnTo>
                    <a:pt x="862412" y="2932556"/>
                  </a:lnTo>
                  <a:cubicBezTo>
                    <a:pt x="862412" y="2989633"/>
                    <a:pt x="839738" y="3044372"/>
                    <a:pt x="799378" y="3084731"/>
                  </a:cubicBezTo>
                  <a:cubicBezTo>
                    <a:pt x="759019" y="3125091"/>
                    <a:pt x="704280" y="3147764"/>
                    <a:pt x="647203" y="3147764"/>
                  </a:cubicBezTo>
                  <a:lnTo>
                    <a:pt x="215209" y="3147764"/>
                  </a:lnTo>
                  <a:cubicBezTo>
                    <a:pt x="158132" y="3147764"/>
                    <a:pt x="103393" y="3125091"/>
                    <a:pt x="63033" y="3084731"/>
                  </a:cubicBezTo>
                  <a:cubicBezTo>
                    <a:pt x="22674" y="3044372"/>
                    <a:pt x="0" y="2989633"/>
                    <a:pt x="0" y="2932556"/>
                  </a:cubicBezTo>
                  <a:lnTo>
                    <a:pt x="0" y="215209"/>
                  </a:lnTo>
                  <a:cubicBezTo>
                    <a:pt x="0" y="158132"/>
                    <a:pt x="22674" y="103393"/>
                    <a:pt x="63033" y="63033"/>
                  </a:cubicBezTo>
                  <a:cubicBezTo>
                    <a:pt x="103393" y="22674"/>
                    <a:pt x="158132" y="0"/>
                    <a:pt x="215209" y="0"/>
                  </a:cubicBezTo>
                  <a:close/>
                </a:path>
              </a:pathLst>
            </a:custGeom>
            <a:solidFill>
              <a:srgbClr val="051D40"/>
            </a:solidFill>
            <a:ln cap="rnd">
              <a:noFill/>
              <a:prstDash val="solid"/>
              <a:round/>
            </a:ln>
          </p:spPr>
          <p:txBody>
            <a:bodyPr/>
            <a:lstStyle/>
            <a:p>
              <a:endParaRPr lang="en-US"/>
            </a:p>
          </p:txBody>
        </p:sp>
        <p:sp>
          <p:nvSpPr>
            <p:cNvPr id="37" name="TextBox 5">
              <a:extLst>
                <a:ext uri="{FF2B5EF4-FFF2-40B4-BE49-F238E27FC236}">
                  <a16:creationId xmlns:a16="http://schemas.microsoft.com/office/drawing/2014/main" id="{D9DF1F71-00B5-A154-5E59-F675FACB0409}"/>
                </a:ext>
              </a:extLst>
            </p:cNvPr>
            <p:cNvSpPr txBox="1"/>
            <p:nvPr/>
          </p:nvSpPr>
          <p:spPr>
            <a:xfrm>
              <a:off x="0" y="-47625"/>
              <a:ext cx="862412" cy="3195389"/>
            </a:xfrm>
            <a:prstGeom prst="rect">
              <a:avLst/>
            </a:prstGeom>
          </p:spPr>
          <p:txBody>
            <a:bodyPr lIns="50800" tIns="50800" rIns="50800" bIns="50800" rtlCol="0" anchor="ctr"/>
            <a:lstStyle/>
            <a:p>
              <a:pPr marL="0" lvl="0" indent="0" algn="ctr">
                <a:lnSpc>
                  <a:spcPts val="3360"/>
                </a:lnSpc>
                <a:spcBef>
                  <a:spcPct val="0"/>
                </a:spcBef>
              </a:pPr>
              <a:endParaRPr/>
            </a:p>
          </p:txBody>
        </p:sp>
      </p:grpSp>
      <p:grpSp>
        <p:nvGrpSpPr>
          <p:cNvPr id="2" name="Group 3">
            <a:extLst>
              <a:ext uri="{FF2B5EF4-FFF2-40B4-BE49-F238E27FC236}">
                <a16:creationId xmlns:a16="http://schemas.microsoft.com/office/drawing/2014/main" id="{12BAFB4F-35F7-03B9-BD63-75DD06500871}"/>
              </a:ext>
            </a:extLst>
          </p:cNvPr>
          <p:cNvGrpSpPr/>
          <p:nvPr/>
        </p:nvGrpSpPr>
        <p:grpSpPr>
          <a:xfrm>
            <a:off x="1958920" y="1858368"/>
            <a:ext cx="2456558" cy="4542434"/>
            <a:chOff x="0" y="0"/>
            <a:chExt cx="862412" cy="3147764"/>
          </a:xfrm>
        </p:grpSpPr>
        <p:sp>
          <p:nvSpPr>
            <p:cNvPr id="3" name="Freeform 4">
              <a:extLst>
                <a:ext uri="{FF2B5EF4-FFF2-40B4-BE49-F238E27FC236}">
                  <a16:creationId xmlns:a16="http://schemas.microsoft.com/office/drawing/2014/main" id="{B1758A1E-4FE7-4373-46FA-7B265BB878BE}"/>
                </a:ext>
              </a:extLst>
            </p:cNvPr>
            <p:cNvSpPr/>
            <p:nvPr/>
          </p:nvSpPr>
          <p:spPr>
            <a:xfrm>
              <a:off x="0" y="0"/>
              <a:ext cx="862412" cy="3147764"/>
            </a:xfrm>
            <a:custGeom>
              <a:avLst/>
              <a:gdLst/>
              <a:ahLst/>
              <a:cxnLst/>
              <a:rect l="l" t="t" r="r" b="b"/>
              <a:pathLst>
                <a:path w="862412" h="3147764">
                  <a:moveTo>
                    <a:pt x="215209" y="0"/>
                  </a:moveTo>
                  <a:lnTo>
                    <a:pt x="647203" y="0"/>
                  </a:lnTo>
                  <a:cubicBezTo>
                    <a:pt x="704280" y="0"/>
                    <a:pt x="759019" y="22674"/>
                    <a:pt x="799378" y="63033"/>
                  </a:cubicBezTo>
                  <a:cubicBezTo>
                    <a:pt x="839738" y="103393"/>
                    <a:pt x="862412" y="158132"/>
                    <a:pt x="862412" y="215209"/>
                  </a:cubicBezTo>
                  <a:lnTo>
                    <a:pt x="862412" y="2932556"/>
                  </a:lnTo>
                  <a:cubicBezTo>
                    <a:pt x="862412" y="2989633"/>
                    <a:pt x="839738" y="3044372"/>
                    <a:pt x="799378" y="3084731"/>
                  </a:cubicBezTo>
                  <a:cubicBezTo>
                    <a:pt x="759019" y="3125091"/>
                    <a:pt x="704280" y="3147764"/>
                    <a:pt x="647203" y="3147764"/>
                  </a:cubicBezTo>
                  <a:lnTo>
                    <a:pt x="215209" y="3147764"/>
                  </a:lnTo>
                  <a:cubicBezTo>
                    <a:pt x="158132" y="3147764"/>
                    <a:pt x="103393" y="3125091"/>
                    <a:pt x="63033" y="3084731"/>
                  </a:cubicBezTo>
                  <a:cubicBezTo>
                    <a:pt x="22674" y="3044372"/>
                    <a:pt x="0" y="2989633"/>
                    <a:pt x="0" y="2932556"/>
                  </a:cubicBezTo>
                  <a:lnTo>
                    <a:pt x="0" y="215209"/>
                  </a:lnTo>
                  <a:cubicBezTo>
                    <a:pt x="0" y="158132"/>
                    <a:pt x="22674" y="103393"/>
                    <a:pt x="63033" y="63033"/>
                  </a:cubicBezTo>
                  <a:cubicBezTo>
                    <a:pt x="103393" y="22674"/>
                    <a:pt x="158132" y="0"/>
                    <a:pt x="215209" y="0"/>
                  </a:cubicBezTo>
                  <a:close/>
                </a:path>
              </a:pathLst>
            </a:custGeom>
            <a:solidFill>
              <a:srgbClr val="051D40"/>
            </a:solidFill>
            <a:ln cap="rnd">
              <a:noFill/>
              <a:prstDash val="solid"/>
              <a:round/>
            </a:ln>
          </p:spPr>
          <p:txBody>
            <a:bodyPr/>
            <a:lstStyle/>
            <a:p>
              <a:endParaRPr lang="en-US"/>
            </a:p>
          </p:txBody>
        </p:sp>
        <p:sp>
          <p:nvSpPr>
            <p:cNvPr id="19" name="TextBox 5">
              <a:extLst>
                <a:ext uri="{FF2B5EF4-FFF2-40B4-BE49-F238E27FC236}">
                  <a16:creationId xmlns:a16="http://schemas.microsoft.com/office/drawing/2014/main" id="{5DAF9FA2-7516-5DA7-5195-E8EB4CAE094E}"/>
                </a:ext>
              </a:extLst>
            </p:cNvPr>
            <p:cNvSpPr txBox="1"/>
            <p:nvPr/>
          </p:nvSpPr>
          <p:spPr>
            <a:xfrm>
              <a:off x="0" y="-47625"/>
              <a:ext cx="862412" cy="3195389"/>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6" name="TextBox 25">
            <a:extLst>
              <a:ext uri="{FF2B5EF4-FFF2-40B4-BE49-F238E27FC236}">
                <a16:creationId xmlns:a16="http://schemas.microsoft.com/office/drawing/2014/main" id="{0F1463DF-EDC5-2C40-FA62-1BC2CFE687AB}"/>
              </a:ext>
            </a:extLst>
          </p:cNvPr>
          <p:cNvSpPr txBox="1"/>
          <p:nvPr/>
        </p:nvSpPr>
        <p:spPr>
          <a:xfrm>
            <a:off x="2020643" y="4212545"/>
            <a:ext cx="2133106" cy="972767"/>
          </a:xfrm>
          <a:prstGeom prst="rect">
            <a:avLst/>
          </a:prstGeom>
        </p:spPr>
        <p:txBody>
          <a:bodyPr wrap="square" lIns="0" tIns="0" rIns="0" bIns="0" rtlCol="0" anchor="t">
            <a:spAutoFit/>
          </a:bodyPr>
          <a:lstStyle/>
          <a:p>
            <a:pPr algn="ctr">
              <a:lnSpc>
                <a:spcPts val="4118"/>
              </a:lnSpc>
            </a:pPr>
            <a:r>
              <a:rPr lang="en-US" sz="2000" b="1" spc="171" dirty="0">
                <a:solidFill>
                  <a:srgbClr val="FFFBFB"/>
                </a:solidFill>
                <a:latin typeface="Tahoma" panose="020B0604030504040204" pitchFamily="34" charset="0"/>
                <a:ea typeface="Tahoma" panose="020B0604030504040204" pitchFamily="34" charset="0"/>
                <a:cs typeface="Tahoma" panose="020B0604030504040204" pitchFamily="34" charset="0"/>
                <a:sym typeface="Almarai Bold"/>
              </a:rPr>
              <a:t>Võ Minh </a:t>
            </a:r>
            <a:r>
              <a:rPr lang="en-US" sz="2000" b="1" spc="171" dirty="0" err="1">
                <a:solidFill>
                  <a:srgbClr val="FFFBFB"/>
                </a:solidFill>
                <a:latin typeface="Tahoma" panose="020B0604030504040204" pitchFamily="34" charset="0"/>
                <a:ea typeface="Tahoma" panose="020B0604030504040204" pitchFamily="34" charset="0"/>
                <a:cs typeface="Tahoma" panose="020B0604030504040204" pitchFamily="34" charset="0"/>
                <a:sym typeface="Almarai Bold"/>
              </a:rPr>
              <a:t>Trường</a:t>
            </a:r>
            <a:endParaRPr lang="en-US" sz="2000" b="1" spc="171" dirty="0">
              <a:solidFill>
                <a:srgbClr val="FFFBFB"/>
              </a:solidFill>
              <a:latin typeface="Tahoma" panose="020B0604030504040204" pitchFamily="34" charset="0"/>
              <a:ea typeface="Tahoma" panose="020B0604030504040204" pitchFamily="34" charset="0"/>
              <a:cs typeface="Tahoma" panose="020B0604030504040204" pitchFamily="34" charset="0"/>
              <a:sym typeface="Almarai Bold"/>
            </a:endParaRPr>
          </a:p>
        </p:txBody>
      </p:sp>
      <p:sp>
        <p:nvSpPr>
          <p:cNvPr id="27" name="TextBox 26">
            <a:extLst>
              <a:ext uri="{FF2B5EF4-FFF2-40B4-BE49-F238E27FC236}">
                <a16:creationId xmlns:a16="http://schemas.microsoft.com/office/drawing/2014/main" id="{70ED1B81-429A-6289-572C-CFF5726348D9}"/>
              </a:ext>
            </a:extLst>
          </p:cNvPr>
          <p:cNvSpPr txBox="1"/>
          <p:nvPr/>
        </p:nvSpPr>
        <p:spPr>
          <a:xfrm>
            <a:off x="1890475" y="5400790"/>
            <a:ext cx="2633068" cy="327718"/>
          </a:xfrm>
          <a:prstGeom prst="rect">
            <a:avLst/>
          </a:prstGeom>
        </p:spPr>
        <p:txBody>
          <a:bodyPr wrap="square" lIns="0" tIns="0" rIns="0" bIns="0" rtlCol="0" anchor="t">
            <a:spAutoFit/>
          </a:bodyPr>
          <a:lstStyle/>
          <a:p>
            <a:pPr algn="ctr">
              <a:lnSpc>
                <a:spcPts val="2818"/>
              </a:lnSpc>
            </a:pPr>
            <a:r>
              <a:rPr lang="en-US" sz="1600" b="1" spc="117" dirty="0">
                <a:solidFill>
                  <a:srgbClr val="17E3B2"/>
                </a:solidFill>
                <a:latin typeface="Almarai Bold"/>
                <a:ea typeface="Almarai Bold"/>
                <a:cs typeface="Almarai Bold"/>
                <a:sym typeface="Almarai Bold"/>
              </a:rPr>
              <a:t>2001216268</a:t>
            </a:r>
            <a:endParaRPr lang="en-US" sz="2349" b="1" spc="117" dirty="0">
              <a:solidFill>
                <a:srgbClr val="17E3B2"/>
              </a:solidFill>
              <a:latin typeface="Almarai Bold"/>
              <a:ea typeface="Almarai Bold"/>
              <a:cs typeface="Almarai Bold"/>
              <a:sym typeface="Almarai Bold"/>
            </a:endParaRPr>
          </a:p>
        </p:txBody>
      </p:sp>
      <p:sp>
        <p:nvSpPr>
          <p:cNvPr id="28" name="TextBox 27">
            <a:extLst>
              <a:ext uri="{FF2B5EF4-FFF2-40B4-BE49-F238E27FC236}">
                <a16:creationId xmlns:a16="http://schemas.microsoft.com/office/drawing/2014/main" id="{B00C3723-4CA8-55EF-F6D4-EA73AE904A8C}"/>
              </a:ext>
            </a:extLst>
          </p:cNvPr>
          <p:cNvSpPr txBox="1"/>
          <p:nvPr/>
        </p:nvSpPr>
        <p:spPr>
          <a:xfrm>
            <a:off x="5210907" y="4212546"/>
            <a:ext cx="1829469" cy="972767"/>
          </a:xfrm>
          <a:prstGeom prst="rect">
            <a:avLst/>
          </a:prstGeom>
        </p:spPr>
        <p:txBody>
          <a:bodyPr wrap="square" lIns="0" tIns="0" rIns="0" bIns="0" rtlCol="0" anchor="t">
            <a:spAutoFit/>
          </a:bodyPr>
          <a:lstStyle/>
          <a:p>
            <a:pPr algn="ctr">
              <a:lnSpc>
                <a:spcPts val="4118"/>
              </a:lnSpc>
            </a:pPr>
            <a:r>
              <a:rPr lang="en-US" sz="2000" b="1" spc="171" dirty="0" err="1">
                <a:solidFill>
                  <a:srgbClr val="FFFBFB"/>
                </a:solidFill>
                <a:latin typeface="Tahoma" panose="020B0604030504040204" pitchFamily="34" charset="0"/>
                <a:ea typeface="Tahoma" panose="020B0604030504040204" pitchFamily="34" charset="0"/>
                <a:cs typeface="Tahoma" panose="020B0604030504040204" pitchFamily="34" charset="0"/>
                <a:sym typeface="Almarai Bold"/>
              </a:rPr>
              <a:t>Hồ</a:t>
            </a:r>
            <a:r>
              <a:rPr lang="en-US" sz="2000" b="1" spc="171" dirty="0">
                <a:solidFill>
                  <a:srgbClr val="FFFBFB"/>
                </a:solidFill>
                <a:latin typeface="Tahoma" panose="020B0604030504040204" pitchFamily="34" charset="0"/>
                <a:ea typeface="Tahoma" panose="020B0604030504040204" pitchFamily="34" charset="0"/>
                <a:cs typeface="Tahoma" panose="020B0604030504040204" pitchFamily="34" charset="0"/>
                <a:sym typeface="Almarai Bold"/>
              </a:rPr>
              <a:t> Minh Quang (NT)</a:t>
            </a:r>
          </a:p>
        </p:txBody>
      </p:sp>
      <p:sp>
        <p:nvSpPr>
          <p:cNvPr id="29" name="TextBox 28">
            <a:extLst>
              <a:ext uri="{FF2B5EF4-FFF2-40B4-BE49-F238E27FC236}">
                <a16:creationId xmlns:a16="http://schemas.microsoft.com/office/drawing/2014/main" id="{BD6B9EF0-DD43-DD3F-CEA4-730476EABE0E}"/>
              </a:ext>
            </a:extLst>
          </p:cNvPr>
          <p:cNvSpPr txBox="1"/>
          <p:nvPr/>
        </p:nvSpPr>
        <p:spPr>
          <a:xfrm>
            <a:off x="4832689" y="5417560"/>
            <a:ext cx="2633068" cy="323422"/>
          </a:xfrm>
          <a:prstGeom prst="rect">
            <a:avLst/>
          </a:prstGeom>
        </p:spPr>
        <p:txBody>
          <a:bodyPr wrap="square" lIns="0" tIns="0" rIns="0" bIns="0" rtlCol="0" anchor="t">
            <a:spAutoFit/>
          </a:bodyPr>
          <a:lstStyle/>
          <a:p>
            <a:pPr algn="ctr">
              <a:lnSpc>
                <a:spcPts val="2818"/>
              </a:lnSpc>
            </a:pPr>
            <a:r>
              <a:rPr lang="en-US" sz="1600" b="1" spc="117" dirty="0">
                <a:solidFill>
                  <a:srgbClr val="17E3B2"/>
                </a:solidFill>
                <a:latin typeface="Almarai Bold"/>
                <a:ea typeface="Almarai Bold"/>
                <a:cs typeface="Almarai Bold"/>
                <a:sym typeface="Almarai Bold"/>
              </a:rPr>
              <a:t>2001216071</a:t>
            </a:r>
          </a:p>
        </p:txBody>
      </p:sp>
      <p:sp>
        <p:nvSpPr>
          <p:cNvPr id="30" name="TextBox 29">
            <a:extLst>
              <a:ext uri="{FF2B5EF4-FFF2-40B4-BE49-F238E27FC236}">
                <a16:creationId xmlns:a16="http://schemas.microsoft.com/office/drawing/2014/main" id="{67D9AC29-4267-DD89-FCB6-81CA8A767F52}"/>
              </a:ext>
            </a:extLst>
          </p:cNvPr>
          <p:cNvSpPr txBox="1"/>
          <p:nvPr/>
        </p:nvSpPr>
        <p:spPr>
          <a:xfrm>
            <a:off x="8157780" y="4212545"/>
            <a:ext cx="1793813" cy="972767"/>
          </a:xfrm>
          <a:prstGeom prst="rect">
            <a:avLst/>
          </a:prstGeom>
        </p:spPr>
        <p:txBody>
          <a:bodyPr wrap="square" lIns="0" tIns="0" rIns="0" bIns="0" rtlCol="0" anchor="t">
            <a:spAutoFit/>
          </a:bodyPr>
          <a:lstStyle/>
          <a:p>
            <a:pPr algn="ctr">
              <a:lnSpc>
                <a:spcPts val="4118"/>
              </a:lnSpc>
            </a:pPr>
            <a:r>
              <a:rPr lang="en-US" sz="2000" b="1" spc="171" dirty="0">
                <a:solidFill>
                  <a:srgbClr val="FFFBFB"/>
                </a:solidFill>
                <a:latin typeface="Tahoma" panose="020B0604030504040204" pitchFamily="34" charset="0"/>
                <a:ea typeface="Tahoma" panose="020B0604030504040204" pitchFamily="34" charset="0"/>
                <a:cs typeface="Tahoma" panose="020B0604030504040204" pitchFamily="34" charset="0"/>
                <a:sym typeface="Almarai Bold"/>
              </a:rPr>
              <a:t>Hoàng Văn Trí</a:t>
            </a:r>
          </a:p>
        </p:txBody>
      </p:sp>
      <p:sp>
        <p:nvSpPr>
          <p:cNvPr id="31" name="TextBox 30">
            <a:extLst>
              <a:ext uri="{FF2B5EF4-FFF2-40B4-BE49-F238E27FC236}">
                <a16:creationId xmlns:a16="http://schemas.microsoft.com/office/drawing/2014/main" id="{539AF04B-F30A-1342-6E6D-BC5A08DBF11F}"/>
              </a:ext>
            </a:extLst>
          </p:cNvPr>
          <p:cNvSpPr txBox="1"/>
          <p:nvPr/>
        </p:nvSpPr>
        <p:spPr>
          <a:xfrm>
            <a:off x="7738153" y="5417560"/>
            <a:ext cx="2633068" cy="315984"/>
          </a:xfrm>
          <a:prstGeom prst="rect">
            <a:avLst/>
          </a:prstGeom>
        </p:spPr>
        <p:txBody>
          <a:bodyPr wrap="square" lIns="0" tIns="0" rIns="0" bIns="0" rtlCol="0" anchor="t">
            <a:spAutoFit/>
          </a:bodyPr>
          <a:lstStyle/>
          <a:p>
            <a:pPr algn="ctr">
              <a:lnSpc>
                <a:spcPts val="2818"/>
              </a:lnSpc>
            </a:pPr>
            <a:r>
              <a:rPr lang="en-US" sz="1600" b="1" spc="117" dirty="0">
                <a:solidFill>
                  <a:srgbClr val="17E3B2"/>
                </a:solidFill>
                <a:latin typeface="Almarai Bold"/>
                <a:ea typeface="Almarai Bold"/>
                <a:cs typeface="Almarai Bold"/>
                <a:sym typeface="Almarai Bold"/>
              </a:rPr>
              <a:t>2001210517</a:t>
            </a:r>
          </a:p>
        </p:txBody>
      </p:sp>
      <p:sp>
        <p:nvSpPr>
          <p:cNvPr id="32" name="Oval 31">
            <a:extLst>
              <a:ext uri="{FF2B5EF4-FFF2-40B4-BE49-F238E27FC236}">
                <a16:creationId xmlns:a16="http://schemas.microsoft.com/office/drawing/2014/main" id="{522038A6-480C-E060-6EFE-7C5CA24066D7}"/>
              </a:ext>
            </a:extLst>
          </p:cNvPr>
          <p:cNvSpPr/>
          <p:nvPr/>
        </p:nvSpPr>
        <p:spPr>
          <a:xfrm>
            <a:off x="5186624" y="2150830"/>
            <a:ext cx="1829469" cy="1829469"/>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ED732A2-DF49-1110-9C2B-B4CCEC35F2A4}"/>
              </a:ext>
            </a:extLst>
          </p:cNvPr>
          <p:cNvSpPr/>
          <p:nvPr/>
        </p:nvSpPr>
        <p:spPr>
          <a:xfrm>
            <a:off x="8176339" y="2226637"/>
            <a:ext cx="1793813" cy="1793813"/>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4744FA4-442A-12D2-3DA8-0B7DB6D3D07C}"/>
              </a:ext>
            </a:extLst>
          </p:cNvPr>
          <p:cNvSpPr/>
          <p:nvPr/>
        </p:nvSpPr>
        <p:spPr>
          <a:xfrm>
            <a:off x="2257765" y="2084315"/>
            <a:ext cx="1895984" cy="1895984"/>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45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250" fill="hold"/>
                                        <p:tgtEl>
                                          <p:spTgt spid="2"/>
                                        </p:tgtEl>
                                        <p:attrNameLst>
                                          <p:attrName>ppt_x</p:attrName>
                                        </p:attrNameLst>
                                      </p:cBhvr>
                                      <p:tavLst>
                                        <p:tav tm="0">
                                          <p:val>
                                            <p:strVal val="#ppt_x"/>
                                          </p:val>
                                        </p:tav>
                                        <p:tav tm="100000">
                                          <p:val>
                                            <p:strVal val="#ppt_x"/>
                                          </p:val>
                                        </p:tav>
                                      </p:tavLst>
                                    </p:anim>
                                    <p:anim calcmode="lin" valueType="num">
                                      <p:cBhvr additive="base">
                                        <p:cTn id="13" dur="25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ppt_x"/>
                                          </p:val>
                                        </p:tav>
                                        <p:tav tm="100000">
                                          <p:val>
                                            <p:strVal val="#ppt_x"/>
                                          </p:val>
                                        </p:tav>
                                      </p:tavLst>
                                    </p:anim>
                                    <p:anim calcmode="lin" valueType="num">
                                      <p:cBhvr additive="base">
                                        <p:cTn id="2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27" grpId="0"/>
      <p:bldP spid="28" grpId="0"/>
      <p:bldP spid="29" grpId="0"/>
      <p:bldP spid="30" grpId="0"/>
      <p:bldP spid="31" grpId="0"/>
      <p:bldP spid="32" grpId="0" animBg="1"/>
      <p:bldP spid="33"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58884-4DC1-83E1-7DE1-1DE6A8EFCA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A4A357C-FA2F-CA17-8CEF-5E5286D1D8A3}"/>
              </a:ext>
            </a:extLst>
          </p:cNvPr>
          <p:cNvSpPr txBox="1"/>
          <p:nvPr/>
        </p:nvSpPr>
        <p:spPr>
          <a:xfrm>
            <a:off x="712656" y="490095"/>
            <a:ext cx="3817011" cy="1282659"/>
          </a:xfrm>
          <a:prstGeom prst="rect">
            <a:avLst/>
          </a:prstGeom>
          <a:noFill/>
        </p:spPr>
        <p:txBody>
          <a:bodyPr wrap="square">
            <a:spAutoFit/>
          </a:bodyPr>
          <a:lstStyle/>
          <a:p>
            <a:pPr algn="ctr">
              <a:lnSpc>
                <a:spcPts val="11466"/>
              </a:lnSpc>
            </a:pPr>
            <a:r>
              <a:rPr lang="vi-VN" sz="3200" b="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Hướng phát triển</a:t>
            </a:r>
            <a:endPar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sp>
        <p:nvSpPr>
          <p:cNvPr id="4" name="Oval 3">
            <a:extLst>
              <a:ext uri="{FF2B5EF4-FFF2-40B4-BE49-F238E27FC236}">
                <a16:creationId xmlns:a16="http://schemas.microsoft.com/office/drawing/2014/main" id="{0F8FE783-6F22-9096-0DB1-8E0E6E03E119}"/>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3</a:t>
            </a:r>
          </a:p>
        </p:txBody>
      </p:sp>
      <p:sp>
        <p:nvSpPr>
          <p:cNvPr id="5" name="TextBox 4">
            <a:extLst>
              <a:ext uri="{FF2B5EF4-FFF2-40B4-BE49-F238E27FC236}">
                <a16:creationId xmlns:a16="http://schemas.microsoft.com/office/drawing/2014/main" id="{768FA393-5C04-2EFE-D5A6-6D23BF66AF06}"/>
              </a:ext>
            </a:extLst>
          </p:cNvPr>
          <p:cNvSpPr txBox="1"/>
          <p:nvPr/>
        </p:nvSpPr>
        <p:spPr>
          <a:xfrm>
            <a:off x="977899" y="1933621"/>
            <a:ext cx="10003367" cy="2118529"/>
          </a:xfrm>
          <a:prstGeom prst="rect">
            <a:avLst/>
          </a:prstGeom>
          <a:noFill/>
        </p:spPr>
        <p:txBody>
          <a:bodyPr wrap="square" rtlCol="0">
            <a:spAutoFit/>
          </a:bodyPr>
          <a:lstStyle/>
          <a:p>
            <a:pPr>
              <a:lnSpc>
                <a:spcPct val="150000"/>
              </a:lnSpc>
            </a:pPr>
            <a:r>
              <a:rPr lang="vi-VN" dirty="0"/>
              <a:t>Tối ưu hơn các tính năng bảo mật để có khả năng bảo mật dữ liệu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vi-VN"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t> </a:t>
            </a:r>
            <a:r>
              <a:rPr lang="vi-VN" dirty="0"/>
              <a:t>tốt hơn. Cần có sự kết hợp song song giữa quản lý trung tâm, giáo viên với học viên một cách chặt chẽ để việc theo dõi và quản lý trở nên dễ dàng hơn. Nếu có thể đưa phần mềm quản lý học viên của trung tâm ngoại ngữ lên trang Web sẽ giúp cho phụ huynh thuận lợi hơn trong việc theo dõi quá trình học tập của học viên</a:t>
            </a:r>
            <a:r>
              <a:rPr lang="en-US" dirty="0"/>
              <a:t>!</a:t>
            </a:r>
            <a:endParaRPr lang="vi-VN" dirty="0"/>
          </a:p>
        </p:txBody>
      </p:sp>
    </p:spTree>
    <p:extLst>
      <p:ext uri="{BB962C8B-B14F-4D97-AF65-F5344CB8AC3E}">
        <p14:creationId xmlns:p14="http://schemas.microsoft.com/office/powerpoint/2010/main" val="1625448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AA620-FDAD-F733-57E3-DC86C1A3DE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EB5181-D41D-165E-C6E8-9110112FDCA1}"/>
              </a:ext>
            </a:extLst>
          </p:cNvPr>
          <p:cNvSpPr txBox="1"/>
          <p:nvPr/>
        </p:nvSpPr>
        <p:spPr>
          <a:xfrm>
            <a:off x="2045789" y="4092055"/>
            <a:ext cx="8100419" cy="730585"/>
          </a:xfrm>
          <a:prstGeom prst="rect">
            <a:avLst/>
          </a:prstGeom>
          <a:noFill/>
        </p:spPr>
        <p:txBody>
          <a:bodyPr wrap="square">
            <a:spAutoFit/>
          </a:bodyPr>
          <a:lstStyle/>
          <a:p>
            <a:pPr algn="ctr">
              <a:lnSpc>
                <a:spcPct val="150000"/>
              </a:lnSpc>
            </a:pPr>
            <a:r>
              <a:rPr lang="vi-VN"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DEMO PHẦN MỀM</a:t>
            </a:r>
            <a:endPar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pic>
        <p:nvPicPr>
          <p:cNvPr id="4" name="Picture 3">
            <a:extLst>
              <a:ext uri="{FF2B5EF4-FFF2-40B4-BE49-F238E27FC236}">
                <a16:creationId xmlns:a16="http://schemas.microsoft.com/office/drawing/2014/main" id="{840C2113-BB8A-1AB2-AEF3-0FAA1897F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973" y="1406764"/>
            <a:ext cx="2734054" cy="221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266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E40A26-C7E4-7475-C9F3-6C6EC618C2AF}"/>
              </a:ext>
            </a:extLst>
          </p:cNvPr>
          <p:cNvSpPr txBox="1"/>
          <p:nvPr/>
        </p:nvSpPr>
        <p:spPr>
          <a:xfrm>
            <a:off x="3184440" y="319988"/>
            <a:ext cx="5823119" cy="1314271"/>
          </a:xfrm>
          <a:prstGeom prst="rect">
            <a:avLst/>
          </a:prstGeom>
          <a:noFill/>
        </p:spPr>
        <p:txBody>
          <a:bodyPr wrap="square">
            <a:spAutoFit/>
          </a:bodyPr>
          <a:lstStyle/>
          <a:p>
            <a:pPr algn="ctr">
              <a:lnSpc>
                <a:spcPts val="11466"/>
              </a:lnSpc>
            </a:pPr>
            <a:r>
              <a:rPr lang="en-US" sz="36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PHÂN CÔNG NHÓM</a:t>
            </a:r>
          </a:p>
        </p:txBody>
      </p:sp>
      <p:grpSp>
        <p:nvGrpSpPr>
          <p:cNvPr id="10" name="Group 32">
            <a:extLst>
              <a:ext uri="{FF2B5EF4-FFF2-40B4-BE49-F238E27FC236}">
                <a16:creationId xmlns:a16="http://schemas.microsoft.com/office/drawing/2014/main" id="{8EC7A96B-C425-44FF-9A53-94CE373576ED}"/>
              </a:ext>
            </a:extLst>
          </p:cNvPr>
          <p:cNvGrpSpPr/>
          <p:nvPr/>
        </p:nvGrpSpPr>
        <p:grpSpPr>
          <a:xfrm rot="5400000">
            <a:off x="1444690" y="1634260"/>
            <a:ext cx="775996" cy="775996"/>
            <a:chOff x="0" y="0"/>
            <a:chExt cx="812800" cy="812800"/>
          </a:xfrm>
        </p:grpSpPr>
        <p:sp>
          <p:nvSpPr>
            <p:cNvPr id="11" name="Freeform 33">
              <a:extLst>
                <a:ext uri="{FF2B5EF4-FFF2-40B4-BE49-F238E27FC236}">
                  <a16:creationId xmlns:a16="http://schemas.microsoft.com/office/drawing/2014/main" id="{B3CD9220-0862-43B5-2C21-3F18826C459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graphicFrame>
        <p:nvGraphicFramePr>
          <p:cNvPr id="15" name="Table 14">
            <a:extLst>
              <a:ext uri="{FF2B5EF4-FFF2-40B4-BE49-F238E27FC236}">
                <a16:creationId xmlns:a16="http://schemas.microsoft.com/office/drawing/2014/main" id="{E5DCB677-2A25-8426-312E-FBB644065060}"/>
              </a:ext>
            </a:extLst>
          </p:cNvPr>
          <p:cNvGraphicFramePr>
            <a:graphicFrameLocks noGrp="1"/>
          </p:cNvGraphicFramePr>
          <p:nvPr>
            <p:extLst>
              <p:ext uri="{D42A27DB-BD31-4B8C-83A1-F6EECF244321}">
                <p14:modId xmlns:p14="http://schemas.microsoft.com/office/powerpoint/2010/main" val="1130279967"/>
              </p:ext>
            </p:extLst>
          </p:nvPr>
        </p:nvGraphicFramePr>
        <p:xfrm>
          <a:off x="1933303" y="1799523"/>
          <a:ext cx="8438996" cy="4884873"/>
        </p:xfrm>
        <a:graphic>
          <a:graphicData uri="http://schemas.openxmlformats.org/drawingml/2006/table">
            <a:tbl>
              <a:tblPr firstRow="1" bandRow="1">
                <a:tableStyleId>{5C22544A-7EE6-4342-B048-85BDC9FD1C3A}</a:tableStyleId>
              </a:tblPr>
              <a:tblGrid>
                <a:gridCol w="1512890">
                  <a:extLst>
                    <a:ext uri="{9D8B030D-6E8A-4147-A177-3AD203B41FA5}">
                      <a16:colId xmlns:a16="http://schemas.microsoft.com/office/drawing/2014/main" val="3189300225"/>
                    </a:ext>
                  </a:extLst>
                </a:gridCol>
                <a:gridCol w="1551079">
                  <a:extLst>
                    <a:ext uri="{9D8B030D-6E8A-4147-A177-3AD203B41FA5}">
                      <a16:colId xmlns:a16="http://schemas.microsoft.com/office/drawing/2014/main" val="571528189"/>
                    </a:ext>
                  </a:extLst>
                </a:gridCol>
                <a:gridCol w="4092137">
                  <a:extLst>
                    <a:ext uri="{9D8B030D-6E8A-4147-A177-3AD203B41FA5}">
                      <a16:colId xmlns:a16="http://schemas.microsoft.com/office/drawing/2014/main" val="3650404917"/>
                    </a:ext>
                  </a:extLst>
                </a:gridCol>
                <a:gridCol w="1282890">
                  <a:extLst>
                    <a:ext uri="{9D8B030D-6E8A-4147-A177-3AD203B41FA5}">
                      <a16:colId xmlns:a16="http://schemas.microsoft.com/office/drawing/2014/main" val="1359658817"/>
                    </a:ext>
                  </a:extLst>
                </a:gridCol>
              </a:tblGrid>
              <a:tr h="430872">
                <a:tc>
                  <a:txBody>
                    <a:bodyPr/>
                    <a:lstStyle/>
                    <a:p>
                      <a:pPr algn="ctr"/>
                      <a:r>
                        <a:rPr lang="vi-VN" sz="1600" dirty="0"/>
                        <a:t>Họ tên</a:t>
                      </a:r>
                    </a:p>
                  </a:txBody>
                  <a:tcPr/>
                </a:tc>
                <a:tc>
                  <a:txBody>
                    <a:bodyPr/>
                    <a:lstStyle/>
                    <a:p>
                      <a:pPr algn="ctr"/>
                      <a:r>
                        <a:rPr lang="vi-VN" sz="1600" dirty="0"/>
                        <a:t>MSSV</a:t>
                      </a:r>
                    </a:p>
                  </a:txBody>
                  <a:tcPr/>
                </a:tc>
                <a:tc>
                  <a:txBody>
                    <a:bodyPr/>
                    <a:lstStyle/>
                    <a:p>
                      <a:pPr algn="ctr"/>
                      <a:r>
                        <a:rPr lang="vi-VN" sz="1600" dirty="0"/>
                        <a:t>Nhiệm vụ</a:t>
                      </a:r>
                    </a:p>
                  </a:txBody>
                  <a:tcPr/>
                </a:tc>
                <a:tc>
                  <a:txBody>
                    <a:bodyPr/>
                    <a:lstStyle/>
                    <a:p>
                      <a:pPr algn="ctr"/>
                      <a:r>
                        <a:rPr lang="vi-VN" sz="1600" dirty="0"/>
                        <a:t>Đánh giá</a:t>
                      </a:r>
                    </a:p>
                  </a:txBody>
                  <a:tcPr/>
                </a:tc>
                <a:extLst>
                  <a:ext uri="{0D108BD9-81ED-4DB2-BD59-A6C34878D82A}">
                    <a16:rowId xmlns:a16="http://schemas.microsoft.com/office/drawing/2014/main" val="4103857067"/>
                  </a:ext>
                </a:extLst>
              </a:tr>
              <a:tr h="1265694">
                <a:tc>
                  <a:txBody>
                    <a:bodyPr/>
                    <a:lstStyle/>
                    <a:p>
                      <a:pPr algn="ctr"/>
                      <a:r>
                        <a:rPr lang="vi-VN" sz="1300" b="1" dirty="0"/>
                        <a:t>Hồ Minh Quang</a:t>
                      </a:r>
                      <a:br>
                        <a:rPr lang="vi-VN" sz="1300" b="1" dirty="0"/>
                      </a:br>
                      <a:r>
                        <a:rPr lang="vi-VN" sz="1300" b="1" dirty="0"/>
                        <a:t>(Nhóm trưởng)</a:t>
                      </a:r>
                    </a:p>
                    <a:p>
                      <a:pPr algn="ctr"/>
                      <a:endParaRPr lang="vi-VN" sz="1300" b="1" dirty="0"/>
                    </a:p>
                  </a:txBody>
                  <a:tcPr/>
                </a:tc>
                <a:tc>
                  <a:txBody>
                    <a:bodyPr/>
                    <a:lstStyle/>
                    <a:p>
                      <a:pPr algn="ctr"/>
                      <a:r>
                        <a:rPr lang="vi-VN" sz="1300" b="1" dirty="0"/>
                        <a:t>2001216071</a:t>
                      </a:r>
                    </a:p>
                  </a:txBody>
                  <a:tcPr/>
                </a:tc>
                <a:tc>
                  <a:txBody>
                    <a:bodyPr/>
                    <a:lstStyle/>
                    <a:p>
                      <a:r>
                        <a:rPr lang="vi-VN" sz="1300" b="1" dirty="0"/>
                        <a:t>NGHIỆP VỤ: Quản lý nhân viên</a:t>
                      </a:r>
                    </a:p>
                    <a:p>
                      <a:r>
                        <a:rPr lang="vi-VN" sz="1300" b="1" dirty="0"/>
                        <a:t>Phần mềm: Form NhanVien, Form DangNhap, Form Audit, Form PhanQuyen, Form MaHoaThongTinNV…</a:t>
                      </a:r>
                    </a:p>
                    <a:p>
                      <a:r>
                        <a:rPr lang="vi-VN" sz="1300" b="1" dirty="0"/>
                        <a:t>Cơ sở dữ liệu: Phân quyền,</a:t>
                      </a:r>
                      <a:r>
                        <a:rPr lang="en-US" sz="1300" b="1" dirty="0"/>
                        <a:t> </a:t>
                      </a:r>
                      <a:r>
                        <a:rPr lang="en-US" sz="1300" b="1" dirty="0">
                          <a:latin typeface="Arial" panose="020B0604020202020204" pitchFamily="34" charset="0"/>
                          <a:cs typeface="Arial" panose="020B0604020202020204" pitchFamily="34" charset="0"/>
                        </a:rPr>
                        <a:t>profile</a:t>
                      </a:r>
                      <a:r>
                        <a:rPr lang="en-US" sz="1300" b="1" dirty="0"/>
                        <a:t>,</a:t>
                      </a:r>
                      <a:r>
                        <a:rPr lang="vi-VN" sz="1300" b="1" dirty="0"/>
                        <a:t> audit, hàm, thủ tục mã hóa đối xứng, bất đối xứng, mã hóa lai</a:t>
                      </a:r>
                      <a:r>
                        <a:rPr lang="en-US" sz="1300" b="1" dirty="0"/>
                        <a:t>,</a:t>
                      </a:r>
                      <a:r>
                        <a:rPr lang="vi-VN" sz="1300" b="1" dirty="0"/>
                        <a:t> tạo tài khoản…</a:t>
                      </a:r>
                    </a:p>
                    <a:p>
                      <a:endParaRPr lang="vi-VN" sz="1300" b="1" dirty="0"/>
                    </a:p>
                  </a:txBody>
                  <a:tcPr/>
                </a:tc>
                <a:tc>
                  <a:txBody>
                    <a:bodyPr/>
                    <a:lstStyle/>
                    <a:p>
                      <a:pPr algn="ctr"/>
                      <a:r>
                        <a:rPr lang="vi-VN" sz="1300" b="1" dirty="0"/>
                        <a:t>100%</a:t>
                      </a:r>
                    </a:p>
                    <a:p>
                      <a:pPr algn="ctr"/>
                      <a:endParaRPr lang="vi-VN" sz="1300" b="1" dirty="0"/>
                    </a:p>
                  </a:txBody>
                  <a:tcPr/>
                </a:tc>
                <a:extLst>
                  <a:ext uri="{0D108BD9-81ED-4DB2-BD59-A6C34878D82A}">
                    <a16:rowId xmlns:a16="http://schemas.microsoft.com/office/drawing/2014/main" val="2295021548"/>
                  </a:ext>
                </a:extLst>
              </a:tr>
              <a:tr h="1182776">
                <a:tc>
                  <a:txBody>
                    <a:bodyPr/>
                    <a:lstStyle/>
                    <a:p>
                      <a:pPr algn="ctr"/>
                      <a:r>
                        <a:rPr lang="vi-VN" sz="1300" b="1" dirty="0"/>
                        <a:t>Võ Minh Trường</a:t>
                      </a:r>
                    </a:p>
                  </a:txBody>
                  <a:tcPr/>
                </a:tc>
                <a:tc>
                  <a:txBody>
                    <a:bodyPr/>
                    <a:lstStyle/>
                    <a:p>
                      <a:pPr algn="ctr"/>
                      <a:r>
                        <a:rPr lang="vi-VN" sz="1300" b="1" dirty="0"/>
                        <a:t>2001216268</a:t>
                      </a:r>
                    </a:p>
                  </a:txBody>
                  <a:tcPr/>
                </a:tc>
                <a:tc>
                  <a:txBody>
                    <a:bodyPr/>
                    <a:lstStyle/>
                    <a:p>
                      <a:r>
                        <a:rPr lang="vi-VN" sz="1300" b="1" dirty="0"/>
                        <a:t>NGHIỆP VỤ :Quản lý giáo viên</a:t>
                      </a:r>
                    </a:p>
                    <a:p>
                      <a:r>
                        <a:rPr lang="vi-VN" sz="1300" b="1" dirty="0"/>
                        <a:t>Phần mềm :FormHocVien, FormMaHoaThongTin</a:t>
                      </a:r>
                      <a:r>
                        <a:rPr lang="en-US" sz="1300" b="1" dirty="0"/>
                        <a:t>GV</a:t>
                      </a:r>
                      <a:r>
                        <a:rPr lang="vi-VN" sz="1300" b="1" dirty="0"/>
                        <a:t>, FormUpdate</a:t>
                      </a:r>
                      <a:r>
                        <a:rPr lang="en-US" sz="1300" b="1" dirty="0"/>
                        <a:t>GV</a:t>
                      </a:r>
                      <a:r>
                        <a:rPr lang="vi-VN" sz="1300" b="1" dirty="0"/>
                        <a:t>, FormNhap</a:t>
                      </a:r>
                      <a:r>
                        <a:rPr lang="en-US" sz="1300" b="1" dirty="0"/>
                        <a:t>GV</a:t>
                      </a:r>
                      <a:r>
                        <a:rPr lang="vi-VN" sz="1300" b="1" dirty="0"/>
                        <a:t>....</a:t>
                      </a:r>
                    </a:p>
                    <a:p>
                      <a:r>
                        <a:rPr lang="vi-VN" sz="1300" b="1" dirty="0"/>
                        <a:t>Cơ sở dữ liệu : Hàm , thủ tục , mã hóa đối xứng , mã hóa mất đối xứng, mã hóa lai ...</a:t>
                      </a:r>
                      <a:endParaRPr lang="en-US" sz="1300" b="1" dirty="0"/>
                    </a:p>
                  </a:txBody>
                  <a:tcPr/>
                </a:tc>
                <a:tc>
                  <a:txBody>
                    <a:bodyPr/>
                    <a:lstStyle/>
                    <a:p>
                      <a:pPr algn="ctr"/>
                      <a:r>
                        <a:rPr lang="vi-VN" sz="1300" b="1" dirty="0"/>
                        <a:t>100%</a:t>
                      </a:r>
                    </a:p>
                    <a:p>
                      <a:pPr algn="ctr"/>
                      <a:endParaRPr lang="vi-VN" sz="1300" b="1" dirty="0"/>
                    </a:p>
                  </a:txBody>
                  <a:tcPr/>
                </a:tc>
                <a:extLst>
                  <a:ext uri="{0D108BD9-81ED-4DB2-BD59-A6C34878D82A}">
                    <a16:rowId xmlns:a16="http://schemas.microsoft.com/office/drawing/2014/main" val="763870045"/>
                  </a:ext>
                </a:extLst>
              </a:tr>
              <a:tr h="1497441">
                <a:tc>
                  <a:txBody>
                    <a:bodyPr/>
                    <a:lstStyle/>
                    <a:p>
                      <a:pPr algn="ctr"/>
                      <a:r>
                        <a:rPr lang="vi-VN" sz="1300" b="1" dirty="0"/>
                        <a:t>Hoàng Văn Trí</a:t>
                      </a:r>
                    </a:p>
                    <a:p>
                      <a:pPr algn="ctr"/>
                      <a:endParaRPr lang="vi-VN" sz="1300" b="1" dirty="0"/>
                    </a:p>
                  </a:txBody>
                  <a:tcPr/>
                </a:tc>
                <a:tc>
                  <a:txBody>
                    <a:bodyPr/>
                    <a:lstStyle/>
                    <a:p>
                      <a:pPr algn="ctr"/>
                      <a:r>
                        <a:rPr lang="vi-VN" sz="1300" b="1" dirty="0"/>
                        <a:t>2001210517</a:t>
                      </a:r>
                    </a:p>
                  </a:txBody>
                  <a:tcPr/>
                </a:tc>
                <a:tc>
                  <a:txBody>
                    <a:bodyPr/>
                    <a:lstStyle/>
                    <a:p>
                      <a:r>
                        <a:rPr lang="vi-VN" sz="1300" b="1" dirty="0"/>
                        <a:t>NGHIỆP VỤ : Quản lý học viên</a:t>
                      </a:r>
                    </a:p>
                    <a:p>
                      <a:r>
                        <a:rPr lang="vi-VN" sz="1300" b="1" dirty="0"/>
                        <a:t>Phần mềm : FormHocVien, FormMaHoaThongTinHV, FormUpdateHV, FormNhapHV....</a:t>
                      </a:r>
                    </a:p>
                    <a:p>
                      <a:r>
                        <a:rPr lang="vi-VN" sz="1300" b="1" dirty="0"/>
                        <a:t>Cơ sở dữ liệu : Hàm , thủ tục , mã hóa đối xứng , mã hóa mất đối xứng, mã hóa lai ...</a:t>
                      </a:r>
                      <a:endParaRPr lang="en-US" sz="1300" b="1" dirty="0"/>
                    </a:p>
                    <a:p>
                      <a:r>
                        <a:rPr lang="vi-VN" sz="1300" b="1" dirty="0"/>
                        <a:t>Xây dựng PowerPoint</a:t>
                      </a:r>
                    </a:p>
                  </a:txBody>
                  <a:tcPr/>
                </a:tc>
                <a:tc>
                  <a:txBody>
                    <a:bodyPr/>
                    <a:lstStyle/>
                    <a:p>
                      <a:pPr algn="ctr"/>
                      <a:r>
                        <a:rPr lang="vi-VN" sz="1300" b="1" dirty="0"/>
                        <a:t>100%</a:t>
                      </a:r>
                    </a:p>
                    <a:p>
                      <a:pPr algn="ctr"/>
                      <a:endParaRPr lang="vi-VN" sz="1300" b="1" dirty="0"/>
                    </a:p>
                  </a:txBody>
                  <a:tcPr/>
                </a:tc>
                <a:extLst>
                  <a:ext uri="{0D108BD9-81ED-4DB2-BD59-A6C34878D82A}">
                    <a16:rowId xmlns:a16="http://schemas.microsoft.com/office/drawing/2014/main" val="3465125557"/>
                  </a:ext>
                </a:extLst>
              </a:tr>
            </a:tbl>
          </a:graphicData>
        </a:graphic>
      </p:graphicFrame>
    </p:spTree>
    <p:extLst>
      <p:ext uri="{BB962C8B-B14F-4D97-AF65-F5344CB8AC3E}">
        <p14:creationId xmlns:p14="http://schemas.microsoft.com/office/powerpoint/2010/main" val="2528995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D11B6-9A91-1564-99D4-2009E15C685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FF68C41-DF6C-249C-C389-C6EF6C739291}"/>
              </a:ext>
            </a:extLst>
          </p:cNvPr>
          <p:cNvSpPr txBox="1"/>
          <p:nvPr/>
        </p:nvSpPr>
        <p:spPr>
          <a:xfrm>
            <a:off x="712655" y="490095"/>
            <a:ext cx="4876295" cy="1282659"/>
          </a:xfrm>
          <a:prstGeom prst="rect">
            <a:avLst/>
          </a:prstGeom>
          <a:noFill/>
        </p:spPr>
        <p:txBody>
          <a:bodyPr wrap="square">
            <a:spAutoFit/>
          </a:bodyPr>
          <a:lstStyle/>
          <a:p>
            <a:pPr algn="ctr">
              <a:lnSpc>
                <a:spcPts val="11466"/>
              </a:lnSpc>
            </a:pP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Giới</a:t>
            </a:r>
            <a:r>
              <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thiệu</a:t>
            </a:r>
            <a:r>
              <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về</a:t>
            </a:r>
            <a:r>
              <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đề</a:t>
            </a:r>
            <a:r>
              <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tài</a:t>
            </a:r>
            <a:endPar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sp>
        <p:nvSpPr>
          <p:cNvPr id="4" name="Oval 3">
            <a:extLst>
              <a:ext uri="{FF2B5EF4-FFF2-40B4-BE49-F238E27FC236}">
                <a16:creationId xmlns:a16="http://schemas.microsoft.com/office/drawing/2014/main" id="{35C1C6A5-C7E4-AEEC-1655-575CDBFE2D88}"/>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3</a:t>
            </a:r>
          </a:p>
        </p:txBody>
      </p:sp>
      <p:sp>
        <p:nvSpPr>
          <p:cNvPr id="5" name="TextBox 4">
            <a:extLst>
              <a:ext uri="{FF2B5EF4-FFF2-40B4-BE49-F238E27FC236}">
                <a16:creationId xmlns:a16="http://schemas.microsoft.com/office/drawing/2014/main" id="{AEFF922A-F38E-977D-0A9D-0C95C97F4654}"/>
              </a:ext>
            </a:extLst>
          </p:cNvPr>
          <p:cNvSpPr txBox="1"/>
          <p:nvPr/>
        </p:nvSpPr>
        <p:spPr>
          <a:xfrm>
            <a:off x="1138767" y="1930400"/>
            <a:ext cx="9791700" cy="2118529"/>
          </a:xfrm>
          <a:prstGeom prst="rect">
            <a:avLst/>
          </a:prstGeom>
          <a:noFill/>
        </p:spPr>
        <p:txBody>
          <a:bodyPr wrap="square" rtlCol="0">
            <a:spAutoFit/>
          </a:bodyPr>
          <a:lstStyle/>
          <a:p>
            <a:pPr>
              <a:lnSpc>
                <a:spcPct val="150000"/>
              </a:lnSpc>
            </a:pPr>
            <a:r>
              <a:rPr lang="vi-VN" dirty="0"/>
              <a:t>- Với mục đích giúp các trung tâm ngoại ngữ quản lý được các danh sách lớp học, khóa học, danh sách học viên, giáo viên của mỗi lớp cũng như tra cứu thông tin điểm danh, điểm kiểm tra của các học viên, nhóm đã đặt ra mục tiêu là tìm hiểu về trung tâm ngoại ngữ. Từ đó, tạo ra phần mềm quản lý học viên hỗ trợ việc quản lý dễ dàng hơn. Đồng thời , bảo mật các dữ liệu , thông tin quan trọng của hệ thống</a:t>
            </a:r>
            <a:r>
              <a:rPr lang="en-US" dirty="0"/>
              <a:t>.</a:t>
            </a:r>
            <a:endParaRPr lang="vi-VN" dirty="0"/>
          </a:p>
        </p:txBody>
      </p:sp>
    </p:spTree>
    <p:extLst>
      <p:ext uri="{BB962C8B-B14F-4D97-AF65-F5344CB8AC3E}">
        <p14:creationId xmlns:p14="http://schemas.microsoft.com/office/powerpoint/2010/main" val="155130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C9820-6CD4-1221-A459-FD71CA5A693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5347151-DF6C-6F76-2A1C-9C7E7BF3C3B1}"/>
              </a:ext>
            </a:extLst>
          </p:cNvPr>
          <p:cNvSpPr txBox="1"/>
          <p:nvPr/>
        </p:nvSpPr>
        <p:spPr>
          <a:xfrm>
            <a:off x="712656" y="490095"/>
            <a:ext cx="3817011" cy="1282659"/>
          </a:xfrm>
          <a:prstGeom prst="rect">
            <a:avLst/>
          </a:prstGeom>
          <a:noFill/>
        </p:spPr>
        <p:txBody>
          <a:bodyPr wrap="square">
            <a:spAutoFit/>
          </a:bodyPr>
          <a:lstStyle/>
          <a:p>
            <a:pPr algn="ctr">
              <a:lnSpc>
                <a:spcPts val="11466"/>
              </a:lnSpc>
            </a:pP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Cơ</a:t>
            </a:r>
            <a:r>
              <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cấu</a:t>
            </a:r>
            <a:r>
              <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tổ</a:t>
            </a:r>
            <a:r>
              <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32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chức</a:t>
            </a:r>
            <a:endParaRPr lang="en-US" sz="32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sp>
        <p:nvSpPr>
          <p:cNvPr id="4" name="Oval 3">
            <a:extLst>
              <a:ext uri="{FF2B5EF4-FFF2-40B4-BE49-F238E27FC236}">
                <a16:creationId xmlns:a16="http://schemas.microsoft.com/office/drawing/2014/main" id="{BEB87ACE-90F3-E947-C492-5FA994F8A8F9}"/>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3</a:t>
            </a:r>
          </a:p>
        </p:txBody>
      </p:sp>
      <p:sp>
        <p:nvSpPr>
          <p:cNvPr id="5" name="TextBox 4">
            <a:extLst>
              <a:ext uri="{FF2B5EF4-FFF2-40B4-BE49-F238E27FC236}">
                <a16:creationId xmlns:a16="http://schemas.microsoft.com/office/drawing/2014/main" id="{6570208E-AD8A-D952-7D35-BE5EDF0EFAED}"/>
              </a:ext>
            </a:extLst>
          </p:cNvPr>
          <p:cNvSpPr txBox="1"/>
          <p:nvPr/>
        </p:nvSpPr>
        <p:spPr>
          <a:xfrm>
            <a:off x="1054099" y="1772754"/>
            <a:ext cx="10003367" cy="4196020"/>
          </a:xfrm>
          <a:prstGeom prst="rect">
            <a:avLst/>
          </a:prstGeom>
          <a:noFill/>
        </p:spPr>
        <p:txBody>
          <a:bodyPr wrap="square" rtlCol="0">
            <a:spAutoFit/>
          </a:bodyPr>
          <a:lstStyle/>
          <a:p>
            <a:pPr>
              <a:lnSpc>
                <a:spcPct val="150000"/>
              </a:lnSpc>
            </a:pPr>
            <a:r>
              <a:rPr lang="vi-VN" dirty="0"/>
              <a:t>Cơ cấu tổ chức của hệ thống quản lý học viên trung tâm ngoại ngữ gồm có các vị trí sau:</a:t>
            </a:r>
          </a:p>
          <a:p>
            <a:pPr>
              <a:lnSpc>
                <a:spcPct val="150000"/>
              </a:lnSpc>
            </a:pPr>
            <a:r>
              <a:rPr lang="vi-VN" dirty="0"/>
              <a:t>- </a:t>
            </a:r>
            <a:r>
              <a:rPr lang="vi-VN" b="1" dirty="0"/>
              <a:t>Ban quản lý trung tâm:</a:t>
            </a:r>
            <a:r>
              <a:rPr lang="vi-VN" dirty="0"/>
              <a:t> Đây là cấp quản lý cao nhất tại trung tâm, họ là những người đầu tư và thành lập nên trung tâm, có trách nhiệm lãnh đạo toàn bộ hoạt động của trung tâm. Họ không can thiệp vào việc dạy học của giáo viên hay việc thành lập lớp của nhân viên, họ chỉ quan tâm đến các kết quả báo cáo hàng tháng của trung tâm về doanh thu hay việc tổ chức đào tạo.</a:t>
            </a:r>
          </a:p>
          <a:p>
            <a:pPr>
              <a:lnSpc>
                <a:spcPct val="150000"/>
              </a:lnSpc>
            </a:pPr>
            <a:r>
              <a:rPr lang="vi-VN" dirty="0"/>
              <a:t>- </a:t>
            </a:r>
            <a:r>
              <a:rPr lang="vi-VN" b="1" dirty="0"/>
              <a:t>Giáo viên:</a:t>
            </a:r>
            <a:r>
              <a:rPr lang="vi-VN" dirty="0"/>
              <a:t> Đây là những người có bằng cấp và trình độ chuyên môn về một khoá học cụ thể do trung tâm thuê về giảng dạy theo ca. Họ có trách nhiệm giảng dạy, giao bài tập và chấm điểm, nhận xét cho học viên trong suốt khoá học theo lớp được phân công.</a:t>
            </a:r>
          </a:p>
          <a:p>
            <a:pPr>
              <a:lnSpc>
                <a:spcPct val="150000"/>
              </a:lnSpc>
            </a:pPr>
            <a:r>
              <a:rPr lang="vi-VN" dirty="0"/>
              <a:t>- </a:t>
            </a:r>
            <a:r>
              <a:rPr lang="vi-VN" b="1" dirty="0"/>
              <a:t>Nhân viên trung tâm:</a:t>
            </a:r>
            <a:r>
              <a:rPr lang="vi-VN" dirty="0"/>
              <a:t> Có trách nhiệm quản lý trực tiếp và phát triển tại trung tâm, họ là những người lên lịch, tạo lớp học, phân công thời gian biểu phù hợp cho học</a:t>
            </a:r>
          </a:p>
        </p:txBody>
      </p:sp>
    </p:spTree>
    <p:extLst>
      <p:ext uri="{BB962C8B-B14F-4D97-AF65-F5344CB8AC3E}">
        <p14:creationId xmlns:p14="http://schemas.microsoft.com/office/powerpoint/2010/main" val="78930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9BD86-789C-67D9-98C3-AC8878B60D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E9F656D-995A-C792-EC92-B6805258806A}"/>
              </a:ext>
            </a:extLst>
          </p:cNvPr>
          <p:cNvSpPr txBox="1"/>
          <p:nvPr/>
        </p:nvSpPr>
        <p:spPr>
          <a:xfrm>
            <a:off x="748939" y="250931"/>
            <a:ext cx="4060128" cy="1314271"/>
          </a:xfrm>
          <a:prstGeom prst="rect">
            <a:avLst/>
          </a:prstGeom>
          <a:noFill/>
        </p:spPr>
        <p:txBody>
          <a:bodyPr wrap="square">
            <a:spAutoFit/>
          </a:bodyPr>
          <a:lstStyle/>
          <a:p>
            <a:pPr algn="ctr">
              <a:lnSpc>
                <a:spcPts val="11466"/>
              </a:lnSpc>
            </a:pP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Sơ</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đồ</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Diagram</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82F787C0-E2B9-B292-3183-588D447CBD57}"/>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BE007FEB-1B89-D82D-4F77-0FE0D8E867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73BD3A27-9067-B52C-E979-96367B480F17}"/>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5" name="Image 12" descr="A computer screen shot of a computer  Description automatically generated">
            <a:extLst>
              <a:ext uri="{FF2B5EF4-FFF2-40B4-BE49-F238E27FC236}">
                <a16:creationId xmlns:a16="http://schemas.microsoft.com/office/drawing/2014/main" id="{2F8DE606-2632-BF2C-5017-13CC76DCA038}"/>
              </a:ext>
            </a:extLst>
          </p:cNvPr>
          <p:cNvPicPr>
            <a:picLocks/>
          </p:cNvPicPr>
          <p:nvPr/>
        </p:nvPicPr>
        <p:blipFill>
          <a:blip r:embed="rId3" cstate="print"/>
          <a:stretch>
            <a:fillRect/>
          </a:stretch>
        </p:blipFill>
        <p:spPr>
          <a:xfrm>
            <a:off x="2672238" y="1686643"/>
            <a:ext cx="6847523" cy="4572212"/>
          </a:xfrm>
          <a:prstGeom prst="rect">
            <a:avLst/>
          </a:prstGeom>
        </p:spPr>
      </p:pic>
    </p:spTree>
    <p:extLst>
      <p:ext uri="{BB962C8B-B14F-4D97-AF65-F5344CB8AC3E}">
        <p14:creationId xmlns:p14="http://schemas.microsoft.com/office/powerpoint/2010/main" val="12651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A0616-514C-3B42-9BBB-C937E7286A4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F583E94-AE6D-A957-E553-17AE93F85410}"/>
              </a:ext>
            </a:extLst>
          </p:cNvPr>
          <p:cNvSpPr txBox="1"/>
          <p:nvPr/>
        </p:nvSpPr>
        <p:spPr>
          <a:xfrm>
            <a:off x="748939" y="250931"/>
            <a:ext cx="4297194" cy="1314271"/>
          </a:xfrm>
          <a:prstGeom prst="rect">
            <a:avLst/>
          </a:prstGeom>
          <a:noFill/>
        </p:spPr>
        <p:txBody>
          <a:bodyPr wrap="square">
            <a:spAutoFit/>
          </a:bodyPr>
          <a:lstStyle/>
          <a:p>
            <a:pPr algn="ctr">
              <a:lnSpc>
                <a:spcPts val="11466"/>
              </a:lnSpc>
            </a:pPr>
            <a:r>
              <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Giao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diện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chính</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974A03B6-A1E3-E2D2-7CF7-FCE94527C43A}"/>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BDEB90F7-F497-CE99-C320-1DB693434A8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8F15A2EB-A95F-15F9-46B6-F3B6DC3E940A}"/>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2" name="Image 23" descr="A screenshot of a computer  Description automatically generated">
            <a:extLst>
              <a:ext uri="{FF2B5EF4-FFF2-40B4-BE49-F238E27FC236}">
                <a16:creationId xmlns:a16="http://schemas.microsoft.com/office/drawing/2014/main" id="{4216070D-8141-587A-0983-F3037081F472}"/>
              </a:ext>
            </a:extLst>
          </p:cNvPr>
          <p:cNvPicPr>
            <a:picLocks/>
          </p:cNvPicPr>
          <p:nvPr/>
        </p:nvPicPr>
        <p:blipFill>
          <a:blip r:embed="rId3" cstate="print"/>
          <a:stretch>
            <a:fillRect/>
          </a:stretch>
        </p:blipFill>
        <p:spPr>
          <a:xfrm>
            <a:off x="2966304" y="1789854"/>
            <a:ext cx="6259392" cy="4399280"/>
          </a:xfrm>
          <a:prstGeom prst="rect">
            <a:avLst/>
          </a:prstGeom>
        </p:spPr>
      </p:pic>
    </p:spTree>
    <p:extLst>
      <p:ext uri="{BB962C8B-B14F-4D97-AF65-F5344CB8AC3E}">
        <p14:creationId xmlns:p14="http://schemas.microsoft.com/office/powerpoint/2010/main" val="4126351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F7D95-A23F-383F-A208-AC2A776BC12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908C5AE-55AE-E778-C610-45B0856B3ECF}"/>
              </a:ext>
            </a:extLst>
          </p:cNvPr>
          <p:cNvSpPr txBox="1"/>
          <p:nvPr/>
        </p:nvSpPr>
        <p:spPr>
          <a:xfrm>
            <a:off x="748938" y="250931"/>
            <a:ext cx="5118461" cy="1314271"/>
          </a:xfrm>
          <a:prstGeom prst="rect">
            <a:avLst/>
          </a:prstGeom>
          <a:noFill/>
        </p:spPr>
        <p:txBody>
          <a:bodyPr wrap="square">
            <a:spAutoFit/>
          </a:bodyPr>
          <a:lstStyle/>
          <a:p>
            <a:pPr algn="ctr">
              <a:lnSpc>
                <a:spcPts val="11466"/>
              </a:lnSpc>
            </a:pPr>
            <a:r>
              <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Giao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diện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đăng</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nhập</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D6E02E28-84A8-83AA-982D-54354EE81136}"/>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87AAD457-7F98-6492-5B0F-0AC3D4B6C88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50CD26E7-9849-9C3C-E8B4-56F247721B17}"/>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4" name="Picture 3" descr="A group of kids holding a sign&#10;&#10;Description automatically generated">
            <a:extLst>
              <a:ext uri="{FF2B5EF4-FFF2-40B4-BE49-F238E27FC236}">
                <a16:creationId xmlns:a16="http://schemas.microsoft.com/office/drawing/2014/main" id="{007B8C1A-861E-3588-F680-B9E1839E0E62}"/>
              </a:ext>
            </a:extLst>
          </p:cNvPr>
          <p:cNvPicPr>
            <a:picLocks noChangeAspect="1"/>
          </p:cNvPicPr>
          <p:nvPr/>
        </p:nvPicPr>
        <p:blipFill>
          <a:blip r:embed="rId3"/>
          <a:stretch>
            <a:fillRect/>
          </a:stretch>
        </p:blipFill>
        <p:spPr>
          <a:xfrm>
            <a:off x="1318883" y="2005447"/>
            <a:ext cx="5943600" cy="4008755"/>
          </a:xfrm>
          <a:prstGeom prst="rect">
            <a:avLst/>
          </a:prstGeom>
        </p:spPr>
      </p:pic>
      <p:sp>
        <p:nvSpPr>
          <p:cNvPr id="5" name="TextBox 4">
            <a:extLst>
              <a:ext uri="{FF2B5EF4-FFF2-40B4-BE49-F238E27FC236}">
                <a16:creationId xmlns:a16="http://schemas.microsoft.com/office/drawing/2014/main" id="{D88DF26A-7352-3C83-8B64-4A56371251A4}"/>
              </a:ext>
            </a:extLst>
          </p:cNvPr>
          <p:cNvSpPr txBox="1"/>
          <p:nvPr/>
        </p:nvSpPr>
        <p:spPr>
          <a:xfrm>
            <a:off x="7492999" y="1930400"/>
            <a:ext cx="3832498" cy="2534027"/>
          </a:xfrm>
          <a:prstGeom prst="rect">
            <a:avLst/>
          </a:prstGeom>
          <a:noFill/>
        </p:spPr>
        <p:txBody>
          <a:bodyPr wrap="square" rtlCol="0">
            <a:spAutoFit/>
          </a:bodyPr>
          <a:lstStyle/>
          <a:p>
            <a:pPr>
              <a:lnSpc>
                <a:spcPct val="150000"/>
              </a:lnSpc>
            </a:pPr>
            <a:r>
              <a:rPr lang="vi-VN" b="1" dirty="0"/>
              <a:t>DANGNHAP</a:t>
            </a:r>
            <a:r>
              <a:rPr lang="vi-VN" dirty="0"/>
              <a:t>: Thỏa 2 điều kiện là người dung tồn tại trong Oracle và có trong danh sách người dung ở cơ sở dữ liệu mới được đăng nhập và chia view theo quyền người dùng . </a:t>
            </a:r>
          </a:p>
        </p:txBody>
      </p:sp>
    </p:spTree>
    <p:extLst>
      <p:ext uri="{BB962C8B-B14F-4D97-AF65-F5344CB8AC3E}">
        <p14:creationId xmlns:p14="http://schemas.microsoft.com/office/powerpoint/2010/main" val="3226274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44B9E-0274-0AAB-F6D8-B488A23BFAA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9B0A710-FA1A-5AE9-910C-F5AE15305D38}"/>
              </a:ext>
            </a:extLst>
          </p:cNvPr>
          <p:cNvSpPr txBox="1"/>
          <p:nvPr/>
        </p:nvSpPr>
        <p:spPr>
          <a:xfrm>
            <a:off x="748938" y="250931"/>
            <a:ext cx="5626462" cy="1314271"/>
          </a:xfrm>
          <a:prstGeom prst="rect">
            <a:avLst/>
          </a:prstGeom>
          <a:noFill/>
        </p:spPr>
        <p:txBody>
          <a:bodyPr wrap="square">
            <a:spAutoFit/>
          </a:bodyPr>
          <a:lstStyle/>
          <a:p>
            <a:pPr algn="ctr">
              <a:lnSpc>
                <a:spcPts val="11466"/>
              </a:lnSpc>
            </a:pP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Form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quản</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lí</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giáo</a:t>
            </a:r>
            <a:r>
              <a:rPr lang="en-US"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 </a:t>
            </a:r>
            <a:r>
              <a:rPr lang="en-US" sz="2800" b="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rPr>
              <a:t>viên</a:t>
            </a:r>
            <a:endParaRPr lang="vi-VN" sz="28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sym typeface="Almarai Bold"/>
            </a:endParaRPr>
          </a:p>
        </p:txBody>
      </p:sp>
      <p:grpSp>
        <p:nvGrpSpPr>
          <p:cNvPr id="10" name="Group 32">
            <a:extLst>
              <a:ext uri="{FF2B5EF4-FFF2-40B4-BE49-F238E27FC236}">
                <a16:creationId xmlns:a16="http://schemas.microsoft.com/office/drawing/2014/main" id="{CA476434-75B6-854F-3D99-A8DAA3D282DE}"/>
              </a:ext>
            </a:extLst>
          </p:cNvPr>
          <p:cNvGrpSpPr/>
          <p:nvPr/>
        </p:nvGrpSpPr>
        <p:grpSpPr>
          <a:xfrm rot="5400000">
            <a:off x="930885" y="843798"/>
            <a:ext cx="775996" cy="775996"/>
            <a:chOff x="0" y="0"/>
            <a:chExt cx="812800" cy="812800"/>
          </a:xfrm>
        </p:grpSpPr>
        <p:sp>
          <p:nvSpPr>
            <p:cNvPr id="11" name="Freeform 33">
              <a:extLst>
                <a:ext uri="{FF2B5EF4-FFF2-40B4-BE49-F238E27FC236}">
                  <a16:creationId xmlns:a16="http://schemas.microsoft.com/office/drawing/2014/main" id="{41AE3873-2FBE-CFC3-9F3F-12B8ED9D80A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26211" r="-126211"/>
              </a:stretch>
            </a:blipFill>
          </p:spPr>
          <p:txBody>
            <a:bodyPr/>
            <a:lstStyle/>
            <a:p>
              <a:endParaRPr lang="en-US"/>
            </a:p>
          </p:txBody>
        </p:sp>
      </p:grpSp>
      <p:sp>
        <p:nvSpPr>
          <p:cNvPr id="3" name="Oval 2">
            <a:extLst>
              <a:ext uri="{FF2B5EF4-FFF2-40B4-BE49-F238E27FC236}">
                <a16:creationId xmlns:a16="http://schemas.microsoft.com/office/drawing/2014/main" id="{35B2FE68-19F7-4ECB-641F-D1FB47B49964}"/>
              </a:ext>
            </a:extLst>
          </p:cNvPr>
          <p:cNvSpPr/>
          <p:nvPr/>
        </p:nvSpPr>
        <p:spPr>
          <a:xfrm>
            <a:off x="11325497" y="5931638"/>
            <a:ext cx="654434" cy="654434"/>
          </a:xfrm>
          <a:prstGeom prst="ellipse">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10</a:t>
            </a:r>
          </a:p>
        </p:txBody>
      </p:sp>
      <p:pic>
        <p:nvPicPr>
          <p:cNvPr id="2" name="Picture 1" descr="A screenshot of a computer&#10;&#10;Description automatically generated">
            <a:extLst>
              <a:ext uri="{FF2B5EF4-FFF2-40B4-BE49-F238E27FC236}">
                <a16:creationId xmlns:a16="http://schemas.microsoft.com/office/drawing/2014/main" id="{36C4F9A0-B53E-C184-E821-C095628E51DC}"/>
              </a:ext>
            </a:extLst>
          </p:cNvPr>
          <p:cNvPicPr>
            <a:picLocks noChangeAspect="1"/>
          </p:cNvPicPr>
          <p:nvPr/>
        </p:nvPicPr>
        <p:blipFill>
          <a:blip r:embed="rId3"/>
          <a:stretch>
            <a:fillRect/>
          </a:stretch>
        </p:blipFill>
        <p:spPr>
          <a:xfrm>
            <a:off x="3169955" y="1806789"/>
            <a:ext cx="5852090" cy="4534745"/>
          </a:xfrm>
          <a:prstGeom prst="rect">
            <a:avLst/>
          </a:prstGeom>
        </p:spPr>
      </p:pic>
    </p:spTree>
    <p:extLst>
      <p:ext uri="{BB962C8B-B14F-4D97-AF65-F5344CB8AC3E}">
        <p14:creationId xmlns:p14="http://schemas.microsoft.com/office/powerpoint/2010/main" val="2072136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1_Office Theme">
  <a:themeElements>
    <a:clrScheme name="HUIT">
      <a:dk1>
        <a:srgbClr val="000000"/>
      </a:dk1>
      <a:lt1>
        <a:srgbClr val="FFFFFF"/>
      </a:lt1>
      <a:dk2>
        <a:srgbClr val="354253"/>
      </a:dk2>
      <a:lt2>
        <a:srgbClr val="E7E6E6"/>
      </a:lt2>
      <a:accent1>
        <a:srgbClr val="044F9E"/>
      </a:accent1>
      <a:accent2>
        <a:srgbClr val="2072B7"/>
      </a:accent2>
      <a:accent3>
        <a:srgbClr val="4CC4EB"/>
      </a:accent3>
      <a:accent4>
        <a:srgbClr val="E81F26"/>
      </a:accent4>
      <a:accent5>
        <a:srgbClr val="FEC01D"/>
      </a:accent5>
      <a:accent6>
        <a:srgbClr val="DBD014"/>
      </a:accent6>
      <a:hlink>
        <a:srgbClr val="2072B7"/>
      </a:hlink>
      <a:folHlink>
        <a:srgbClr val="044F9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843</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Almarai Bold</vt:lpstr>
      <vt:lpstr>Arial</vt:lpstr>
      <vt:lpstr>Calibri</vt:lpstr>
      <vt:lpstr>Calibri Light</vt:lpstr>
      <vt:lpstr>Myriad Pro</vt:lpstr>
      <vt:lpstr>Tahoma</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Võ Văn Vũ</dc:creator>
  <cp:lastModifiedBy>Hoàng Văn Trí</cp:lastModifiedBy>
  <cp:revision>343</cp:revision>
  <dcterms:created xsi:type="dcterms:W3CDTF">2023-11-06T07:10:59Z</dcterms:created>
  <dcterms:modified xsi:type="dcterms:W3CDTF">2024-12-16T15:27:05Z</dcterms:modified>
</cp:coreProperties>
</file>