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3"/>
  </p:notesMasterIdLst>
  <p:sldIdLst>
    <p:sldId id="272" r:id="rId2"/>
    <p:sldId id="290" r:id="rId3"/>
    <p:sldId id="271" r:id="rId4"/>
    <p:sldId id="257" r:id="rId5"/>
    <p:sldId id="293" r:id="rId6"/>
    <p:sldId id="278" r:id="rId7"/>
    <p:sldId id="292" r:id="rId8"/>
    <p:sldId id="291" r:id="rId9"/>
    <p:sldId id="294" r:id="rId10"/>
    <p:sldId id="280" r:id="rId11"/>
    <p:sldId id="284" r:id="rId12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6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8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51275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892516D-ABE9-4E6A-A6FD-E7E659360B62}" type="datetimeFigureOut">
              <a:rPr lang="he-IL" smtClean="0"/>
              <a:t>כ'/אייר/תשפ"ה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51275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F9C8F31-AF54-4813-A2E9-685511E7EC5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6974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997D6D-4F09-4D07-8127-512C85F5C212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1153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="1" dirty="0"/>
              <a:t>עלי להעביר את </a:t>
            </a:r>
            <a:r>
              <a:rPr lang="he-IL" b="1" dirty="0" err="1"/>
              <a:t>הסיליבוסים</a:t>
            </a:r>
            <a:r>
              <a:rPr lang="he-IL" b="1" dirty="0"/>
              <a:t> שלכם עד 15.8 לאילנה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C8F31-AF54-4813-A2E9-685511E7EC52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4437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C8F31-AF54-4813-A2E9-685511E7EC52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9367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6479189-93E5-40E5-B2C1-C2EC2815DE7F}" type="datetimeFigureOut">
              <a:rPr lang="he-IL" smtClean="0"/>
              <a:t>כ'/אייר/תשפ"ה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DFFB704-646A-4F2F-A9AB-26F72131CFD2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88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9189-93E5-40E5-B2C1-C2EC2815DE7F}" type="datetimeFigureOut">
              <a:rPr lang="he-IL" smtClean="0"/>
              <a:t>כ'/אייר/תשפ"ה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B704-646A-4F2F-A9AB-26F72131CF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145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9189-93E5-40E5-B2C1-C2EC2815DE7F}" type="datetimeFigureOut">
              <a:rPr lang="he-IL" smtClean="0"/>
              <a:t>כ'/אייר/תשפ"ה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B704-646A-4F2F-A9AB-26F72131CFD2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119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9189-93E5-40E5-B2C1-C2EC2815DE7F}" type="datetimeFigureOut">
              <a:rPr lang="he-IL" smtClean="0"/>
              <a:t>כ'/אייר/תשפ"ה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B704-646A-4F2F-A9AB-26F72131CFD2}" type="slidenum">
              <a:rPr lang="he-IL" smtClean="0"/>
              <a:t>‹#›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284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9189-93E5-40E5-B2C1-C2EC2815DE7F}" type="datetimeFigureOut">
              <a:rPr lang="he-IL" smtClean="0"/>
              <a:t>כ'/אייר/תשפ"ה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B704-646A-4F2F-A9AB-26F72131CF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4151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9189-93E5-40E5-B2C1-C2EC2815DE7F}" type="datetimeFigureOut">
              <a:rPr lang="he-IL" smtClean="0"/>
              <a:t>כ'/אייר/תשפ"ה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B704-646A-4F2F-A9AB-26F72131CFD2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083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9189-93E5-40E5-B2C1-C2EC2815DE7F}" type="datetimeFigureOut">
              <a:rPr lang="he-IL" smtClean="0"/>
              <a:t>כ'/אייר/תשפ"ה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B704-646A-4F2F-A9AB-26F72131CFD2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525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9189-93E5-40E5-B2C1-C2EC2815DE7F}" type="datetimeFigureOut">
              <a:rPr lang="he-IL" smtClean="0"/>
              <a:t>כ'/אייר/תשפ"ה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B704-646A-4F2F-A9AB-26F72131CFD2}" type="slidenum">
              <a:rPr lang="he-IL" smtClean="0"/>
              <a:t>‹#›</a:t>
            </a:fld>
            <a:endParaRPr lang="he-I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447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9189-93E5-40E5-B2C1-C2EC2815DE7F}" type="datetimeFigureOut">
              <a:rPr lang="he-IL" smtClean="0"/>
              <a:t>כ'/אייר/תשפ"ה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B704-646A-4F2F-A9AB-26F72131CFD2}" type="slidenum">
              <a:rPr lang="he-IL" smtClean="0"/>
              <a:t>‹#›</a:t>
            </a:fld>
            <a:endParaRPr lang="he-I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61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9189-93E5-40E5-B2C1-C2EC2815DE7F}" type="datetimeFigureOut">
              <a:rPr lang="he-IL" smtClean="0"/>
              <a:t>כ'/אייר/תשפ"ה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B704-646A-4F2F-A9AB-26F72131CF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475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9189-93E5-40E5-B2C1-C2EC2815DE7F}" type="datetimeFigureOut">
              <a:rPr lang="he-IL" smtClean="0"/>
              <a:t>כ'/אייר/תשפ"ה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B704-646A-4F2F-A9AB-26F72131CFD2}" type="slidenum">
              <a:rPr lang="he-IL" smtClean="0"/>
              <a:t>‹#›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21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9189-93E5-40E5-B2C1-C2EC2815DE7F}" type="datetimeFigureOut">
              <a:rPr lang="he-IL" smtClean="0"/>
              <a:t>כ'/אייר/תשפ"ה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B704-646A-4F2F-A9AB-26F72131CF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967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9189-93E5-40E5-B2C1-C2EC2815DE7F}" type="datetimeFigureOut">
              <a:rPr lang="he-IL" smtClean="0"/>
              <a:t>כ'/אייר/תשפ"ה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B704-646A-4F2F-A9AB-26F72131CFD2}" type="slidenum">
              <a:rPr lang="he-IL" smtClean="0"/>
              <a:t>‹#›</a:t>
            </a:fld>
            <a:endParaRPr lang="he-I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44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9189-93E5-40E5-B2C1-C2EC2815DE7F}" type="datetimeFigureOut">
              <a:rPr lang="he-IL" smtClean="0"/>
              <a:t>כ'/אייר/תשפ"ה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B704-646A-4F2F-A9AB-26F72131CFD2}" type="slidenum">
              <a:rPr lang="he-IL" smtClean="0"/>
              <a:t>‹#›</a:t>
            </a:fld>
            <a:endParaRPr lang="he-I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6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9189-93E5-40E5-B2C1-C2EC2815DE7F}" type="datetimeFigureOut">
              <a:rPr lang="he-IL" smtClean="0"/>
              <a:t>כ'/אייר/תשפ"ה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B704-646A-4F2F-A9AB-26F72131CF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9563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9189-93E5-40E5-B2C1-C2EC2815DE7F}" type="datetimeFigureOut">
              <a:rPr lang="he-IL" smtClean="0"/>
              <a:t>כ'/אייר/תשפ"ה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B704-646A-4F2F-A9AB-26F72131CFD2}" type="slidenum">
              <a:rPr lang="he-IL" smtClean="0"/>
              <a:t>‹#›</a:t>
            </a:fld>
            <a:endParaRPr lang="he-I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37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79189-93E5-40E5-B2C1-C2EC2815DE7F}" type="datetimeFigureOut">
              <a:rPr lang="he-IL" smtClean="0"/>
              <a:t>כ'/אייר/תשפ"ה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FB704-646A-4F2F-A9AB-26F72131CF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577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479189-93E5-40E5-B2C1-C2EC2815DE7F}" type="datetimeFigureOut">
              <a:rPr lang="he-IL" smtClean="0"/>
              <a:t>כ'/אייר/תשפ"ה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FFB704-646A-4F2F-A9AB-26F72131CF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588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&#1514;&#1504;&#1498;%20-%20&#1506;&#1502;&#1497;&#1512;&#1501;%20&#1491;&#1493;&#1502;&#1493;&#1489;&#1497;&#1509;/&#1514;&#1504;&#1498;%20&#1497;&#1488;%20-%20&#1495;&#1493;&#1502;&#1512;&#1497;%20&#1492;&#1493;&#1512;&#1488;&#1492;/&#1502;&#1500;&#1499;&#1497;&#1501;%20-%20&#1497;&#1495;&#1497;&#1491;&#1514;%20&#1492;&#1490;&#1489;&#1512;%20&#1500;&#1514;&#1500;&#1502;&#1497;&#1491;&#1497;%205%20&#1497;&#1495;&#1500;/&#1499;&#1500;%20&#1492;&#1495;&#1493;&#1489;&#1512;&#1514;%20&#1506;&#1500;%20&#1505;&#1508;&#1512;%20&#1502;&#1500;&#1499;&#1497;&#1501;%20-%20&#1502;&#1493;&#1514;&#1488;&#1501;%20&#1500;&#1495;&#1493;&#1502;&#1512;%20&#1513;&#1500;%20&#1489;&#1490;&#1512;&#1493;&#1514;%20&#1514;&#1513;&#1508;&#1492;.pdf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hyperlink" Target="../../../../../&#1502;&#1500;&#1499;&#1497;&#1501;/&#1504;&#1493;&#1513;&#1488;&#1497;%20&#1512;&#1493;&#1495;&#1489;/&#1504;&#1493;&#1513;&#1488;&#1497;%20&#1512;&#1493;&#1495;&#1489;%20&#1497;&#1488;%20&#1514;&#1513;&#1508;&#1492;.docx" TargetMode="Externa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eyda.education.gov.il/files/Pop/0files/TanachHemed/2551summer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CF14EF-6DEB-43BB-97B9-FDF26B78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773" y="982132"/>
            <a:ext cx="9862453" cy="1303867"/>
          </a:xfrm>
        </p:spPr>
        <p:txBody>
          <a:bodyPr>
            <a:normAutofit/>
          </a:bodyPr>
          <a:lstStyle/>
          <a:p>
            <a:r>
              <a:rPr lang="he-IL" sz="7200" b="1" dirty="0"/>
              <a:t>בגרות - על ספר מלכים </a:t>
            </a:r>
          </a:p>
        </p:txBody>
      </p:sp>
      <p:sp>
        <p:nvSpPr>
          <p:cNvPr id="3" name="כותרת 1">
            <a:extLst>
              <a:ext uri="{FF2B5EF4-FFF2-40B4-BE49-F238E27FC236}">
                <a16:creationId xmlns:a16="http://schemas.microsoft.com/office/drawing/2014/main" id="{A3F6DF06-A3B5-46D2-A49B-BC51493B4D11}"/>
              </a:ext>
            </a:extLst>
          </p:cNvPr>
          <p:cNvSpPr txBox="1">
            <a:spLocks/>
          </p:cNvSpPr>
          <p:nvPr/>
        </p:nvSpPr>
        <p:spPr>
          <a:xfrm>
            <a:off x="3379432" y="2374203"/>
            <a:ext cx="5433135" cy="32036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1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e-IL" sz="4800" b="1" dirty="0"/>
              <a:t>יחידת</a:t>
            </a:r>
            <a:r>
              <a:rPr lang="he-IL" sz="2000" dirty="0"/>
              <a:t> </a:t>
            </a:r>
            <a:r>
              <a:rPr lang="he-IL" sz="4800" b="1" dirty="0"/>
              <a:t>הבקיאות</a:t>
            </a:r>
            <a:br>
              <a:rPr lang="en-US" sz="4800" b="1" dirty="0"/>
            </a:br>
            <a:r>
              <a:rPr lang="he-IL" sz="4800" b="1" dirty="0"/>
              <a:t>שאלון 2551</a:t>
            </a:r>
          </a:p>
          <a:p>
            <a:endParaRPr lang="he-IL" sz="4800" b="1" dirty="0"/>
          </a:p>
          <a:p>
            <a:r>
              <a:rPr lang="he-IL" sz="4800" b="1" dirty="0"/>
              <a:t>תשפ"ה</a:t>
            </a:r>
          </a:p>
        </p:txBody>
      </p:sp>
    </p:spTree>
    <p:extLst>
      <p:ext uri="{BB962C8B-B14F-4D97-AF65-F5344CB8AC3E}">
        <p14:creationId xmlns:p14="http://schemas.microsoft.com/office/powerpoint/2010/main" val="2569523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End Handwrite Title On Red Round Bacground Old Movie Ending Screen  Vector Illustration Stock Illustration - Download Image Now - iStock">
            <a:extLst>
              <a:ext uri="{FF2B5EF4-FFF2-40B4-BE49-F238E27FC236}">
                <a16:creationId xmlns:a16="http://schemas.microsoft.com/office/drawing/2014/main" id="{F888FF90-F91F-F4F6-E5EB-3DC0EA481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4" y="443883"/>
            <a:ext cx="11327907" cy="608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349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E9DC859C-8B9C-143B-1328-9034FBEDA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434" y="179583"/>
            <a:ext cx="9863131" cy="6361338"/>
          </a:xfrm>
          <a:prstGeom prst="rect">
            <a:avLst/>
          </a:prstGeom>
        </p:spPr>
      </p:pic>
      <p:sp>
        <p:nvSpPr>
          <p:cNvPr id="13" name="מלבן 12">
            <a:extLst>
              <a:ext uri="{FF2B5EF4-FFF2-40B4-BE49-F238E27FC236}">
                <a16:creationId xmlns:a16="http://schemas.microsoft.com/office/drawing/2014/main" id="{735E8166-5DD3-AA65-2CD9-36B4EA1DB94B}"/>
              </a:ext>
            </a:extLst>
          </p:cNvPr>
          <p:cNvSpPr/>
          <p:nvPr/>
        </p:nvSpPr>
        <p:spPr>
          <a:xfrm>
            <a:off x="1234911" y="1970202"/>
            <a:ext cx="2384982" cy="45707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75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D78CFB8F-F589-0D47-6335-27462B10E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890" y="673321"/>
            <a:ext cx="7034392" cy="521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04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>
            <a:extLst>
              <a:ext uri="{FF2B5EF4-FFF2-40B4-BE49-F238E27FC236}">
                <a16:creationId xmlns:a16="http://schemas.microsoft.com/office/drawing/2014/main" id="{19D43762-6304-122C-5B8B-45175D973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661" y="520756"/>
            <a:ext cx="9792322" cy="6259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5476D9-9676-4724-8266-7C9E7E782BA6}"/>
              </a:ext>
            </a:extLst>
          </p:cNvPr>
          <p:cNvSpPr txBox="1"/>
          <p:nvPr/>
        </p:nvSpPr>
        <p:spPr>
          <a:xfrm>
            <a:off x="3065341" y="59091"/>
            <a:ext cx="858202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2400" b="1" dirty="0">
                <a:cs typeface="+mj-cs"/>
              </a:rPr>
              <a:t>מבנה ההבחנות ומשקל היחידות על פי תכנית ההלימה  - 5 </a:t>
            </a:r>
            <a:r>
              <a:rPr lang="he-IL" sz="2400" b="1" dirty="0" err="1">
                <a:cs typeface="+mj-cs"/>
              </a:rPr>
              <a:t>יח"ל</a:t>
            </a:r>
            <a:endParaRPr lang="he-IL" sz="2400" dirty="0">
              <a:cs typeface="+mj-cs"/>
            </a:endParaRPr>
          </a:p>
        </p:txBody>
      </p:sp>
      <p:pic>
        <p:nvPicPr>
          <p:cNvPr id="3" name="גרפיקה 2" descr="תג 1">
            <a:extLst>
              <a:ext uri="{FF2B5EF4-FFF2-40B4-BE49-F238E27FC236}">
                <a16:creationId xmlns:a16="http://schemas.microsoft.com/office/drawing/2014/main" id="{B325042C-0C98-4B59-8313-25C94CE6A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98135" y="1275676"/>
            <a:ext cx="553462" cy="553462"/>
          </a:xfrm>
          <a:prstGeom prst="rect">
            <a:avLst/>
          </a:prstGeom>
        </p:spPr>
      </p:pic>
      <p:pic>
        <p:nvPicPr>
          <p:cNvPr id="17" name="גרפיקה 16" descr="תג 5">
            <a:extLst>
              <a:ext uri="{FF2B5EF4-FFF2-40B4-BE49-F238E27FC236}">
                <a16:creationId xmlns:a16="http://schemas.microsoft.com/office/drawing/2014/main" id="{94C43817-722C-4855-A8F1-DB23B35E7A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15087" y="5116609"/>
            <a:ext cx="580997" cy="580997"/>
          </a:xfrm>
          <a:prstGeom prst="rect">
            <a:avLst/>
          </a:prstGeom>
        </p:spPr>
      </p:pic>
      <p:pic>
        <p:nvPicPr>
          <p:cNvPr id="19" name="גרפיקה 18" descr="תג">
            <a:extLst>
              <a:ext uri="{FF2B5EF4-FFF2-40B4-BE49-F238E27FC236}">
                <a16:creationId xmlns:a16="http://schemas.microsoft.com/office/drawing/2014/main" id="{242C565A-BB46-4265-8770-FB2106DEC0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84368" y="2428537"/>
            <a:ext cx="580997" cy="580997"/>
          </a:xfrm>
          <a:prstGeom prst="rect">
            <a:avLst/>
          </a:prstGeom>
        </p:spPr>
      </p:pic>
      <p:pic>
        <p:nvPicPr>
          <p:cNvPr id="21" name="גרפיקה 20" descr="תג 3">
            <a:extLst>
              <a:ext uri="{FF2B5EF4-FFF2-40B4-BE49-F238E27FC236}">
                <a16:creationId xmlns:a16="http://schemas.microsoft.com/office/drawing/2014/main" id="{E65C153F-2D78-42FD-BE70-DE0FB628A2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84369" y="3553923"/>
            <a:ext cx="580997" cy="580997"/>
          </a:xfrm>
          <a:prstGeom prst="rect">
            <a:avLst/>
          </a:prstGeom>
        </p:spPr>
      </p:pic>
      <p:sp>
        <p:nvSpPr>
          <p:cNvPr id="7" name="מלבן 6">
            <a:extLst>
              <a:ext uri="{FF2B5EF4-FFF2-40B4-BE49-F238E27FC236}">
                <a16:creationId xmlns:a16="http://schemas.microsoft.com/office/drawing/2014/main" id="{DD28F837-7F71-4A25-9703-B9AF3870459B}"/>
              </a:ext>
            </a:extLst>
          </p:cNvPr>
          <p:cNvSpPr/>
          <p:nvPr/>
        </p:nvSpPr>
        <p:spPr>
          <a:xfrm>
            <a:off x="1384660" y="535702"/>
            <a:ext cx="9792323" cy="38607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003D9890-D0FA-4463-9580-3D08DDC7FDAD}"/>
              </a:ext>
            </a:extLst>
          </p:cNvPr>
          <p:cNvSpPr/>
          <p:nvPr/>
        </p:nvSpPr>
        <p:spPr>
          <a:xfrm>
            <a:off x="1384661" y="4396403"/>
            <a:ext cx="9792323" cy="2384293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5" name="גרפיקה 24" descr="תג 4">
            <a:extLst>
              <a:ext uri="{FF2B5EF4-FFF2-40B4-BE49-F238E27FC236}">
                <a16:creationId xmlns:a16="http://schemas.microsoft.com/office/drawing/2014/main" id="{FCEA9F51-1308-4EBE-A50F-23B14680E2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84370" y="5144640"/>
            <a:ext cx="580997" cy="580997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57E3922-066D-90C9-2C43-A128AE9DDB34}"/>
              </a:ext>
            </a:extLst>
          </p:cNvPr>
          <p:cNvSpPr txBox="1"/>
          <p:nvPr/>
        </p:nvSpPr>
        <p:spPr>
          <a:xfrm>
            <a:off x="7263637" y="2768306"/>
            <a:ext cx="833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r" rtl="1"/>
            <a:r>
              <a:rPr lang="he-IL" dirty="0">
                <a:cs typeface="+mj-cs"/>
              </a:rPr>
              <a:t>רות</a:t>
            </a:r>
            <a:r>
              <a:rPr lang="he-IL" b="1" dirty="0">
                <a:cs typeface="+mj-cs"/>
              </a:rPr>
              <a:t>)</a:t>
            </a:r>
          </a:p>
        </p:txBody>
      </p: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9936F249-347F-D0E9-2386-DF9D7529DB19}"/>
              </a:ext>
            </a:extLst>
          </p:cNvPr>
          <p:cNvSpPr/>
          <p:nvPr/>
        </p:nvSpPr>
        <p:spPr>
          <a:xfrm>
            <a:off x="2978871" y="4581427"/>
            <a:ext cx="1574276" cy="79185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534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C09DFB-15C1-48C5-9FE9-557BEDCF61D3}"/>
              </a:ext>
            </a:extLst>
          </p:cNvPr>
          <p:cNvSpPr txBox="1"/>
          <p:nvPr/>
        </p:nvSpPr>
        <p:spPr>
          <a:xfrm>
            <a:off x="887847" y="3071095"/>
            <a:ext cx="10410939" cy="3477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1">
            <a:spAutoFit/>
          </a:bodyPr>
          <a:lstStyle/>
          <a:p>
            <a:pPr algn="r" rtl="1"/>
            <a:endParaRPr lang="he-IL" dirty="0"/>
          </a:p>
          <a:p>
            <a:pPr algn="ctr" rtl="1"/>
            <a:r>
              <a:rPr lang="he-IL" sz="2800" b="1" u="sng" dirty="0">
                <a:cs typeface="+mj-cs"/>
              </a:rPr>
              <a:t>2 הנושאים שנלמדים </a:t>
            </a:r>
            <a:r>
              <a:rPr lang="he-IL" sz="2800" b="1" u="sng" dirty="0" err="1">
                <a:cs typeface="+mj-cs"/>
              </a:rPr>
              <a:t>בהימלפרב</a:t>
            </a:r>
            <a:endParaRPr lang="he-IL" sz="2800" b="1" u="sng" dirty="0">
              <a:cs typeface="+mj-cs"/>
            </a:endParaRPr>
          </a:p>
          <a:p>
            <a:pPr algn="ctr" rtl="1"/>
            <a:endParaRPr lang="he-IL" b="1" dirty="0">
              <a:cs typeface="+mj-cs"/>
            </a:endParaRPr>
          </a:p>
          <a:p>
            <a:pPr algn="ctr" rtl="1"/>
            <a:r>
              <a:rPr lang="he-IL" sz="2800" b="1" dirty="0">
                <a:cs typeface="+mj-cs"/>
              </a:rPr>
              <a:t>יחידת "קום והתהלך" (נושא בחירה)</a:t>
            </a:r>
          </a:p>
          <a:p>
            <a:pPr algn="r" rtl="1">
              <a:tabLst>
                <a:tab pos="3587750" algn="r"/>
              </a:tabLst>
            </a:pPr>
            <a:r>
              <a:rPr lang="he-IL" b="1" dirty="0">
                <a:cs typeface="+mj-cs"/>
              </a:rPr>
              <a:t>	(1) שכבה י': סיור לעיר דוד - מפעלי חזקיהו</a:t>
            </a:r>
          </a:p>
          <a:p>
            <a:pPr algn="r" rtl="1">
              <a:tabLst>
                <a:tab pos="3587750" algn="r"/>
              </a:tabLst>
            </a:pPr>
            <a:r>
              <a:rPr lang="he-IL" b="1" dirty="0">
                <a:cs typeface="+mj-cs"/>
              </a:rPr>
              <a:t>	(2) שכבה י"א: סיור לחורבת </a:t>
            </a:r>
            <a:r>
              <a:rPr lang="he-IL" b="1" dirty="0" err="1">
                <a:cs typeface="+mj-cs"/>
              </a:rPr>
              <a:t>קיאפה</a:t>
            </a:r>
            <a:r>
              <a:rPr lang="he-IL" b="1" dirty="0">
                <a:cs typeface="+mj-cs"/>
              </a:rPr>
              <a:t> - "</a:t>
            </a:r>
            <a:r>
              <a:rPr lang="he-IL" b="1" dirty="0" err="1">
                <a:cs typeface="+mj-cs"/>
              </a:rPr>
              <a:t>שעריים</a:t>
            </a:r>
            <a:r>
              <a:rPr lang="he-IL" b="1" dirty="0">
                <a:cs typeface="+mj-cs"/>
              </a:rPr>
              <a:t>"</a:t>
            </a:r>
          </a:p>
          <a:p>
            <a:pPr algn="ctr" rtl="1"/>
            <a:endParaRPr lang="he-IL" sz="2800" b="1" dirty="0">
              <a:cs typeface="+mj-cs"/>
            </a:endParaRPr>
          </a:p>
          <a:p>
            <a:pPr algn="ctr" rtl="1"/>
            <a:r>
              <a:rPr lang="he-IL" sz="2800" b="1" dirty="0">
                <a:cs typeface="+mj-cs"/>
              </a:rPr>
              <a:t>יחידת "הגמול" - (חובה)</a:t>
            </a:r>
          </a:p>
          <a:p>
            <a:pPr algn="ctr" rtl="1"/>
            <a:r>
              <a:rPr lang="he-IL" b="1" dirty="0">
                <a:cs typeface="+mj-cs"/>
              </a:rPr>
              <a:t>שכבה י"ב: ספר איוב - הרב ירמי </a:t>
            </a:r>
            <a:r>
              <a:rPr lang="he-IL" b="1" dirty="0" err="1">
                <a:cs typeface="+mj-cs"/>
              </a:rPr>
              <a:t>סטביסקי</a:t>
            </a:r>
            <a:endParaRPr lang="he-IL" b="1" dirty="0">
              <a:cs typeface="+mj-cs"/>
            </a:endParaRPr>
          </a:p>
          <a:p>
            <a:pPr algn="ctr" rtl="1"/>
            <a:endParaRPr lang="he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5476D9-9676-4724-8266-7C9E7E782BA6}"/>
              </a:ext>
            </a:extLst>
          </p:cNvPr>
          <p:cNvSpPr txBox="1"/>
          <p:nvPr/>
        </p:nvSpPr>
        <p:spPr>
          <a:xfrm>
            <a:off x="3101199" y="139170"/>
            <a:ext cx="858202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b="1" dirty="0">
                <a:cs typeface="+mj-cs"/>
              </a:rPr>
              <a:t> "2 יחידות ההגבר" - (5 </a:t>
            </a:r>
            <a:r>
              <a:rPr lang="he-IL" sz="2400" b="1" dirty="0" err="1">
                <a:cs typeface="+mj-cs"/>
              </a:rPr>
              <a:t>יח"ל</a:t>
            </a:r>
            <a:r>
              <a:rPr lang="he-IL" sz="2400" b="1" dirty="0">
                <a:cs typeface="+mj-cs"/>
              </a:rPr>
              <a:t>)</a:t>
            </a:r>
            <a:endParaRPr lang="he-IL" sz="2400" dirty="0">
              <a:cs typeface="+mj-cs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ACED297-FC52-9F63-2669-47D9B5ADF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5" y="600835"/>
            <a:ext cx="11176987" cy="2619741"/>
          </a:xfrm>
          <a:prstGeom prst="rect">
            <a:avLst/>
          </a:prstGeom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FBACC729-2059-49EC-A8E3-0D04621196C8}"/>
              </a:ext>
            </a:extLst>
          </p:cNvPr>
          <p:cNvSpPr/>
          <p:nvPr/>
        </p:nvSpPr>
        <p:spPr>
          <a:xfrm>
            <a:off x="603680" y="1966632"/>
            <a:ext cx="11176987" cy="1253944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36AE4B68-EB0C-756D-604F-A6A30993E873}"/>
              </a:ext>
            </a:extLst>
          </p:cNvPr>
          <p:cNvSpPr/>
          <p:nvPr/>
        </p:nvSpPr>
        <p:spPr>
          <a:xfrm>
            <a:off x="2545239" y="887808"/>
            <a:ext cx="1574276" cy="79185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227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EC646BC6-98EA-FD52-28D8-A44219403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59" y="97010"/>
            <a:ext cx="5188416" cy="6592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2F2F0A35-FCCD-F08B-2857-A5AAF1135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450" y="102993"/>
            <a:ext cx="5023908" cy="65806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968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10C4F99A-C065-D757-78DA-AC7315791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758" y="317079"/>
            <a:ext cx="8979017" cy="6241672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77EC7934-F700-98EA-8F26-F80F87005DBF}"/>
              </a:ext>
            </a:extLst>
          </p:cNvPr>
          <p:cNvSpPr/>
          <p:nvPr/>
        </p:nvSpPr>
        <p:spPr>
          <a:xfrm>
            <a:off x="1429965" y="1970202"/>
            <a:ext cx="2081719" cy="45707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517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942CC107-259E-AAFE-418A-6C1E4C67B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902" y="136187"/>
            <a:ext cx="5015183" cy="65691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תיבת טקסט 4">
            <a:hlinkClick r:id="rId3" action="ppaction://hlinkfile"/>
            <a:extLst>
              <a:ext uri="{FF2B5EF4-FFF2-40B4-BE49-F238E27FC236}">
                <a16:creationId xmlns:a16="http://schemas.microsoft.com/office/drawing/2014/main" id="{7E363EC3-F0D5-5765-E9CE-47A54057C62B}"/>
              </a:ext>
            </a:extLst>
          </p:cNvPr>
          <p:cNvSpPr txBox="1"/>
          <p:nvPr/>
        </p:nvSpPr>
        <p:spPr>
          <a:xfrm>
            <a:off x="1256272" y="568717"/>
            <a:ext cx="4601183" cy="259173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he-IL" sz="4000" b="1" dirty="0">
                <a:cs typeface="+mj-cs"/>
              </a:rPr>
              <a:t>דוגמאות לשאלות</a:t>
            </a:r>
            <a:r>
              <a:rPr lang="en-US" sz="4000" b="1" dirty="0">
                <a:cs typeface="+mj-cs"/>
              </a:rPr>
              <a:t> </a:t>
            </a:r>
          </a:p>
          <a:p>
            <a:pPr algn="ctr" rtl="1"/>
            <a:r>
              <a:rPr lang="he-IL" sz="2000" b="1" dirty="0">
                <a:cs typeface="+mj-cs"/>
              </a:rPr>
              <a:t>מיחידת אליהו ואחאב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b="1" dirty="0">
                <a:cs typeface="+mj-cs"/>
              </a:rPr>
              <a:t>חלק א: שאלות בקיאות (עמ' 117)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b="1" dirty="0">
                <a:cs typeface="+mj-cs"/>
              </a:rPr>
              <a:t>חלק ב: שאלת ידע (עמ' 121)</a:t>
            </a:r>
            <a:endParaRPr lang="en-US" b="1" dirty="0">
              <a:cs typeface="+mj-cs"/>
            </a:endParaRP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e-IL" b="1" dirty="0">
                <a:cs typeface="+mj-cs"/>
              </a:rPr>
              <a:t>חלק ג: שאלות ידע ונושאי רוחב (עמ' 123)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29B82B50-15CF-DC2D-DF7D-7EEAC4980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969" y="3420778"/>
            <a:ext cx="3101209" cy="32302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תמונה 8">
            <a:hlinkClick r:id="rId5" action="ppaction://hlinkfile"/>
            <a:extLst>
              <a:ext uri="{FF2B5EF4-FFF2-40B4-BE49-F238E27FC236}">
                <a16:creationId xmlns:a16="http://schemas.microsoft.com/office/drawing/2014/main" id="{45D8D2A1-2C38-F536-3508-E16F058D4C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217" y="4490646"/>
            <a:ext cx="4077269" cy="685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179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B79193B3-A184-F0F6-A290-9AF50EE58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548" y="188537"/>
            <a:ext cx="6081747" cy="6062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תיבת טקסט 4">
            <a:hlinkClick r:id="rId4"/>
            <a:extLst>
              <a:ext uri="{FF2B5EF4-FFF2-40B4-BE49-F238E27FC236}">
                <a16:creationId xmlns:a16="http://schemas.microsoft.com/office/drawing/2014/main" id="{CF9AF3F3-759E-5A06-7382-150116AF6CE6}"/>
              </a:ext>
            </a:extLst>
          </p:cNvPr>
          <p:cNvSpPr txBox="1"/>
          <p:nvPr/>
        </p:nvSpPr>
        <p:spPr>
          <a:xfrm>
            <a:off x="2691102" y="6386363"/>
            <a:ext cx="757468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he-IL" dirty="0" err="1"/>
              <a:t>https</a:t>
            </a:r>
            <a:r>
              <a:rPr lang="he-IL" dirty="0"/>
              <a:t>://</a:t>
            </a:r>
            <a:r>
              <a:rPr lang="he-IL" dirty="0" err="1"/>
              <a:t>meyda.education.gov.il</a:t>
            </a:r>
            <a:r>
              <a:rPr lang="he-IL" dirty="0"/>
              <a:t>/</a:t>
            </a:r>
            <a:r>
              <a:rPr lang="he-IL" dirty="0" err="1"/>
              <a:t>files</a:t>
            </a:r>
            <a:r>
              <a:rPr lang="he-IL" dirty="0"/>
              <a:t>/</a:t>
            </a:r>
            <a:r>
              <a:rPr lang="he-IL" dirty="0" err="1"/>
              <a:t>Pop</a:t>
            </a:r>
            <a:r>
              <a:rPr lang="he-IL" dirty="0"/>
              <a:t>/</a:t>
            </a:r>
            <a:r>
              <a:rPr lang="he-IL" dirty="0" err="1"/>
              <a:t>0files</a:t>
            </a:r>
            <a:r>
              <a:rPr lang="he-IL" dirty="0"/>
              <a:t>/</a:t>
            </a:r>
            <a:r>
              <a:rPr lang="he-IL" dirty="0" err="1"/>
              <a:t>TanachHemed</a:t>
            </a:r>
            <a:r>
              <a:rPr lang="he-IL" dirty="0"/>
              <a:t>/</a:t>
            </a:r>
            <a:r>
              <a:rPr lang="he-IL" dirty="0" err="1"/>
              <a:t>2551summer.pdf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2860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2C7021-681D-B3A0-C042-AF6F7A23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166" y="942454"/>
            <a:ext cx="9609668" cy="660103"/>
          </a:xfrm>
        </p:spPr>
        <p:txBody>
          <a:bodyPr>
            <a:normAutofit fontScale="90000"/>
          </a:bodyPr>
          <a:lstStyle/>
          <a:p>
            <a:pPr algn="ctr"/>
            <a:r>
              <a:rPr lang="he-IL" sz="4000" b="1" dirty="0"/>
              <a:t>טיפים לקראת המתכונת והבגרות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B1EC5FD-AB0A-7252-753B-1330B7B18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0388" y="1880216"/>
            <a:ext cx="10169778" cy="3144043"/>
          </a:xfrm>
        </p:spPr>
        <p:txBody>
          <a:bodyPr>
            <a:normAutofit fontScale="77500" lnSpcReduction="20000"/>
          </a:bodyPr>
          <a:lstStyle/>
          <a:p>
            <a:pPr marL="457200" indent="-457200" algn="r">
              <a:buFont typeface="Arial" panose="020B0604020202020204" pitchFamily="34" charset="0"/>
              <a:buChar char="•"/>
            </a:pPr>
            <a:endParaRPr lang="he-IL" sz="1600" dirty="0">
              <a:cs typeface="+mj-cs"/>
            </a:endParaRPr>
          </a:p>
          <a:p>
            <a:pPr marL="457200" indent="-457200" algn="r">
              <a:buFont typeface="Arial" panose="020B0604020202020204" pitchFamily="34" charset="0"/>
              <a:buChar char="•"/>
            </a:pPr>
            <a:r>
              <a:rPr lang="he-IL" sz="3000" dirty="0">
                <a:cs typeface="+mj-cs"/>
              </a:rPr>
              <a:t>לענות על השאלות רק לאחר שבדקת את התשובה שלך בתנ"ך (אל תענה מזיכרון)</a:t>
            </a:r>
          </a:p>
          <a:p>
            <a:pPr marL="457200" indent="-457200" algn="r">
              <a:buFont typeface="Arial" panose="020B0604020202020204" pitchFamily="34" charset="0"/>
              <a:buChar char="•"/>
            </a:pPr>
            <a:r>
              <a:rPr lang="he-IL" sz="3000" dirty="0">
                <a:cs typeface="+mj-cs"/>
              </a:rPr>
              <a:t>לכתוב בכל תשובה כמה שיותר פרטים (גם כשדורשים פרט אחד או שניים)</a:t>
            </a:r>
          </a:p>
          <a:p>
            <a:pPr marL="457200" indent="-457200" algn="r">
              <a:buFont typeface="Arial" panose="020B0604020202020204" pitchFamily="34" charset="0"/>
              <a:buChar char="•"/>
            </a:pPr>
            <a:r>
              <a:rPr lang="he-IL" sz="3000" dirty="0">
                <a:cs typeface="+mj-cs"/>
              </a:rPr>
              <a:t>לבדוק שענית על כל חלקי השאלה.</a:t>
            </a:r>
          </a:p>
          <a:p>
            <a:pPr marL="457200" indent="-457200" algn="r">
              <a:buFont typeface="Arial" panose="020B0604020202020204" pitchFamily="34" charset="0"/>
              <a:buChar char="•"/>
            </a:pPr>
            <a:r>
              <a:rPr lang="he-IL" sz="3000" dirty="0">
                <a:cs typeface="+mj-cs"/>
              </a:rPr>
              <a:t>להרחיב, לפרט ולנמק. (לא לכתוב בקיצור או בקודים)</a:t>
            </a:r>
          </a:p>
          <a:p>
            <a:pPr marL="457200" indent="-457200" algn="r">
              <a:buFont typeface="Arial" panose="020B0604020202020204" pitchFamily="34" charset="0"/>
              <a:buChar char="•"/>
            </a:pPr>
            <a:r>
              <a:rPr lang="he-IL" sz="3000" dirty="0">
                <a:cs typeface="+mj-cs"/>
              </a:rPr>
              <a:t>לסמן בתנ"ך במרקים שמות אנשים, שמות מקומות, ביטויים חשובים.</a:t>
            </a:r>
          </a:p>
          <a:p>
            <a:pPr marL="457200" indent="-457200" algn="r">
              <a:buFont typeface="Arial" panose="020B0604020202020204" pitchFamily="34" charset="0"/>
              <a:buChar char="•"/>
            </a:pPr>
            <a:r>
              <a:rPr lang="he-IL" sz="3000" dirty="0">
                <a:cs typeface="+mj-cs"/>
              </a:rPr>
              <a:t>לסמן בתנ"ך בעזרת צבע את הפרקים שהם החומר למבחן</a:t>
            </a:r>
          </a:p>
        </p:txBody>
      </p:sp>
    </p:spTree>
    <p:extLst>
      <p:ext uri="{BB962C8B-B14F-4D97-AF65-F5344CB8AC3E}">
        <p14:creationId xmlns:p14="http://schemas.microsoft.com/office/powerpoint/2010/main" val="218910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אורגני">
  <a:themeElements>
    <a:clrScheme name="אורגני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אורגני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אורגני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10350</TotalTime>
  <Words>234</Words>
  <Application>Microsoft Office PowerPoint</Application>
  <PresentationFormat>מסך רחב</PresentationFormat>
  <Paragraphs>34</Paragraphs>
  <Slides>11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5" baseType="lpstr">
      <vt:lpstr>Aptos</vt:lpstr>
      <vt:lpstr>Arial</vt:lpstr>
      <vt:lpstr>Garamond</vt:lpstr>
      <vt:lpstr>אורגני</vt:lpstr>
      <vt:lpstr>בגרות - על ספר מלכים 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טיפים לקראת המתכונת והבגרות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עמירם דומוביץ</dc:creator>
  <cp:lastModifiedBy>עמירם דומוביץ</cp:lastModifiedBy>
  <cp:revision>111</cp:revision>
  <dcterms:created xsi:type="dcterms:W3CDTF">2019-08-28T13:15:38Z</dcterms:created>
  <dcterms:modified xsi:type="dcterms:W3CDTF">2025-05-19T17:14:58Z</dcterms:modified>
</cp:coreProperties>
</file>