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0"/>
  </p:notesMasterIdLst>
  <p:handoutMasterIdLst>
    <p:handoutMasterId r:id="rId11"/>
  </p:handoutMasterIdLst>
  <p:sldIdLst>
    <p:sldId id="268" r:id="rId2"/>
    <p:sldId id="278" r:id="rId3"/>
    <p:sldId id="280" r:id="rId4"/>
    <p:sldId id="281" r:id="rId5"/>
    <p:sldId id="283" r:id="rId6"/>
    <p:sldId id="282" r:id="rId7"/>
    <p:sldId id="286" r:id="rId8"/>
    <p:sldId id="285" r:id="rId9"/>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CDB6"/>
    <a:srgbClr val="D9D9D9"/>
    <a:srgbClr val="004568"/>
    <a:srgbClr val="0074AF"/>
    <a:srgbClr val="00B0F0"/>
    <a:srgbClr val="6EAA2E"/>
    <a:srgbClr val="0084B4"/>
    <a:srgbClr val="EFF1F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86" autoAdjust="0"/>
  </p:normalViewPr>
  <p:slideViewPr>
    <p:cSldViewPr snapToGrid="0">
      <p:cViewPr varScale="1">
        <p:scale>
          <a:sx n="69" d="100"/>
          <a:sy n="69" d="100"/>
        </p:scale>
        <p:origin x="56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75000"/>
                </a:schemeClr>
              </a:solidFill>
              <a:ln w="19050">
                <a:noFill/>
              </a:ln>
              <a:effectLst/>
            </c:spPr>
            <c:extLst>
              <c:ext xmlns:c16="http://schemas.microsoft.com/office/drawing/2014/chart" uri="{C3380CC4-5D6E-409C-BE32-E72D297353CC}">
                <c16:uniqueId val="{00000001-5890-4D46-8D82-148677C99832}"/>
              </c:ext>
            </c:extLst>
          </c:dPt>
          <c:dPt>
            <c:idx val="1"/>
            <c:bubble3D val="0"/>
            <c:spPr>
              <a:noFill/>
              <a:ln w="19050">
                <a:noFill/>
              </a:ln>
              <a:effectLst/>
            </c:spPr>
            <c:extLst>
              <c:ext xmlns:c16="http://schemas.microsoft.com/office/drawing/2014/chart" uri="{C3380CC4-5D6E-409C-BE32-E72D297353CC}">
                <c16:uniqueId val="{00000003-5890-4D46-8D82-148677C99832}"/>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fld id="{857C2360-0166-43D0-ADF6-D455675720A2}" type="VALUE">
                      <a:rPr lang="en-US" sz="1800" b="1" spc="-150">
                        <a:solidFill>
                          <a:schemeClr val="tx1"/>
                        </a:solidFill>
                      </a:rPr>
                      <a:pPr>
                        <a:defRPr sz="1800" spc="-150">
                          <a:solidFill>
                            <a:schemeClr val="tx1"/>
                          </a:solidFill>
                        </a:defRPr>
                      </a:pPr>
                      <a:t>[ערך]</a:t>
                    </a:fld>
                    <a:endParaRPr lang="en-US"/>
                  </a:p>
                </c:rich>
              </c:tx>
              <c:numFmt formatCode="0%" sourceLinked="0"/>
              <c:spPr>
                <a:noFill/>
                <a:ln>
                  <a:noFill/>
                </a:ln>
                <a:effectLst/>
              </c:spPr>
              <c:txPr>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5890-4D46-8D82-148677C99832}"/>
                </c:ext>
              </c:extLst>
            </c:dLbl>
            <c:dLbl>
              <c:idx val="1"/>
              <c:delete val="1"/>
              <c:extLst>
                <c:ext xmlns:c15="http://schemas.microsoft.com/office/drawing/2012/chart" uri="{CE6537A1-D6FC-4f65-9D91-7224C49458BB}"/>
                <c:ext xmlns:c16="http://schemas.microsoft.com/office/drawing/2014/chart" uri="{C3380CC4-5D6E-409C-BE32-E72D297353CC}">
                  <c16:uniqueId val="{00000003-5890-4D46-8D82-148677C9983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4-5890-4D46-8D82-148677C99832}"/>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462113229849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bg1"/>
              </a:solidFill>
              <a:round/>
            </a:ln>
            <a:effectLst/>
          </c:spPr>
          <c:marker>
            <c:symbol val="circle"/>
            <c:size val="10"/>
            <c:spPr>
              <a:solidFill>
                <a:schemeClr val="tx1"/>
              </a:solidFill>
              <a:ln w="50800">
                <a:solidFill>
                  <a:schemeClr val="bg1"/>
                </a:solidFill>
              </a:ln>
              <a:effectLst/>
            </c:spPr>
          </c:marker>
          <c:dPt>
            <c:idx val="4"/>
            <c:marker>
              <c:symbol val="circle"/>
              <c:size val="10"/>
              <c:spPr>
                <a:solidFill>
                  <a:schemeClr val="tx1"/>
                </a:solidFill>
                <a:ln w="50800">
                  <a:solidFill>
                    <a:schemeClr val="bg1"/>
                  </a:solidFill>
                </a:ln>
                <a:effectLst/>
              </c:spPr>
            </c:marker>
            <c:bubble3D val="0"/>
            <c:spPr>
              <a:ln w="50800" cap="rnd">
                <a:solidFill>
                  <a:schemeClr val="bg1"/>
                </a:solidFill>
                <a:round/>
              </a:ln>
              <a:effectLst/>
            </c:spPr>
            <c:extLst>
              <c:ext xmlns:c16="http://schemas.microsoft.com/office/drawing/2014/chart" uri="{C3380CC4-5D6E-409C-BE32-E72D297353CC}">
                <c16:uniqueId val="{00000001-839C-4AC1-8CC5-4FCE572968AA}"/>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c:ext xmlns:c16="http://schemas.microsoft.com/office/drawing/2014/chart" uri="{C3380CC4-5D6E-409C-BE32-E72D297353CC}">
              <c16:uniqueId val="{00000002-839C-4AC1-8CC5-4FCE572968AA}"/>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tx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c:ext xmlns:c16="http://schemas.microsoft.com/office/drawing/2014/chart" uri="{C3380CC4-5D6E-409C-BE32-E72D297353CC}">
              <c16:uniqueId val="{00000003-839C-4AC1-8CC5-4FCE572968AA}"/>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c:ext xmlns:c16="http://schemas.microsoft.com/office/drawing/2014/chart" uri="{C3380CC4-5D6E-409C-BE32-E72D297353CC}">
              <c16:uniqueId val="{00000004-839C-4AC1-8CC5-4FCE572968AA}"/>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bg2"/>
            </a:solidFill>
            <a:ln>
              <a:noFill/>
            </a:ln>
            <a:effectLst/>
          </c:spPr>
          <c:invertIfNegative val="0"/>
          <c:dPt>
            <c:idx val="2"/>
            <c:invertIfNegative val="0"/>
            <c:bubble3D val="0"/>
            <c:spPr>
              <a:solidFill>
                <a:schemeClr val="bg2"/>
              </a:solidFill>
              <a:ln>
                <a:noFill/>
              </a:ln>
              <a:effectLst>
                <a:softEdge rad="0"/>
              </a:effectLst>
            </c:spPr>
            <c:extLst>
              <c:ext xmlns:c16="http://schemas.microsoft.com/office/drawing/2014/chart" uri="{C3380CC4-5D6E-409C-BE32-E72D297353CC}">
                <c16:uniqueId val="{00000004-997B-4FEA-B900-25984E395698}"/>
              </c:ext>
            </c:extLst>
          </c:dPt>
          <c:dLbls>
            <c:dLbl>
              <c:idx val="1"/>
              <c:layout>
                <c:manualLayout>
                  <c:x val="-2.9224587228432734E-2"/>
                  <c:y val="-3.9820562899714577E-3"/>
                </c:manualLayout>
              </c:layout>
              <c:tx>
                <c:rich>
                  <a:bodyPr/>
                  <a:lstStyle/>
                  <a:p>
                    <a:r>
                      <a:rPr lang="en-US" sz="2000" dirty="0"/>
                      <a:t>15%</a:t>
                    </a:r>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97B-4FEA-B900-25984E395698}"/>
                </c:ext>
              </c:extLst>
            </c:dLbl>
            <c:dLbl>
              <c:idx val="2"/>
              <c:layout>
                <c:manualLayout>
                  <c:x val="-0.18374703057883029"/>
                  <c:y val="1.5555846107682419E-7"/>
                </c:manualLayout>
              </c:layout>
              <c:tx>
                <c:rich>
                  <a:bodyPr/>
                  <a:lstStyle/>
                  <a:p>
                    <a:r>
                      <a:rPr lang="en-US" sz="2000" dirty="0"/>
                      <a:t>50%</a:t>
                    </a:r>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997B-4FEA-B900-25984E395698}"/>
                </c:ext>
              </c:extLst>
            </c:dLbl>
            <c:dLbl>
              <c:idx val="3"/>
              <c:layout>
                <c:manualLayout>
                  <c:x val="-0.34402599228667846"/>
                  <c:y val="-5.0132289568028589E-3"/>
                </c:manualLayout>
              </c:layout>
              <c:tx>
                <c:rich>
                  <a:bodyPr rot="0" spcFirstLastPara="1" vertOverflow="ellipsis" vert="horz" wrap="square" lIns="38100" tIns="19050" rIns="38100" bIns="19050" anchor="ctr" anchorCtr="1">
                    <a:noAutofit/>
                  </a:bodyPr>
                  <a:lstStyle/>
                  <a:p>
                    <a:pPr>
                      <a:defRPr sz="1800" b="1" i="0" u="none" strike="noStrike" kern="1200" baseline="0">
                        <a:solidFill>
                          <a:schemeClr val="bg1"/>
                        </a:solidFill>
                        <a:latin typeface="+mn-lt"/>
                        <a:ea typeface="+mn-ea"/>
                        <a:cs typeface="+mn-cs"/>
                      </a:defRPr>
                    </a:pPr>
                    <a:r>
                      <a:rPr lang="en-US" sz="2000" b="1" i="0" u="none" strike="noStrike" kern="1200" baseline="0" dirty="0">
                        <a:solidFill>
                          <a:srgbClr val="FFFFFF"/>
                        </a:solidFill>
                        <a:latin typeface="+mn-lt"/>
                        <a:ea typeface="+mn-ea"/>
                        <a:cs typeface="+mn-cs"/>
                      </a:rPr>
                      <a:t>300%</a:t>
                    </a:r>
                  </a:p>
                </c:rich>
              </c:tx>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9503475012052066"/>
                      <c:h val="0.15344935903016807"/>
                    </c:manualLayout>
                  </c15:layout>
                </c:ext>
                <c:ext xmlns:c16="http://schemas.microsoft.com/office/drawing/2014/chart" uri="{C3380CC4-5D6E-409C-BE32-E72D297353CC}">
                  <c16:uniqueId val="{00000000-997B-4FEA-B900-25984E395698}"/>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Visual</c:v>
                </c:pt>
                <c:pt idx="1">
                  <c:v>Reading</c:v>
                </c:pt>
                <c:pt idx="2">
                  <c:v>Simple</c:v>
                </c:pt>
                <c:pt idx="3">
                  <c:v>Visual</c:v>
                </c:pt>
              </c:strCache>
            </c:strRef>
          </c:cat>
          <c:val>
            <c:numRef>
              <c:f>Sheet1!$B$2:$B$5</c:f>
              <c:numCache>
                <c:formatCode>General</c:formatCode>
                <c:ptCount val="4"/>
                <c:pt idx="0">
                  <c:v>40</c:v>
                </c:pt>
                <c:pt idx="1">
                  <c:v>20</c:v>
                </c:pt>
                <c:pt idx="2">
                  <c:v>55</c:v>
                </c:pt>
                <c:pt idx="3">
                  <c:v>88</c:v>
                </c:pt>
              </c:numCache>
            </c:numRef>
          </c:val>
          <c:extLst>
            <c:ext xmlns:c16="http://schemas.microsoft.com/office/drawing/2014/chart" uri="{C3380CC4-5D6E-409C-BE32-E72D297353CC}">
              <c16:uniqueId val="{00000001-997B-4FEA-B900-25984E395698}"/>
            </c:ext>
          </c:extLst>
        </c:ser>
        <c:ser>
          <c:idx val="1"/>
          <c:order val="1"/>
          <c:tx>
            <c:strRef>
              <c:f>Sheet1!$C$1</c:f>
              <c:strCache>
                <c:ptCount val="1"/>
                <c:pt idx="0">
                  <c:v>Series 2</c:v>
                </c:pt>
              </c:strCache>
            </c:strRef>
          </c:tx>
          <c:spPr>
            <a:solidFill>
              <a:schemeClr val="bg1">
                <a:lumMod val="95000"/>
              </a:schemeClr>
            </a:solidFill>
            <a:ln>
              <a:noFill/>
            </a:ln>
            <a:effectLst/>
          </c:spPr>
          <c:invertIfNegative val="0"/>
          <c:dPt>
            <c:idx val="3"/>
            <c:invertIfNegative val="0"/>
            <c:bubble3D val="0"/>
            <c:spPr>
              <a:solidFill>
                <a:schemeClr val="bg2"/>
              </a:solidFill>
              <a:ln>
                <a:noFill/>
              </a:ln>
              <a:effectLst/>
            </c:spPr>
            <c:extLst>
              <c:ext xmlns:c16="http://schemas.microsoft.com/office/drawing/2014/chart" uri="{C3380CC4-5D6E-409C-BE32-E72D297353CC}">
                <c16:uniqueId val="{00000006-997B-4FEA-B900-25984E395698}"/>
              </c:ext>
            </c:extLst>
          </c:dPt>
          <c:cat>
            <c:strRef>
              <c:f>Sheet1!$A$2:$A$5</c:f>
              <c:strCache>
                <c:ptCount val="4"/>
                <c:pt idx="0">
                  <c:v>Visual</c:v>
                </c:pt>
                <c:pt idx="1">
                  <c:v>Reading</c:v>
                </c:pt>
                <c:pt idx="2">
                  <c:v>Simple</c:v>
                </c:pt>
                <c:pt idx="3">
                  <c:v>Visual</c:v>
                </c:pt>
              </c:strCache>
            </c:strRef>
          </c:cat>
          <c:val>
            <c:numRef>
              <c:f>Sheet1!$C$2:$C$5</c:f>
              <c:numCache>
                <c:formatCode>General</c:formatCode>
                <c:ptCount val="4"/>
                <c:pt idx="0">
                  <c:v>60</c:v>
                </c:pt>
                <c:pt idx="1">
                  <c:v>80</c:v>
                </c:pt>
                <c:pt idx="2">
                  <c:v>45</c:v>
                </c:pt>
                <c:pt idx="3">
                  <c:v>12</c:v>
                </c:pt>
              </c:numCache>
            </c:numRef>
          </c:val>
          <c:extLst>
            <c:ext xmlns:c16="http://schemas.microsoft.com/office/drawing/2014/chart" uri="{C3380CC4-5D6E-409C-BE32-E72D297353CC}">
              <c16:uniqueId val="{00000002-997B-4FEA-B900-25984E395698}"/>
            </c:ext>
          </c:extLst>
        </c:ser>
        <c:dLbls>
          <c:showLegendKey val="0"/>
          <c:showVal val="0"/>
          <c:showCatName val="0"/>
          <c:showSerName val="0"/>
          <c:showPercent val="0"/>
          <c:showBubbleSize val="0"/>
        </c:dLbls>
        <c:gapWidth val="50"/>
        <c:overlap val="100"/>
        <c:axId val="1049426776"/>
        <c:axId val="1049432680"/>
      </c:barChart>
      <c:catAx>
        <c:axId val="1049426776"/>
        <c:scaling>
          <c:orientation val="minMax"/>
        </c:scaling>
        <c:delete val="1"/>
        <c:axPos val="l"/>
        <c:numFmt formatCode="General" sourceLinked="1"/>
        <c:majorTickMark val="none"/>
        <c:minorTickMark val="none"/>
        <c:tickLblPos val="nextTo"/>
        <c:crossAx val="1049432680"/>
        <c:crosses val="autoZero"/>
        <c:auto val="1"/>
        <c:lblAlgn val="ctr"/>
        <c:lblOffset val="100"/>
        <c:noMultiLvlLbl val="0"/>
      </c:catAx>
      <c:valAx>
        <c:axId val="1049432680"/>
        <c:scaling>
          <c:orientation val="minMax"/>
        </c:scaling>
        <c:delete val="1"/>
        <c:axPos val="b"/>
        <c:numFmt formatCode="0%" sourceLinked="1"/>
        <c:majorTickMark val="none"/>
        <c:minorTickMark val="none"/>
        <c:tickLblPos val="nextTo"/>
        <c:crossAx val="104942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2/13/2023</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2/13/2023</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111988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hf hdr="0" dt="0"/>
  <p:txStyles>
    <p:titleStyle>
      <a:lvl1pPr algn="ctr" defTabSz="914400" rtl="1"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r" defTabSz="914400" rtl="1"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r" defTabSz="914400" rtl="1"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r" defTabSz="914400" rtl="1"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r" defTabSz="914400" rtl="1"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r" defTabSz="914400" rtl="1"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hart" Target="../charts/char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a:lstStyle/>
          <a:p>
            <a:r>
              <a:rPr lang="en-US" dirty="0"/>
              <a:t>Ending slide</a:t>
            </a:r>
          </a:p>
        </p:txBody>
      </p:sp>
      <p:sp>
        <p:nvSpPr>
          <p:cNvPr id="2" name="TextBox 1">
            <a:extLst>
              <a:ext uri="{FF2B5EF4-FFF2-40B4-BE49-F238E27FC236}">
                <a16:creationId xmlns:a16="http://schemas.microsoft.com/office/drawing/2014/main" id="{6BD59475-CD66-4751-83EF-FEC02A44E31A}"/>
              </a:ext>
            </a:extLst>
          </p:cNvPr>
          <p:cNvSpPr txBox="1"/>
          <p:nvPr/>
        </p:nvSpPr>
        <p:spPr>
          <a:xfrm>
            <a:off x="2865947" y="1229031"/>
            <a:ext cx="6502047" cy="615553"/>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US" sz="4000" dirty="0"/>
              <a:t>Trajectories of at Risk Youth</a:t>
            </a:r>
            <a:endParaRPr kumimoji="0" lang="en-US" sz="4000" b="1" i="0" u="none" strike="noStrike" kern="1200" cap="none" spc="-20" normalizeH="0" baseline="0" noProof="0" dirty="0">
              <a:ln>
                <a:noFill/>
              </a:ln>
              <a:solidFill>
                <a:srgbClr val="FFFFFF"/>
              </a:solidFill>
              <a:effectLst/>
              <a:uLnTx/>
              <a:uFillTx/>
              <a:latin typeface="Segoe UI"/>
              <a:ea typeface="+mn-ea"/>
              <a:cs typeface="+mn-cs"/>
            </a:endParaRPr>
          </a:p>
        </p:txBody>
      </p:sp>
      <p:grpSp>
        <p:nvGrpSpPr>
          <p:cNvPr id="41" name="Group 40" descr="Overlaid shapes">
            <a:extLst>
              <a:ext uri="{FF2B5EF4-FFF2-40B4-BE49-F238E27FC236}">
                <a16:creationId xmlns:a16="http://schemas.microsoft.com/office/drawing/2014/main" id="{001C7E4D-2480-4696-A174-F1C70D084AA6}"/>
              </a:ext>
            </a:extLst>
          </p:cNvPr>
          <p:cNvGrpSpPr/>
          <p:nvPr/>
        </p:nvGrpSpPr>
        <p:grpSpPr>
          <a:xfrm>
            <a:off x="9289345" y="2581280"/>
            <a:ext cx="1591667" cy="477677"/>
            <a:chOff x="9191757" y="2765372"/>
            <a:chExt cx="1592049" cy="477677"/>
          </a:xfrm>
        </p:grpSpPr>
        <p:sp>
          <p:nvSpPr>
            <p:cNvPr id="36" name="Rectangle 35">
              <a:extLst>
                <a:ext uri="{FF2B5EF4-FFF2-40B4-BE49-F238E27FC236}">
                  <a16:creationId xmlns:a16="http://schemas.microsoft.com/office/drawing/2014/main" id="{CBF65B2F-436B-461B-AD88-E58C7335CE79}"/>
                </a:ext>
              </a:extLst>
            </p:cNvPr>
            <p:cNvSpPr/>
            <p:nvPr/>
          </p:nvSpPr>
          <p:spPr>
            <a:xfrm>
              <a:off x="9191757" y="2765372"/>
              <a:ext cx="364601" cy="387189"/>
            </a:xfrm>
            <a:prstGeom prst="rect">
              <a:avLst/>
            </a:prstGeom>
            <a:solidFill>
              <a:schemeClr val="tx1">
                <a:lumMod val="85000"/>
              </a:schemeClr>
            </a:solidFill>
            <a:ln>
              <a:noFill/>
            </a:ln>
            <a:effectLst/>
          </p:spPr>
          <p:txBody>
            <a:bodyPr lIns="0" tIns="0" rIns="0" bIns="0"/>
            <a:lstStyle/>
            <a:p>
              <a:pPr defTabSz="932597">
                <a:defRPr/>
              </a:pPr>
              <a:endParaRPr lang="en-US" sz="1836" kern="0" dirty="0">
                <a:solidFill>
                  <a:sysClr val="windowText" lastClr="000000"/>
                </a:solidFill>
                <a:latin typeface="Georgia"/>
              </a:endParaRPr>
            </a:p>
          </p:txBody>
        </p:sp>
        <p:sp>
          <p:nvSpPr>
            <p:cNvPr id="40" name="Freeform: Shape 39">
              <a:extLst>
                <a:ext uri="{FF2B5EF4-FFF2-40B4-BE49-F238E27FC236}">
                  <a16:creationId xmlns:a16="http://schemas.microsoft.com/office/drawing/2014/main" id="{CE6641E9-A326-4BBA-9614-C7DAD3D88A1F}"/>
                </a:ext>
              </a:extLst>
            </p:cNvPr>
            <p:cNvSpPr/>
            <p:nvPr/>
          </p:nvSpPr>
          <p:spPr>
            <a:xfrm>
              <a:off x="9492746" y="2855860"/>
              <a:ext cx="1291060" cy="387189"/>
            </a:xfrm>
            <a:custGeom>
              <a:avLst/>
              <a:gdLst>
                <a:gd name="connsiteX0" fmla="*/ 0 w 1291060"/>
                <a:gd name="connsiteY0" fmla="*/ 0 h 387189"/>
                <a:gd name="connsiteX1" fmla="*/ 1291060 w 1291060"/>
                <a:gd name="connsiteY1" fmla="*/ 0 h 387189"/>
                <a:gd name="connsiteX2" fmla="*/ 1291060 w 1291060"/>
                <a:gd name="connsiteY2" fmla="*/ 146768 h 387189"/>
                <a:gd name="connsiteX3" fmla="*/ 1149960 w 1291060"/>
                <a:gd name="connsiteY3" fmla="*/ 387189 h 387189"/>
                <a:gd name="connsiteX4" fmla="*/ 0 w 1291060"/>
                <a:gd name="connsiteY4" fmla="*/ 387189 h 387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060" h="387189">
                  <a:moveTo>
                    <a:pt x="0" y="0"/>
                  </a:moveTo>
                  <a:lnTo>
                    <a:pt x="1291060" y="0"/>
                  </a:lnTo>
                  <a:lnTo>
                    <a:pt x="1291060" y="146768"/>
                  </a:lnTo>
                  <a:lnTo>
                    <a:pt x="1149960" y="387189"/>
                  </a:lnTo>
                  <a:lnTo>
                    <a:pt x="0" y="387189"/>
                  </a:lnTo>
                  <a:close/>
                </a:path>
              </a:pathLst>
            </a:custGeom>
            <a:solidFill>
              <a:schemeClr val="tx1"/>
            </a:solidFill>
            <a:ln>
              <a:noFill/>
            </a:ln>
            <a:effectLst/>
          </p:spPr>
          <p:txBody>
            <a:bodyPr wrap="square" lIns="0" tIns="0" rIns="0" bIns="0">
              <a:noAutofit/>
            </a:bodyPr>
            <a:lstStyle/>
            <a:p>
              <a:pPr defTabSz="932597">
                <a:defRPr/>
              </a:pPr>
              <a:endParaRPr lang="en-US" sz="1836" kern="0">
                <a:solidFill>
                  <a:sysClr val="windowText" lastClr="000000"/>
                </a:solidFill>
                <a:latin typeface="Georgia"/>
              </a:endParaRPr>
            </a:p>
          </p:txBody>
        </p:sp>
        <p:sp>
          <p:nvSpPr>
            <p:cNvPr id="38" name="AutoShape 4">
              <a:extLst>
                <a:ext uri="{FF2B5EF4-FFF2-40B4-BE49-F238E27FC236}">
                  <a16:creationId xmlns:a16="http://schemas.microsoft.com/office/drawing/2014/main" id="{364C5B5F-AB25-479A-AE85-4C88342D74A7}"/>
                </a:ext>
              </a:extLst>
            </p:cNvPr>
            <p:cNvSpPr>
              <a:spLocks/>
            </p:cNvSpPr>
            <p:nvPr/>
          </p:nvSpPr>
          <p:spPr bwMode="auto">
            <a:xfrm rot="21300000" flipV="1">
              <a:off x="9495043" y="2767400"/>
              <a:ext cx="65281" cy="93389"/>
            </a:xfrm>
            <a:custGeom>
              <a:avLst/>
              <a:gdLst/>
              <a:ahLst/>
              <a:cxnLst/>
              <a:rect l="0" t="0" r="r" b="b"/>
              <a:pathLst>
                <a:path w="21600" h="21600">
                  <a:moveTo>
                    <a:pt x="21600" y="0"/>
                  </a:moveTo>
                  <a:lnTo>
                    <a:pt x="0" y="3195"/>
                  </a:lnTo>
                  <a:lnTo>
                    <a:pt x="21600" y="21600"/>
                  </a:lnTo>
                  <a:cubicBezTo>
                    <a:pt x="21600" y="21600"/>
                    <a:pt x="21600" y="0"/>
                    <a:pt x="21600" y="0"/>
                  </a:cubicBezTo>
                  <a:close/>
                  <a:moveTo>
                    <a:pt x="21600" y="0"/>
                  </a:moveTo>
                </a:path>
              </a:pathLst>
            </a:custGeom>
            <a:solidFill>
              <a:schemeClr val="tx1">
                <a:lumMod val="65000"/>
              </a:scheme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32597">
                <a:defRPr/>
              </a:pPr>
              <a:endParaRPr lang="en-US" sz="1836" kern="0" dirty="0">
                <a:solidFill>
                  <a:sysClr val="windowText" lastClr="000000"/>
                </a:solidFill>
                <a:latin typeface="Georgia"/>
              </a:endParaRPr>
            </a:p>
          </p:txBody>
        </p:sp>
      </p:grpSp>
      <p:pic>
        <p:nvPicPr>
          <p:cNvPr id="33" name="Picture 32" descr="Logo">
            <a:extLst>
              <a:ext uri="{FF2B5EF4-FFF2-40B4-BE49-F238E27FC236}">
                <a16:creationId xmlns:a16="http://schemas.microsoft.com/office/drawing/2014/main" id="{90F6BF5B-D558-4215-8F07-87F17CD703D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746845" y="2713306"/>
            <a:ext cx="922936" cy="300984"/>
          </a:xfrm>
          <a:prstGeom prst="rect">
            <a:avLst/>
          </a:prstGeom>
        </p:spPr>
      </p:pic>
      <p:grpSp>
        <p:nvGrpSpPr>
          <p:cNvPr id="24" name="Percent Chart" descr="Pie chart">
            <a:extLst>
              <a:ext uri="{FF2B5EF4-FFF2-40B4-BE49-F238E27FC236}">
                <a16:creationId xmlns:a16="http://schemas.microsoft.com/office/drawing/2014/main" id="{9780A2C7-0A66-4DA4-AD1C-F8A77646ECFB}"/>
              </a:ext>
            </a:extLst>
          </p:cNvPr>
          <p:cNvGrpSpPr/>
          <p:nvPr/>
        </p:nvGrpSpPr>
        <p:grpSpPr>
          <a:xfrm>
            <a:off x="10796478" y="3986933"/>
            <a:ext cx="1138132" cy="1138169"/>
            <a:chOff x="4547093" y="1223945"/>
            <a:chExt cx="1645920" cy="1645973"/>
          </a:xfrm>
        </p:grpSpPr>
        <p:sp>
          <p:nvSpPr>
            <p:cNvPr id="25" name="Outer Oval">
              <a:extLst>
                <a:ext uri="{FF2B5EF4-FFF2-40B4-BE49-F238E27FC236}">
                  <a16:creationId xmlns:a16="http://schemas.microsoft.com/office/drawing/2014/main" id="{8710F625-CF8B-477E-A77C-3916E40CD1E2}"/>
                </a:ext>
              </a:extLst>
            </p:cNvPr>
            <p:cNvSpPr>
              <a:spLocks noChangeAspect="1"/>
            </p:cNvSpPr>
            <p:nvPr/>
          </p:nvSpPr>
          <p:spPr>
            <a:xfrm>
              <a:off x="4646290" y="1323168"/>
              <a:ext cx="1447527" cy="1447527"/>
            </a:xfrm>
            <a:prstGeom prst="ellipse">
              <a:avLst/>
            </a:prstGeom>
            <a:solidFill>
              <a:schemeClr val="accent5"/>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26" name="Excel Chart">
              <a:extLst>
                <a:ext uri="{FF2B5EF4-FFF2-40B4-BE49-F238E27FC236}">
                  <a16:creationId xmlns:a16="http://schemas.microsoft.com/office/drawing/2014/main" id="{6CD169BA-DBC3-4CA5-AA7E-68346B98D549}"/>
                </a:ext>
              </a:extLst>
            </p:cNvPr>
            <p:cNvGraphicFramePr>
              <a:graphicFrameLocks noChangeAspect="1"/>
            </p:cNvGraphicFramePr>
            <p:nvPr>
              <p:extLst>
                <p:ext uri="{D42A27DB-BD31-4B8C-83A1-F6EECF244321}">
                  <p14:modId xmlns:p14="http://schemas.microsoft.com/office/powerpoint/2010/main" val="3535196677"/>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4"/>
            </a:graphicData>
          </a:graphic>
        </p:graphicFrame>
        <p:sp>
          <p:nvSpPr>
            <p:cNvPr id="27" name="dots">
              <a:extLst>
                <a:ext uri="{FF2B5EF4-FFF2-40B4-BE49-F238E27FC236}">
                  <a16:creationId xmlns:a16="http://schemas.microsoft.com/office/drawing/2014/main" id="{78007A57-6BCC-49F5-B8C6-2EF653E2C553}"/>
                </a:ext>
              </a:extLst>
            </p:cNvPr>
            <p:cNvSpPr>
              <a:spLocks noChangeAspect="1"/>
            </p:cNvSpPr>
            <p:nvPr/>
          </p:nvSpPr>
          <p:spPr>
            <a:xfrm>
              <a:off x="4783558" y="1460436"/>
              <a:ext cx="1172990" cy="1172990"/>
            </a:xfrm>
            <a:prstGeom prst="ellipse">
              <a:avLst/>
            </a:prstGeom>
            <a:noFill/>
            <a:ln w="28575" cap="rnd" cmpd="sng" algn="ctr">
              <a:solidFill>
                <a:schemeClr val="tx1">
                  <a:alpha val="68000"/>
                </a:schemeClr>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9" name="Chart 28" descr="Line chart">
            <a:extLst>
              <a:ext uri="{FF2B5EF4-FFF2-40B4-BE49-F238E27FC236}">
                <a16:creationId xmlns:a16="http://schemas.microsoft.com/office/drawing/2014/main" id="{63804109-C9E0-4E1E-8F26-B4B0157422EF}"/>
              </a:ext>
            </a:extLst>
          </p:cNvPr>
          <p:cNvGraphicFramePr/>
          <p:nvPr>
            <p:extLst>
              <p:ext uri="{D42A27DB-BD31-4B8C-83A1-F6EECF244321}">
                <p14:modId xmlns:p14="http://schemas.microsoft.com/office/powerpoint/2010/main" val="542963202"/>
              </p:ext>
            </p:extLst>
          </p:nvPr>
        </p:nvGraphicFramePr>
        <p:xfrm>
          <a:off x="8026685" y="2342327"/>
          <a:ext cx="3338859" cy="3289212"/>
        </p:xfrm>
        <a:graphic>
          <a:graphicData uri="http://schemas.openxmlformats.org/drawingml/2006/chart">
            <c:chart xmlns:c="http://schemas.openxmlformats.org/drawingml/2006/chart" xmlns:r="http://schemas.openxmlformats.org/officeDocument/2006/relationships" r:id="rId5"/>
          </a:graphicData>
        </a:graphic>
      </p:graphicFrame>
      <p:sp>
        <p:nvSpPr>
          <p:cNvPr id="28" name="Freeform 127" descr="Computer monitor outline">
            <a:extLst>
              <a:ext uri="{FF2B5EF4-FFF2-40B4-BE49-F238E27FC236}">
                <a16:creationId xmlns:a16="http://schemas.microsoft.com/office/drawing/2014/main" id="{D9D370F5-DAB2-4387-B86E-127EE7668D3B}"/>
              </a:ext>
            </a:extLst>
          </p:cNvPr>
          <p:cNvSpPr>
            <a:spLocks noChangeAspect="1"/>
          </p:cNvSpPr>
          <p:nvPr/>
        </p:nvSpPr>
        <p:spPr bwMode="black">
          <a:xfrm>
            <a:off x="7932997" y="3800770"/>
            <a:ext cx="2326273" cy="1830769"/>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CA480A17-B33A-4E1E-B9C3-7E3069563167}"/>
              </a:ext>
              <a:ext uri="{C183D7F6-B498-43B3-948B-1728B52AA6E4}">
                <adec:decorative xmlns=""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קבוצה 4"/>
          <p:cNvGrpSpPr/>
          <p:nvPr/>
        </p:nvGrpSpPr>
        <p:grpSpPr>
          <a:xfrm>
            <a:off x="983833" y="2031393"/>
            <a:ext cx="5636214" cy="1664810"/>
            <a:chOff x="1049066" y="2651747"/>
            <a:chExt cx="5636214" cy="1664810"/>
          </a:xfrm>
        </p:grpSpPr>
        <p:sp>
          <p:nvSpPr>
            <p:cNvPr id="4" name="TextBox 3">
              <a:extLst>
                <a:ext uri="{FF2B5EF4-FFF2-40B4-BE49-F238E27FC236}">
                  <a16:creationId xmlns:a16="http://schemas.microsoft.com/office/drawing/2014/main" id="{156476EF-FC7F-8F4C-B954-D4DE19799976}"/>
                </a:ext>
              </a:extLst>
            </p:cNvPr>
            <p:cNvSpPr txBox="1"/>
            <p:nvPr/>
          </p:nvSpPr>
          <p:spPr>
            <a:xfrm>
              <a:off x="1080144" y="2651747"/>
              <a:ext cx="5605136" cy="646331"/>
            </a:xfrm>
            <a:prstGeom prst="rect">
              <a:avLst/>
            </a:prstGeom>
            <a:noFill/>
          </p:spPr>
          <p:txBody>
            <a:bodyPr wrap="square" rtlCol="1">
              <a:spAutoFit/>
            </a:bodyPr>
            <a:lstStyle/>
            <a:p>
              <a:r>
                <a:rPr lang="en-US" dirty="0"/>
                <a:t>Advanced Data Analysis in R </a:t>
              </a:r>
            </a:p>
            <a:p>
              <a:endParaRPr lang="he-IL" dirty="0"/>
            </a:p>
          </p:txBody>
        </p:sp>
        <p:sp>
          <p:nvSpPr>
            <p:cNvPr id="9" name="TextBox 8">
              <a:extLst>
                <a:ext uri="{FF2B5EF4-FFF2-40B4-BE49-F238E27FC236}">
                  <a16:creationId xmlns:a16="http://schemas.microsoft.com/office/drawing/2014/main" id="{BF966D1C-ABD2-2075-AB75-ABC53479591D}"/>
                </a:ext>
              </a:extLst>
            </p:cNvPr>
            <p:cNvSpPr txBox="1"/>
            <p:nvPr/>
          </p:nvSpPr>
          <p:spPr>
            <a:xfrm>
              <a:off x="1069387" y="3276608"/>
              <a:ext cx="3715376" cy="369332"/>
            </a:xfrm>
            <a:prstGeom prst="rect">
              <a:avLst/>
            </a:prstGeom>
            <a:noFill/>
          </p:spPr>
          <p:txBody>
            <a:bodyPr wrap="square" rtlCol="1">
              <a:spAutoFit/>
            </a:bodyPr>
            <a:lstStyle/>
            <a:p>
              <a:r>
                <a:rPr lang="en-US" dirty="0"/>
                <a:t>Host: </a:t>
              </a:r>
              <a:r>
                <a:rPr lang="en-GB" dirty="0"/>
                <a:t>Dr</a:t>
              </a:r>
              <a:r>
                <a:rPr lang="en-US" dirty="0"/>
                <a:t>. Nir Grinberg</a:t>
              </a:r>
              <a:endParaRPr lang="he-IL" dirty="0"/>
            </a:p>
          </p:txBody>
        </p:sp>
        <p:sp>
          <p:nvSpPr>
            <p:cNvPr id="10" name="TextBox 9">
              <a:extLst>
                <a:ext uri="{FF2B5EF4-FFF2-40B4-BE49-F238E27FC236}">
                  <a16:creationId xmlns:a16="http://schemas.microsoft.com/office/drawing/2014/main" id="{7D2763E3-0E54-DD08-8742-4AB409887B88}"/>
                </a:ext>
              </a:extLst>
            </p:cNvPr>
            <p:cNvSpPr txBox="1"/>
            <p:nvPr/>
          </p:nvSpPr>
          <p:spPr>
            <a:xfrm>
              <a:off x="1049066" y="3947225"/>
              <a:ext cx="4187951" cy="369332"/>
            </a:xfrm>
            <a:prstGeom prst="rect">
              <a:avLst/>
            </a:prstGeom>
            <a:noFill/>
          </p:spPr>
          <p:txBody>
            <a:bodyPr wrap="square" rtlCol="1">
              <a:spAutoFit/>
            </a:bodyPr>
            <a:lstStyle/>
            <a:p>
              <a:r>
                <a:rPr lang="en-GB" dirty="0"/>
                <a:t>Guided by: Dr. Talia </a:t>
              </a:r>
              <a:r>
                <a:rPr lang="en-GB" dirty="0" smtClean="0"/>
                <a:t>Schwartz-</a:t>
              </a:r>
              <a:r>
                <a:rPr lang="en-GB" dirty="0" err="1" smtClean="0"/>
                <a:t>Tayri</a:t>
              </a:r>
              <a:endParaRPr lang="en-GB" dirty="0"/>
            </a:p>
          </p:txBody>
        </p:sp>
      </p:grpSp>
      <p:pic>
        <p:nvPicPr>
          <p:cNvPr id="8" name="תמונה 7"/>
          <p:cNvPicPr>
            <a:picLocks noChangeAspect="1"/>
          </p:cNvPicPr>
          <p:nvPr/>
        </p:nvPicPr>
        <p:blipFill>
          <a:blip r:embed="rId6"/>
          <a:stretch>
            <a:fillRect/>
          </a:stretch>
        </p:blipFill>
        <p:spPr>
          <a:xfrm>
            <a:off x="1019016" y="4308096"/>
            <a:ext cx="2186473" cy="2186473"/>
          </a:xfrm>
          <a:prstGeom prst="rect">
            <a:avLst/>
          </a:prstGeom>
        </p:spPr>
      </p:pic>
    </p:spTree>
    <p:extLst>
      <p:ext uri="{BB962C8B-B14F-4D97-AF65-F5344CB8AC3E}">
        <p14:creationId xmlns:p14="http://schemas.microsoft.com/office/powerpoint/2010/main" val="405672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66A2-3772-ADB2-7BD1-BB0C178E4CA8}"/>
              </a:ext>
            </a:extLst>
          </p:cNvPr>
          <p:cNvSpPr>
            <a:spLocks noGrp="1"/>
          </p:cNvSpPr>
          <p:nvPr>
            <p:ph type="title"/>
          </p:nvPr>
        </p:nvSpPr>
        <p:spPr/>
        <p:txBody>
          <a:bodyPr/>
          <a:lstStyle/>
          <a:p>
            <a:r>
              <a:rPr lang="he-IL" dirty="0"/>
              <a:t>קצת על אוכלוסיית הנערים בסיכון בעולם</a:t>
            </a:r>
          </a:p>
        </p:txBody>
      </p:sp>
      <p:sp>
        <p:nvSpPr>
          <p:cNvPr id="4" name="TextBox 3">
            <a:extLst>
              <a:ext uri="{FF2B5EF4-FFF2-40B4-BE49-F238E27FC236}">
                <a16:creationId xmlns:a16="http://schemas.microsoft.com/office/drawing/2014/main" id="{F90E960F-60DA-89E5-68C5-0AF87D9A3F7A}"/>
              </a:ext>
            </a:extLst>
          </p:cNvPr>
          <p:cNvSpPr txBox="1"/>
          <p:nvPr/>
        </p:nvSpPr>
        <p:spPr>
          <a:xfrm>
            <a:off x="8392211" y="4596758"/>
            <a:ext cx="3083697" cy="369332"/>
          </a:xfrm>
          <a:prstGeom prst="rect">
            <a:avLst/>
          </a:prstGeom>
          <a:solidFill>
            <a:schemeClr val="bg1"/>
          </a:solidFill>
        </p:spPr>
        <p:txBody>
          <a:bodyPr wrap="square" rtlCol="0">
            <a:spAutoFit/>
          </a:bodyPr>
          <a:lstStyle/>
          <a:p>
            <a:pPr algn="r" rtl="1"/>
            <a:r>
              <a:rPr lang="he-IL" b="1" dirty="0"/>
              <a:t>באוסטרליה:</a:t>
            </a:r>
            <a:endParaRPr lang="en-US" b="1" dirty="0"/>
          </a:p>
        </p:txBody>
      </p:sp>
      <p:graphicFrame>
        <p:nvGraphicFramePr>
          <p:cNvPr id="7" name="Chart 6" descr="Chart">
            <a:extLst>
              <a:ext uri="{FF2B5EF4-FFF2-40B4-BE49-F238E27FC236}">
                <a16:creationId xmlns:a16="http://schemas.microsoft.com/office/drawing/2014/main" id="{C32E67B9-52D0-9A3C-CA2E-CB8FAAD0B6B2}"/>
              </a:ext>
            </a:extLst>
          </p:cNvPr>
          <p:cNvGraphicFramePr/>
          <p:nvPr>
            <p:extLst>
              <p:ext uri="{D42A27DB-BD31-4B8C-83A1-F6EECF244321}">
                <p14:modId xmlns:p14="http://schemas.microsoft.com/office/powerpoint/2010/main" val="2333946412"/>
              </p:ext>
            </p:extLst>
          </p:nvPr>
        </p:nvGraphicFramePr>
        <p:xfrm>
          <a:off x="4855473" y="1901653"/>
          <a:ext cx="4978400" cy="2446527"/>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76226645-BF6F-9F9D-D7D7-94BC5DC22F34}"/>
              </a:ext>
            </a:extLst>
          </p:cNvPr>
          <p:cNvSpPr txBox="1"/>
          <p:nvPr/>
        </p:nvSpPr>
        <p:spPr>
          <a:xfrm>
            <a:off x="5576" y="3686046"/>
            <a:ext cx="4277443" cy="307777"/>
          </a:xfrm>
          <a:prstGeom prst="rect">
            <a:avLst/>
          </a:prstGeom>
          <a:noFill/>
        </p:spPr>
        <p:txBody>
          <a:bodyPr wrap="square" rtlCol="1">
            <a:spAutoFit/>
          </a:bodyPr>
          <a:lstStyle/>
          <a:p>
            <a:r>
              <a:rPr lang="he-IL" sz="1400" dirty="0"/>
              <a:t>)</a:t>
            </a:r>
            <a:r>
              <a:rPr lang="de-DE" sz="1400" dirty="0"/>
              <a:t>2014, Duncan, &amp; Barth, Kum, Stewart )</a:t>
            </a:r>
            <a:endParaRPr lang="he-IL" sz="1400" dirty="0"/>
          </a:p>
        </p:txBody>
      </p:sp>
      <p:grpSp>
        <p:nvGrpSpPr>
          <p:cNvPr id="76" name="Group 75">
            <a:extLst>
              <a:ext uri="{FF2B5EF4-FFF2-40B4-BE49-F238E27FC236}">
                <a16:creationId xmlns:a16="http://schemas.microsoft.com/office/drawing/2014/main" id="{9567E843-FB40-C4A2-DAA2-CC76326AF6D3}"/>
              </a:ext>
            </a:extLst>
          </p:cNvPr>
          <p:cNvGrpSpPr/>
          <p:nvPr/>
        </p:nvGrpSpPr>
        <p:grpSpPr>
          <a:xfrm>
            <a:off x="5706292" y="4703990"/>
            <a:ext cx="4122005" cy="1472806"/>
            <a:chOff x="5203397" y="4718017"/>
            <a:chExt cx="4122005" cy="1472806"/>
          </a:xfrm>
        </p:grpSpPr>
        <p:sp>
          <p:nvSpPr>
            <p:cNvPr id="24" name="Rectangle 23">
              <a:extLst>
                <a:ext uri="{FF2B5EF4-FFF2-40B4-BE49-F238E27FC236}">
                  <a16:creationId xmlns:a16="http://schemas.microsoft.com/office/drawing/2014/main" id="{7E65D780-8DEE-5C95-B755-BC10FAF340E8}"/>
                </a:ext>
                <a:ext uri="{C183D7F6-B498-43B3-948B-1728B52AA6E4}">
                  <adec:decorative xmlns="" xmlns:adec="http://schemas.microsoft.com/office/drawing/2017/decorative" val="1"/>
                </a:ext>
              </a:extLst>
            </p:cNvPr>
            <p:cNvSpPr/>
            <p:nvPr/>
          </p:nvSpPr>
          <p:spPr>
            <a:xfrm>
              <a:off x="5203397" y="4718017"/>
              <a:ext cx="4122005" cy="1472806"/>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41C9669-956D-3E95-1412-9CF6319F6409}"/>
                </a:ext>
              </a:extLst>
            </p:cNvPr>
            <p:cNvSpPr txBox="1"/>
            <p:nvPr/>
          </p:nvSpPr>
          <p:spPr>
            <a:xfrm>
              <a:off x="5369866" y="4758590"/>
              <a:ext cx="1816972" cy="369332"/>
            </a:xfrm>
            <a:prstGeom prst="rect">
              <a:avLst/>
            </a:prstGeom>
            <a:noFill/>
          </p:spPr>
          <p:txBody>
            <a:bodyPr wrap="none" rtlCol="0">
              <a:spAutoFit/>
            </a:bodyPr>
            <a:lstStyle/>
            <a:p>
              <a:r>
                <a:rPr lang="en-US" dirty="0"/>
                <a:t>5 to 8 out of 10</a:t>
              </a:r>
            </a:p>
          </p:txBody>
        </p:sp>
        <p:sp>
          <p:nvSpPr>
            <p:cNvPr id="26" name="Freeform: Shape 25" descr="Human outline graph">
              <a:extLst>
                <a:ext uri="{FF2B5EF4-FFF2-40B4-BE49-F238E27FC236}">
                  <a16:creationId xmlns:a16="http://schemas.microsoft.com/office/drawing/2014/main" id="{5B484595-E4D7-DE70-A666-8E00F52810AF}"/>
                </a:ext>
              </a:extLst>
            </p:cNvPr>
            <p:cNvSpPr>
              <a:spLocks noChangeAspect="1"/>
            </p:cNvSpPr>
            <p:nvPr/>
          </p:nvSpPr>
          <p:spPr>
            <a:xfrm>
              <a:off x="5322988" y="516820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27" name="Freeform: Shape 26" descr="Human outline graph">
              <a:extLst>
                <a:ext uri="{FF2B5EF4-FFF2-40B4-BE49-F238E27FC236}">
                  <a16:creationId xmlns:a16="http://schemas.microsoft.com/office/drawing/2014/main" id="{756F5BDD-4A47-4A2E-FCA5-C6D85CD29331}"/>
                </a:ext>
              </a:extLst>
            </p:cNvPr>
            <p:cNvSpPr>
              <a:spLocks noChangeAspect="1"/>
            </p:cNvSpPr>
            <p:nvPr/>
          </p:nvSpPr>
          <p:spPr>
            <a:xfrm>
              <a:off x="5715903" y="516820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28" name="Freeform: Shape 27" descr="Human outline graph">
              <a:extLst>
                <a:ext uri="{FF2B5EF4-FFF2-40B4-BE49-F238E27FC236}">
                  <a16:creationId xmlns:a16="http://schemas.microsoft.com/office/drawing/2014/main" id="{2243CD2B-2921-E06A-8B80-DC67CDFD6164}"/>
                </a:ext>
              </a:extLst>
            </p:cNvPr>
            <p:cNvSpPr>
              <a:spLocks noChangeAspect="1"/>
            </p:cNvSpPr>
            <p:nvPr/>
          </p:nvSpPr>
          <p:spPr>
            <a:xfrm>
              <a:off x="6108818" y="516820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dirty="0">
                <a:solidFill>
                  <a:prstClr val="black"/>
                </a:solidFill>
              </a:endParaRPr>
            </a:p>
          </p:txBody>
        </p:sp>
        <p:sp>
          <p:nvSpPr>
            <p:cNvPr id="29" name="Freeform: Shape 28" descr="Human outline graph">
              <a:extLst>
                <a:ext uri="{FF2B5EF4-FFF2-40B4-BE49-F238E27FC236}">
                  <a16:creationId xmlns:a16="http://schemas.microsoft.com/office/drawing/2014/main" id="{4E45F6A8-95D8-D6AD-FDBA-7143602234A5}"/>
                </a:ext>
              </a:extLst>
            </p:cNvPr>
            <p:cNvSpPr>
              <a:spLocks noChangeAspect="1"/>
            </p:cNvSpPr>
            <p:nvPr/>
          </p:nvSpPr>
          <p:spPr>
            <a:xfrm>
              <a:off x="6507072" y="516820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0" name="Freeform: Shape 29" descr="Human outline graph">
              <a:extLst>
                <a:ext uri="{FF2B5EF4-FFF2-40B4-BE49-F238E27FC236}">
                  <a16:creationId xmlns:a16="http://schemas.microsoft.com/office/drawing/2014/main" id="{903CD5EE-73CA-6141-153D-2784B45678AA}"/>
                </a:ext>
              </a:extLst>
            </p:cNvPr>
            <p:cNvSpPr>
              <a:spLocks noChangeAspect="1"/>
            </p:cNvSpPr>
            <p:nvPr/>
          </p:nvSpPr>
          <p:spPr>
            <a:xfrm>
              <a:off x="6899988" y="516820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2" name="Freeform: Shape 31" descr="Human outline graph">
              <a:extLst>
                <a:ext uri="{FF2B5EF4-FFF2-40B4-BE49-F238E27FC236}">
                  <a16:creationId xmlns:a16="http://schemas.microsoft.com/office/drawing/2014/main" id="{4F868CD5-3BC7-8BFB-E77A-5DB3F4661B4D}"/>
                </a:ext>
              </a:extLst>
            </p:cNvPr>
            <p:cNvSpPr>
              <a:spLocks noChangeAspect="1"/>
            </p:cNvSpPr>
            <p:nvPr/>
          </p:nvSpPr>
          <p:spPr>
            <a:xfrm>
              <a:off x="7675204" y="516820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100000">
                  <a:schemeClr val="accent2"/>
                </a:gs>
                <a:gs pos="10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dirty="0">
                <a:solidFill>
                  <a:prstClr val="black"/>
                </a:solidFill>
              </a:endParaRPr>
            </a:p>
          </p:txBody>
        </p:sp>
        <p:sp>
          <p:nvSpPr>
            <p:cNvPr id="34" name="Freeform: Shape 33" descr="Human outline graph">
              <a:extLst>
                <a:ext uri="{FF2B5EF4-FFF2-40B4-BE49-F238E27FC236}">
                  <a16:creationId xmlns:a16="http://schemas.microsoft.com/office/drawing/2014/main" id="{7C157E23-25BB-5469-0896-D0DE5A5642B2}"/>
                </a:ext>
              </a:extLst>
            </p:cNvPr>
            <p:cNvSpPr>
              <a:spLocks noChangeAspect="1"/>
            </p:cNvSpPr>
            <p:nvPr/>
          </p:nvSpPr>
          <p:spPr>
            <a:xfrm>
              <a:off x="8456440" y="516820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5" name="Freeform: Shape 34" descr="Human outline graph">
              <a:extLst>
                <a:ext uri="{FF2B5EF4-FFF2-40B4-BE49-F238E27FC236}">
                  <a16:creationId xmlns:a16="http://schemas.microsoft.com/office/drawing/2014/main" id="{43736FC5-1D48-38BC-422F-C595E63FD52A}"/>
                </a:ext>
              </a:extLst>
            </p:cNvPr>
            <p:cNvSpPr>
              <a:spLocks noChangeAspect="1"/>
            </p:cNvSpPr>
            <p:nvPr/>
          </p:nvSpPr>
          <p:spPr>
            <a:xfrm>
              <a:off x="8849356" y="516820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6" name="Freeform: Shape 35" descr="Human outline graph">
              <a:extLst>
                <a:ext uri="{FF2B5EF4-FFF2-40B4-BE49-F238E27FC236}">
                  <a16:creationId xmlns:a16="http://schemas.microsoft.com/office/drawing/2014/main" id="{D8ADFBE3-BEA3-4BC9-2A6D-4C14BA3CCEE0}"/>
                </a:ext>
              </a:extLst>
            </p:cNvPr>
            <p:cNvSpPr>
              <a:spLocks noChangeAspect="1"/>
            </p:cNvSpPr>
            <p:nvPr/>
          </p:nvSpPr>
          <p:spPr>
            <a:xfrm>
              <a:off x="8057505" y="516820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100000">
                  <a:schemeClr val="accent2"/>
                </a:gs>
                <a:gs pos="10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dirty="0">
                <a:solidFill>
                  <a:prstClr val="black"/>
                </a:solidFill>
              </a:endParaRPr>
            </a:p>
          </p:txBody>
        </p:sp>
        <p:sp>
          <p:nvSpPr>
            <p:cNvPr id="37" name="Freeform: Shape 36" descr="Human outline graph">
              <a:extLst>
                <a:ext uri="{FF2B5EF4-FFF2-40B4-BE49-F238E27FC236}">
                  <a16:creationId xmlns:a16="http://schemas.microsoft.com/office/drawing/2014/main" id="{10F98D41-689C-3346-AB08-D2FF2D9FD0C4}"/>
                </a:ext>
              </a:extLst>
            </p:cNvPr>
            <p:cNvSpPr>
              <a:spLocks noChangeAspect="1"/>
            </p:cNvSpPr>
            <p:nvPr/>
          </p:nvSpPr>
          <p:spPr>
            <a:xfrm>
              <a:off x="7302038" y="5169480"/>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100000">
                  <a:schemeClr val="accent2"/>
                </a:gs>
                <a:gs pos="10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dirty="0">
                <a:solidFill>
                  <a:prstClr val="black"/>
                </a:solidFill>
              </a:endParaRPr>
            </a:p>
          </p:txBody>
        </p:sp>
      </p:grpSp>
      <p:sp>
        <p:nvSpPr>
          <p:cNvPr id="39" name="TextBox 38">
            <a:extLst>
              <a:ext uri="{FF2B5EF4-FFF2-40B4-BE49-F238E27FC236}">
                <a16:creationId xmlns:a16="http://schemas.microsoft.com/office/drawing/2014/main" id="{12AFDE85-6938-5167-EA19-3C5F151CBC0A}"/>
              </a:ext>
            </a:extLst>
          </p:cNvPr>
          <p:cNvSpPr txBox="1"/>
          <p:nvPr/>
        </p:nvSpPr>
        <p:spPr>
          <a:xfrm>
            <a:off x="5627153" y="6176796"/>
            <a:ext cx="1517996" cy="307777"/>
          </a:xfrm>
          <a:prstGeom prst="rect">
            <a:avLst/>
          </a:prstGeom>
          <a:noFill/>
        </p:spPr>
        <p:txBody>
          <a:bodyPr wrap="square">
            <a:spAutoFit/>
          </a:bodyPr>
          <a:lstStyle/>
          <a:p>
            <a:r>
              <a:rPr lang="en-GB" sz="1400" dirty="0"/>
              <a:t>(2006, Clare)</a:t>
            </a:r>
            <a:endParaRPr lang="he-IL" sz="1400" dirty="0"/>
          </a:p>
        </p:txBody>
      </p:sp>
      <p:grpSp>
        <p:nvGrpSpPr>
          <p:cNvPr id="3" name="קבוצה 2"/>
          <p:cNvGrpSpPr/>
          <p:nvPr/>
        </p:nvGrpSpPr>
        <p:grpSpPr>
          <a:xfrm>
            <a:off x="171194" y="1965798"/>
            <a:ext cx="4675147" cy="1591996"/>
            <a:chOff x="411336" y="1965798"/>
            <a:chExt cx="4675147" cy="1591996"/>
          </a:xfrm>
        </p:grpSpPr>
        <p:sp>
          <p:nvSpPr>
            <p:cNvPr id="8" name="TextBox 7">
              <a:extLst>
                <a:ext uri="{FF2B5EF4-FFF2-40B4-BE49-F238E27FC236}">
                  <a16:creationId xmlns:a16="http://schemas.microsoft.com/office/drawing/2014/main" id="{05099EC4-A3FB-2EA2-16DC-388DD36E3488}"/>
                </a:ext>
              </a:extLst>
            </p:cNvPr>
            <p:cNvSpPr txBox="1"/>
            <p:nvPr/>
          </p:nvSpPr>
          <p:spPr>
            <a:xfrm>
              <a:off x="880243" y="3188462"/>
              <a:ext cx="4206240" cy="369332"/>
            </a:xfrm>
            <a:prstGeom prst="rect">
              <a:avLst/>
            </a:prstGeom>
            <a:noFill/>
          </p:spPr>
          <p:txBody>
            <a:bodyPr wrap="square" rtlCol="1">
              <a:spAutoFit/>
            </a:bodyPr>
            <a:lstStyle/>
            <a:p>
              <a:pPr algn="r"/>
              <a:r>
                <a:rPr lang="he-IL" dirty="0"/>
                <a:t>פחות מועסקים מבני גילם</a:t>
              </a:r>
            </a:p>
          </p:txBody>
        </p:sp>
        <p:sp>
          <p:nvSpPr>
            <p:cNvPr id="9" name="TextBox 8">
              <a:extLst>
                <a:ext uri="{FF2B5EF4-FFF2-40B4-BE49-F238E27FC236}">
                  <a16:creationId xmlns:a16="http://schemas.microsoft.com/office/drawing/2014/main" id="{91DEC759-42DD-08E3-D90C-AA86E77975F8}"/>
                </a:ext>
              </a:extLst>
            </p:cNvPr>
            <p:cNvSpPr txBox="1"/>
            <p:nvPr/>
          </p:nvSpPr>
          <p:spPr>
            <a:xfrm>
              <a:off x="960940" y="2676274"/>
              <a:ext cx="4125543" cy="369332"/>
            </a:xfrm>
            <a:prstGeom prst="rect">
              <a:avLst/>
            </a:prstGeom>
            <a:noFill/>
          </p:spPr>
          <p:txBody>
            <a:bodyPr wrap="square" rtlCol="1">
              <a:spAutoFit/>
            </a:bodyPr>
            <a:lstStyle/>
            <a:p>
              <a:pPr algn="r"/>
              <a:r>
                <a:rPr lang="he-IL" dirty="0"/>
                <a:t>משתכרים בממוצע ב- 50% פחות כסף</a:t>
              </a:r>
            </a:p>
          </p:txBody>
        </p:sp>
        <p:sp>
          <p:nvSpPr>
            <p:cNvPr id="40" name="TextBox 39">
              <a:extLst>
                <a:ext uri="{FF2B5EF4-FFF2-40B4-BE49-F238E27FC236}">
                  <a16:creationId xmlns:a16="http://schemas.microsoft.com/office/drawing/2014/main" id="{045DE2F7-0A36-8EBD-34B2-A3AFD243AB80}"/>
                </a:ext>
              </a:extLst>
            </p:cNvPr>
            <p:cNvSpPr txBox="1"/>
            <p:nvPr/>
          </p:nvSpPr>
          <p:spPr>
            <a:xfrm>
              <a:off x="411336" y="1965798"/>
              <a:ext cx="4675147" cy="646331"/>
            </a:xfrm>
            <a:prstGeom prst="rect">
              <a:avLst/>
            </a:prstGeom>
            <a:noFill/>
          </p:spPr>
          <p:txBody>
            <a:bodyPr wrap="square" rtlCol="1">
              <a:spAutoFit/>
            </a:bodyPr>
            <a:lstStyle/>
            <a:p>
              <a:pPr algn="r" rtl="1"/>
              <a:r>
                <a:rPr lang="he-IL" dirty="0"/>
                <a:t>שיעור הנמצאים מתחת לקו העוני גבוה פי שלושה מזה של האוכלוסייה הכללית</a:t>
              </a:r>
            </a:p>
          </p:txBody>
        </p:sp>
      </p:grpSp>
      <p:sp>
        <p:nvSpPr>
          <p:cNvPr id="44" name="Rectangle 43">
            <a:extLst>
              <a:ext uri="{FF2B5EF4-FFF2-40B4-BE49-F238E27FC236}">
                <a16:creationId xmlns:a16="http://schemas.microsoft.com/office/drawing/2014/main" id="{14363B8A-030B-E133-F2AF-A1D1AD9D60AC}"/>
              </a:ext>
            </a:extLst>
          </p:cNvPr>
          <p:cNvSpPr/>
          <p:nvPr/>
        </p:nvSpPr>
        <p:spPr>
          <a:xfrm>
            <a:off x="4582397" y="3721236"/>
            <a:ext cx="5351662" cy="4650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3" name="TextBox 72">
            <a:extLst>
              <a:ext uri="{FF2B5EF4-FFF2-40B4-BE49-F238E27FC236}">
                <a16:creationId xmlns:a16="http://schemas.microsoft.com/office/drawing/2014/main" id="{59BD9154-B636-040C-13E1-CAF006CA6098}"/>
              </a:ext>
            </a:extLst>
          </p:cNvPr>
          <p:cNvSpPr txBox="1"/>
          <p:nvPr/>
        </p:nvSpPr>
        <p:spPr>
          <a:xfrm>
            <a:off x="10124936" y="1991368"/>
            <a:ext cx="1259840" cy="369332"/>
          </a:xfrm>
          <a:prstGeom prst="rect">
            <a:avLst/>
          </a:prstGeom>
          <a:noFill/>
        </p:spPr>
        <p:txBody>
          <a:bodyPr wrap="square" rtlCol="1">
            <a:spAutoFit/>
          </a:bodyPr>
          <a:lstStyle/>
          <a:p>
            <a:pPr algn="r" rtl="1"/>
            <a:r>
              <a:rPr lang="he-IL" b="1" dirty="0"/>
              <a:t>בארה"ב</a:t>
            </a:r>
            <a:r>
              <a:rPr lang="he-IL" dirty="0"/>
              <a:t>:</a:t>
            </a:r>
          </a:p>
        </p:txBody>
      </p:sp>
      <p:sp>
        <p:nvSpPr>
          <p:cNvPr id="31" name="TextBox 30">
            <a:extLst>
              <a:ext uri="{FF2B5EF4-FFF2-40B4-BE49-F238E27FC236}">
                <a16:creationId xmlns:a16="http://schemas.microsoft.com/office/drawing/2014/main" id="{045DE2F7-0A36-8EBD-34B2-A3AFD243AB80}"/>
              </a:ext>
            </a:extLst>
          </p:cNvPr>
          <p:cNvSpPr txBox="1"/>
          <p:nvPr/>
        </p:nvSpPr>
        <p:spPr>
          <a:xfrm>
            <a:off x="6907764" y="1169750"/>
            <a:ext cx="4675147" cy="400110"/>
          </a:xfrm>
          <a:prstGeom prst="rect">
            <a:avLst/>
          </a:prstGeom>
          <a:noFill/>
        </p:spPr>
        <p:txBody>
          <a:bodyPr wrap="square" rtlCol="1">
            <a:spAutoFit/>
          </a:bodyPr>
          <a:lstStyle/>
          <a:p>
            <a:pPr algn="r" rtl="1"/>
            <a:r>
              <a:rPr lang="he-IL" sz="2000" dirty="0"/>
              <a:t>נערים בסיכון ביחס לאוכלוסייה הכללית:</a:t>
            </a:r>
          </a:p>
        </p:txBody>
      </p:sp>
      <p:sp>
        <p:nvSpPr>
          <p:cNvPr id="5" name="TextBox 4">
            <a:extLst>
              <a:ext uri="{FF2B5EF4-FFF2-40B4-BE49-F238E27FC236}">
                <a16:creationId xmlns:a16="http://schemas.microsoft.com/office/drawing/2014/main" id="{E0254A2D-9A7C-A407-A237-79780946427B}"/>
              </a:ext>
            </a:extLst>
          </p:cNvPr>
          <p:cNvSpPr txBox="1"/>
          <p:nvPr/>
        </p:nvSpPr>
        <p:spPr>
          <a:xfrm>
            <a:off x="601930" y="5023810"/>
            <a:ext cx="4363278" cy="646331"/>
          </a:xfrm>
          <a:prstGeom prst="rect">
            <a:avLst/>
          </a:prstGeom>
          <a:noFill/>
        </p:spPr>
        <p:txBody>
          <a:bodyPr wrap="square" rtlCol="1">
            <a:spAutoFit/>
          </a:bodyPr>
          <a:lstStyle/>
          <a:p>
            <a:pPr algn="r" rtl="1"/>
            <a:r>
              <a:rPr lang="he-IL" dirty="0"/>
              <a:t>5 עד 8 מבין כל 10 בוגרי פנימיות וכפרי נוער מחוסרי עבודה</a:t>
            </a:r>
          </a:p>
        </p:txBody>
      </p:sp>
    </p:spTree>
    <p:extLst>
      <p:ext uri="{BB962C8B-B14F-4D97-AF65-F5344CB8AC3E}">
        <p14:creationId xmlns:p14="http://schemas.microsoft.com/office/powerpoint/2010/main" val="290900149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F138-6DE4-E1C4-8938-99010E144700}"/>
              </a:ext>
            </a:extLst>
          </p:cNvPr>
          <p:cNvSpPr>
            <a:spLocks noGrp="1"/>
          </p:cNvSpPr>
          <p:nvPr>
            <p:ph type="title"/>
          </p:nvPr>
        </p:nvSpPr>
        <p:spPr/>
        <p:txBody>
          <a:bodyPr/>
          <a:lstStyle/>
          <a:p>
            <a:r>
              <a:rPr lang="he-IL" dirty="0"/>
              <a:t>נערים בסיכון בישראל</a:t>
            </a:r>
          </a:p>
        </p:txBody>
      </p:sp>
      <p:grpSp>
        <p:nvGrpSpPr>
          <p:cNvPr id="19" name="Group 18">
            <a:extLst>
              <a:ext uri="{FF2B5EF4-FFF2-40B4-BE49-F238E27FC236}">
                <a16:creationId xmlns:a16="http://schemas.microsoft.com/office/drawing/2014/main" id="{51DF83A1-167B-FC08-C0D0-4A024ACCA6A3}"/>
              </a:ext>
            </a:extLst>
          </p:cNvPr>
          <p:cNvGrpSpPr/>
          <p:nvPr/>
        </p:nvGrpSpPr>
        <p:grpSpPr>
          <a:xfrm>
            <a:off x="2399826" y="2057107"/>
            <a:ext cx="6727847" cy="2162477"/>
            <a:chOff x="2269197" y="2161596"/>
            <a:chExt cx="6727847" cy="2162477"/>
          </a:xfrm>
        </p:grpSpPr>
        <p:pic>
          <p:nvPicPr>
            <p:cNvPr id="6" name="Picture 5">
              <a:extLst>
                <a:ext uri="{FF2B5EF4-FFF2-40B4-BE49-F238E27FC236}">
                  <a16:creationId xmlns:a16="http://schemas.microsoft.com/office/drawing/2014/main" id="{577D055F-F9DA-63E2-6AE2-F58748C9C5B6}"/>
                </a:ext>
              </a:extLst>
            </p:cNvPr>
            <p:cNvPicPr>
              <a:picLocks noChangeAspect="1"/>
            </p:cNvPicPr>
            <p:nvPr/>
          </p:nvPicPr>
          <p:blipFill rotWithShape="1">
            <a:blip r:embed="rId2"/>
            <a:srcRect r="809" b="2882"/>
            <a:stretch/>
          </p:blipFill>
          <p:spPr>
            <a:xfrm>
              <a:off x="2269198" y="2161596"/>
              <a:ext cx="6727846" cy="2100161"/>
            </a:xfrm>
            <a:prstGeom prst="rect">
              <a:avLst/>
            </a:prstGeom>
          </p:spPr>
        </p:pic>
        <p:sp>
          <p:nvSpPr>
            <p:cNvPr id="8" name="Rectangle 7">
              <a:extLst>
                <a:ext uri="{FF2B5EF4-FFF2-40B4-BE49-F238E27FC236}">
                  <a16:creationId xmlns:a16="http://schemas.microsoft.com/office/drawing/2014/main" id="{976AF6B9-C6B0-A4CF-7F2A-B6C8E228A701}"/>
                </a:ext>
              </a:extLst>
            </p:cNvPr>
            <p:cNvSpPr/>
            <p:nvPr/>
          </p:nvSpPr>
          <p:spPr>
            <a:xfrm>
              <a:off x="2269197" y="4002214"/>
              <a:ext cx="4439124" cy="321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sp>
        <p:nvSpPr>
          <p:cNvPr id="15" name="Freeform: Shape 14" descr="Human outline graph">
            <a:extLst>
              <a:ext uri="{FF2B5EF4-FFF2-40B4-BE49-F238E27FC236}">
                <a16:creationId xmlns:a16="http://schemas.microsoft.com/office/drawing/2014/main" id="{A0D1F8A9-3BC5-A36A-5035-51876905A627}"/>
              </a:ext>
            </a:extLst>
          </p:cNvPr>
          <p:cNvSpPr/>
          <p:nvPr/>
        </p:nvSpPr>
        <p:spPr>
          <a:xfrm>
            <a:off x="2428003" y="4973599"/>
            <a:ext cx="487547" cy="1086931"/>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descr="Human outline graph">
            <a:extLst>
              <a:ext uri="{FF2B5EF4-FFF2-40B4-BE49-F238E27FC236}">
                <a16:creationId xmlns:a16="http://schemas.microsoft.com/office/drawing/2014/main" id="{C258D182-1A34-895D-0C80-01A95B3ADBA7}"/>
              </a:ext>
            </a:extLst>
          </p:cNvPr>
          <p:cNvSpPr/>
          <p:nvPr/>
        </p:nvSpPr>
        <p:spPr>
          <a:xfrm>
            <a:off x="3544429" y="4973271"/>
            <a:ext cx="487547" cy="1086931"/>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F43E09D-F9AC-C160-6309-9DAA4C6CB4F9}"/>
              </a:ext>
            </a:extLst>
          </p:cNvPr>
          <p:cNvSpPr txBox="1"/>
          <p:nvPr/>
        </p:nvSpPr>
        <p:spPr>
          <a:xfrm>
            <a:off x="4645479" y="4896951"/>
            <a:ext cx="4482194" cy="1255728"/>
          </a:xfrm>
          <a:prstGeom prst="rect">
            <a:avLst/>
          </a:prstGeom>
          <a:noFill/>
        </p:spPr>
        <p:txBody>
          <a:bodyPr wrap="square" rtlCol="0">
            <a:spAutoFit/>
          </a:bodyPr>
          <a:lstStyle/>
          <a:p>
            <a:pPr algn="r">
              <a:lnSpc>
                <a:spcPct val="90000"/>
              </a:lnSpc>
            </a:pPr>
            <a:r>
              <a:rPr lang="he-IL" sz="2800" b="1" dirty="0">
                <a:solidFill>
                  <a:schemeClr val="bg2"/>
                </a:solidFill>
              </a:rPr>
              <a:t>11,000 נערים ונערות עוברים ועדות השמה כל שנה למסגרות חוץ ביתיות</a:t>
            </a:r>
            <a:endParaRPr lang="en-US" sz="2800" dirty="0">
              <a:solidFill>
                <a:schemeClr val="bg2"/>
              </a:solidFill>
            </a:endParaRPr>
          </a:p>
        </p:txBody>
      </p:sp>
      <p:sp>
        <p:nvSpPr>
          <p:cNvPr id="22" name="Freeform: Shape 21" descr="Human outline graph">
            <a:extLst>
              <a:ext uri="{FF2B5EF4-FFF2-40B4-BE49-F238E27FC236}">
                <a16:creationId xmlns:a16="http://schemas.microsoft.com/office/drawing/2014/main" id="{F967D0DF-6A18-996A-C13B-83B6219B8D34}"/>
              </a:ext>
            </a:extLst>
          </p:cNvPr>
          <p:cNvSpPr>
            <a:spLocks noChangeAspect="1"/>
          </p:cNvSpPr>
          <p:nvPr/>
        </p:nvSpPr>
        <p:spPr>
          <a:xfrm>
            <a:off x="2986216" y="4976584"/>
            <a:ext cx="487547" cy="1083618"/>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bg2"/>
          </a:soli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0" name="Freeform: Shape 21" descr="Human outline graph">
            <a:extLst>
              <a:ext uri="{FF2B5EF4-FFF2-40B4-BE49-F238E27FC236}">
                <a16:creationId xmlns:a16="http://schemas.microsoft.com/office/drawing/2014/main" id="{F967D0DF-6A18-996A-C13B-83B6219B8D34}"/>
              </a:ext>
            </a:extLst>
          </p:cNvPr>
          <p:cNvSpPr>
            <a:spLocks noChangeAspect="1"/>
          </p:cNvSpPr>
          <p:nvPr/>
        </p:nvSpPr>
        <p:spPr>
          <a:xfrm>
            <a:off x="4102642" y="4976584"/>
            <a:ext cx="487547" cy="1083618"/>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bg2"/>
          </a:soli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Tree>
    <p:extLst>
      <p:ext uri="{BB962C8B-B14F-4D97-AF65-F5344CB8AC3E}">
        <p14:creationId xmlns:p14="http://schemas.microsoft.com/office/powerpoint/2010/main" val="23109404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154F-4179-7944-BA32-8F0DB15B8C7C}"/>
              </a:ext>
            </a:extLst>
          </p:cNvPr>
          <p:cNvSpPr>
            <a:spLocks noGrp="1"/>
          </p:cNvSpPr>
          <p:nvPr>
            <p:ph type="title"/>
          </p:nvPr>
        </p:nvSpPr>
        <p:spPr/>
        <p:txBody>
          <a:bodyPr/>
          <a:lstStyle/>
          <a:p>
            <a:r>
              <a:rPr lang="he-IL" dirty="0"/>
              <a:t>היפותזה ושאיפה מחקרית</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438C9E-B2F7-7C64-AB84-F3E677F2A9B9}"/>
                  </a:ext>
                </a:extLst>
              </p:cNvPr>
              <p:cNvSpPr txBox="1"/>
              <p:nvPr/>
            </p:nvSpPr>
            <p:spPr>
              <a:xfrm>
                <a:off x="609600" y="1659894"/>
                <a:ext cx="10972800" cy="4454489"/>
              </a:xfrm>
              <a:prstGeom prst="rect">
                <a:avLst/>
              </a:prstGeom>
              <a:noFill/>
            </p:spPr>
            <p:txBody>
              <a:bodyPr wrap="square">
                <a:spAutoFit/>
              </a:bodyPr>
              <a:lstStyle/>
              <a:p>
                <a:pPr algn="r" rtl="1">
                  <a:lnSpc>
                    <a:spcPct val="107000"/>
                  </a:lnSpc>
                  <a:spcAft>
                    <a:spcPts val="800"/>
                  </a:spcAft>
                </a:pPr>
                <a:r>
                  <a:rPr lang="he-IL"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היפותזה: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14:m>
                  <m:oMath xmlns:m="http://schemas.openxmlformats.org/officeDocument/2006/math">
                    <m:sSub>
                      <m:sSubPr>
                        <m:ctrlPr>
                          <a:rPr lang="en-US" sz="1800"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𝐻</m:t>
                        </m:r>
                      </m:e>
                      <m:sub>
                        <m:r>
                          <a:rPr lang="en-US" sz="1800" i="1">
                            <a:solidFill>
                              <a:srgbClr val="FF0000"/>
                            </a:solidFill>
                            <a:effectLst/>
                            <a:latin typeface="Cambria Math" panose="02040503050406030204" pitchFamily="18" charset="0"/>
                            <a:ea typeface="Calibri" panose="020F0502020204030204" pitchFamily="34" charset="0"/>
                            <a:cs typeface="Arial" panose="020B0604020202020204" pitchFamily="34" charset="0"/>
                          </a:rPr>
                          <m:t>0</m:t>
                        </m:r>
                      </m:sub>
                    </m:sSub>
                  </m:oMath>
                </a14:m>
                <a:r>
                  <a:rPr lang="he-IL"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לא קיימים אספקטים של פתיחות רגשית של נער בצעירותו עבורם יש קשר להישגיות בחייו הבוגרים.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14:m>
                  <m:oMath xmlns:m="http://schemas.openxmlformats.org/officeDocument/2006/math">
                    <m:sSub>
                      <m:sSubPr>
                        <m:ctrlPr>
                          <a:rPr lang="en-US" sz="1800"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𝐻</m:t>
                        </m:r>
                      </m:e>
                      <m:sub>
                        <m:r>
                          <a:rPr lang="en-US" sz="1800" i="1">
                            <a:solidFill>
                              <a:srgbClr val="FF0000"/>
                            </a:solidFill>
                            <a:effectLst/>
                            <a:latin typeface="Cambria Math" panose="02040503050406030204" pitchFamily="18" charset="0"/>
                            <a:ea typeface="Calibri" panose="020F0502020204030204" pitchFamily="34" charset="0"/>
                            <a:cs typeface="Arial" panose="020B0604020202020204" pitchFamily="34" charset="0"/>
                          </a:rPr>
                          <m:t>1</m:t>
                        </m:r>
                      </m:sub>
                    </m:sSub>
                  </m:oMath>
                </a14:m>
                <a:r>
                  <a:rPr lang="he-IL"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קיימים אספקטים של פתיחות רגשית של נער בצעירותו עבורם יש קשר להישגיות בחייו הבוגרים.</a:t>
                </a:r>
              </a:p>
              <a:p>
                <a:pPr algn="r" rtl="1">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Wingdings" panose="05000000000000000000" pitchFamily="2" charset="2"/>
                  <a:buChar char="Ø"/>
                </a:pPr>
                <a:r>
                  <a:rPr lang="he-IL" sz="1800" dirty="0">
                    <a:effectLst/>
                    <a:latin typeface="Calibri" panose="020F0502020204030204" pitchFamily="34" charset="0"/>
                    <a:ea typeface="Calibri" panose="020F0502020204030204" pitchFamily="34" charset="0"/>
                    <a:cs typeface="Arial" panose="020B0604020202020204" pitchFamily="34" charset="0"/>
                  </a:rPr>
                  <a:t>ילדים בסיכון הם אוכלוסייה מוחלשת ביחס לאוכלוסיית הילדים הכללית.</a:t>
                </a:r>
              </a:p>
              <a:p>
                <a:pPr algn="r" rtl="1">
                  <a:lnSpc>
                    <a:spcPct val="107000"/>
                  </a:lnSpc>
                  <a:spcAft>
                    <a:spcPts val="800"/>
                  </a:spcAft>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Wingdings" panose="05000000000000000000" pitchFamily="2" charset="2"/>
                  <a:buChar char="Ø"/>
                </a:pPr>
                <a:r>
                  <a:rPr lang="he-IL" sz="1800" dirty="0">
                    <a:effectLst/>
                    <a:latin typeface="Calibri" panose="020F0502020204030204" pitchFamily="34" charset="0"/>
                    <a:ea typeface="Calibri" panose="020F0502020204030204" pitchFamily="34" charset="0"/>
                    <a:cs typeface="Arial" panose="020B0604020202020204" pitchFamily="34" charset="0"/>
                  </a:rPr>
                  <a:t>ננסה להראות ששיפור האספקטים של רמת הפתיחות הרגשית של הנער ומוכנותו לקבל עזרה / תמיכה חיצונית, יגדילו את סיכוייו לחיים עתידיים טובים יותר בתחומים רבים. </a:t>
                </a:r>
              </a:p>
              <a:p>
                <a:pPr algn="r" rtl="1">
                  <a:lnSpc>
                    <a:spcPct val="107000"/>
                  </a:lnSpc>
                  <a:spcAft>
                    <a:spcPts val="800"/>
                  </a:spcAft>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Wingdings" panose="05000000000000000000" pitchFamily="2" charset="2"/>
                  <a:buChar char="Ø"/>
                </a:pPr>
                <a:r>
                  <a:rPr lang="he-IL" sz="1800" dirty="0">
                    <a:effectLst/>
                    <a:latin typeface="Calibri" panose="020F0502020204030204" pitchFamily="34" charset="0"/>
                    <a:ea typeface="Calibri" panose="020F0502020204030204" pitchFamily="34" charset="0"/>
                    <a:cs typeface="Arial" panose="020B0604020202020204" pitchFamily="34" charset="0"/>
                  </a:rPr>
                  <a:t>השאיפה שלנו הינה להראות שאכן קיים קשר כזה, ובעזרת ממצאים אלו להציע לפנימיות לפתח שיטות הנוגעות להמלצות אלה, אשר בתקווה ישפרו את מסלול חייו של הנער. בעזרת שיטות אלו נשאף לגשר על הפערים הקיימים בין אוכלוסייה זו לאוכלוסיית הנערים הכללית.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45438C9E-B2F7-7C64-AB84-F3E677F2A9B9}"/>
                  </a:ext>
                </a:extLst>
              </p:cNvPr>
              <p:cNvSpPr txBox="1">
                <a:spLocks noRot="1" noChangeAspect="1" noMove="1" noResize="1" noEditPoints="1" noAdjustHandles="1" noChangeArrowheads="1" noChangeShapeType="1" noTextEdit="1"/>
              </p:cNvSpPr>
              <p:nvPr/>
            </p:nvSpPr>
            <p:spPr>
              <a:xfrm>
                <a:off x="609600" y="1659894"/>
                <a:ext cx="10972800" cy="4454489"/>
              </a:xfrm>
              <a:prstGeom prst="rect">
                <a:avLst/>
              </a:prstGeom>
              <a:blipFill>
                <a:blip r:embed="rId2"/>
                <a:stretch>
                  <a:fillRect l="-222" t="-684" r="-500" b="-1094"/>
                </a:stretch>
              </a:blipFill>
            </p:spPr>
            <p:txBody>
              <a:bodyPr/>
              <a:lstStyle/>
              <a:p>
                <a:r>
                  <a:rPr lang="he-IL">
                    <a:noFill/>
                  </a:rPr>
                  <a:t> </a:t>
                </a:r>
              </a:p>
            </p:txBody>
          </p:sp>
        </mc:Fallback>
      </mc:AlternateContent>
    </p:spTree>
    <p:extLst>
      <p:ext uri="{BB962C8B-B14F-4D97-AF65-F5344CB8AC3E}">
        <p14:creationId xmlns:p14="http://schemas.microsoft.com/office/powerpoint/2010/main" val="26303424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8254-20B4-0D9A-22D7-BA16A24630ED}"/>
              </a:ext>
            </a:extLst>
          </p:cNvPr>
          <p:cNvSpPr>
            <a:spLocks noGrp="1"/>
          </p:cNvSpPr>
          <p:nvPr>
            <p:ph type="title"/>
          </p:nvPr>
        </p:nvSpPr>
        <p:spPr/>
        <p:txBody>
          <a:bodyPr/>
          <a:lstStyle/>
          <a:p>
            <a:r>
              <a:rPr lang="he-IL" dirty="0"/>
              <a:t>הגדרת הבעיה</a:t>
            </a:r>
          </a:p>
        </p:txBody>
      </p:sp>
      <p:sp>
        <p:nvSpPr>
          <p:cNvPr id="3" name="TextBox 2">
            <a:extLst>
              <a:ext uri="{FF2B5EF4-FFF2-40B4-BE49-F238E27FC236}">
                <a16:creationId xmlns:a16="http://schemas.microsoft.com/office/drawing/2014/main" id="{8471C62A-4BA9-34EA-AAC0-DA78E2916FE3}"/>
              </a:ext>
            </a:extLst>
          </p:cNvPr>
          <p:cNvSpPr txBox="1"/>
          <p:nvPr/>
        </p:nvSpPr>
        <p:spPr>
          <a:xfrm>
            <a:off x="1259840" y="1259567"/>
            <a:ext cx="10506801" cy="3970318"/>
          </a:xfrm>
          <a:prstGeom prst="rect">
            <a:avLst/>
          </a:prstGeom>
          <a:noFill/>
        </p:spPr>
        <p:txBody>
          <a:bodyPr wrap="square" rtlCol="1">
            <a:spAutoFit/>
          </a:bodyPr>
          <a:lstStyle/>
          <a:p>
            <a:pPr algn="r">
              <a:lnSpc>
                <a:spcPct val="150000"/>
              </a:lnSpc>
            </a:pPr>
            <a:r>
              <a:rPr lang="he-IL" sz="1800" dirty="0">
                <a:effectLst/>
                <a:latin typeface="Calibri" panose="020F0502020204030204" pitchFamily="34" charset="0"/>
                <a:ea typeface="Calibri" panose="020F0502020204030204" pitchFamily="34" charset="0"/>
                <a:cs typeface="Arial" panose="020B0604020202020204" pitchFamily="34" charset="0"/>
              </a:rPr>
              <a:t>הגישה שלנו בבדיקת ההיפותזה היא התמקדות במדד הפתיחות הרגשית והמוכנות לקבל עזרה חיצונית, אותם נגדיר באמצעות שאלות רלוונטיות עליהן ענו הנערים בשאלונים. בהתאם לתוצאות המחקר שלנו, נרצה להסיק האם מומלץ לבצע שינוי בתהליכי הפנימיות לשיפור הפתיחות הרגשית של הנערים ו/או עידודם לפנות לתמיכה מסביבתם.</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a:lnSpc>
                <a:spcPct val="150000"/>
              </a:lnSpc>
            </a:pPr>
            <a:r>
              <a:rPr lang="he-IL" dirty="0">
                <a:latin typeface="Calibri" panose="020F0502020204030204" pitchFamily="34" charset="0"/>
                <a:ea typeface="Calibri" panose="020F0502020204030204" pitchFamily="34" charset="0"/>
                <a:cs typeface="Arial" panose="020B0604020202020204" pitchFamily="34" charset="0"/>
              </a:rPr>
              <a:t>בעזרת אילו שאלות הגדרנו מהו מדד פתיחות רגשית ומוכנות לקבלת עזרה?</a:t>
            </a:r>
            <a:endParaRPr lang="en-US" dirty="0">
              <a:latin typeface="Calibri" panose="020F0502020204030204" pitchFamily="34" charset="0"/>
              <a:ea typeface="Calibri" panose="020F0502020204030204" pitchFamily="34" charset="0"/>
              <a:cs typeface="Arial" panose="020B0604020202020204" pitchFamily="34" charset="0"/>
            </a:endParaRPr>
          </a:p>
          <a:p>
            <a:pPr algn="r">
              <a:lnSpc>
                <a:spcPct val="150000"/>
              </a:lnSpc>
            </a:pPr>
            <a:endParaRPr lang="he-IL" dirty="0"/>
          </a:p>
          <a:p>
            <a:pPr marL="742950" lvl="1" indent="-285750" algn="r" rtl="1">
              <a:buFont typeface="Wingdings" panose="05000000000000000000" pitchFamily="2" charset="2"/>
              <a:buChar char="Ø"/>
            </a:pPr>
            <a:r>
              <a:rPr lang="he-IL" b="1" dirty="0">
                <a:effectLst/>
                <a:latin typeface="Calibri" panose="020F0502020204030204" pitchFamily="34" charset="0"/>
                <a:ea typeface="Calibri" panose="020F0502020204030204" pitchFamily="34" charset="0"/>
                <a:cs typeface="Arial" panose="020B0604020202020204" pitchFamily="34" charset="0"/>
              </a:rPr>
              <a:t>באיזה מידה אתה יכול לסמוך על מישהו מצוות הפנימיה כשאתה צריך עזרה או תמיכה?</a:t>
            </a:r>
            <a:endParaRPr lang="en-US" b="1"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buFont typeface="Wingdings" panose="05000000000000000000" pitchFamily="2" charset="2"/>
              <a:buChar char="Ø"/>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buFont typeface="Wingdings" panose="05000000000000000000" pitchFamily="2" charset="2"/>
              <a:buChar char="Ø"/>
            </a:pPr>
            <a:r>
              <a:rPr lang="he-IL" b="1" dirty="0">
                <a:effectLst/>
                <a:latin typeface="Calibri" panose="020F0502020204030204" pitchFamily="34" charset="0"/>
                <a:ea typeface="Calibri" panose="020F0502020204030204" pitchFamily="34" charset="0"/>
                <a:cs typeface="Arial" panose="020B0604020202020204" pitchFamily="34" charset="0"/>
              </a:rPr>
              <a:t>באיזו מידה מישהו מהמשפחה הביולוגית שלך תומך בך בבחירות ובהחלטות שלך?</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buFont typeface="Wingdings" panose="05000000000000000000" pitchFamily="2" charset="2"/>
              <a:buChar char="Ø"/>
            </a:pPr>
            <a:endParaRPr lang="he-IL" dirty="0"/>
          </a:p>
          <a:p>
            <a:pPr marL="742950" lvl="1" indent="-285750" algn="r" rtl="1">
              <a:buFont typeface="Wingdings" panose="05000000000000000000" pitchFamily="2" charset="2"/>
              <a:buChar char="Ø"/>
            </a:pPr>
            <a:r>
              <a:rPr lang="he-IL" b="1" dirty="0">
                <a:effectLst/>
                <a:latin typeface="Calibri" panose="020F0502020204030204" pitchFamily="34" charset="0"/>
                <a:ea typeface="Calibri" panose="020F0502020204030204" pitchFamily="34" charset="0"/>
                <a:cs typeface="Arial" panose="020B0604020202020204" pitchFamily="34" charset="0"/>
              </a:rPr>
              <a:t>האם יש לך חברים שאתה מדבר איתם בטלפון? </a:t>
            </a:r>
            <a:endParaRPr lang="he-IL" dirty="0"/>
          </a:p>
        </p:txBody>
      </p:sp>
      <p:pic>
        <p:nvPicPr>
          <p:cNvPr id="4" name="תמונה 3"/>
          <p:cNvPicPr>
            <a:picLocks noChangeAspect="1"/>
          </p:cNvPicPr>
          <p:nvPr/>
        </p:nvPicPr>
        <p:blipFill rotWithShape="1">
          <a:blip r:embed="rId2"/>
          <a:srcRect l="3057" t="12414" r="5616" b="7614"/>
          <a:stretch/>
        </p:blipFill>
        <p:spPr>
          <a:xfrm>
            <a:off x="0" y="4910992"/>
            <a:ext cx="3343564" cy="1947008"/>
          </a:xfrm>
          <a:prstGeom prst="rect">
            <a:avLst/>
          </a:prstGeom>
        </p:spPr>
      </p:pic>
    </p:spTree>
    <p:extLst>
      <p:ext uri="{BB962C8B-B14F-4D97-AF65-F5344CB8AC3E}">
        <p14:creationId xmlns:p14="http://schemas.microsoft.com/office/powerpoint/2010/main" val="36191188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4140984-C697-48DA-9C8F-11A76BCD4B62}"/>
              </a:ext>
            </a:extLst>
          </p:cNvPr>
          <p:cNvSpPr txBox="1">
            <a:spLocks/>
          </p:cNvSpPr>
          <p:nvPr/>
        </p:nvSpPr>
        <p:spPr>
          <a:xfrm>
            <a:off x="7305964" y="1329816"/>
            <a:ext cx="4563547" cy="626215"/>
          </a:xfrm>
          <a:prstGeom prst="rect">
            <a:avLst/>
          </a:prstGeom>
          <a:solidFill>
            <a:schemeClr val="bg1">
              <a:lumMod val="95000"/>
            </a:schemeClr>
          </a:solidFill>
        </p:spPr>
        <p:txBody>
          <a:bodyPr vert="horz" lIns="457200" tIns="45720" rIns="457200" bIns="45720" rtlCol="0" anchor="ctr">
            <a:noAutofit/>
          </a:bodyPr>
          <a:lstStyle>
            <a:lvl1pPr algn="ctr" defTabSz="914400" rtl="1"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a:lstStyle>
          <a:p>
            <a:pPr algn="r"/>
            <a:r>
              <a:rPr lang="he-IL" dirty="0"/>
              <a:t>הגדרת המשתנים:</a:t>
            </a:r>
            <a:endParaRPr lang="en-GB" dirty="0"/>
          </a:p>
        </p:txBody>
      </p:sp>
      <p:sp>
        <p:nvSpPr>
          <p:cNvPr id="12" name="TextBox 11">
            <a:extLst>
              <a:ext uri="{FF2B5EF4-FFF2-40B4-BE49-F238E27FC236}">
                <a16:creationId xmlns:a16="http://schemas.microsoft.com/office/drawing/2014/main" id="{AE276527-7158-FCFD-1968-E63FD38672D3}"/>
              </a:ext>
            </a:extLst>
          </p:cNvPr>
          <p:cNvSpPr txBox="1"/>
          <p:nvPr/>
        </p:nvSpPr>
        <p:spPr>
          <a:xfrm>
            <a:off x="1239898" y="2238097"/>
            <a:ext cx="10335985" cy="923330"/>
          </a:xfrm>
          <a:prstGeom prst="rect">
            <a:avLst/>
          </a:prstGeom>
          <a:noFill/>
        </p:spPr>
        <p:txBody>
          <a:bodyPr wrap="square" rtlCol="1">
            <a:spAutoFit/>
          </a:bodyPr>
          <a:lstStyle/>
          <a:p>
            <a:pPr marL="285750" indent="-285750" algn="r" rtl="1">
              <a:buFont typeface="Wingdings" panose="05000000000000000000" pitchFamily="2" charset="2"/>
              <a:buChar char="ü"/>
            </a:pPr>
            <a:r>
              <a:rPr lang="he-IL" dirty="0"/>
              <a:t>המשתנה המסביר יהיה שאלות המעידות על רמת הפתיחות הרגשית והנכונות לקבל עזרה.</a:t>
            </a:r>
          </a:p>
          <a:p>
            <a:pPr marL="285750" indent="-285750" algn="r" rtl="1">
              <a:buFont typeface="Wingdings" panose="05000000000000000000" pitchFamily="2" charset="2"/>
              <a:buChar char="ü"/>
            </a:pPr>
            <a:endParaRPr lang="he-IL" dirty="0"/>
          </a:p>
          <a:p>
            <a:pPr marL="285750" indent="-285750" algn="r" rtl="1">
              <a:buFont typeface="Wingdings" panose="05000000000000000000" pitchFamily="2" charset="2"/>
              <a:buChar char="ü"/>
            </a:pPr>
            <a:r>
              <a:rPr lang="he-IL" dirty="0"/>
              <a:t>המשתנה המוסבר יהיה מדד המגדיר הישגיות, נוצר ע"י שקלול של שאלות.</a:t>
            </a:r>
          </a:p>
        </p:txBody>
      </p:sp>
      <p:sp>
        <p:nvSpPr>
          <p:cNvPr id="15" name="Title 1">
            <a:extLst>
              <a:ext uri="{FF2B5EF4-FFF2-40B4-BE49-F238E27FC236}">
                <a16:creationId xmlns:a16="http://schemas.microsoft.com/office/drawing/2014/main" id="{AA1307D5-6F22-7B87-D804-8CE61A877152}"/>
              </a:ext>
            </a:extLst>
          </p:cNvPr>
          <p:cNvSpPr txBox="1">
            <a:spLocks/>
          </p:cNvSpPr>
          <p:nvPr/>
        </p:nvSpPr>
        <p:spPr>
          <a:xfrm>
            <a:off x="7897091" y="3809712"/>
            <a:ext cx="3972419" cy="626215"/>
          </a:xfrm>
          <a:prstGeom prst="rect">
            <a:avLst/>
          </a:prstGeom>
          <a:solidFill>
            <a:schemeClr val="bg1">
              <a:lumMod val="95000"/>
            </a:schemeClr>
          </a:solidFill>
        </p:spPr>
        <p:txBody>
          <a:bodyPr vert="horz" lIns="457200" tIns="45720" rIns="457200" bIns="45720" rtlCol="0" anchor="ctr">
            <a:noAutofit/>
          </a:bodyPr>
          <a:lstStyle>
            <a:lvl1pPr algn="ctr" defTabSz="914400" rtl="1"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a:lstStyle>
          <a:p>
            <a:pPr algn="r"/>
            <a:r>
              <a:rPr lang="he-IL" dirty="0"/>
              <a:t>תוכנית עבודה:</a:t>
            </a:r>
            <a:endParaRPr lang="en-GB" dirty="0"/>
          </a:p>
        </p:txBody>
      </p:sp>
      <p:sp>
        <p:nvSpPr>
          <p:cNvPr id="16" name="TextBox 15">
            <a:extLst>
              <a:ext uri="{FF2B5EF4-FFF2-40B4-BE49-F238E27FC236}">
                <a16:creationId xmlns:a16="http://schemas.microsoft.com/office/drawing/2014/main" id="{99BCD0B3-EE02-0221-0853-19AF21A6EDBC}"/>
              </a:ext>
            </a:extLst>
          </p:cNvPr>
          <p:cNvSpPr txBox="1"/>
          <p:nvPr/>
        </p:nvSpPr>
        <p:spPr>
          <a:xfrm>
            <a:off x="1055914" y="4578052"/>
            <a:ext cx="11013622" cy="2031325"/>
          </a:xfrm>
          <a:prstGeom prst="rect">
            <a:avLst/>
          </a:prstGeom>
          <a:noFill/>
        </p:spPr>
        <p:txBody>
          <a:bodyPr wrap="square" rtlCol="1">
            <a:spAutoFit/>
          </a:bodyPr>
          <a:lstStyle/>
          <a:p>
            <a:pPr marL="742950" lvl="1" indent="-285750" algn="r" rtl="1">
              <a:buFont typeface="Wingdings" panose="05000000000000000000" pitchFamily="2" charset="2"/>
              <a:buChar char="ü"/>
            </a:pPr>
            <a:r>
              <a:rPr lang="en-US" dirty="0"/>
              <a:t>Lasso regression</a:t>
            </a:r>
            <a:r>
              <a:rPr lang="he-IL" dirty="0"/>
              <a:t> לצמצום המשתנים המסבירים.</a:t>
            </a:r>
            <a:endParaRPr lang="en-US" dirty="0"/>
          </a:p>
          <a:p>
            <a:pPr marL="742950" lvl="1" indent="-285750" algn="r" rtl="1">
              <a:buFont typeface="Wingdings" panose="05000000000000000000" pitchFamily="2" charset="2"/>
              <a:buChar char="ü"/>
            </a:pPr>
            <a:endParaRPr lang="en-US" dirty="0"/>
          </a:p>
          <a:p>
            <a:pPr marL="742950" lvl="1" indent="-285750" algn="r" rtl="1">
              <a:buFont typeface="Wingdings" panose="05000000000000000000" pitchFamily="2" charset="2"/>
              <a:buChar char="ü"/>
            </a:pPr>
            <a:r>
              <a:rPr lang="he-IL" dirty="0"/>
              <a:t>רגרסיה לינארית מרובת משתנים לצמצום המשתנים המסבירים.</a:t>
            </a:r>
          </a:p>
          <a:p>
            <a:pPr marL="742950" lvl="1" indent="-285750" algn="r" rtl="1">
              <a:buFont typeface="Wingdings" panose="05000000000000000000" pitchFamily="2" charset="2"/>
              <a:buChar char="ü"/>
            </a:pPr>
            <a:endParaRPr lang="he-IL" dirty="0"/>
          </a:p>
          <a:p>
            <a:pPr marL="742950" lvl="1" indent="-285750" algn="r" rtl="1">
              <a:buFont typeface="Wingdings" panose="05000000000000000000" pitchFamily="2" charset="2"/>
              <a:buChar char="ü"/>
            </a:pPr>
            <a:r>
              <a:rPr lang="he-IL" dirty="0"/>
              <a:t>רגרסיה לוגיסטית בינארית (</a:t>
            </a:r>
            <a:r>
              <a:rPr lang="he-IL" dirty="0" smtClean="0"/>
              <a:t>הישגי / לא </a:t>
            </a:r>
            <a:r>
              <a:rPr lang="he-IL" dirty="0"/>
              <a:t>הישגי) עבור כל אספקט. </a:t>
            </a:r>
          </a:p>
          <a:p>
            <a:pPr marL="742950" lvl="1" indent="-285750" algn="r" rtl="1">
              <a:buFont typeface="Wingdings" panose="05000000000000000000" pitchFamily="2" charset="2"/>
              <a:buChar char="ü"/>
            </a:pPr>
            <a:endParaRPr lang="he-IL" dirty="0"/>
          </a:p>
          <a:p>
            <a:pPr marL="742950" lvl="1" indent="-285750" algn="r" rtl="1">
              <a:buFont typeface="Wingdings" panose="05000000000000000000" pitchFamily="2" charset="2"/>
              <a:buChar char="ü"/>
            </a:pPr>
            <a:r>
              <a:rPr lang="he-IL" dirty="0"/>
              <a:t>רגרסיה לוגיסטית עבור כל המשתנים הרלוונטים.</a:t>
            </a:r>
          </a:p>
        </p:txBody>
      </p:sp>
      <p:sp>
        <p:nvSpPr>
          <p:cNvPr id="7" name="Title 1">
            <a:extLst>
              <a:ext uri="{FF2B5EF4-FFF2-40B4-BE49-F238E27FC236}">
                <a16:creationId xmlns:a16="http://schemas.microsoft.com/office/drawing/2014/main" id="{6FDB8254-20B4-0D9A-22D7-BA16A24630ED}"/>
              </a:ext>
            </a:extLst>
          </p:cNvPr>
          <p:cNvSpPr>
            <a:spLocks noGrp="1"/>
          </p:cNvSpPr>
          <p:nvPr>
            <p:ph type="title"/>
          </p:nvPr>
        </p:nvSpPr>
        <p:spPr>
          <a:xfrm>
            <a:off x="0" y="-3008"/>
            <a:ext cx="12192000" cy="1050758"/>
          </a:xfrm>
        </p:spPr>
        <p:txBody>
          <a:bodyPr/>
          <a:lstStyle/>
          <a:p>
            <a:r>
              <a:rPr lang="he-IL" dirty="0"/>
              <a:t>תוכנית עבודה והגדרת המשתנים</a:t>
            </a:r>
          </a:p>
        </p:txBody>
      </p:sp>
    </p:spTree>
    <p:extLst>
      <p:ext uri="{BB962C8B-B14F-4D97-AF65-F5344CB8AC3E}">
        <p14:creationId xmlns:p14="http://schemas.microsoft.com/office/powerpoint/2010/main" val="15427273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DB8254-20B4-0D9A-22D7-BA16A24630ED}"/>
              </a:ext>
            </a:extLst>
          </p:cNvPr>
          <p:cNvSpPr>
            <a:spLocks noGrp="1"/>
          </p:cNvSpPr>
          <p:nvPr>
            <p:ph type="title"/>
          </p:nvPr>
        </p:nvSpPr>
        <p:spPr>
          <a:xfrm>
            <a:off x="0" y="-3008"/>
            <a:ext cx="12192000" cy="1050758"/>
          </a:xfrm>
        </p:spPr>
        <p:txBody>
          <a:bodyPr/>
          <a:lstStyle/>
          <a:p>
            <a:r>
              <a:rPr lang="he-IL" dirty="0"/>
              <a:t>ממצאים</a:t>
            </a:r>
          </a:p>
        </p:txBody>
      </p:sp>
      <p:pic>
        <p:nvPicPr>
          <p:cNvPr id="8" name="תמונה 2" descr="https://cdn.discordapp.com/attachments/940632431428501558/987699213204856832/unknown.png">
            <a:extLst>
              <a:ext uri="{FF2B5EF4-FFF2-40B4-BE49-F238E27FC236}">
                <a16:creationId xmlns:a16="http://schemas.microsoft.com/office/drawing/2014/main" id="{FE21AAA6-714D-C675-2BF5-5D4408F8420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3748" y="1760427"/>
            <a:ext cx="6738731" cy="4163294"/>
          </a:xfrm>
          <a:prstGeom prst="rect">
            <a:avLst/>
          </a:prstGeom>
          <a:noFill/>
          <a:ln>
            <a:noFill/>
          </a:ln>
        </p:spPr>
      </p:pic>
      <p:sp>
        <p:nvSpPr>
          <p:cNvPr id="10" name="TextBox 9">
            <a:extLst>
              <a:ext uri="{FF2B5EF4-FFF2-40B4-BE49-F238E27FC236}">
                <a16:creationId xmlns:a16="http://schemas.microsoft.com/office/drawing/2014/main" id="{1EBC2826-C42D-A308-BC54-B194DB7CACDC}"/>
              </a:ext>
            </a:extLst>
          </p:cNvPr>
          <p:cNvSpPr txBox="1"/>
          <p:nvPr/>
        </p:nvSpPr>
        <p:spPr>
          <a:xfrm>
            <a:off x="-308113" y="1291704"/>
            <a:ext cx="10360678" cy="369332"/>
          </a:xfrm>
          <a:prstGeom prst="rect">
            <a:avLst/>
          </a:prstGeom>
          <a:noFill/>
        </p:spPr>
        <p:txBody>
          <a:bodyPr wrap="square" rtlCol="1">
            <a:spAutoFit/>
          </a:bodyPr>
          <a:lstStyle/>
          <a:p>
            <a:pPr algn="r" rtl="1"/>
            <a:r>
              <a:rPr lang="he-IL" b="1" dirty="0"/>
              <a:t>איכות הרגרסיות הלוגיסטיות שביצענו עבור כל אספקט ועבור הרגרסיה הלוגיסטית הכללית</a:t>
            </a:r>
          </a:p>
        </p:txBody>
      </p:sp>
      <p:sp>
        <p:nvSpPr>
          <p:cNvPr id="11" name="TextBox 10">
            <a:extLst>
              <a:ext uri="{FF2B5EF4-FFF2-40B4-BE49-F238E27FC236}">
                <a16:creationId xmlns:a16="http://schemas.microsoft.com/office/drawing/2014/main" id="{6DD5DA05-6F43-7960-94B5-12C22E008F91}"/>
              </a:ext>
            </a:extLst>
          </p:cNvPr>
          <p:cNvSpPr txBox="1"/>
          <p:nvPr/>
        </p:nvSpPr>
        <p:spPr>
          <a:xfrm>
            <a:off x="1172818" y="6023112"/>
            <a:ext cx="9114183" cy="646331"/>
          </a:xfrm>
          <a:prstGeom prst="rect">
            <a:avLst/>
          </a:prstGeom>
          <a:noFill/>
        </p:spPr>
        <p:txBody>
          <a:bodyPr wrap="square" rtlCol="1">
            <a:spAutoFit/>
          </a:bodyPr>
          <a:lstStyle/>
          <a:p>
            <a:pPr algn="r" rtl="1"/>
            <a:r>
              <a:rPr lang="he-IL" b="0" i="0" dirty="0">
                <a:effectLst/>
                <a:latin typeface="Whitney"/>
              </a:rPr>
              <a:t>לסיכום, המודלים שבנינו החזירו מדדים המעידים על </a:t>
            </a:r>
            <a:r>
              <a:rPr lang="he-IL" b="1" i="0" dirty="0">
                <a:effectLst/>
                <a:latin typeface="Whitney"/>
              </a:rPr>
              <a:t>קורלציה נמוכה</a:t>
            </a:r>
            <a:r>
              <a:rPr lang="he-IL" b="0" i="0" dirty="0">
                <a:effectLst/>
                <a:latin typeface="Whitney"/>
              </a:rPr>
              <a:t>. לכן, קיבלנו את </a:t>
            </a:r>
            <a:r>
              <a:rPr lang="en-US" b="0" i="0" dirty="0">
                <a:effectLst/>
                <a:latin typeface="Whitney"/>
              </a:rPr>
              <a:t> </a:t>
            </a:r>
            <a:r>
              <a:rPr lang="en-US" dirty="0">
                <a:latin typeface="Whitney"/>
              </a:rPr>
              <a:t>,</a:t>
            </a:r>
            <a:r>
              <a:rPr lang="en-US" b="0" i="0" dirty="0">
                <a:effectLst/>
                <a:latin typeface="Whitney"/>
              </a:rPr>
              <a:t> H0</a:t>
            </a:r>
            <a:r>
              <a:rPr lang="he-IL" b="0" i="0" dirty="0">
                <a:effectLst/>
                <a:latin typeface="Whitney"/>
              </a:rPr>
              <a:t>אין קורלציה בין רגש להישגיות</a:t>
            </a:r>
            <a:r>
              <a:rPr lang="en-US" dirty="0">
                <a:latin typeface="Whitney"/>
              </a:rPr>
              <a:t>,</a:t>
            </a:r>
            <a:r>
              <a:rPr lang="he-IL" b="0" i="0" dirty="0">
                <a:effectLst/>
                <a:latin typeface="Whitney"/>
              </a:rPr>
              <a:t> אם כי אולי במקצת.</a:t>
            </a:r>
            <a:endParaRPr lang="he-IL" b="1" dirty="0"/>
          </a:p>
        </p:txBody>
      </p:sp>
    </p:spTree>
    <p:extLst>
      <p:ext uri="{BB962C8B-B14F-4D97-AF65-F5344CB8AC3E}">
        <p14:creationId xmlns:p14="http://schemas.microsoft.com/office/powerpoint/2010/main" val="14132378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57E6BB-54F2-ADBC-4078-5C083E712981}"/>
              </a:ext>
            </a:extLst>
          </p:cNvPr>
          <p:cNvSpPr>
            <a:spLocks noGrp="1"/>
          </p:cNvSpPr>
          <p:nvPr>
            <p:ph type="sldNum" sz="quarter" idx="12"/>
          </p:nvPr>
        </p:nvSpPr>
        <p:spPr/>
        <p:txBody>
          <a:bodyPr/>
          <a:lstStyle/>
          <a:p>
            <a:fld id="{5AE1514C-5E56-4738-A1FF-4B1CFD2A3E36}" type="slidenum">
              <a:rPr lang="en-US" smtClean="0"/>
              <a:t>8</a:t>
            </a:fld>
            <a:endParaRPr lang="en-US"/>
          </a:p>
        </p:txBody>
      </p:sp>
      <p:sp>
        <p:nvSpPr>
          <p:cNvPr id="3" name="Title 1">
            <a:extLst>
              <a:ext uri="{FF2B5EF4-FFF2-40B4-BE49-F238E27FC236}">
                <a16:creationId xmlns:a16="http://schemas.microsoft.com/office/drawing/2014/main" id="{DD581453-3D37-8A51-BA85-8797D7E4EDBA}"/>
              </a:ext>
            </a:extLst>
          </p:cNvPr>
          <p:cNvSpPr txBox="1">
            <a:spLocks/>
          </p:cNvSpPr>
          <p:nvPr/>
        </p:nvSpPr>
        <p:spPr>
          <a:xfrm>
            <a:off x="-139148" y="2686355"/>
            <a:ext cx="12192000" cy="1050758"/>
          </a:xfrm>
          <a:prstGeom prst="rect">
            <a:avLst/>
          </a:prstGeom>
        </p:spPr>
        <p:txBody>
          <a:bodyPr/>
          <a:lstStyle>
            <a:lvl1pPr algn="ctr" defTabSz="914400" rtl="1"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a:lstStyle>
          <a:p>
            <a:r>
              <a:rPr lang="en-US" sz="4800" dirty="0"/>
              <a:t>Questions?</a:t>
            </a:r>
            <a:endParaRPr lang="he-IL" sz="4800" dirty="0"/>
          </a:p>
        </p:txBody>
      </p:sp>
    </p:spTree>
    <p:extLst>
      <p:ext uri="{BB962C8B-B14F-4D97-AF65-F5344CB8AC3E}">
        <p14:creationId xmlns:p14="http://schemas.microsoft.com/office/powerpoint/2010/main" val="1795580346"/>
      </p:ext>
    </p:extLst>
  </p:cSld>
  <p:clrMapOvr>
    <a:masterClrMapping/>
  </p:clrMapOvr>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7490_win32_fixed.potx" id="{1A272F58-4910-4504-BEF7-14093C13C061}" vid="{2BDA99AE-639D-43D7-9F05-5D5DC1199F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TotalTime>
  <Words>307</Words>
  <Application>Microsoft Office PowerPoint</Application>
  <PresentationFormat>מסך רחב</PresentationFormat>
  <Paragraphs>62</Paragraphs>
  <Slides>8</Slides>
  <Notes>1</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8</vt:i4>
      </vt:variant>
    </vt:vector>
  </HeadingPairs>
  <TitlesOfParts>
    <vt:vector size="18" baseType="lpstr">
      <vt:lpstr>Arial</vt:lpstr>
      <vt:lpstr>Calibri</vt:lpstr>
      <vt:lpstr>Cambria Math</vt:lpstr>
      <vt:lpstr>Georgia</vt:lpstr>
      <vt:lpstr>Segoe UI</vt:lpstr>
      <vt:lpstr>Segoe UI Light</vt:lpstr>
      <vt:lpstr>Segoe UI Semibold</vt:lpstr>
      <vt:lpstr>Whitney</vt:lpstr>
      <vt:lpstr>Wingdings</vt:lpstr>
      <vt:lpstr>1_Smart Graphics Sampler Neal Creative</vt:lpstr>
      <vt:lpstr>Ending slide</vt:lpstr>
      <vt:lpstr>קצת על אוכלוסיית הנערים בסיכון בעולם</vt:lpstr>
      <vt:lpstr>נערים בסיכון בישראל</vt:lpstr>
      <vt:lpstr>היפותזה ושאיפה מחקרית</vt:lpstr>
      <vt:lpstr>הגדרת הבעיה</vt:lpstr>
      <vt:lpstr>תוכנית עבודה והגדרת המשתנים</vt:lpstr>
      <vt:lpstr>ממצאים</vt:lpstr>
      <vt:lpstr>מצגת של PowerPoint‏</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PERCENT WITH PIE CHARTS</dc:title>
  <dc:subject/>
  <dc:creator>עידו פסקרו</dc:creator>
  <cp:keywords/>
  <dc:description/>
  <cp:lastModifiedBy>user</cp:lastModifiedBy>
  <cp:revision>13</cp:revision>
  <dcterms:created xsi:type="dcterms:W3CDTF">2022-06-18T13:59:55Z</dcterms:created>
  <dcterms:modified xsi:type="dcterms:W3CDTF">2023-02-13T15:16:34Z</dcterms:modified>
  <cp:category/>
</cp:coreProperties>
</file>