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6" r:id="rId8"/>
    <p:sldId id="264" r:id="rId9"/>
    <p:sldId id="268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ay Gradenwits" initials="IG" lastIdx="1" clrIdx="0">
    <p:extLst>
      <p:ext uri="{19B8F6BF-5375-455C-9EA6-DF929625EA0E}">
        <p15:presenceInfo xmlns:p15="http://schemas.microsoft.com/office/powerpoint/2012/main" userId="Itay Gradenwit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69BD-2477-46F3-BBAF-D67A4A93BDA0}" type="datetimeFigureOut">
              <a:rPr lang="en-IL" smtClean="0"/>
              <a:t>11/04/2021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1A84-3AD1-4340-92A3-AB3964CB68CB}" type="slidenum">
              <a:rPr lang="en-IL" smtClean="0"/>
              <a:t>‹#›</a:t>
            </a:fld>
            <a:endParaRPr lang="en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35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69BD-2477-46F3-BBAF-D67A4A93BDA0}" type="datetimeFigureOut">
              <a:rPr lang="en-IL" smtClean="0"/>
              <a:t>11/04/2021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1A84-3AD1-4340-92A3-AB3964CB68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3028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69BD-2477-46F3-BBAF-D67A4A93BDA0}" type="datetimeFigureOut">
              <a:rPr lang="en-IL" smtClean="0"/>
              <a:t>11/04/2021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1A84-3AD1-4340-92A3-AB3964CB68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1011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69BD-2477-46F3-BBAF-D67A4A93BDA0}" type="datetimeFigureOut">
              <a:rPr lang="en-IL" smtClean="0"/>
              <a:t>11/04/2021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1A84-3AD1-4340-92A3-AB3964CB68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320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69BD-2477-46F3-BBAF-D67A4A93BDA0}" type="datetimeFigureOut">
              <a:rPr lang="en-IL" smtClean="0"/>
              <a:t>11/04/2021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1A84-3AD1-4340-92A3-AB3964CB68CB}" type="slidenum">
              <a:rPr lang="en-IL" smtClean="0"/>
              <a:t>‹#›</a:t>
            </a:fld>
            <a:endParaRPr lang="en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26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69BD-2477-46F3-BBAF-D67A4A93BDA0}" type="datetimeFigureOut">
              <a:rPr lang="en-IL" smtClean="0"/>
              <a:t>11/04/2021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1A84-3AD1-4340-92A3-AB3964CB68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7529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69BD-2477-46F3-BBAF-D67A4A93BDA0}" type="datetimeFigureOut">
              <a:rPr lang="en-IL" smtClean="0"/>
              <a:t>11/04/2021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1A84-3AD1-4340-92A3-AB3964CB68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5240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69BD-2477-46F3-BBAF-D67A4A93BDA0}" type="datetimeFigureOut">
              <a:rPr lang="en-IL" smtClean="0"/>
              <a:t>11/04/2021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1A84-3AD1-4340-92A3-AB3964CB68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001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69BD-2477-46F3-BBAF-D67A4A93BDA0}" type="datetimeFigureOut">
              <a:rPr lang="en-IL" smtClean="0"/>
              <a:t>11/04/2021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1A84-3AD1-4340-92A3-AB3964CB68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0783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E9A69BD-2477-46F3-BBAF-D67A4A93BDA0}" type="datetimeFigureOut">
              <a:rPr lang="en-IL" smtClean="0"/>
              <a:t>11/04/2021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421A84-3AD1-4340-92A3-AB3964CB68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1392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69BD-2477-46F3-BBAF-D67A4A93BDA0}" type="datetimeFigureOut">
              <a:rPr lang="en-IL" smtClean="0"/>
              <a:t>11/04/2021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1A84-3AD1-4340-92A3-AB3964CB68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0771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9A69BD-2477-46F3-BBAF-D67A4A93BDA0}" type="datetimeFigureOut">
              <a:rPr lang="en-IL" smtClean="0"/>
              <a:t>11/04/2021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421A84-3AD1-4340-92A3-AB3964CB68CB}" type="slidenum">
              <a:rPr lang="en-IL" smtClean="0"/>
              <a:t>‹#›</a:t>
            </a:fld>
            <a:endParaRPr lang="en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11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List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-st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BCE-81CE-4A53-8C10-87CC5ED865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OOP-presentation 1 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B44E9-41A1-4F45-B37D-E7492FF56B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Itay Gradenwits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037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BC05-36B4-427F-A6D3-E12269D5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useful libraries - Lists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128CB-69A7-4FCC-A0E8-1FBA79B77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need to import </a:t>
            </a:r>
            <a:r>
              <a:rPr lang="en-US" dirty="0" err="1"/>
              <a:t>java.util.List</a:t>
            </a:r>
            <a:r>
              <a:rPr lang="en-US" dirty="0"/>
              <a:t> and one of those (</a:t>
            </a:r>
            <a:r>
              <a:rPr lang="en-US" dirty="0" err="1"/>
              <a:t>java.util.arrayList</a:t>
            </a:r>
            <a:r>
              <a:rPr lang="en-US" dirty="0"/>
              <a:t> or </a:t>
            </a:r>
            <a:r>
              <a:rPr lang="en-US" dirty="0" err="1"/>
              <a:t>java.util.linkedList</a:t>
            </a:r>
            <a:r>
              <a:rPr lang="en-US" dirty="0"/>
              <a:t>) in </a:t>
            </a:r>
            <a:r>
              <a:rPr lang="en-US" dirty="0" err="1"/>
              <a:t>oreder</a:t>
            </a:r>
            <a:r>
              <a:rPr lang="en-US" dirty="0"/>
              <a:t> to use this library.</a:t>
            </a:r>
          </a:p>
          <a:p>
            <a:pPr marL="0" indent="0">
              <a:buNone/>
            </a:pPr>
            <a:r>
              <a:rPr lang="en-US" b="1" u="sng" dirty="0"/>
              <a:t>How to create:</a:t>
            </a:r>
          </a:p>
          <a:p>
            <a:pPr marL="0" indent="0">
              <a:buNone/>
            </a:pPr>
            <a:r>
              <a:rPr lang="en-US" dirty="0"/>
              <a:t>List&lt;E&gt; </a:t>
            </a:r>
            <a:r>
              <a:rPr lang="en-US" dirty="0" err="1"/>
              <a:t>myList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&lt;E&gt;();</a:t>
            </a:r>
          </a:p>
          <a:p>
            <a:pPr marL="0" indent="0">
              <a:buNone/>
            </a:pPr>
            <a:r>
              <a:rPr lang="en-US" dirty="0"/>
              <a:t>E is the type of element we want the list to hold. it can be Double, String or even classes we built but it cannot be a primitive type(</a:t>
            </a:r>
            <a:r>
              <a:rPr lang="en-US" dirty="0" err="1"/>
              <a:t>e.g</a:t>
            </a:r>
            <a:r>
              <a:rPr lang="en-US" dirty="0"/>
              <a:t> int, double).</a:t>
            </a:r>
          </a:p>
          <a:p>
            <a:pPr marL="0" indent="0">
              <a:buNone/>
            </a:pPr>
            <a:r>
              <a:rPr lang="en-US" dirty="0" err="1"/>
              <a:t>ArrayList</a:t>
            </a:r>
            <a:r>
              <a:rPr lang="en-US" dirty="0"/>
              <a:t> can be replaced with LinkedList - depends on our need. The methods of the list won’t change- only the implementation.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42217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6FC0B-7037-4340-9D35-E90C7E12C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useful libraries - Lists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A6DA8-6766-4945-BA07-59C314BE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Useful methods:</a:t>
            </a:r>
          </a:p>
          <a:p>
            <a:pPr marL="0" indent="0">
              <a:buNone/>
            </a:pPr>
            <a:r>
              <a:rPr lang="en-US" b="1" dirty="0"/>
              <a:t>void add(E e) </a:t>
            </a:r>
            <a:r>
              <a:rPr lang="en-US" dirty="0"/>
              <a:t>- Appends the specified element to the end of this list (optional operation).</a:t>
            </a:r>
          </a:p>
          <a:p>
            <a:pPr marL="0" indent="0">
              <a:buNone/>
            </a:pPr>
            <a:r>
              <a:rPr lang="en-US" b="1" dirty="0"/>
              <a:t>Void add(int index, E e) </a:t>
            </a:r>
            <a:r>
              <a:rPr lang="en-US" dirty="0"/>
              <a:t>- Inserts the specified element at the specified position in this list (optional operation).</a:t>
            </a:r>
          </a:p>
          <a:p>
            <a:pPr marL="0" indent="0">
              <a:buNone/>
            </a:pPr>
            <a:r>
              <a:rPr lang="en-US" b="1" dirty="0"/>
              <a:t>Boolean contain(Object o) </a:t>
            </a:r>
            <a:r>
              <a:rPr lang="en-US" dirty="0"/>
              <a:t>– Return true if the list contains the specific element.</a:t>
            </a:r>
          </a:p>
          <a:p>
            <a:pPr marL="0" indent="0">
              <a:buNone/>
            </a:pPr>
            <a:r>
              <a:rPr lang="en-US" b="1" dirty="0"/>
              <a:t>Boolean </a:t>
            </a:r>
            <a:r>
              <a:rPr lang="en-US" b="1" dirty="0" err="1"/>
              <a:t>isEmpty</a:t>
            </a:r>
            <a:r>
              <a:rPr lang="en-US" b="1" dirty="0"/>
              <a:t>() </a:t>
            </a:r>
            <a:r>
              <a:rPr lang="en-US" dirty="0"/>
              <a:t>– Return true if the list is empty.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30008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628A273-E5C4-4193-8061-0B712A2FF6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87" t="26082" r="28354" b="42350"/>
          <a:stretch/>
        </p:blipFill>
        <p:spPr>
          <a:xfrm>
            <a:off x="303668" y="941043"/>
            <a:ext cx="6602482" cy="30644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7F8689-4C81-468D-8EEC-12058F042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920" y="0"/>
            <a:ext cx="6918960" cy="864346"/>
          </a:xfrm>
        </p:spPr>
        <p:txBody>
          <a:bodyPr/>
          <a:lstStyle/>
          <a:p>
            <a:r>
              <a:rPr lang="en-US" dirty="0"/>
              <a:t>Java useful libraries - Lists</a:t>
            </a:r>
            <a:endParaRPr lang="en-IL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F85FF85-535E-4B0D-8907-C6B3D2669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537" t="65991" r="64629" b="15824"/>
          <a:stretch/>
        </p:blipFill>
        <p:spPr>
          <a:xfrm>
            <a:off x="4719320" y="4190136"/>
            <a:ext cx="7319433" cy="250952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D100D8-C300-46B0-A4F6-048AB6834E65}"/>
              </a:ext>
            </a:extLst>
          </p:cNvPr>
          <p:cNvSpPr txBox="1"/>
          <p:nvPr/>
        </p:nvSpPr>
        <p:spPr>
          <a:xfrm>
            <a:off x="7314979" y="3728471"/>
            <a:ext cx="4028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39763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D2D04-2A70-49F8-8013-6DD632EE3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useful libraries - Lists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D72C6-0B41-43C7-8472-491892D33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 find out more about Java lists here: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https://docs.oracle.com/javase/8/docs/api/java/util/List.html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79003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BBCCC-965D-4D19-85C5-7C917B30C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6ADC6-3A34-45A3-8AB8-066F61C86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exceptions are tools that provide the programmer a way to deal with errors.</a:t>
            </a:r>
          </a:p>
          <a:p>
            <a:pPr marL="0" indent="0">
              <a:buNone/>
            </a:pPr>
            <a:r>
              <a:rPr lang="en-US" dirty="0"/>
              <a:t>There are 2 types of exceptions: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RuntimeException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Regular Exception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102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462B1-3A0E-4CED-814E-0801D80F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- </a:t>
            </a:r>
            <a:r>
              <a:rPr lang="en-US" dirty="0" err="1"/>
              <a:t>RunTimeException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7B813-0515-49F6-A583-8148EE2D1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RuntimeException</a:t>
            </a:r>
            <a:r>
              <a:rPr lang="en-US" dirty="0"/>
              <a:t> is meant to crash the program when the programmer asks for.</a:t>
            </a:r>
          </a:p>
          <a:p>
            <a:pPr marL="0" indent="0">
              <a:buNone/>
            </a:pPr>
            <a:r>
              <a:rPr lang="en-US" dirty="0"/>
              <a:t>It can help a lot with debugging but we won’t want to leave it in our final product because we don’t want the user to accidently crash the final product.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163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FCA5-2660-4C28-A64D-512ECBC21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- </a:t>
            </a:r>
            <a:r>
              <a:rPr lang="en-US" dirty="0" err="1"/>
              <a:t>RuntimeException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7D158-C47E-4A35-B65A-649DA70BB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How to use:</a:t>
            </a:r>
          </a:p>
          <a:p>
            <a:r>
              <a:rPr lang="en-US" dirty="0"/>
              <a:t>The command Throw new </a:t>
            </a:r>
            <a:r>
              <a:rPr lang="en-US" dirty="0" err="1"/>
              <a:t>RuntimeException</a:t>
            </a:r>
            <a:r>
              <a:rPr lang="en-US" dirty="0"/>
              <a:t>() will exit the program.</a:t>
            </a:r>
          </a:p>
          <a:p>
            <a:pPr marL="0" indent="0">
              <a:buNone/>
            </a:pPr>
            <a:r>
              <a:rPr lang="en-US" dirty="0"/>
              <a:t>   We can add an error message in the ().</a:t>
            </a:r>
          </a:p>
          <a:p>
            <a:r>
              <a:rPr lang="en-US" dirty="0"/>
              <a:t>A method who throw a  </a:t>
            </a:r>
            <a:r>
              <a:rPr lang="en-US" dirty="0" err="1"/>
              <a:t>RuntimeException</a:t>
            </a:r>
            <a:r>
              <a:rPr lang="en-US" dirty="0"/>
              <a:t> needs to mention it with the statement : “Throws </a:t>
            </a:r>
            <a:r>
              <a:rPr lang="en-US" dirty="0" err="1"/>
              <a:t>RunTimeException</a:t>
            </a:r>
            <a:r>
              <a:rPr lang="en-US" dirty="0"/>
              <a:t>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60272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3208-54A7-4D68-9696-32A30CAE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17" y="172103"/>
            <a:ext cx="10012837" cy="725378"/>
          </a:xfrm>
        </p:spPr>
        <p:txBody>
          <a:bodyPr/>
          <a:lstStyle/>
          <a:p>
            <a:r>
              <a:rPr lang="en-US" dirty="0"/>
              <a:t>Exceptions - </a:t>
            </a:r>
            <a:r>
              <a:rPr lang="en-US" dirty="0" err="1"/>
              <a:t>RuntimeException</a:t>
            </a:r>
            <a:endParaRPr lang="en-I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9859C0-5C96-476C-961A-EE5BC57A4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6264" t="62651" r="47196" b="12644"/>
          <a:stretch/>
        </p:blipFill>
        <p:spPr>
          <a:xfrm>
            <a:off x="3390888" y="4147413"/>
            <a:ext cx="8215918" cy="193287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F3AF05-212B-4832-B7F3-EE31570F3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96" t="18840" r="29402" b="48841"/>
          <a:stretch/>
        </p:blipFill>
        <p:spPr>
          <a:xfrm>
            <a:off x="459269" y="951259"/>
            <a:ext cx="6659880" cy="304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46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28DB-C14C-4657-8493-5409EC64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Exceptions- Regular Exceptions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C9B25-D6B5-4A2F-AD4D-88CDC05CC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 is a very smart tool to handle problems.</a:t>
            </a:r>
          </a:p>
          <a:p>
            <a:r>
              <a:rPr lang="en-US" dirty="0"/>
              <a:t>If something is not working as expected we’ll throw an exception.</a:t>
            </a:r>
          </a:p>
          <a:p>
            <a:r>
              <a:rPr lang="en-US" dirty="0"/>
              <a:t>That will cause the current function to exit.</a:t>
            </a:r>
          </a:p>
          <a:p>
            <a:r>
              <a:rPr lang="en-US" dirty="0"/>
              <a:t>Than the exception will float to the </a:t>
            </a:r>
            <a:r>
              <a:rPr lang="en-US" dirty="0" err="1"/>
              <a:t>calle</a:t>
            </a:r>
            <a:r>
              <a:rPr lang="en-US" dirty="0"/>
              <a:t> function that now ,can handle the exception by “catching it” or ignore it and than the exception will continue to float to the next </a:t>
            </a:r>
            <a:r>
              <a:rPr lang="en-US" dirty="0" err="1"/>
              <a:t>calle</a:t>
            </a:r>
            <a:r>
              <a:rPr lang="en-US" dirty="0"/>
              <a:t> function.</a:t>
            </a:r>
          </a:p>
          <a:p>
            <a:r>
              <a:rPr lang="en-US" dirty="0"/>
              <a:t>At the end any function has to catch the exception or else the program will crash.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4122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8032C-DC93-4B4A-B5F9-3C447FCB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Exceptions- Regular Exceptions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5F53E-E6B3-429F-8439-82A950C24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884188" cy="4023360"/>
          </a:xfrm>
        </p:spPr>
        <p:txBody>
          <a:bodyPr>
            <a:normAutofit/>
          </a:bodyPr>
          <a:lstStyle/>
          <a:p>
            <a:r>
              <a:rPr lang="en-US" b="1" u="sng" dirty="0"/>
              <a:t>How to use:</a:t>
            </a:r>
          </a:p>
          <a:p>
            <a:r>
              <a:rPr lang="en-US" dirty="0"/>
              <a:t>Like runtime exception- the throwing function has to mention it with the statement:</a:t>
            </a:r>
          </a:p>
          <a:p>
            <a:r>
              <a:rPr lang="en-US" dirty="0"/>
              <a:t>“ Throwing Exception”.</a:t>
            </a:r>
          </a:p>
          <a:p>
            <a:r>
              <a:rPr lang="en-US" dirty="0"/>
              <a:t>When we’ll want to throw an exception we’ll write “Throw new Exception()” we can add a error message in the (). </a:t>
            </a:r>
          </a:p>
          <a:p>
            <a:r>
              <a:rPr lang="en-US" dirty="0"/>
              <a:t>When we’ll want to catch an exception we’ll write : “catch(Exception e) {}”</a:t>
            </a:r>
          </a:p>
          <a:p>
            <a:r>
              <a:rPr lang="en-US" dirty="0"/>
              <a:t>Now in the  {} field we’ll write what happened in the case of catching an exception – we can use e as an actual object who represent the exception (we can get the error message with </a:t>
            </a:r>
            <a:r>
              <a:rPr lang="en-US" dirty="0" err="1"/>
              <a:t>e.getMessage</a:t>
            </a:r>
            <a:r>
              <a:rPr lang="en-US" dirty="0"/>
              <a:t>())</a:t>
            </a:r>
          </a:p>
          <a:p>
            <a:r>
              <a:rPr lang="en-US" dirty="0"/>
              <a:t>When you’ll learn about inherit you’ll see some ways to improve this system by creating your own type of exception!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5872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11A97-5C17-4595-B82C-C5049684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4BA23-1ABF-4E34-86CD-18C40135F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  <a:p>
            <a:r>
              <a:rPr lang="en-US" dirty="0"/>
              <a:t>Java exceptions</a:t>
            </a:r>
          </a:p>
          <a:p>
            <a:r>
              <a:rPr lang="en-US" dirty="0"/>
              <a:t>Java useful libraries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38589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101A6-1638-4702-B794-4318B5E5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59" y="127671"/>
            <a:ext cx="10058400" cy="753126"/>
          </a:xfrm>
        </p:spPr>
        <p:txBody>
          <a:bodyPr/>
          <a:lstStyle/>
          <a:p>
            <a:r>
              <a:rPr lang="en-US" dirty="0"/>
              <a:t>Exceptions- Regular Exceptions</a:t>
            </a:r>
            <a:endParaRPr lang="en-I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B45CBD-E21E-4793-8D34-9FAAF4AC1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021" t="9037" r="33751" b="43843"/>
          <a:stretch/>
        </p:blipFill>
        <p:spPr>
          <a:xfrm>
            <a:off x="818480" y="1276350"/>
            <a:ext cx="5715669" cy="4181684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CA840E-C7F8-4955-ADEE-E9899D786E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47" t="65762" r="76250" b="21043"/>
          <a:stretch/>
        </p:blipFill>
        <p:spPr>
          <a:xfrm>
            <a:off x="6748797" y="4086225"/>
            <a:ext cx="4434438" cy="180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36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9B46-7D89-472A-9D05-72F06EFB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exercise: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F6FC1-85C8-4F49-88EC-99F288FF8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hotel manager I would like a program that can hold the id’s for this weekend costumers and calculate the profits.</a:t>
            </a:r>
          </a:p>
          <a:p>
            <a:r>
              <a:rPr lang="en-US" dirty="0"/>
              <a:t>The information about the costumers will be given to the main programs by this format:</a:t>
            </a:r>
          </a:p>
          <a:p>
            <a:r>
              <a:rPr lang="en-US" dirty="0"/>
              <a:t>id1,price1,id2,price2</a:t>
            </a:r>
          </a:p>
          <a:p>
            <a:r>
              <a:rPr lang="en-US" dirty="0"/>
              <a:t>The prices cannot be negative and there cannot be 2 costumers with the same id.</a:t>
            </a:r>
          </a:p>
          <a:p>
            <a:r>
              <a:rPr lang="en-US" dirty="0"/>
              <a:t>Please handle those exceptions and print a nice error message in case of problem. </a:t>
            </a:r>
          </a:p>
        </p:txBody>
      </p:sp>
    </p:spTree>
    <p:extLst>
      <p:ext uri="{BB962C8B-B14F-4D97-AF65-F5344CB8AC3E}">
        <p14:creationId xmlns:p14="http://schemas.microsoft.com/office/powerpoint/2010/main" val="422179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70E51-4F0E-4C9A-A285-B2CA9AE1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encapsulation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D5B82-C35E-438B-B8A1-A777A0D7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important OOP principle</a:t>
            </a:r>
          </a:p>
          <a:p>
            <a:r>
              <a:rPr lang="en-US" dirty="0"/>
              <a:t>The idea of encapsulation is to hide the inner behavior of the class and publish only necessary methods and details about the class.</a:t>
            </a:r>
          </a:p>
          <a:p>
            <a:r>
              <a:rPr lang="en-US" dirty="0"/>
              <a:t>In this way – we can change the implementation or design of the class without  causing problems to other classes which contact our class</a:t>
            </a:r>
          </a:p>
          <a:p>
            <a:r>
              <a:rPr lang="en-US" dirty="0"/>
              <a:t>An example of encapsulation is the use of getters and setters instead of publish the class fields.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8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EB71-A058-48A4-B5E2-43C06C9F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example- rectangle.java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BA8C3-BD4A-44CD-9398-BB5FCBC4B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7431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90462-699E-4BEB-9674-DB23A716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useful libraries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E50FA-F319-44E6-82A4-FFAD0CE28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is known by the great quality and </a:t>
            </a:r>
            <a:r>
              <a:rPr lang="en-US" u="sng" dirty="0"/>
              <a:t>diversity</a:t>
            </a:r>
            <a:r>
              <a:rPr lang="en-US" dirty="0"/>
              <a:t> of the libraries that it provide to its programmers.</a:t>
            </a:r>
          </a:p>
          <a:p>
            <a:r>
              <a:rPr lang="en-US" dirty="0"/>
              <a:t>Those libraries will make our code creation process a lot easier and will save us a lot of time if we’ll use them correctly.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5124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1EDF-88DB-4A05-B22F-69BAFA45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useful libraries - Strings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5A2DB-9C4F-4F5F-B35D-44EDB63C9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How to create:</a:t>
            </a:r>
          </a:p>
          <a:p>
            <a:pPr marL="0" indent="0">
              <a:buNone/>
            </a:pPr>
            <a:r>
              <a:rPr lang="en-US" dirty="0"/>
              <a:t>Strings s = “hello World”</a:t>
            </a:r>
          </a:p>
          <a:p>
            <a:pPr marL="0" indent="0">
              <a:buNone/>
            </a:pPr>
            <a:r>
              <a:rPr lang="en-US" u="sng" dirty="0"/>
              <a:t>Important thing to remember:</a:t>
            </a:r>
          </a:p>
          <a:p>
            <a:pPr marL="0" indent="0">
              <a:buNone/>
            </a:pPr>
            <a:r>
              <a:rPr lang="en-US" dirty="0"/>
              <a:t>java string is immutable class – which means we can’t change a sate of an existing object, but we can get another string by using some methods</a:t>
            </a:r>
          </a:p>
          <a:p>
            <a:pPr marL="0" indent="0">
              <a:buNone/>
            </a:pPr>
            <a:r>
              <a:rPr lang="en-US" dirty="0" err="1"/>
              <a:t>e.g</a:t>
            </a:r>
            <a:r>
              <a:rPr lang="en-US" dirty="0"/>
              <a:t> we can’t change “HI” to “hi” but we can get a new string (“hi”) by using  “HI”.</a:t>
            </a:r>
            <a:r>
              <a:rPr lang="en-US" dirty="0" err="1"/>
              <a:t>toLowerCase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63017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4CF0-2BBA-4B87-AA39-98D7806F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useful libraries - Strings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179DB-321E-49ED-9C0E-8AE5B3C72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10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Useful methods:</a:t>
            </a:r>
          </a:p>
          <a:p>
            <a:r>
              <a:rPr lang="en-US" b="1" dirty="0"/>
              <a:t>Boolean equals(String other) </a:t>
            </a:r>
            <a:r>
              <a:rPr lang="en-US" dirty="0"/>
              <a:t>- check the equality of string with given string.</a:t>
            </a:r>
          </a:p>
          <a:p>
            <a:r>
              <a:rPr lang="en-US" b="1" dirty="0"/>
              <a:t>Int length ()</a:t>
            </a:r>
            <a:r>
              <a:rPr lang="en-US" dirty="0"/>
              <a:t> - returns string length</a:t>
            </a:r>
          </a:p>
          <a:p>
            <a:r>
              <a:rPr lang="en-US" b="1" dirty="0"/>
              <a:t>Char </a:t>
            </a:r>
            <a:r>
              <a:rPr lang="en-US" b="1" dirty="0" err="1"/>
              <a:t>charAt</a:t>
            </a:r>
            <a:r>
              <a:rPr lang="en-US" b="1" dirty="0"/>
              <a:t>() </a:t>
            </a:r>
            <a:r>
              <a:rPr lang="en-US" dirty="0"/>
              <a:t>- returns char value for the particular index</a:t>
            </a:r>
          </a:p>
          <a:p>
            <a:r>
              <a:rPr lang="en-US" b="1" dirty="0"/>
              <a:t>Boolean contains(char c) </a:t>
            </a:r>
            <a:r>
              <a:rPr lang="en-US" dirty="0"/>
              <a:t>- returns true or false after matching the sequence of char value.</a:t>
            </a:r>
          </a:p>
          <a:p>
            <a:r>
              <a:rPr lang="en-US" b="1" dirty="0"/>
              <a:t>String replace(char old, char new) </a:t>
            </a:r>
            <a:r>
              <a:rPr lang="en-US" dirty="0"/>
              <a:t>– return a new string that replace all the occurrences of the specified char value.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29420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ABAD-0112-4334-87DB-D32D8BCE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367" y="182663"/>
            <a:ext cx="10058400" cy="797988"/>
          </a:xfrm>
        </p:spPr>
        <p:txBody>
          <a:bodyPr/>
          <a:lstStyle/>
          <a:p>
            <a:r>
              <a:rPr lang="en-US" dirty="0"/>
              <a:t>Java useful libraries - Strings</a:t>
            </a:r>
            <a:endParaRPr lang="en-I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A3A298-0BE6-407F-8160-8C8D31B73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63" t="68212" r="65247" b="16087"/>
          <a:stretch/>
        </p:blipFill>
        <p:spPr>
          <a:xfrm>
            <a:off x="5664567" y="4398870"/>
            <a:ext cx="5927504" cy="175726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9DEDC2-1F4C-445D-A838-0F971AD96A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03" t="26621" r="30390" b="50000"/>
          <a:stretch/>
        </p:blipFill>
        <p:spPr>
          <a:xfrm>
            <a:off x="456905" y="1125265"/>
            <a:ext cx="6469003" cy="233680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916E6C-96ED-4FB8-A1D5-1DD72A3C4317}"/>
              </a:ext>
            </a:extLst>
          </p:cNvPr>
          <p:cNvCxnSpPr/>
          <p:nvPr/>
        </p:nvCxnSpPr>
        <p:spPr>
          <a:xfrm>
            <a:off x="2333552" y="3150863"/>
            <a:ext cx="3419475" cy="2305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BCB68C-F978-4308-B0CF-0322DE7C677D}"/>
              </a:ext>
            </a:extLst>
          </p:cNvPr>
          <p:cNvSpPr txBox="1"/>
          <p:nvPr/>
        </p:nvSpPr>
        <p:spPr>
          <a:xfrm>
            <a:off x="1351274" y="4564334"/>
            <a:ext cx="3322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hasn’t changed after we use “replace” – it just return us a new string.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9656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EF311-C1CF-4686-B710-0D4F6506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useful libraries - Strings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3D424-0BC8-462A-8CD0-196BE8161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 find out a lot of information about Java string here: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https://www.javatpoint.com/java-string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031733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1433</TotalTime>
  <Words>1017</Words>
  <Application>Microsoft Office PowerPoint</Application>
  <PresentationFormat>Widescreen</PresentationFormat>
  <Paragraphs>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Retrospect</vt:lpstr>
      <vt:lpstr>OOP-presentation 1 </vt:lpstr>
      <vt:lpstr>Today:</vt:lpstr>
      <vt:lpstr>encapsulation</vt:lpstr>
      <vt:lpstr>Code example- rectangle.java</vt:lpstr>
      <vt:lpstr>Java useful libraries </vt:lpstr>
      <vt:lpstr>Java useful libraries - Strings</vt:lpstr>
      <vt:lpstr>Java useful libraries - Strings</vt:lpstr>
      <vt:lpstr>Java useful libraries - Strings</vt:lpstr>
      <vt:lpstr>Java useful libraries - Strings</vt:lpstr>
      <vt:lpstr>Java useful libraries - Lists</vt:lpstr>
      <vt:lpstr>Java useful libraries - Lists</vt:lpstr>
      <vt:lpstr>Java useful libraries - Lists</vt:lpstr>
      <vt:lpstr>Java useful libraries - Lists</vt:lpstr>
      <vt:lpstr>Exceptions</vt:lpstr>
      <vt:lpstr>Exceptions - RunTimeException</vt:lpstr>
      <vt:lpstr>Exceptions - RuntimeException</vt:lpstr>
      <vt:lpstr>Exceptions - RuntimeException</vt:lpstr>
      <vt:lpstr>Exceptions- Regular Exceptions</vt:lpstr>
      <vt:lpstr>Exceptions- Regular Exceptions</vt:lpstr>
      <vt:lpstr>Exceptions- Regular Exceptions</vt:lpstr>
      <vt:lpstr>An exercise: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Itay Gradenwits</dc:creator>
  <cp:lastModifiedBy>Itay Gradenwits</cp:lastModifiedBy>
  <cp:revision>42</cp:revision>
  <dcterms:created xsi:type="dcterms:W3CDTF">2021-04-09T11:07:51Z</dcterms:created>
  <dcterms:modified xsi:type="dcterms:W3CDTF">2021-04-12T04:58:58Z</dcterms:modified>
</cp:coreProperties>
</file>