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"/>
  </p:notesMasterIdLst>
  <p:sldIdLst>
    <p:sldId id="284" r:id="rId2"/>
    <p:sldId id="347" r:id="rId3"/>
    <p:sldId id="350" r:id="rId4"/>
    <p:sldId id="342" r:id="rId5"/>
    <p:sldId id="352" r:id="rId6"/>
    <p:sldId id="349" r:id="rId7"/>
    <p:sldId id="340" r:id="rId8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chel Peak" initials="" lastIdx="8" clrIdx="0"/>
  <p:cmAuthor id="1" name="Shay Barak" initials="SB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3D4DF"/>
    <a:srgbClr val="245491"/>
    <a:srgbClr val="F06414"/>
    <a:srgbClr val="E2E9EE"/>
    <a:srgbClr val="D1DEE7"/>
    <a:srgbClr val="003366"/>
    <a:srgbClr val="EFF3F6"/>
    <a:srgbClr val="DDE6ED"/>
    <a:srgbClr val="D2E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6" autoAdjust="0"/>
    <p:restoredTop sz="96121" autoAdjust="0"/>
  </p:normalViewPr>
  <p:slideViewPr>
    <p:cSldViewPr snapToGrid="0" snapToObjects="1">
      <p:cViewPr varScale="1">
        <p:scale>
          <a:sx n="65" d="100"/>
          <a:sy n="65" d="100"/>
        </p:scale>
        <p:origin x="1256" y="40"/>
      </p:cViewPr>
      <p:guideLst>
        <p:guide orient="horz" pos="352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3EEE9B47-791B-47F7-AE03-C0D580CA0B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6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9B47-791B-47F7-AE03-C0D580CA0B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0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9B47-791B-47F7-AE03-C0D580CA0B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9525"/>
            <a:ext cx="9906000" cy="6858000"/>
            <a:chOff x="0" y="9525"/>
            <a:chExt cx="9144000" cy="6858000"/>
          </a:xfrm>
        </p:grpSpPr>
        <p:pic>
          <p:nvPicPr>
            <p:cNvPr id="59415" name="Picture 23" descr="S1_10_01_20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25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 userDrawn="1"/>
          </p:nvSpPr>
          <p:spPr bwMode="white">
            <a:xfrm>
              <a:off x="162370" y="1401510"/>
              <a:ext cx="3161944" cy="118786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228600" tIns="45720" rIns="2286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5000"/>
                <a:buFont typeface="Wingdings" pitchFamily="2" charset="2"/>
                <a:buNone/>
                <a:tabLst/>
              </a:pP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5939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227013" y="3028950"/>
            <a:ext cx="4622800" cy="127635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47650" y="5154658"/>
            <a:ext cx="5393267" cy="1066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F8D7879E-EFFC-48D9-AA2D-67CB2F7070A8}" type="datetimeFigureOut">
              <a:rPr lang="en-US" smtClean="0"/>
              <a:t>10/14/2020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16" y="1325880"/>
            <a:ext cx="9169929" cy="4992624"/>
          </a:xfrm>
        </p:spPr>
        <p:txBody>
          <a:bodyPr/>
          <a:lstStyle>
            <a:lvl1pPr marL="285750" indent="-285750">
              <a:spcBef>
                <a:spcPts val="1800"/>
              </a:spcBef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BEBB231-5FD1-4832-946A-9A7E78738203}" type="datetimeFigureOut">
              <a:rPr lang="en-US" smtClean="0"/>
              <a:t>10/14/2020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43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317" y="1325880"/>
            <a:ext cx="4502415" cy="499262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325880"/>
            <a:ext cx="4502415" cy="499262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400" smtClean="0"/>
            </a:lvl4pPr>
            <a:lvl5pPr>
              <a:defRPr lang="en-US"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1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EFF5379-964D-4E92-A9E4-DD87826CE704}" type="datetimeFigureOut">
              <a:rPr lang="en-US" smtClean="0"/>
              <a:t>10/14/2020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03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1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9E8F80C-F77E-49CD-9F2E-89678ABAF592}" type="datetimeFigureOut">
              <a:rPr lang="en-US" smtClean="0"/>
              <a:t>10/14/2020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02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40576" y="705394"/>
            <a:ext cx="6920048" cy="117566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  <a:extLst/>
        </p:spPr>
        <p:txBody>
          <a:bodyPr lIns="228600" rIns="228600" rtlCol="0" anchor="ctr"/>
          <a:lstStyle/>
          <a:p>
            <a:pPr marL="228600" indent="-228600" algn="ctr">
              <a:spcBef>
                <a:spcPts val="600"/>
              </a:spcBef>
              <a:spcAft>
                <a:spcPts val="0"/>
              </a:spcAft>
              <a:buSzPct val="115000"/>
              <a:buChar char="§"/>
            </a:pPr>
            <a:endParaRPr lang="en-US" sz="2000">
              <a:latin typeface="Arial" pitchFamily="34" charset="0"/>
              <a:cs typeface="Arial" charset="0"/>
            </a:endParaRP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1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208B441D-2E35-4604-A8EA-2B7B687CA340}" type="datetimeFigureOut">
              <a:rPr lang="en-US" smtClean="0"/>
              <a:t>10/14/2020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83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6316" y="0"/>
            <a:ext cx="7429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316" y="1323976"/>
            <a:ext cx="9169929" cy="49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9032346" y="6592888"/>
            <a:ext cx="660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349D3042-9933-4C71-BBE3-FA9237566B45}" type="slidenum">
              <a:rPr lang="en-US" sz="900">
                <a:solidFill>
                  <a:srgbClr val="4E4E4E"/>
                </a:solidFill>
                <a:latin typeface="Arial" pitchFamily="34" charset="0"/>
                <a:cs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US" sz="900" dirty="0">
              <a:solidFill>
                <a:srgbClr val="4E4E4E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58391" name="Rectangle 23"/>
          <p:cNvSpPr>
            <a:spLocks noChangeArrowheads="1"/>
          </p:cNvSpPr>
          <p:nvPr/>
        </p:nvSpPr>
        <p:spPr bwMode="auto">
          <a:xfrm>
            <a:off x="421350" y="4021138"/>
            <a:ext cx="9169929" cy="243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Wingdings" pitchFamily="2" charset="2"/>
              <a:buChar char="n"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5F062-5687-41FC-A543-7BD32E48AFB7}" type="datetimeFigureOut">
              <a:rPr lang="en-US" smtClean="0"/>
              <a:t>10/14/2020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6" r:id="rId4"/>
    <p:sldLayoutId id="2147483657" r:id="rId5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Arial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9pPr>
    </p:titleStyle>
    <p:bodyStyle>
      <a:lvl1pPr marL="228600" indent="-228600" algn="l" rtl="0" eaLnBrk="1" fontAlgn="base" hangingPunct="1">
        <a:spcBef>
          <a:spcPts val="1200"/>
        </a:spcBef>
        <a:spcAft>
          <a:spcPct val="0"/>
        </a:spcAft>
        <a:buClr>
          <a:schemeClr val="accent2"/>
        </a:buClr>
        <a:buSzPct val="11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58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2200">
          <a:solidFill>
            <a:schemeClr val="tx1"/>
          </a:solidFill>
          <a:latin typeface="Arial" pitchFamily="34" charset="0"/>
        </a:defRPr>
      </a:lvl2pPr>
      <a:lvl3pPr marL="11430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2000">
          <a:solidFill>
            <a:schemeClr val="tx1"/>
          </a:solidFill>
          <a:latin typeface="Arial" pitchFamily="34" charset="0"/>
        </a:defRPr>
      </a:lvl3pPr>
      <a:lvl4pPr marL="16002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1800">
          <a:solidFill>
            <a:schemeClr val="tx1"/>
          </a:solidFill>
          <a:latin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Helvetica" pitchFamily="34" charset="0"/>
        <a:buChar char="–"/>
        <a:defRPr sz="1600" baseline="0">
          <a:solidFill>
            <a:schemeClr val="tx1"/>
          </a:solidFill>
          <a:latin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tca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etasploit_Project" TargetMode="External"/><Relationship Id="rId5" Type="http://schemas.openxmlformats.org/officeDocument/2006/relationships/hyperlink" Target="https://en.wikipedia.org/wiki/Wireshark" TargetMode="External"/><Relationship Id="rId4" Type="http://schemas.openxmlformats.org/officeDocument/2006/relationships/hyperlink" Target="https://en.wikipedia.org/wiki/Hp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Administration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07"/>
          <a:stretch/>
        </p:blipFill>
        <p:spPr>
          <a:xfrm>
            <a:off x="6618403" y="5316"/>
            <a:ext cx="3179094" cy="133970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0" y="117021"/>
            <a:ext cx="5344706" cy="1291229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16" y="1124000"/>
            <a:ext cx="9169929" cy="4992624"/>
          </a:xfrm>
        </p:spPr>
        <p:txBody>
          <a:bodyPr/>
          <a:lstStyle/>
          <a:p>
            <a:r>
              <a:rPr lang="en-US" dirty="0" smtClean="0"/>
              <a:t>Understand firewalls: purpose, construction, uses, limitations and extensions.</a:t>
            </a:r>
          </a:p>
          <a:p>
            <a:r>
              <a:rPr lang="en-US" dirty="0" smtClean="0"/>
              <a:t>Understand basic network </a:t>
            </a:r>
            <a:r>
              <a:rPr lang="en-US" dirty="0"/>
              <a:t>attack techniques, detection and prevention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Become </a:t>
            </a:r>
            <a:r>
              <a:rPr lang="en-US" dirty="0"/>
              <a:t>familiar with the Linux kernel, and how to extend it using kernel modules.</a:t>
            </a:r>
          </a:p>
          <a:p>
            <a:r>
              <a:rPr lang="en-US" dirty="0" smtClean="0"/>
              <a:t>Understand </a:t>
            </a:r>
            <a:r>
              <a:rPr lang="en-US" dirty="0"/>
              <a:t>the TCP/IP protocol, and how it is processed in the Linux kernel.</a:t>
            </a:r>
          </a:p>
          <a:p>
            <a:r>
              <a:rPr lang="en-US" dirty="0" smtClean="0"/>
              <a:t>Gain </a:t>
            </a:r>
            <a:r>
              <a:rPr lang="en-US" dirty="0"/>
              <a:t>experience in designing and implementing a modular system.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94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programming in Linux </a:t>
            </a:r>
            <a:r>
              <a:rPr lang="en-US" dirty="0" smtClean="0"/>
              <a:t>environment</a:t>
            </a:r>
          </a:p>
          <a:p>
            <a:r>
              <a:rPr lang="en-US" dirty="0" smtClean="0"/>
              <a:t>Create </a:t>
            </a:r>
            <a:r>
              <a:rPr lang="en-US" dirty="0" smtClean="0"/>
              <a:t>and monitor network traffic for research and test</a:t>
            </a:r>
          </a:p>
          <a:p>
            <a:pPr lvl="1"/>
            <a:r>
              <a:rPr lang="en-US" dirty="0" err="1" smtClean="0">
                <a:hlinkClick r:id="rId3"/>
              </a:rPr>
              <a:t>Netcat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hping3 </a:t>
            </a:r>
            <a:r>
              <a:rPr lang="en-US" dirty="0" smtClean="0"/>
              <a:t>etc.</a:t>
            </a:r>
          </a:p>
          <a:p>
            <a:pPr lvl="1"/>
            <a:r>
              <a:rPr lang="en-US" dirty="0" smtClean="0">
                <a:hlinkClick r:id="rId5"/>
              </a:rPr>
              <a:t>Wireshark </a:t>
            </a:r>
            <a:r>
              <a:rPr lang="en-US" dirty="0" smtClean="0"/>
              <a:t>– great open source network sniffer to view the packets you send and receive</a:t>
            </a:r>
          </a:p>
          <a:p>
            <a:r>
              <a:rPr lang="en-US" dirty="0" smtClean="0"/>
              <a:t>Penetration testing framework to test your protections against real-world malicious data</a:t>
            </a:r>
          </a:p>
          <a:p>
            <a:pPr lvl="1"/>
            <a:r>
              <a:rPr lang="en-US" dirty="0" err="1" smtClean="0">
                <a:hlinkClick r:id="rId6"/>
              </a:rPr>
              <a:t>Metasploit</a:t>
            </a:r>
            <a:endParaRPr lang="en-US" dirty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328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16" y="919138"/>
            <a:ext cx="9169929" cy="4992624"/>
          </a:xfrm>
        </p:spPr>
        <p:txBody>
          <a:bodyPr/>
          <a:lstStyle/>
          <a:p>
            <a:r>
              <a:rPr lang="en-US" dirty="0" smtClean="0"/>
              <a:t>There will be </a:t>
            </a:r>
            <a:r>
              <a:rPr lang="en-US" dirty="0"/>
              <a:t>“hands-on" assignments, building towards a working, useful firewall</a:t>
            </a:r>
            <a:r>
              <a:rPr lang="en-US" dirty="0" smtClean="0"/>
              <a:t>:</a:t>
            </a:r>
          </a:p>
          <a:p>
            <a:r>
              <a:rPr lang="en-US" dirty="0"/>
              <a:t>  </a:t>
            </a:r>
            <a:r>
              <a:rPr lang="en-US" dirty="0" smtClean="0"/>
              <a:t>  TCP/IP </a:t>
            </a:r>
            <a:r>
              <a:rPr lang="en-US" dirty="0"/>
              <a:t>traffic recording and crafting</a:t>
            </a:r>
          </a:p>
          <a:p>
            <a:r>
              <a:rPr lang="en-US" dirty="0"/>
              <a:t>    Protocol enforcement</a:t>
            </a:r>
          </a:p>
          <a:p>
            <a:r>
              <a:rPr lang="en-US" dirty="0"/>
              <a:t>    </a:t>
            </a:r>
            <a:r>
              <a:rPr lang="en-US" dirty="0" smtClean="0"/>
              <a:t>Kernel-</a:t>
            </a:r>
            <a:r>
              <a:rPr lang="en-US" dirty="0" err="1" smtClean="0"/>
              <a:t>userspace</a:t>
            </a:r>
            <a:r>
              <a:rPr lang="en-US" dirty="0" smtClean="0"/>
              <a:t> interface in Linux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Stateless and </a:t>
            </a:r>
            <a:r>
              <a:rPr lang="en-US" dirty="0" err="1" smtClean="0"/>
              <a:t>stateful</a:t>
            </a:r>
            <a:r>
              <a:rPr lang="en-US" dirty="0" smtClean="0"/>
              <a:t> inspection features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Protection against real-world attacks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62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16" y="919138"/>
            <a:ext cx="9169929" cy="4992624"/>
          </a:xfrm>
        </p:spPr>
        <p:txBody>
          <a:bodyPr/>
          <a:lstStyle/>
          <a:p>
            <a:r>
              <a:rPr lang="en-US" dirty="0" smtClean="0"/>
              <a:t>5 to 6 home assignments</a:t>
            </a:r>
          </a:p>
          <a:p>
            <a:r>
              <a:rPr lang="en-US" dirty="0" smtClean="0"/>
              <a:t>Prepared and submitted individually</a:t>
            </a:r>
          </a:p>
          <a:p>
            <a:r>
              <a:rPr lang="en-US" dirty="0" smtClean="0"/>
              <a:t>Building up from basic technical skills to an open-ended final project</a:t>
            </a:r>
          </a:p>
          <a:p>
            <a:r>
              <a:rPr lang="en-US" dirty="0" smtClean="0"/>
              <a:t>Each submission will contain code files and accompanying documentation/answers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06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Assignments: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960120"/>
            <a:ext cx="8464550" cy="4992624"/>
          </a:xfrm>
        </p:spPr>
        <p:txBody>
          <a:bodyPr/>
          <a:lstStyle/>
          <a:p>
            <a:r>
              <a:rPr lang="en-US" sz="2000" dirty="0" smtClean="0"/>
              <a:t>Comprehensible </a:t>
            </a:r>
            <a:r>
              <a:rPr lang="en-US" sz="2000" dirty="0"/>
              <a:t>modular design. Logical units must be separated, play their unique role, and have clean, well-specified interfaces.</a:t>
            </a:r>
          </a:p>
          <a:p>
            <a:r>
              <a:rPr lang="en-US" sz="2000" dirty="0"/>
              <a:t>Show off your innovation. </a:t>
            </a:r>
            <a:r>
              <a:rPr lang="en-US" sz="2000" dirty="0" smtClean="0"/>
              <a:t>Smart and unique solutions will </a:t>
            </a:r>
            <a:r>
              <a:rPr lang="en-US" sz="2000" dirty="0"/>
              <a:t>award </a:t>
            </a:r>
            <a:r>
              <a:rPr lang="en-US" sz="2000" dirty="0" smtClean="0"/>
              <a:t>you </a:t>
            </a:r>
            <a:r>
              <a:rPr lang="en-US" sz="2000" dirty="0"/>
              <a:t>with bonus </a:t>
            </a:r>
            <a:r>
              <a:rPr lang="en-US" sz="2000" dirty="0" smtClean="0"/>
              <a:t>points.</a:t>
            </a:r>
            <a:endParaRPr lang="en-US" sz="2000" dirty="0"/>
          </a:p>
          <a:p>
            <a:r>
              <a:rPr lang="en-US" sz="2000" dirty="0"/>
              <a:t>All exercises will affect your grade, but corrected mistakes will be mostly forgiven.</a:t>
            </a:r>
          </a:p>
          <a:p>
            <a:r>
              <a:rPr lang="en-US" sz="2000" dirty="0"/>
              <a:t>You may reuse general-purpose code, as long as you:</a:t>
            </a:r>
          </a:p>
          <a:p>
            <a:pPr lvl="1"/>
            <a:r>
              <a:rPr lang="en-US" sz="2000" dirty="0"/>
              <a:t>Clearly designate the source of this code, both in your code and in the accompanying documentation.</a:t>
            </a:r>
          </a:p>
          <a:p>
            <a:pPr lvl="1"/>
            <a:r>
              <a:rPr lang="en-US" sz="2000" dirty="0"/>
              <a:t>Make sure the integration of external code is clean.</a:t>
            </a:r>
          </a:p>
          <a:p>
            <a:r>
              <a:rPr lang="en-US" sz="2000" dirty="0"/>
              <a:t>You may NOT reuse any code specific to this workshop, from other students or past semesters.</a:t>
            </a:r>
          </a:p>
          <a:p>
            <a:endParaRPr lang="en-US" sz="2000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2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Needed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/>
              <a:t>Operating </a:t>
            </a:r>
            <a:r>
              <a:rPr lang="en-US" dirty="0" smtClean="0"/>
              <a:t>systems</a:t>
            </a:r>
          </a:p>
          <a:p>
            <a:pPr lvl="1"/>
            <a:r>
              <a:rPr lang="en-US" dirty="0"/>
              <a:t>Software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Good to have</a:t>
            </a:r>
          </a:p>
          <a:p>
            <a:pPr lvl="1"/>
            <a:r>
              <a:rPr lang="en-US" dirty="0"/>
              <a:t>Communication </a:t>
            </a:r>
            <a:r>
              <a:rPr lang="en-US" dirty="0" smtClean="0"/>
              <a:t>Networks</a:t>
            </a:r>
          </a:p>
          <a:p>
            <a:pPr lvl="1"/>
            <a:r>
              <a:rPr lang="en-US" dirty="0"/>
              <a:t>Any information security </a:t>
            </a:r>
            <a:r>
              <a:rPr lang="en-US" dirty="0" smtClean="0"/>
              <a:t>course/knowledge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98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19">
      <a:dk1>
        <a:srgbClr val="4E4E4E"/>
      </a:dk1>
      <a:lt1>
        <a:srgbClr val="FFFFFF"/>
      </a:lt1>
      <a:dk2>
        <a:srgbClr val="245491"/>
      </a:dk2>
      <a:lt2>
        <a:srgbClr val="777777"/>
      </a:lt2>
      <a:accent1>
        <a:srgbClr val="95B8CF"/>
      </a:accent1>
      <a:accent2>
        <a:srgbClr val="000073"/>
      </a:accent2>
      <a:accent3>
        <a:srgbClr val="F06414"/>
      </a:accent3>
      <a:accent4>
        <a:srgbClr val="A2B000"/>
      </a:accent4>
      <a:accent5>
        <a:srgbClr val="C8D8E4"/>
      </a:accent5>
      <a:accent6>
        <a:srgbClr val="000068"/>
      </a:accent6>
      <a:hlink>
        <a:srgbClr val="F06414"/>
      </a:hlink>
      <a:folHlink>
        <a:srgbClr val="A2B000"/>
      </a:folHlink>
    </a:clrScheme>
    <a:fontScheme name="PPTtemplates_10_01_26_r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algn="ctr">
          <a:solidFill>
            <a:schemeClr val="accent2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30000"/>
            </a:prstClr>
          </a:outerShdw>
        </a:effectLst>
        <a:extLst/>
      </a:spPr>
      <a:bodyPr lIns="228600" rIns="228600" anchor="ctr"/>
      <a:lstStyle>
        <a:defPPr marL="228600" indent="-228600">
          <a:spcBef>
            <a:spcPts val="600"/>
          </a:spcBef>
          <a:spcAft>
            <a:spcPts val="0"/>
          </a:spcAft>
          <a:buSzPct val="115000"/>
          <a:buChar char="§"/>
          <a:defRPr sz="2000">
            <a:latin typeface="Arial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28600" tIns="45720" rIns="22860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65000"/>
          <a:buFont typeface="Wingdings" pitchFamily="2" charset="2"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/>
        </a:defPPr>
      </a:lstStyle>
    </a:txDef>
  </a:objectDefaults>
  <a:extraClrSchemeLst>
    <a:extraClrScheme>
      <a:clrScheme name="PPTtemplates_10_01_26_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8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6553A0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B8B3CD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9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95B8CF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C8D8E4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9558</TotalTime>
  <Words>318</Words>
  <Application>Microsoft Office PowerPoint</Application>
  <PresentationFormat>A4 Paper (210x297 mm)</PresentationFormat>
  <Paragraphs>43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Helvetica</vt:lpstr>
      <vt:lpstr>Wingdings</vt:lpstr>
      <vt:lpstr>blank</vt:lpstr>
      <vt:lpstr>Administration</vt:lpstr>
      <vt:lpstr>Course Goals</vt:lpstr>
      <vt:lpstr>Course overview</vt:lpstr>
      <vt:lpstr>Assignments</vt:lpstr>
      <vt:lpstr>Assignments</vt:lpstr>
      <vt:lpstr>Assignments: guidelines</vt:lpstr>
      <vt:lpstr>Needed background</vt:lpstr>
    </vt:vector>
  </TitlesOfParts>
  <Company>Check 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Firewalls</dc:title>
  <dc:creator>user</dc:creator>
  <cp:lastModifiedBy>Reuven Plevinsky</cp:lastModifiedBy>
  <cp:revision>147</cp:revision>
  <dcterms:created xsi:type="dcterms:W3CDTF">2014-09-03T10:14:42Z</dcterms:created>
  <dcterms:modified xsi:type="dcterms:W3CDTF">2020-10-14T14:15:35Z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ClassificationEntries">
    <vt:lpwstr>3</vt:lpwstr>
  </property>
  <property fmtid="{D5CDD505-2E9C-101B-9397-08002B2CF9AE}" pid="5" name="Classification_1">
    <vt:lpwstr>X3preXRmd3RXZFBjfWp2Zm5rSnOXICeDOz0rm46QcyqeLTcxbyYpNi04SVlCT1E=</vt:lpwstr>
  </property>
  <property fmtid="{D5CDD505-2E9C-101B-9397-08002B2CF9AE}" pid="6" name="Verifier">
    <vt:lpwstr>IyCHJSc6Ni2APpMzOzkqPA==</vt:lpwstr>
  </property>
  <property fmtid="{D5CDD505-2E9C-101B-9397-08002B2CF9AE}" pid="7" name="PolicyName">
    <vt:lpwstr>IyBkiiooNjePMZkxLiQsPTo=</vt:lpwstr>
  </property>
  <property fmtid="{D5CDD505-2E9C-101B-9397-08002B2CF9AE}" pid="8" name="Version">
    <vt:lpwstr>Xw==</vt:lpwstr>
  </property>
  <property fmtid="{D5CDD505-2E9C-101B-9397-08002B2CF9AE}" pid="9" name="PolicyID">
    <vt:lpwstr/>
  </property>
  <property fmtid="{D5CDD505-2E9C-101B-9397-08002B2CF9AE}" pid="10" name="DomainID">
    <vt:lpwstr/>
  </property>
  <property fmtid="{D5CDD505-2E9C-101B-9397-08002B2CF9AE}" pid="11" name="HText">
    <vt:lpwstr/>
  </property>
  <property fmtid="{D5CDD505-2E9C-101B-9397-08002B2CF9AE}" pid="12" name="FText">
    <vt:lpwstr/>
  </property>
  <property fmtid="{D5CDD505-2E9C-101B-9397-08002B2CF9AE}" pid="13" name="WMark">
    <vt:lpwstr/>
  </property>
  <property fmtid="{D5CDD505-2E9C-101B-9397-08002B2CF9AE}" pid="14" name="Set">
    <vt:lpwstr>Ky4oOiM=</vt:lpwstr>
  </property>
  <property fmtid="{D5CDD505-2E9C-101B-9397-08002B2CF9AE}" pid="15" name="Classification_2">
    <vt:lpwstr>VGB3ZnR5dHBGZkpje2pxYHSJPnOXICeDOz0rm46Qc34hh4CMliFJS0xcVExB</vt:lpwstr>
  </property>
  <property fmtid="{D5CDD505-2E9C-101B-9397-08002B2CF9AE}" pid="16" name="Classification_3">
    <vt:lpwstr>X2B1f2l7dXVTd0FgdWR1aGFuU5iIfpqYaZckjpiHISOaKyQxPYaKSI2DgYiSlyGWl5WRhICKm5qdS5CBmFc+XyM+PT9dR1xSWkhS</vt:lpwstr>
  </property>
  <property fmtid="{D5CDD505-2E9C-101B-9397-08002B2CF9AE}" pid="17" name="lqminfo">
    <vt:i4>1</vt:i4>
  </property>
  <property fmtid="{D5CDD505-2E9C-101B-9397-08002B2CF9AE}" pid="18" name="lqmsess">
    <vt:lpwstr>28fd6db1-994f-4d8b-8a52-29177cd18f3d</vt:lpwstr>
  </property>
</Properties>
</file>