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8" r:id="rId2"/>
    <p:sldMasterId id="2147483670" r:id="rId3"/>
  </p:sldMasterIdLst>
  <p:notesMasterIdLst>
    <p:notesMasterId r:id="rId79"/>
  </p:notesMasterIdLst>
  <p:sldIdLst>
    <p:sldId id="390" r:id="rId4"/>
    <p:sldId id="391" r:id="rId5"/>
    <p:sldId id="392" r:id="rId6"/>
    <p:sldId id="393"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389" r:id="rId35"/>
    <p:sldId id="288" r:id="rId36"/>
    <p:sldId id="289" r:id="rId37"/>
    <p:sldId id="339" r:id="rId38"/>
    <p:sldId id="340" r:id="rId39"/>
    <p:sldId id="341" r:id="rId40"/>
    <p:sldId id="342" r:id="rId41"/>
    <p:sldId id="343" r:id="rId42"/>
    <p:sldId id="290" r:id="rId43"/>
    <p:sldId id="349" r:id="rId44"/>
    <p:sldId id="350" r:id="rId45"/>
    <p:sldId id="351" r:id="rId46"/>
    <p:sldId id="354" r:id="rId47"/>
    <p:sldId id="355" r:id="rId48"/>
    <p:sldId id="356" r:id="rId49"/>
    <p:sldId id="357" r:id="rId50"/>
    <p:sldId id="384" r:id="rId51"/>
    <p:sldId id="385" r:id="rId52"/>
    <p:sldId id="386" r:id="rId53"/>
    <p:sldId id="387" r:id="rId54"/>
    <p:sldId id="352" r:id="rId55"/>
    <p:sldId id="381" r:id="rId56"/>
    <p:sldId id="371" r:id="rId57"/>
    <p:sldId id="372" r:id="rId58"/>
    <p:sldId id="373" r:id="rId59"/>
    <p:sldId id="374" r:id="rId60"/>
    <p:sldId id="375" r:id="rId61"/>
    <p:sldId id="376" r:id="rId62"/>
    <p:sldId id="377" r:id="rId63"/>
    <p:sldId id="378" r:id="rId64"/>
    <p:sldId id="379" r:id="rId65"/>
    <p:sldId id="380" r:id="rId66"/>
    <p:sldId id="291" r:id="rId67"/>
    <p:sldId id="335" r:id="rId68"/>
    <p:sldId id="344" r:id="rId69"/>
    <p:sldId id="345" r:id="rId70"/>
    <p:sldId id="346" r:id="rId71"/>
    <p:sldId id="347" r:id="rId72"/>
    <p:sldId id="348" r:id="rId73"/>
    <p:sldId id="421" r:id="rId74"/>
    <p:sldId id="382" r:id="rId75"/>
    <p:sldId id="292" r:id="rId76"/>
    <p:sldId id="336" r:id="rId77"/>
    <p:sldId id="337" r:id="rId78"/>
  </p:sldIdLst>
  <p:sldSz cx="9906000" cy="6858000" type="A4"/>
  <p:notesSz cx="6858000" cy="9144000"/>
  <p:defaultTextStyle>
    <a:defPPr>
      <a:defRPr lang="en-US"/>
    </a:defPPr>
    <a:lvl1pPr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352">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chel Peak" initials="" lastIdx="8" clrIdx="0"/>
  <p:cmAuthor id="1" name="Shay Barak" initials="SB"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200"/>
    <a:srgbClr val="000000"/>
    <a:srgbClr val="C3D4DF"/>
    <a:srgbClr val="245491"/>
    <a:srgbClr val="F06414"/>
    <a:srgbClr val="E2E9EE"/>
    <a:srgbClr val="D1DEE7"/>
    <a:srgbClr val="003366"/>
    <a:srgbClr val="EFF3F6"/>
    <a:srgbClr val="DDE6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63" autoAdjust="0"/>
    <p:restoredTop sz="96198" autoAdjust="0"/>
  </p:normalViewPr>
  <p:slideViewPr>
    <p:cSldViewPr snapToGrid="0" snapToObjects="1">
      <p:cViewPr varScale="1">
        <p:scale>
          <a:sx n="65" d="100"/>
          <a:sy n="65" d="100"/>
        </p:scale>
        <p:origin x="1448" y="40"/>
      </p:cViewPr>
      <p:guideLst>
        <p:guide orient="horz" pos="352"/>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491642-5D79-4CCE-B2C5-CE344841E13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EC564B9-95CB-4BBC-9309-EAD528BC0D4E}">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Pros</a:t>
          </a:r>
          <a:endParaRPr lang="en-US" dirty="0"/>
        </a:p>
      </dgm:t>
    </dgm:pt>
    <dgm:pt modelId="{08E630F9-6D7C-4EC5-A1FF-19ECEE8B0DBE}" type="parTrans" cxnId="{C6866DBA-ECB4-49C5-8294-3EFDCCE47F74}">
      <dgm:prSet/>
      <dgm:spPr/>
      <dgm:t>
        <a:bodyPr/>
        <a:lstStyle/>
        <a:p>
          <a:endParaRPr lang="en-US"/>
        </a:p>
      </dgm:t>
    </dgm:pt>
    <dgm:pt modelId="{2685D08E-E564-4399-A929-6774DD016AC8}" type="sibTrans" cxnId="{C6866DBA-ECB4-49C5-8294-3EFDCCE47F74}">
      <dgm:prSet/>
      <dgm:spPr/>
      <dgm:t>
        <a:bodyPr/>
        <a:lstStyle/>
        <a:p>
          <a:endParaRPr lang="en-US"/>
        </a:p>
      </dgm:t>
    </dgm:pt>
    <dgm:pt modelId="{99A5DF99-2593-469A-80B7-530CA26DB6A8}">
      <dgm:prSet phldrT="[Text]" custT="1"/>
      <dgm:spPr>
        <a:ln>
          <a:noFill/>
        </a:ln>
        <a:scene3d>
          <a:camera prst="orthographicFront"/>
          <a:lightRig rig="threePt" dir="t"/>
        </a:scene3d>
        <a:sp3d prstMaterial="metal">
          <a:bevelT w="152400" h="50800" prst="softRound"/>
        </a:sp3d>
      </dgm:spPr>
      <dgm:t>
        <a:bodyPr/>
        <a:lstStyle/>
        <a:p>
          <a:r>
            <a:rPr lang="en-US" sz="2800" dirty="0" smtClean="0"/>
            <a:t>Low performance impact</a:t>
          </a:r>
          <a:endParaRPr lang="en-US" sz="2800" dirty="0"/>
        </a:p>
      </dgm:t>
    </dgm:pt>
    <dgm:pt modelId="{2F6DBA2C-1121-455C-B5E3-04C51432F53E}" type="parTrans" cxnId="{CC2DCB14-C4F5-4DE6-BE2C-B784F28C8446}">
      <dgm:prSet/>
      <dgm:spPr/>
      <dgm:t>
        <a:bodyPr/>
        <a:lstStyle/>
        <a:p>
          <a:endParaRPr lang="en-US"/>
        </a:p>
      </dgm:t>
    </dgm:pt>
    <dgm:pt modelId="{9E0A7866-4A0D-435C-981D-F0BA16C44B50}" type="sibTrans" cxnId="{CC2DCB14-C4F5-4DE6-BE2C-B784F28C8446}">
      <dgm:prSet/>
      <dgm:spPr/>
      <dgm:t>
        <a:bodyPr/>
        <a:lstStyle/>
        <a:p>
          <a:endParaRPr lang="en-US"/>
        </a:p>
      </dgm:t>
    </dgm:pt>
    <dgm:pt modelId="{285C1B48-2CB7-4A66-8125-93412F14FC0D}">
      <dgm:prSet phldrT="[Text]" custT="1"/>
      <dgm:spPr>
        <a:ln>
          <a:noFill/>
        </a:ln>
        <a:scene3d>
          <a:camera prst="orthographicFront"/>
          <a:lightRig rig="threePt" dir="t"/>
        </a:scene3d>
        <a:sp3d prstMaterial="metal">
          <a:bevelT w="152400" h="50800" prst="softRound"/>
        </a:sp3d>
      </dgm:spPr>
      <dgm:t>
        <a:bodyPr/>
        <a:lstStyle/>
        <a:p>
          <a:r>
            <a:rPr lang="en-US" sz="2800" dirty="0" smtClean="0"/>
            <a:t>Easy to configure</a:t>
          </a:r>
          <a:endParaRPr lang="en-US" sz="2800" dirty="0"/>
        </a:p>
      </dgm:t>
    </dgm:pt>
    <dgm:pt modelId="{B61D4B69-4635-45A4-9079-A63C9435B093}" type="parTrans" cxnId="{258EE345-6112-41AE-AC68-C6A78F6D8F85}">
      <dgm:prSet/>
      <dgm:spPr/>
      <dgm:t>
        <a:bodyPr/>
        <a:lstStyle/>
        <a:p>
          <a:endParaRPr lang="en-US"/>
        </a:p>
      </dgm:t>
    </dgm:pt>
    <dgm:pt modelId="{91F8D61B-F311-45D9-AE16-A85C03F57B79}" type="sibTrans" cxnId="{258EE345-6112-41AE-AC68-C6A78F6D8F85}">
      <dgm:prSet/>
      <dgm:spPr/>
      <dgm:t>
        <a:bodyPr/>
        <a:lstStyle/>
        <a:p>
          <a:endParaRPr lang="en-US"/>
        </a:p>
      </dgm:t>
    </dgm:pt>
    <dgm:pt modelId="{D399F83B-8551-4F04-B177-8D2515D6CB62}">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Cons</a:t>
          </a:r>
          <a:endParaRPr lang="en-US" dirty="0"/>
        </a:p>
      </dgm:t>
    </dgm:pt>
    <dgm:pt modelId="{4828EEB2-15BA-4280-8AA8-620E1E4CE3DD}" type="parTrans" cxnId="{F494A355-5EF3-4827-A229-1CFD8A1B38B6}">
      <dgm:prSet/>
      <dgm:spPr/>
      <dgm:t>
        <a:bodyPr/>
        <a:lstStyle/>
        <a:p>
          <a:endParaRPr lang="en-US"/>
        </a:p>
      </dgm:t>
    </dgm:pt>
    <dgm:pt modelId="{1DD1AC2C-1C27-4543-94DC-0698F1FAAE18}" type="sibTrans" cxnId="{F494A355-5EF3-4827-A229-1CFD8A1B38B6}">
      <dgm:prSet/>
      <dgm:spPr/>
      <dgm:t>
        <a:bodyPr/>
        <a:lstStyle/>
        <a:p>
          <a:endParaRPr lang="en-US"/>
        </a:p>
      </dgm:t>
    </dgm:pt>
    <dgm:pt modelId="{E7BDE208-AA05-45C5-AA6F-FABB7E896018}">
      <dgm:prSet phldrT="[Text]" custT="1"/>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sz="2800" dirty="0" smtClean="0"/>
            <a:t>Relies on static header fields, therefore easy to spoof and manipulate</a:t>
          </a:r>
          <a:endParaRPr lang="en-US" sz="2800" dirty="0"/>
        </a:p>
      </dgm:t>
    </dgm:pt>
    <dgm:pt modelId="{85A21A42-56D5-4586-99F6-A05653FADBB0}" type="parTrans" cxnId="{8FD544BE-CCBF-403B-BFAB-AAD8AA336E12}">
      <dgm:prSet/>
      <dgm:spPr/>
      <dgm:t>
        <a:bodyPr/>
        <a:lstStyle/>
        <a:p>
          <a:endParaRPr lang="en-US"/>
        </a:p>
      </dgm:t>
    </dgm:pt>
    <dgm:pt modelId="{F194135A-84D1-48BD-B4DC-B277769EA758}" type="sibTrans" cxnId="{8FD544BE-CCBF-403B-BFAB-AAD8AA336E12}">
      <dgm:prSet/>
      <dgm:spPr/>
      <dgm:t>
        <a:bodyPr/>
        <a:lstStyle/>
        <a:p>
          <a:endParaRPr lang="en-US"/>
        </a:p>
      </dgm:t>
    </dgm:pt>
    <dgm:pt modelId="{DC63D64E-25D3-4051-98A5-DEAA7D403CEF}">
      <dgm:prSet phldrT="[Text]" custT="1"/>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sz="2800" dirty="0" smtClean="0"/>
            <a:t>Doesn’t look in the data itself</a:t>
          </a:r>
          <a:endParaRPr lang="en-US" sz="2800" dirty="0"/>
        </a:p>
      </dgm:t>
    </dgm:pt>
    <dgm:pt modelId="{60C2FFD0-EAE3-4CFC-BECC-9B38FF798384}" type="parTrans" cxnId="{23CD0866-B767-46C8-BFAB-01934E49E58F}">
      <dgm:prSet/>
      <dgm:spPr/>
      <dgm:t>
        <a:bodyPr/>
        <a:lstStyle/>
        <a:p>
          <a:endParaRPr lang="en-US"/>
        </a:p>
      </dgm:t>
    </dgm:pt>
    <dgm:pt modelId="{104CC229-97B6-4CAD-9D9B-CA04CC640D3C}" type="sibTrans" cxnId="{23CD0866-B767-46C8-BFAB-01934E49E58F}">
      <dgm:prSet/>
      <dgm:spPr/>
      <dgm:t>
        <a:bodyPr/>
        <a:lstStyle/>
        <a:p>
          <a:endParaRPr lang="en-US"/>
        </a:p>
      </dgm:t>
    </dgm:pt>
    <dgm:pt modelId="{AB1EE132-36BE-44AD-9D69-C5EC2F9FE182}">
      <dgm:prSet phldrT="[Text]" custT="1"/>
      <dgm:spPr>
        <a:ln>
          <a:noFill/>
        </a:ln>
        <a:scene3d>
          <a:camera prst="orthographicFront"/>
          <a:lightRig rig="threePt" dir="t"/>
        </a:scene3d>
        <a:sp3d prstMaterial="metal">
          <a:bevelT w="152400" h="50800" prst="softRound"/>
        </a:sp3d>
      </dgm:spPr>
      <dgm:t>
        <a:bodyPr/>
        <a:lstStyle/>
        <a:p>
          <a:r>
            <a:rPr lang="en-US" sz="2800" dirty="0" smtClean="0"/>
            <a:t>Transparent to the client</a:t>
          </a:r>
          <a:endParaRPr lang="en-US" sz="2800" dirty="0"/>
        </a:p>
      </dgm:t>
    </dgm:pt>
    <dgm:pt modelId="{139668F7-72BE-4295-AF6D-AFFC88334AEC}" type="parTrans" cxnId="{0FF16B83-43B8-4A87-B26D-534BC6D4A4FD}">
      <dgm:prSet/>
      <dgm:spPr/>
      <dgm:t>
        <a:bodyPr/>
        <a:lstStyle/>
        <a:p>
          <a:endParaRPr lang="en-US"/>
        </a:p>
      </dgm:t>
    </dgm:pt>
    <dgm:pt modelId="{7E4B63D4-C15C-467D-B178-BC1E84865DFA}" type="sibTrans" cxnId="{0FF16B83-43B8-4A87-B26D-534BC6D4A4FD}">
      <dgm:prSet/>
      <dgm:spPr/>
      <dgm:t>
        <a:bodyPr/>
        <a:lstStyle/>
        <a:p>
          <a:endParaRPr lang="en-US"/>
        </a:p>
      </dgm:t>
    </dgm:pt>
    <dgm:pt modelId="{8D6933F8-A7B8-4DD2-B520-81C1A4CB3EE5}" type="pres">
      <dgm:prSet presAssocID="{4D491642-5D79-4CCE-B2C5-CE344841E136}" presName="Name0" presStyleCnt="0">
        <dgm:presLayoutVars>
          <dgm:dir/>
          <dgm:animLvl val="lvl"/>
          <dgm:resizeHandles val="exact"/>
        </dgm:presLayoutVars>
      </dgm:prSet>
      <dgm:spPr/>
      <dgm:t>
        <a:bodyPr/>
        <a:lstStyle/>
        <a:p>
          <a:endParaRPr lang="en-US"/>
        </a:p>
      </dgm:t>
    </dgm:pt>
    <dgm:pt modelId="{1A57B194-F895-40E4-9C75-D5BDEE39C069}" type="pres">
      <dgm:prSet presAssocID="{BEC564B9-95CB-4BBC-9309-EAD528BC0D4E}" presName="composite" presStyleCnt="0"/>
      <dgm:spPr/>
    </dgm:pt>
    <dgm:pt modelId="{0434F82B-94CF-4066-93ED-058FB8C2BDD7}" type="pres">
      <dgm:prSet presAssocID="{BEC564B9-95CB-4BBC-9309-EAD528BC0D4E}" presName="parTx" presStyleLbl="alignNode1" presStyleIdx="0" presStyleCnt="2">
        <dgm:presLayoutVars>
          <dgm:chMax val="0"/>
          <dgm:chPref val="0"/>
          <dgm:bulletEnabled val="1"/>
        </dgm:presLayoutVars>
      </dgm:prSet>
      <dgm:spPr/>
      <dgm:t>
        <a:bodyPr/>
        <a:lstStyle/>
        <a:p>
          <a:endParaRPr lang="en-US"/>
        </a:p>
      </dgm:t>
    </dgm:pt>
    <dgm:pt modelId="{F07403ED-7C07-4E77-ADD0-373A58DDB279}" type="pres">
      <dgm:prSet presAssocID="{BEC564B9-95CB-4BBC-9309-EAD528BC0D4E}" presName="desTx" presStyleLbl="alignAccFollowNode1" presStyleIdx="0" presStyleCnt="2">
        <dgm:presLayoutVars>
          <dgm:bulletEnabled val="1"/>
        </dgm:presLayoutVars>
      </dgm:prSet>
      <dgm:spPr/>
      <dgm:t>
        <a:bodyPr/>
        <a:lstStyle/>
        <a:p>
          <a:endParaRPr lang="en-US"/>
        </a:p>
      </dgm:t>
    </dgm:pt>
    <dgm:pt modelId="{6F86A5FE-5DCE-4EE1-9913-22D52494ED22}" type="pres">
      <dgm:prSet presAssocID="{2685D08E-E564-4399-A929-6774DD016AC8}" presName="space" presStyleCnt="0"/>
      <dgm:spPr/>
    </dgm:pt>
    <dgm:pt modelId="{F27B0EB0-8FAD-4417-A0BB-551DE82EB3BC}" type="pres">
      <dgm:prSet presAssocID="{D399F83B-8551-4F04-B177-8D2515D6CB62}" presName="composite" presStyleCnt="0"/>
      <dgm:spPr/>
    </dgm:pt>
    <dgm:pt modelId="{B67D7C49-990B-4548-B79A-5BD68FA3CF1E}" type="pres">
      <dgm:prSet presAssocID="{D399F83B-8551-4F04-B177-8D2515D6CB62}" presName="parTx" presStyleLbl="alignNode1" presStyleIdx="1" presStyleCnt="2">
        <dgm:presLayoutVars>
          <dgm:chMax val="0"/>
          <dgm:chPref val="0"/>
          <dgm:bulletEnabled val="1"/>
        </dgm:presLayoutVars>
      </dgm:prSet>
      <dgm:spPr/>
      <dgm:t>
        <a:bodyPr/>
        <a:lstStyle/>
        <a:p>
          <a:endParaRPr lang="en-US"/>
        </a:p>
      </dgm:t>
    </dgm:pt>
    <dgm:pt modelId="{9EEAAFB0-B227-4720-B8CA-13EB5ECAF3E3}" type="pres">
      <dgm:prSet presAssocID="{D399F83B-8551-4F04-B177-8D2515D6CB62}" presName="desTx" presStyleLbl="alignAccFollowNode1" presStyleIdx="1" presStyleCnt="2">
        <dgm:presLayoutVars>
          <dgm:bulletEnabled val="1"/>
        </dgm:presLayoutVars>
      </dgm:prSet>
      <dgm:spPr/>
      <dgm:t>
        <a:bodyPr/>
        <a:lstStyle/>
        <a:p>
          <a:endParaRPr lang="en-US"/>
        </a:p>
      </dgm:t>
    </dgm:pt>
  </dgm:ptLst>
  <dgm:cxnLst>
    <dgm:cxn modelId="{43DCF85B-B36E-44F8-9C93-C9F69AD2142F}" type="presOf" srcId="{BEC564B9-95CB-4BBC-9309-EAD528BC0D4E}" destId="{0434F82B-94CF-4066-93ED-058FB8C2BDD7}" srcOrd="0" destOrd="0" presId="urn:microsoft.com/office/officeart/2005/8/layout/hList1"/>
    <dgm:cxn modelId="{198DAF7E-D802-48F0-AC65-9E39FD9E3E76}" type="presOf" srcId="{285C1B48-2CB7-4A66-8125-93412F14FC0D}" destId="{F07403ED-7C07-4E77-ADD0-373A58DDB279}" srcOrd="0" destOrd="1" presId="urn:microsoft.com/office/officeart/2005/8/layout/hList1"/>
    <dgm:cxn modelId="{5CFCA0C7-59C0-406F-8F85-F5E65D647A3F}" type="presOf" srcId="{DC63D64E-25D3-4051-98A5-DEAA7D403CEF}" destId="{9EEAAFB0-B227-4720-B8CA-13EB5ECAF3E3}" srcOrd="0" destOrd="1" presId="urn:microsoft.com/office/officeart/2005/8/layout/hList1"/>
    <dgm:cxn modelId="{0FF16B83-43B8-4A87-B26D-534BC6D4A4FD}" srcId="{BEC564B9-95CB-4BBC-9309-EAD528BC0D4E}" destId="{AB1EE132-36BE-44AD-9D69-C5EC2F9FE182}" srcOrd="2" destOrd="0" parTransId="{139668F7-72BE-4295-AF6D-AFFC88334AEC}" sibTransId="{7E4B63D4-C15C-467D-B178-BC1E84865DFA}"/>
    <dgm:cxn modelId="{11998F56-A125-4998-B109-AB543F8C8149}" type="presOf" srcId="{AB1EE132-36BE-44AD-9D69-C5EC2F9FE182}" destId="{F07403ED-7C07-4E77-ADD0-373A58DDB279}" srcOrd="0" destOrd="2" presId="urn:microsoft.com/office/officeart/2005/8/layout/hList1"/>
    <dgm:cxn modelId="{C6866DBA-ECB4-49C5-8294-3EFDCCE47F74}" srcId="{4D491642-5D79-4CCE-B2C5-CE344841E136}" destId="{BEC564B9-95CB-4BBC-9309-EAD528BC0D4E}" srcOrd="0" destOrd="0" parTransId="{08E630F9-6D7C-4EC5-A1FF-19ECEE8B0DBE}" sibTransId="{2685D08E-E564-4399-A929-6774DD016AC8}"/>
    <dgm:cxn modelId="{23CD0866-B767-46C8-BFAB-01934E49E58F}" srcId="{D399F83B-8551-4F04-B177-8D2515D6CB62}" destId="{DC63D64E-25D3-4051-98A5-DEAA7D403CEF}" srcOrd="1" destOrd="0" parTransId="{60C2FFD0-EAE3-4CFC-BECC-9B38FF798384}" sibTransId="{104CC229-97B6-4CAD-9D9B-CA04CC640D3C}"/>
    <dgm:cxn modelId="{F92B6350-7C5E-4F3E-9032-F656A239EFFA}" type="presOf" srcId="{D399F83B-8551-4F04-B177-8D2515D6CB62}" destId="{B67D7C49-990B-4548-B79A-5BD68FA3CF1E}" srcOrd="0" destOrd="0" presId="urn:microsoft.com/office/officeart/2005/8/layout/hList1"/>
    <dgm:cxn modelId="{8FD544BE-CCBF-403B-BFAB-AAD8AA336E12}" srcId="{D399F83B-8551-4F04-B177-8D2515D6CB62}" destId="{E7BDE208-AA05-45C5-AA6F-FABB7E896018}" srcOrd="0" destOrd="0" parTransId="{85A21A42-56D5-4586-99F6-A05653FADBB0}" sibTransId="{F194135A-84D1-48BD-B4DC-B277769EA758}"/>
    <dgm:cxn modelId="{CC2DCB14-C4F5-4DE6-BE2C-B784F28C8446}" srcId="{BEC564B9-95CB-4BBC-9309-EAD528BC0D4E}" destId="{99A5DF99-2593-469A-80B7-530CA26DB6A8}" srcOrd="0" destOrd="0" parTransId="{2F6DBA2C-1121-455C-B5E3-04C51432F53E}" sibTransId="{9E0A7866-4A0D-435C-981D-F0BA16C44B50}"/>
    <dgm:cxn modelId="{D446451C-517A-4D13-9604-91EE347A7340}" type="presOf" srcId="{4D491642-5D79-4CCE-B2C5-CE344841E136}" destId="{8D6933F8-A7B8-4DD2-B520-81C1A4CB3EE5}" srcOrd="0" destOrd="0" presId="urn:microsoft.com/office/officeart/2005/8/layout/hList1"/>
    <dgm:cxn modelId="{258EE345-6112-41AE-AC68-C6A78F6D8F85}" srcId="{BEC564B9-95CB-4BBC-9309-EAD528BC0D4E}" destId="{285C1B48-2CB7-4A66-8125-93412F14FC0D}" srcOrd="1" destOrd="0" parTransId="{B61D4B69-4635-45A4-9079-A63C9435B093}" sibTransId="{91F8D61B-F311-45D9-AE16-A85C03F57B79}"/>
    <dgm:cxn modelId="{E3FC5FDE-EAA0-47EB-8793-B395B4105887}" type="presOf" srcId="{E7BDE208-AA05-45C5-AA6F-FABB7E896018}" destId="{9EEAAFB0-B227-4720-B8CA-13EB5ECAF3E3}" srcOrd="0" destOrd="0" presId="urn:microsoft.com/office/officeart/2005/8/layout/hList1"/>
    <dgm:cxn modelId="{F494A355-5EF3-4827-A229-1CFD8A1B38B6}" srcId="{4D491642-5D79-4CCE-B2C5-CE344841E136}" destId="{D399F83B-8551-4F04-B177-8D2515D6CB62}" srcOrd="1" destOrd="0" parTransId="{4828EEB2-15BA-4280-8AA8-620E1E4CE3DD}" sibTransId="{1DD1AC2C-1C27-4543-94DC-0698F1FAAE18}"/>
    <dgm:cxn modelId="{1F98275A-891E-4B46-A904-8ACA786EA3D0}" type="presOf" srcId="{99A5DF99-2593-469A-80B7-530CA26DB6A8}" destId="{F07403ED-7C07-4E77-ADD0-373A58DDB279}" srcOrd="0" destOrd="0" presId="urn:microsoft.com/office/officeart/2005/8/layout/hList1"/>
    <dgm:cxn modelId="{DF6E0FAD-1E9C-42E0-AB6F-A82CB895F9E7}" type="presParOf" srcId="{8D6933F8-A7B8-4DD2-B520-81C1A4CB3EE5}" destId="{1A57B194-F895-40E4-9C75-D5BDEE39C069}" srcOrd="0" destOrd="0" presId="urn:microsoft.com/office/officeart/2005/8/layout/hList1"/>
    <dgm:cxn modelId="{12FB4DB1-E1B0-4445-B314-05B4C002058F}" type="presParOf" srcId="{1A57B194-F895-40E4-9C75-D5BDEE39C069}" destId="{0434F82B-94CF-4066-93ED-058FB8C2BDD7}" srcOrd="0" destOrd="0" presId="urn:microsoft.com/office/officeart/2005/8/layout/hList1"/>
    <dgm:cxn modelId="{982F9466-C149-42D7-8050-96221A3DA0CA}" type="presParOf" srcId="{1A57B194-F895-40E4-9C75-D5BDEE39C069}" destId="{F07403ED-7C07-4E77-ADD0-373A58DDB279}" srcOrd="1" destOrd="0" presId="urn:microsoft.com/office/officeart/2005/8/layout/hList1"/>
    <dgm:cxn modelId="{B3CC951A-702E-48D2-8E9F-C257E44C4288}" type="presParOf" srcId="{8D6933F8-A7B8-4DD2-B520-81C1A4CB3EE5}" destId="{6F86A5FE-5DCE-4EE1-9913-22D52494ED22}" srcOrd="1" destOrd="0" presId="urn:microsoft.com/office/officeart/2005/8/layout/hList1"/>
    <dgm:cxn modelId="{F6E200B5-8902-463B-AD9F-8B14B4C7A34B}" type="presParOf" srcId="{8D6933F8-A7B8-4DD2-B520-81C1A4CB3EE5}" destId="{F27B0EB0-8FAD-4417-A0BB-551DE82EB3BC}" srcOrd="2" destOrd="0" presId="urn:microsoft.com/office/officeart/2005/8/layout/hList1"/>
    <dgm:cxn modelId="{586E3D73-C414-44FD-805A-61E4A32A5EF8}" type="presParOf" srcId="{F27B0EB0-8FAD-4417-A0BB-551DE82EB3BC}" destId="{B67D7C49-990B-4548-B79A-5BD68FA3CF1E}" srcOrd="0" destOrd="0" presId="urn:microsoft.com/office/officeart/2005/8/layout/hList1"/>
    <dgm:cxn modelId="{9D8AA76F-9F71-4F1C-AD3A-35CAB9C9FA84}" type="presParOf" srcId="{F27B0EB0-8FAD-4417-A0BB-551DE82EB3BC}" destId="{9EEAAFB0-B227-4720-B8CA-13EB5ECAF3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491642-5D79-4CCE-B2C5-CE344841E13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EC564B9-95CB-4BBC-9309-EAD528BC0D4E}">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Pros</a:t>
          </a:r>
          <a:endParaRPr lang="en-US" dirty="0"/>
        </a:p>
      </dgm:t>
    </dgm:pt>
    <dgm:pt modelId="{08E630F9-6D7C-4EC5-A1FF-19ECEE8B0DBE}" type="parTrans" cxnId="{C6866DBA-ECB4-49C5-8294-3EFDCCE47F74}">
      <dgm:prSet/>
      <dgm:spPr/>
      <dgm:t>
        <a:bodyPr/>
        <a:lstStyle/>
        <a:p>
          <a:endParaRPr lang="en-US"/>
        </a:p>
      </dgm:t>
    </dgm:pt>
    <dgm:pt modelId="{2685D08E-E564-4399-A929-6774DD016AC8}" type="sibTrans" cxnId="{C6866DBA-ECB4-49C5-8294-3EFDCCE47F74}">
      <dgm:prSet/>
      <dgm:spPr/>
      <dgm:t>
        <a:bodyPr/>
        <a:lstStyle/>
        <a:p>
          <a:endParaRPr lang="en-US"/>
        </a:p>
      </dgm:t>
    </dgm:pt>
    <dgm:pt modelId="{99A5DF99-2593-469A-80B7-530CA26DB6A8}">
      <dgm:prSet phldrT="[Text]"/>
      <dgm:spPr>
        <a:ln>
          <a:noFill/>
        </a:ln>
        <a:scene3d>
          <a:camera prst="orthographicFront"/>
          <a:lightRig rig="threePt" dir="t"/>
        </a:scene3d>
        <a:sp3d prstMaterial="metal">
          <a:bevelT w="152400" h="50800" prst="softRound"/>
        </a:sp3d>
      </dgm:spPr>
      <dgm:t>
        <a:bodyPr/>
        <a:lstStyle/>
        <a:p>
          <a:r>
            <a:rPr lang="en-US" smtClean="0"/>
            <a:t>Low performance impact</a:t>
          </a:r>
          <a:endParaRPr lang="en-US" dirty="0"/>
        </a:p>
      </dgm:t>
    </dgm:pt>
    <dgm:pt modelId="{2F6DBA2C-1121-455C-B5E3-04C51432F53E}" type="parTrans" cxnId="{CC2DCB14-C4F5-4DE6-BE2C-B784F28C8446}">
      <dgm:prSet/>
      <dgm:spPr/>
      <dgm:t>
        <a:bodyPr/>
        <a:lstStyle/>
        <a:p>
          <a:endParaRPr lang="en-US"/>
        </a:p>
      </dgm:t>
    </dgm:pt>
    <dgm:pt modelId="{9E0A7866-4A0D-435C-981D-F0BA16C44B50}" type="sibTrans" cxnId="{CC2DCB14-C4F5-4DE6-BE2C-B784F28C8446}">
      <dgm:prSet/>
      <dgm:spPr/>
      <dgm:t>
        <a:bodyPr/>
        <a:lstStyle/>
        <a:p>
          <a:endParaRPr lang="en-US"/>
        </a:p>
      </dgm:t>
    </dgm:pt>
    <dgm:pt modelId="{285C1B48-2CB7-4A66-8125-93412F14FC0D}">
      <dgm:prSet phldrT="[Text]"/>
      <dgm:spPr>
        <a:ln>
          <a:noFill/>
        </a:ln>
        <a:scene3d>
          <a:camera prst="orthographicFront"/>
          <a:lightRig rig="threePt" dir="t"/>
        </a:scene3d>
        <a:sp3d prstMaterial="metal">
          <a:bevelT w="152400" h="50800" prst="softRound"/>
        </a:sp3d>
      </dgm:spPr>
      <dgm:t>
        <a:bodyPr/>
        <a:lstStyle/>
        <a:p>
          <a:r>
            <a:rPr lang="en-US" b="0" i="0" dirty="0" smtClean="0"/>
            <a:t>conceal the network itself from the external computer </a:t>
          </a:r>
          <a:endParaRPr lang="en-US" dirty="0"/>
        </a:p>
      </dgm:t>
    </dgm:pt>
    <dgm:pt modelId="{B61D4B69-4635-45A4-9079-A63C9435B093}" type="parTrans" cxnId="{258EE345-6112-41AE-AC68-C6A78F6D8F85}">
      <dgm:prSet/>
      <dgm:spPr/>
      <dgm:t>
        <a:bodyPr/>
        <a:lstStyle/>
        <a:p>
          <a:endParaRPr lang="en-US"/>
        </a:p>
      </dgm:t>
    </dgm:pt>
    <dgm:pt modelId="{91F8D61B-F311-45D9-AE16-A85C03F57B79}" type="sibTrans" cxnId="{258EE345-6112-41AE-AC68-C6A78F6D8F85}">
      <dgm:prSet/>
      <dgm:spPr/>
      <dgm:t>
        <a:bodyPr/>
        <a:lstStyle/>
        <a:p>
          <a:endParaRPr lang="en-US"/>
        </a:p>
      </dgm:t>
    </dgm:pt>
    <dgm:pt modelId="{D399F83B-8551-4F04-B177-8D2515D6CB62}">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Cons</a:t>
          </a:r>
          <a:endParaRPr lang="en-US" dirty="0"/>
        </a:p>
      </dgm:t>
    </dgm:pt>
    <dgm:pt modelId="{4828EEB2-15BA-4280-8AA8-620E1E4CE3DD}" type="parTrans" cxnId="{F494A355-5EF3-4827-A229-1CFD8A1B38B6}">
      <dgm:prSet/>
      <dgm:spPr/>
      <dgm:t>
        <a:bodyPr/>
        <a:lstStyle/>
        <a:p>
          <a:endParaRPr lang="en-US"/>
        </a:p>
      </dgm:t>
    </dgm:pt>
    <dgm:pt modelId="{1DD1AC2C-1C27-4543-94DC-0698F1FAAE18}" type="sibTrans" cxnId="{F494A355-5EF3-4827-A229-1CFD8A1B38B6}">
      <dgm:prSet/>
      <dgm:spPr/>
      <dgm:t>
        <a:bodyPr/>
        <a:lstStyle/>
        <a:p>
          <a:endParaRPr lang="en-US"/>
        </a:p>
      </dgm:t>
    </dgm:pt>
    <dgm:pt modelId="{DC63D64E-25D3-4051-98A5-DEAA7D403CEF}">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Doesn’t filter individual packets, after legitimate session opening doesn’t check what’s coming</a:t>
          </a:r>
          <a:endParaRPr lang="en-US" dirty="0"/>
        </a:p>
      </dgm:t>
    </dgm:pt>
    <dgm:pt modelId="{60C2FFD0-EAE3-4CFC-BECC-9B38FF798384}" type="parTrans" cxnId="{23CD0866-B767-46C8-BFAB-01934E49E58F}">
      <dgm:prSet/>
      <dgm:spPr/>
      <dgm:t>
        <a:bodyPr/>
        <a:lstStyle/>
        <a:p>
          <a:endParaRPr lang="en-US"/>
        </a:p>
      </dgm:t>
    </dgm:pt>
    <dgm:pt modelId="{104CC229-97B6-4CAD-9D9B-CA04CC640D3C}" type="sibTrans" cxnId="{23CD0866-B767-46C8-BFAB-01934E49E58F}">
      <dgm:prSet/>
      <dgm:spPr/>
      <dgm:t>
        <a:bodyPr/>
        <a:lstStyle/>
        <a:p>
          <a:endParaRPr lang="en-US"/>
        </a:p>
      </dgm:t>
    </dgm:pt>
    <dgm:pt modelId="{AB1EE132-36BE-44AD-9D69-C5EC2F9FE182}">
      <dgm:prSet phldrT="[Text]"/>
      <dgm:spPr>
        <a:ln>
          <a:noFill/>
        </a:ln>
        <a:scene3d>
          <a:camera prst="orthographicFront"/>
          <a:lightRig rig="threePt" dir="t"/>
        </a:scene3d>
        <a:sp3d prstMaterial="metal">
          <a:bevelT w="152400" h="50800" prst="softRound"/>
        </a:sp3d>
      </dgm:spPr>
      <dgm:t>
        <a:bodyPr/>
        <a:lstStyle/>
        <a:p>
          <a:r>
            <a:rPr lang="en-US" dirty="0" smtClean="0"/>
            <a:t>Transparent to the client</a:t>
          </a:r>
          <a:endParaRPr lang="en-US" dirty="0"/>
        </a:p>
      </dgm:t>
    </dgm:pt>
    <dgm:pt modelId="{139668F7-72BE-4295-AF6D-AFFC88334AEC}" type="parTrans" cxnId="{0FF16B83-43B8-4A87-B26D-534BC6D4A4FD}">
      <dgm:prSet/>
      <dgm:spPr/>
      <dgm:t>
        <a:bodyPr/>
        <a:lstStyle/>
        <a:p>
          <a:endParaRPr lang="en-US"/>
        </a:p>
      </dgm:t>
    </dgm:pt>
    <dgm:pt modelId="{7E4B63D4-C15C-467D-B178-BC1E84865DFA}" type="sibTrans" cxnId="{0FF16B83-43B8-4A87-B26D-534BC6D4A4FD}">
      <dgm:prSet/>
      <dgm:spPr/>
      <dgm:t>
        <a:bodyPr/>
        <a:lstStyle/>
        <a:p>
          <a:endParaRPr lang="en-US"/>
        </a:p>
      </dgm:t>
    </dgm:pt>
    <dgm:pt modelId="{67AE8126-3AFF-4C49-8E4D-2384245D3D7F}">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Handle only TCP connections</a:t>
          </a:r>
          <a:endParaRPr lang="en-US" dirty="0"/>
        </a:p>
      </dgm:t>
    </dgm:pt>
    <dgm:pt modelId="{3C33A093-2FF6-477C-A58A-245E1082C18C}" type="parTrans" cxnId="{C8DCBD7E-F711-46A6-B40C-EAEAC658AF12}">
      <dgm:prSet/>
      <dgm:spPr/>
      <dgm:t>
        <a:bodyPr/>
        <a:lstStyle/>
        <a:p>
          <a:endParaRPr lang="en-US"/>
        </a:p>
      </dgm:t>
    </dgm:pt>
    <dgm:pt modelId="{C5B4F894-0EBF-48C7-B622-21A1A8BFB1AF}" type="sibTrans" cxnId="{C8DCBD7E-F711-46A6-B40C-EAEAC658AF12}">
      <dgm:prSet/>
      <dgm:spPr/>
      <dgm:t>
        <a:bodyPr/>
        <a:lstStyle/>
        <a:p>
          <a:endParaRPr lang="en-US"/>
        </a:p>
      </dgm:t>
    </dgm:pt>
    <dgm:pt modelId="{8D6933F8-A7B8-4DD2-B520-81C1A4CB3EE5}" type="pres">
      <dgm:prSet presAssocID="{4D491642-5D79-4CCE-B2C5-CE344841E136}" presName="Name0" presStyleCnt="0">
        <dgm:presLayoutVars>
          <dgm:dir/>
          <dgm:animLvl val="lvl"/>
          <dgm:resizeHandles val="exact"/>
        </dgm:presLayoutVars>
      </dgm:prSet>
      <dgm:spPr/>
      <dgm:t>
        <a:bodyPr/>
        <a:lstStyle/>
        <a:p>
          <a:endParaRPr lang="en-US"/>
        </a:p>
      </dgm:t>
    </dgm:pt>
    <dgm:pt modelId="{1A57B194-F895-40E4-9C75-D5BDEE39C069}" type="pres">
      <dgm:prSet presAssocID="{BEC564B9-95CB-4BBC-9309-EAD528BC0D4E}" presName="composite" presStyleCnt="0"/>
      <dgm:spPr/>
    </dgm:pt>
    <dgm:pt modelId="{0434F82B-94CF-4066-93ED-058FB8C2BDD7}" type="pres">
      <dgm:prSet presAssocID="{BEC564B9-95CB-4BBC-9309-EAD528BC0D4E}" presName="parTx" presStyleLbl="alignNode1" presStyleIdx="0" presStyleCnt="2">
        <dgm:presLayoutVars>
          <dgm:chMax val="0"/>
          <dgm:chPref val="0"/>
          <dgm:bulletEnabled val="1"/>
        </dgm:presLayoutVars>
      </dgm:prSet>
      <dgm:spPr/>
      <dgm:t>
        <a:bodyPr/>
        <a:lstStyle/>
        <a:p>
          <a:endParaRPr lang="en-US"/>
        </a:p>
      </dgm:t>
    </dgm:pt>
    <dgm:pt modelId="{F07403ED-7C07-4E77-ADD0-373A58DDB279}" type="pres">
      <dgm:prSet presAssocID="{BEC564B9-95CB-4BBC-9309-EAD528BC0D4E}" presName="desTx" presStyleLbl="alignAccFollowNode1" presStyleIdx="0" presStyleCnt="2">
        <dgm:presLayoutVars>
          <dgm:bulletEnabled val="1"/>
        </dgm:presLayoutVars>
      </dgm:prSet>
      <dgm:spPr/>
      <dgm:t>
        <a:bodyPr/>
        <a:lstStyle/>
        <a:p>
          <a:endParaRPr lang="en-US"/>
        </a:p>
      </dgm:t>
    </dgm:pt>
    <dgm:pt modelId="{6F86A5FE-5DCE-4EE1-9913-22D52494ED22}" type="pres">
      <dgm:prSet presAssocID="{2685D08E-E564-4399-A929-6774DD016AC8}" presName="space" presStyleCnt="0"/>
      <dgm:spPr/>
    </dgm:pt>
    <dgm:pt modelId="{F27B0EB0-8FAD-4417-A0BB-551DE82EB3BC}" type="pres">
      <dgm:prSet presAssocID="{D399F83B-8551-4F04-B177-8D2515D6CB62}" presName="composite" presStyleCnt="0"/>
      <dgm:spPr/>
    </dgm:pt>
    <dgm:pt modelId="{B67D7C49-990B-4548-B79A-5BD68FA3CF1E}" type="pres">
      <dgm:prSet presAssocID="{D399F83B-8551-4F04-B177-8D2515D6CB62}" presName="parTx" presStyleLbl="alignNode1" presStyleIdx="1" presStyleCnt="2">
        <dgm:presLayoutVars>
          <dgm:chMax val="0"/>
          <dgm:chPref val="0"/>
          <dgm:bulletEnabled val="1"/>
        </dgm:presLayoutVars>
      </dgm:prSet>
      <dgm:spPr/>
      <dgm:t>
        <a:bodyPr/>
        <a:lstStyle/>
        <a:p>
          <a:endParaRPr lang="en-US"/>
        </a:p>
      </dgm:t>
    </dgm:pt>
    <dgm:pt modelId="{9EEAAFB0-B227-4720-B8CA-13EB5ECAF3E3}" type="pres">
      <dgm:prSet presAssocID="{D399F83B-8551-4F04-B177-8D2515D6CB62}" presName="desTx" presStyleLbl="alignAccFollowNode1" presStyleIdx="1" presStyleCnt="2">
        <dgm:presLayoutVars>
          <dgm:bulletEnabled val="1"/>
        </dgm:presLayoutVars>
      </dgm:prSet>
      <dgm:spPr/>
      <dgm:t>
        <a:bodyPr/>
        <a:lstStyle/>
        <a:p>
          <a:endParaRPr lang="en-US"/>
        </a:p>
      </dgm:t>
    </dgm:pt>
  </dgm:ptLst>
  <dgm:cxnLst>
    <dgm:cxn modelId="{6615025C-E894-46E4-BEDB-10B209366778}" type="presOf" srcId="{D399F83B-8551-4F04-B177-8D2515D6CB62}" destId="{B67D7C49-990B-4548-B79A-5BD68FA3CF1E}" srcOrd="0" destOrd="0" presId="urn:microsoft.com/office/officeart/2005/8/layout/hList1"/>
    <dgm:cxn modelId="{8B46EDC4-8C82-4E7C-95F0-032B856036CF}" type="presOf" srcId="{4D491642-5D79-4CCE-B2C5-CE344841E136}" destId="{8D6933F8-A7B8-4DD2-B520-81C1A4CB3EE5}" srcOrd="0" destOrd="0" presId="urn:microsoft.com/office/officeart/2005/8/layout/hList1"/>
    <dgm:cxn modelId="{CC2DCB14-C4F5-4DE6-BE2C-B784F28C8446}" srcId="{BEC564B9-95CB-4BBC-9309-EAD528BC0D4E}" destId="{99A5DF99-2593-469A-80B7-530CA26DB6A8}" srcOrd="0" destOrd="0" parTransId="{2F6DBA2C-1121-455C-B5E3-04C51432F53E}" sibTransId="{9E0A7866-4A0D-435C-981D-F0BA16C44B50}"/>
    <dgm:cxn modelId="{97424F27-4A5B-4E8A-8095-663BD519A05F}" type="presOf" srcId="{67AE8126-3AFF-4C49-8E4D-2384245D3D7F}" destId="{9EEAAFB0-B227-4720-B8CA-13EB5ECAF3E3}" srcOrd="0" destOrd="1" presId="urn:microsoft.com/office/officeart/2005/8/layout/hList1"/>
    <dgm:cxn modelId="{05F0FAEE-D75B-49ED-A7FA-FD0BB4ECAA75}" type="presOf" srcId="{285C1B48-2CB7-4A66-8125-93412F14FC0D}" destId="{F07403ED-7C07-4E77-ADD0-373A58DDB279}" srcOrd="0" destOrd="1" presId="urn:microsoft.com/office/officeart/2005/8/layout/hList1"/>
    <dgm:cxn modelId="{258EE345-6112-41AE-AC68-C6A78F6D8F85}" srcId="{BEC564B9-95CB-4BBC-9309-EAD528BC0D4E}" destId="{285C1B48-2CB7-4A66-8125-93412F14FC0D}" srcOrd="1" destOrd="0" parTransId="{B61D4B69-4635-45A4-9079-A63C9435B093}" sibTransId="{91F8D61B-F311-45D9-AE16-A85C03F57B79}"/>
    <dgm:cxn modelId="{C8DCBD7E-F711-46A6-B40C-EAEAC658AF12}" srcId="{D399F83B-8551-4F04-B177-8D2515D6CB62}" destId="{67AE8126-3AFF-4C49-8E4D-2384245D3D7F}" srcOrd="1" destOrd="0" parTransId="{3C33A093-2FF6-477C-A58A-245E1082C18C}" sibTransId="{C5B4F894-0EBF-48C7-B622-21A1A8BFB1AF}"/>
    <dgm:cxn modelId="{3D7C0B24-DFFE-42C2-A19C-5B9C18507D57}" type="presOf" srcId="{BEC564B9-95CB-4BBC-9309-EAD528BC0D4E}" destId="{0434F82B-94CF-4066-93ED-058FB8C2BDD7}" srcOrd="0" destOrd="0" presId="urn:microsoft.com/office/officeart/2005/8/layout/hList1"/>
    <dgm:cxn modelId="{A9AFB586-4BFF-4E46-9C39-99CD8A5A00BC}" type="presOf" srcId="{DC63D64E-25D3-4051-98A5-DEAA7D403CEF}" destId="{9EEAAFB0-B227-4720-B8CA-13EB5ECAF3E3}" srcOrd="0" destOrd="0" presId="urn:microsoft.com/office/officeart/2005/8/layout/hList1"/>
    <dgm:cxn modelId="{23CD0866-B767-46C8-BFAB-01934E49E58F}" srcId="{D399F83B-8551-4F04-B177-8D2515D6CB62}" destId="{DC63D64E-25D3-4051-98A5-DEAA7D403CEF}" srcOrd="0" destOrd="0" parTransId="{60C2FFD0-EAE3-4CFC-BECC-9B38FF798384}" sibTransId="{104CC229-97B6-4CAD-9D9B-CA04CC640D3C}"/>
    <dgm:cxn modelId="{433CA404-1C99-4B23-B98F-0AA71907802C}" type="presOf" srcId="{99A5DF99-2593-469A-80B7-530CA26DB6A8}" destId="{F07403ED-7C07-4E77-ADD0-373A58DDB279}" srcOrd="0" destOrd="0" presId="urn:microsoft.com/office/officeart/2005/8/layout/hList1"/>
    <dgm:cxn modelId="{0FF16B83-43B8-4A87-B26D-534BC6D4A4FD}" srcId="{BEC564B9-95CB-4BBC-9309-EAD528BC0D4E}" destId="{AB1EE132-36BE-44AD-9D69-C5EC2F9FE182}" srcOrd="2" destOrd="0" parTransId="{139668F7-72BE-4295-AF6D-AFFC88334AEC}" sibTransId="{7E4B63D4-C15C-467D-B178-BC1E84865DFA}"/>
    <dgm:cxn modelId="{F494A355-5EF3-4827-A229-1CFD8A1B38B6}" srcId="{4D491642-5D79-4CCE-B2C5-CE344841E136}" destId="{D399F83B-8551-4F04-B177-8D2515D6CB62}" srcOrd="1" destOrd="0" parTransId="{4828EEB2-15BA-4280-8AA8-620E1E4CE3DD}" sibTransId="{1DD1AC2C-1C27-4543-94DC-0698F1FAAE18}"/>
    <dgm:cxn modelId="{C6866DBA-ECB4-49C5-8294-3EFDCCE47F74}" srcId="{4D491642-5D79-4CCE-B2C5-CE344841E136}" destId="{BEC564B9-95CB-4BBC-9309-EAD528BC0D4E}" srcOrd="0" destOrd="0" parTransId="{08E630F9-6D7C-4EC5-A1FF-19ECEE8B0DBE}" sibTransId="{2685D08E-E564-4399-A929-6774DD016AC8}"/>
    <dgm:cxn modelId="{C6B079D6-D65E-4BDA-A731-6A041E85CB5E}" type="presOf" srcId="{AB1EE132-36BE-44AD-9D69-C5EC2F9FE182}" destId="{F07403ED-7C07-4E77-ADD0-373A58DDB279}" srcOrd="0" destOrd="2" presId="urn:microsoft.com/office/officeart/2005/8/layout/hList1"/>
    <dgm:cxn modelId="{5D893854-9C24-4FB1-B40E-5905D9941B4C}" type="presParOf" srcId="{8D6933F8-A7B8-4DD2-B520-81C1A4CB3EE5}" destId="{1A57B194-F895-40E4-9C75-D5BDEE39C069}" srcOrd="0" destOrd="0" presId="urn:microsoft.com/office/officeart/2005/8/layout/hList1"/>
    <dgm:cxn modelId="{2B6BCB02-5E12-468A-A6C7-EF835C80C11D}" type="presParOf" srcId="{1A57B194-F895-40E4-9C75-D5BDEE39C069}" destId="{0434F82B-94CF-4066-93ED-058FB8C2BDD7}" srcOrd="0" destOrd="0" presId="urn:microsoft.com/office/officeart/2005/8/layout/hList1"/>
    <dgm:cxn modelId="{A92EDE8C-70BA-48C9-B39D-C9C710C43DF9}" type="presParOf" srcId="{1A57B194-F895-40E4-9C75-D5BDEE39C069}" destId="{F07403ED-7C07-4E77-ADD0-373A58DDB279}" srcOrd="1" destOrd="0" presId="urn:microsoft.com/office/officeart/2005/8/layout/hList1"/>
    <dgm:cxn modelId="{84476E52-5DD6-464A-B57D-759E597CB5A2}" type="presParOf" srcId="{8D6933F8-A7B8-4DD2-B520-81C1A4CB3EE5}" destId="{6F86A5FE-5DCE-4EE1-9913-22D52494ED22}" srcOrd="1" destOrd="0" presId="urn:microsoft.com/office/officeart/2005/8/layout/hList1"/>
    <dgm:cxn modelId="{B10D0C63-8184-4669-8F82-4218CF19D0DA}" type="presParOf" srcId="{8D6933F8-A7B8-4DD2-B520-81C1A4CB3EE5}" destId="{F27B0EB0-8FAD-4417-A0BB-551DE82EB3BC}" srcOrd="2" destOrd="0" presId="urn:microsoft.com/office/officeart/2005/8/layout/hList1"/>
    <dgm:cxn modelId="{48C1A5AF-F4F0-43E0-B9D2-A06DFD1C424B}" type="presParOf" srcId="{F27B0EB0-8FAD-4417-A0BB-551DE82EB3BC}" destId="{B67D7C49-990B-4548-B79A-5BD68FA3CF1E}" srcOrd="0" destOrd="0" presId="urn:microsoft.com/office/officeart/2005/8/layout/hList1"/>
    <dgm:cxn modelId="{B6054A55-635F-4D65-A194-3B84E0D57D11}" type="presParOf" srcId="{F27B0EB0-8FAD-4417-A0BB-551DE82EB3BC}" destId="{9EEAAFB0-B227-4720-B8CA-13EB5ECAF3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491642-5D79-4CCE-B2C5-CE344841E13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EC564B9-95CB-4BBC-9309-EAD528BC0D4E}">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Pros</a:t>
          </a:r>
          <a:endParaRPr lang="en-US" dirty="0"/>
        </a:p>
      </dgm:t>
    </dgm:pt>
    <dgm:pt modelId="{08E630F9-6D7C-4EC5-A1FF-19ECEE8B0DBE}" type="parTrans" cxnId="{C6866DBA-ECB4-49C5-8294-3EFDCCE47F74}">
      <dgm:prSet/>
      <dgm:spPr/>
      <dgm:t>
        <a:bodyPr/>
        <a:lstStyle/>
        <a:p>
          <a:endParaRPr lang="en-US"/>
        </a:p>
      </dgm:t>
    </dgm:pt>
    <dgm:pt modelId="{2685D08E-E564-4399-A929-6774DD016AC8}" type="sibTrans" cxnId="{C6866DBA-ECB4-49C5-8294-3EFDCCE47F74}">
      <dgm:prSet/>
      <dgm:spPr/>
      <dgm:t>
        <a:bodyPr/>
        <a:lstStyle/>
        <a:p>
          <a:endParaRPr lang="en-US"/>
        </a:p>
      </dgm:t>
    </dgm:pt>
    <dgm:pt modelId="{99A5DF99-2593-469A-80B7-530CA26DB6A8}">
      <dgm:prSet phldrT="[Text]"/>
      <dgm:spPr>
        <a:ln>
          <a:noFill/>
        </a:ln>
        <a:scene3d>
          <a:camera prst="orthographicFront"/>
          <a:lightRig rig="threePt" dir="t"/>
        </a:scene3d>
        <a:sp3d prstMaterial="metal">
          <a:bevelT w="152400" h="50800" prst="softRound"/>
        </a:sp3d>
      </dgm:spPr>
      <dgm:t>
        <a:bodyPr/>
        <a:lstStyle/>
        <a:p>
          <a:r>
            <a:rPr lang="en-US" dirty="0" smtClean="0"/>
            <a:t>Inner hosts IP hiding</a:t>
          </a:r>
          <a:endParaRPr lang="en-US" dirty="0"/>
        </a:p>
      </dgm:t>
    </dgm:pt>
    <dgm:pt modelId="{2F6DBA2C-1121-455C-B5E3-04C51432F53E}" type="parTrans" cxnId="{CC2DCB14-C4F5-4DE6-BE2C-B784F28C8446}">
      <dgm:prSet/>
      <dgm:spPr/>
      <dgm:t>
        <a:bodyPr/>
        <a:lstStyle/>
        <a:p>
          <a:endParaRPr lang="en-US"/>
        </a:p>
      </dgm:t>
    </dgm:pt>
    <dgm:pt modelId="{9E0A7866-4A0D-435C-981D-F0BA16C44B50}" type="sibTrans" cxnId="{CC2DCB14-C4F5-4DE6-BE2C-B784F28C8446}">
      <dgm:prSet/>
      <dgm:spPr/>
      <dgm:t>
        <a:bodyPr/>
        <a:lstStyle/>
        <a:p>
          <a:endParaRPr lang="en-US"/>
        </a:p>
      </dgm:t>
    </dgm:pt>
    <dgm:pt modelId="{285C1B48-2CB7-4A66-8125-93412F14FC0D}">
      <dgm:prSet phldrT="[Text]"/>
      <dgm:spPr>
        <a:ln>
          <a:noFill/>
        </a:ln>
        <a:scene3d>
          <a:camera prst="orthographicFront"/>
          <a:lightRig rig="threePt" dir="t"/>
        </a:scene3d>
        <a:sp3d prstMaterial="metal">
          <a:bevelT w="152400" h="50800" prst="softRound"/>
        </a:sp3d>
      </dgm:spPr>
      <dgm:t>
        <a:bodyPr/>
        <a:lstStyle/>
        <a:p>
          <a:r>
            <a:rPr lang="en-US" dirty="0" smtClean="0"/>
            <a:t>Header destruction</a:t>
          </a:r>
          <a:endParaRPr lang="en-US" dirty="0"/>
        </a:p>
      </dgm:t>
    </dgm:pt>
    <dgm:pt modelId="{B61D4B69-4635-45A4-9079-A63C9435B093}" type="parTrans" cxnId="{258EE345-6112-41AE-AC68-C6A78F6D8F85}">
      <dgm:prSet/>
      <dgm:spPr/>
      <dgm:t>
        <a:bodyPr/>
        <a:lstStyle/>
        <a:p>
          <a:endParaRPr lang="en-US"/>
        </a:p>
      </dgm:t>
    </dgm:pt>
    <dgm:pt modelId="{91F8D61B-F311-45D9-AE16-A85C03F57B79}" type="sibTrans" cxnId="{258EE345-6112-41AE-AC68-C6A78F6D8F85}">
      <dgm:prSet/>
      <dgm:spPr/>
      <dgm:t>
        <a:bodyPr/>
        <a:lstStyle/>
        <a:p>
          <a:endParaRPr lang="en-US"/>
        </a:p>
      </dgm:t>
    </dgm:pt>
    <dgm:pt modelId="{D399F83B-8551-4F04-B177-8D2515D6CB62}">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Cons</a:t>
          </a:r>
          <a:endParaRPr lang="en-US" dirty="0"/>
        </a:p>
      </dgm:t>
    </dgm:pt>
    <dgm:pt modelId="{4828EEB2-15BA-4280-8AA8-620E1E4CE3DD}" type="parTrans" cxnId="{F494A355-5EF3-4827-A229-1CFD8A1B38B6}">
      <dgm:prSet/>
      <dgm:spPr/>
      <dgm:t>
        <a:bodyPr/>
        <a:lstStyle/>
        <a:p>
          <a:endParaRPr lang="en-US"/>
        </a:p>
      </dgm:t>
    </dgm:pt>
    <dgm:pt modelId="{1DD1AC2C-1C27-4543-94DC-0698F1FAAE18}" type="sibTrans" cxnId="{F494A355-5EF3-4827-A229-1CFD8A1B38B6}">
      <dgm:prSet/>
      <dgm:spPr/>
      <dgm:t>
        <a:bodyPr/>
        <a:lstStyle/>
        <a:p>
          <a:endParaRPr lang="en-US"/>
        </a:p>
      </dgm:t>
    </dgm:pt>
    <dgm:pt modelId="{DC63D64E-25D3-4051-98A5-DEAA7D403CEF}">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High performance impact (data based filter, not only specific fields from headers)</a:t>
          </a:r>
          <a:endParaRPr lang="en-US" dirty="0"/>
        </a:p>
      </dgm:t>
    </dgm:pt>
    <dgm:pt modelId="{60C2FFD0-EAE3-4CFC-BECC-9B38FF798384}" type="parTrans" cxnId="{23CD0866-B767-46C8-BFAB-01934E49E58F}">
      <dgm:prSet/>
      <dgm:spPr/>
      <dgm:t>
        <a:bodyPr/>
        <a:lstStyle/>
        <a:p>
          <a:endParaRPr lang="en-US"/>
        </a:p>
      </dgm:t>
    </dgm:pt>
    <dgm:pt modelId="{104CC229-97B6-4CAD-9D9B-CA04CC640D3C}" type="sibTrans" cxnId="{23CD0866-B767-46C8-BFAB-01934E49E58F}">
      <dgm:prSet/>
      <dgm:spPr/>
      <dgm:t>
        <a:bodyPr/>
        <a:lstStyle/>
        <a:p>
          <a:endParaRPr lang="en-US"/>
        </a:p>
      </dgm:t>
    </dgm:pt>
    <dgm:pt modelId="{AB1EE132-36BE-44AD-9D69-C5EC2F9FE182}">
      <dgm:prSet phldrT="[Text]"/>
      <dgm:spPr>
        <a:ln>
          <a:noFill/>
        </a:ln>
        <a:scene3d>
          <a:camera prst="orthographicFront"/>
          <a:lightRig rig="threePt" dir="t"/>
        </a:scene3d>
        <a:sp3d prstMaterial="metal">
          <a:bevelT w="152400" h="50800" prst="softRound"/>
        </a:sp3d>
      </dgm:spPr>
      <dgm:t>
        <a:bodyPr/>
        <a:lstStyle/>
        <a:p>
          <a:r>
            <a:rPr lang="en-US" dirty="0" smtClean="0"/>
            <a:t>Protocol enforcement </a:t>
          </a:r>
          <a:endParaRPr lang="en-US" dirty="0"/>
        </a:p>
      </dgm:t>
    </dgm:pt>
    <dgm:pt modelId="{139668F7-72BE-4295-AF6D-AFFC88334AEC}" type="parTrans" cxnId="{0FF16B83-43B8-4A87-B26D-534BC6D4A4FD}">
      <dgm:prSet/>
      <dgm:spPr/>
      <dgm:t>
        <a:bodyPr/>
        <a:lstStyle/>
        <a:p>
          <a:endParaRPr lang="en-US"/>
        </a:p>
      </dgm:t>
    </dgm:pt>
    <dgm:pt modelId="{7E4B63D4-C15C-467D-B178-BC1E84865DFA}" type="sibTrans" cxnId="{0FF16B83-43B8-4A87-B26D-534BC6D4A4FD}">
      <dgm:prSet/>
      <dgm:spPr/>
      <dgm:t>
        <a:bodyPr/>
        <a:lstStyle/>
        <a:p>
          <a:endParaRPr lang="en-US"/>
        </a:p>
      </dgm:t>
    </dgm:pt>
    <dgm:pt modelId="{B2CAB7A7-44E1-448A-8733-9504C54F7124}">
      <dgm:prSet phldrT="[Text]"/>
      <dgm:spPr>
        <a:ln>
          <a:noFill/>
        </a:ln>
        <a:scene3d>
          <a:camera prst="orthographicFront"/>
          <a:lightRig rig="threePt" dir="t"/>
        </a:scene3d>
        <a:sp3d prstMaterial="metal">
          <a:bevelT w="152400" h="50800" prst="softRound"/>
        </a:sp3d>
      </dgm:spPr>
      <dgm:t>
        <a:bodyPr/>
        <a:lstStyle/>
        <a:p>
          <a:r>
            <a:rPr lang="en-US" dirty="0" smtClean="0"/>
            <a:t>logging</a:t>
          </a:r>
          <a:endParaRPr lang="en-US" dirty="0"/>
        </a:p>
      </dgm:t>
    </dgm:pt>
    <dgm:pt modelId="{206875E3-F922-40F5-8F23-81C2D35EDE2B}" type="parTrans" cxnId="{B7851BD6-CDAE-425C-BE4B-301B52ABE8D5}">
      <dgm:prSet/>
      <dgm:spPr/>
      <dgm:t>
        <a:bodyPr/>
        <a:lstStyle/>
        <a:p>
          <a:endParaRPr lang="en-US"/>
        </a:p>
      </dgm:t>
    </dgm:pt>
    <dgm:pt modelId="{0A0B52E8-2C27-44E2-A662-97D715CA10F0}" type="sibTrans" cxnId="{B7851BD6-CDAE-425C-BE4B-301B52ABE8D5}">
      <dgm:prSet/>
      <dgm:spPr/>
      <dgm:t>
        <a:bodyPr/>
        <a:lstStyle/>
        <a:p>
          <a:endParaRPr lang="en-US"/>
        </a:p>
      </dgm:t>
    </dgm:pt>
    <dgm:pt modelId="{9E44B616-944C-4C05-ADF1-A0B74AD6275A}">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Not transparent to the client</a:t>
          </a:r>
          <a:endParaRPr lang="en-US" dirty="0"/>
        </a:p>
      </dgm:t>
    </dgm:pt>
    <dgm:pt modelId="{B4498A9B-EE9B-45B0-8BB7-ACA68A9251BC}" type="parTrans" cxnId="{2FA4E756-9232-4167-9E75-4C20E650F073}">
      <dgm:prSet/>
      <dgm:spPr/>
      <dgm:t>
        <a:bodyPr/>
        <a:lstStyle/>
        <a:p>
          <a:endParaRPr lang="en-US"/>
        </a:p>
      </dgm:t>
    </dgm:pt>
    <dgm:pt modelId="{28403ED0-4D34-4003-AF36-F8C25FF9B8AD}" type="sibTrans" cxnId="{2FA4E756-9232-4167-9E75-4C20E650F073}">
      <dgm:prSet/>
      <dgm:spPr/>
      <dgm:t>
        <a:bodyPr/>
        <a:lstStyle/>
        <a:p>
          <a:endParaRPr lang="en-US"/>
        </a:p>
      </dgm:t>
    </dgm:pt>
    <dgm:pt modelId="{273A9469-33AC-44AA-AE08-3A04E3481955}">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Only supported protocols can be used</a:t>
          </a:r>
          <a:endParaRPr lang="en-US" dirty="0"/>
        </a:p>
      </dgm:t>
    </dgm:pt>
    <dgm:pt modelId="{13C2E1CC-BCA4-4111-B255-4AB6E569E5AD}" type="parTrans" cxnId="{75EAA2E9-C16C-45BF-8D07-4F742B4358D8}">
      <dgm:prSet/>
      <dgm:spPr/>
      <dgm:t>
        <a:bodyPr/>
        <a:lstStyle/>
        <a:p>
          <a:endParaRPr lang="en-US"/>
        </a:p>
      </dgm:t>
    </dgm:pt>
    <dgm:pt modelId="{2CCAF6DC-8574-4893-A386-378048A9A882}" type="sibTrans" cxnId="{75EAA2E9-C16C-45BF-8D07-4F742B4358D8}">
      <dgm:prSet/>
      <dgm:spPr/>
      <dgm:t>
        <a:bodyPr/>
        <a:lstStyle/>
        <a:p>
          <a:endParaRPr lang="en-US"/>
        </a:p>
      </dgm:t>
    </dgm:pt>
    <dgm:pt modelId="{8D6933F8-A7B8-4DD2-B520-81C1A4CB3EE5}" type="pres">
      <dgm:prSet presAssocID="{4D491642-5D79-4CCE-B2C5-CE344841E136}" presName="Name0" presStyleCnt="0">
        <dgm:presLayoutVars>
          <dgm:dir/>
          <dgm:animLvl val="lvl"/>
          <dgm:resizeHandles val="exact"/>
        </dgm:presLayoutVars>
      </dgm:prSet>
      <dgm:spPr/>
      <dgm:t>
        <a:bodyPr/>
        <a:lstStyle/>
        <a:p>
          <a:endParaRPr lang="en-US"/>
        </a:p>
      </dgm:t>
    </dgm:pt>
    <dgm:pt modelId="{1A57B194-F895-40E4-9C75-D5BDEE39C069}" type="pres">
      <dgm:prSet presAssocID="{BEC564B9-95CB-4BBC-9309-EAD528BC0D4E}" presName="composite" presStyleCnt="0"/>
      <dgm:spPr/>
    </dgm:pt>
    <dgm:pt modelId="{0434F82B-94CF-4066-93ED-058FB8C2BDD7}" type="pres">
      <dgm:prSet presAssocID="{BEC564B9-95CB-4BBC-9309-EAD528BC0D4E}" presName="parTx" presStyleLbl="alignNode1" presStyleIdx="0" presStyleCnt="2">
        <dgm:presLayoutVars>
          <dgm:chMax val="0"/>
          <dgm:chPref val="0"/>
          <dgm:bulletEnabled val="1"/>
        </dgm:presLayoutVars>
      </dgm:prSet>
      <dgm:spPr/>
      <dgm:t>
        <a:bodyPr/>
        <a:lstStyle/>
        <a:p>
          <a:endParaRPr lang="en-US"/>
        </a:p>
      </dgm:t>
    </dgm:pt>
    <dgm:pt modelId="{F07403ED-7C07-4E77-ADD0-373A58DDB279}" type="pres">
      <dgm:prSet presAssocID="{BEC564B9-95CB-4BBC-9309-EAD528BC0D4E}" presName="desTx" presStyleLbl="alignAccFollowNode1" presStyleIdx="0" presStyleCnt="2">
        <dgm:presLayoutVars>
          <dgm:bulletEnabled val="1"/>
        </dgm:presLayoutVars>
      </dgm:prSet>
      <dgm:spPr/>
      <dgm:t>
        <a:bodyPr/>
        <a:lstStyle/>
        <a:p>
          <a:endParaRPr lang="en-US"/>
        </a:p>
      </dgm:t>
    </dgm:pt>
    <dgm:pt modelId="{6F86A5FE-5DCE-4EE1-9913-22D52494ED22}" type="pres">
      <dgm:prSet presAssocID="{2685D08E-E564-4399-A929-6774DD016AC8}" presName="space" presStyleCnt="0"/>
      <dgm:spPr/>
    </dgm:pt>
    <dgm:pt modelId="{F27B0EB0-8FAD-4417-A0BB-551DE82EB3BC}" type="pres">
      <dgm:prSet presAssocID="{D399F83B-8551-4F04-B177-8D2515D6CB62}" presName="composite" presStyleCnt="0"/>
      <dgm:spPr/>
    </dgm:pt>
    <dgm:pt modelId="{B67D7C49-990B-4548-B79A-5BD68FA3CF1E}" type="pres">
      <dgm:prSet presAssocID="{D399F83B-8551-4F04-B177-8D2515D6CB62}" presName="parTx" presStyleLbl="alignNode1" presStyleIdx="1" presStyleCnt="2">
        <dgm:presLayoutVars>
          <dgm:chMax val="0"/>
          <dgm:chPref val="0"/>
          <dgm:bulletEnabled val="1"/>
        </dgm:presLayoutVars>
      </dgm:prSet>
      <dgm:spPr/>
      <dgm:t>
        <a:bodyPr/>
        <a:lstStyle/>
        <a:p>
          <a:endParaRPr lang="en-US"/>
        </a:p>
      </dgm:t>
    </dgm:pt>
    <dgm:pt modelId="{9EEAAFB0-B227-4720-B8CA-13EB5ECAF3E3}" type="pres">
      <dgm:prSet presAssocID="{D399F83B-8551-4F04-B177-8D2515D6CB62}" presName="desTx" presStyleLbl="alignAccFollowNode1" presStyleIdx="1" presStyleCnt="2">
        <dgm:presLayoutVars>
          <dgm:bulletEnabled val="1"/>
        </dgm:presLayoutVars>
      </dgm:prSet>
      <dgm:spPr/>
      <dgm:t>
        <a:bodyPr/>
        <a:lstStyle/>
        <a:p>
          <a:endParaRPr lang="en-US"/>
        </a:p>
      </dgm:t>
    </dgm:pt>
  </dgm:ptLst>
  <dgm:cxnLst>
    <dgm:cxn modelId="{B7851BD6-CDAE-425C-BE4B-301B52ABE8D5}" srcId="{BEC564B9-95CB-4BBC-9309-EAD528BC0D4E}" destId="{B2CAB7A7-44E1-448A-8733-9504C54F7124}" srcOrd="3" destOrd="0" parTransId="{206875E3-F922-40F5-8F23-81C2D35EDE2B}" sibTransId="{0A0B52E8-2C27-44E2-A662-97D715CA10F0}"/>
    <dgm:cxn modelId="{43A34268-AA18-4613-8278-7DC8AC3697D8}" type="presOf" srcId="{BEC564B9-95CB-4BBC-9309-EAD528BC0D4E}" destId="{0434F82B-94CF-4066-93ED-058FB8C2BDD7}" srcOrd="0" destOrd="0" presId="urn:microsoft.com/office/officeart/2005/8/layout/hList1"/>
    <dgm:cxn modelId="{7B51BA03-9324-41D4-B427-D1EB8E08638D}" type="presOf" srcId="{285C1B48-2CB7-4A66-8125-93412F14FC0D}" destId="{F07403ED-7C07-4E77-ADD0-373A58DDB279}" srcOrd="0" destOrd="1" presId="urn:microsoft.com/office/officeart/2005/8/layout/hList1"/>
    <dgm:cxn modelId="{96470C54-3392-44FA-833C-531D15E9C0B6}" type="presOf" srcId="{D399F83B-8551-4F04-B177-8D2515D6CB62}" destId="{B67D7C49-990B-4548-B79A-5BD68FA3CF1E}" srcOrd="0" destOrd="0" presId="urn:microsoft.com/office/officeart/2005/8/layout/hList1"/>
    <dgm:cxn modelId="{CC2DCB14-C4F5-4DE6-BE2C-B784F28C8446}" srcId="{BEC564B9-95CB-4BBC-9309-EAD528BC0D4E}" destId="{99A5DF99-2593-469A-80B7-530CA26DB6A8}" srcOrd="0" destOrd="0" parTransId="{2F6DBA2C-1121-455C-B5E3-04C51432F53E}" sibTransId="{9E0A7866-4A0D-435C-981D-F0BA16C44B50}"/>
    <dgm:cxn modelId="{7864EBB8-FF04-4B30-8B1E-8AD59117A697}" type="presOf" srcId="{4D491642-5D79-4CCE-B2C5-CE344841E136}" destId="{8D6933F8-A7B8-4DD2-B520-81C1A4CB3EE5}" srcOrd="0" destOrd="0" presId="urn:microsoft.com/office/officeart/2005/8/layout/hList1"/>
    <dgm:cxn modelId="{258EE345-6112-41AE-AC68-C6A78F6D8F85}" srcId="{BEC564B9-95CB-4BBC-9309-EAD528BC0D4E}" destId="{285C1B48-2CB7-4A66-8125-93412F14FC0D}" srcOrd="1" destOrd="0" parTransId="{B61D4B69-4635-45A4-9079-A63C9435B093}" sibTransId="{91F8D61B-F311-45D9-AE16-A85C03F57B79}"/>
    <dgm:cxn modelId="{80C6F053-7A40-42D5-8BB8-0611D252E496}" type="presOf" srcId="{9E44B616-944C-4C05-ADF1-A0B74AD6275A}" destId="{9EEAAFB0-B227-4720-B8CA-13EB5ECAF3E3}" srcOrd="0" destOrd="1" presId="urn:microsoft.com/office/officeart/2005/8/layout/hList1"/>
    <dgm:cxn modelId="{3C496493-7AEC-465D-B5E4-B36462508DFF}" type="presOf" srcId="{AB1EE132-36BE-44AD-9D69-C5EC2F9FE182}" destId="{F07403ED-7C07-4E77-ADD0-373A58DDB279}" srcOrd="0" destOrd="2" presId="urn:microsoft.com/office/officeart/2005/8/layout/hList1"/>
    <dgm:cxn modelId="{E02CB89E-06A6-49FC-8509-23BAE1C7F825}" type="presOf" srcId="{273A9469-33AC-44AA-AE08-3A04E3481955}" destId="{9EEAAFB0-B227-4720-B8CA-13EB5ECAF3E3}" srcOrd="0" destOrd="2" presId="urn:microsoft.com/office/officeart/2005/8/layout/hList1"/>
    <dgm:cxn modelId="{23CD0866-B767-46C8-BFAB-01934E49E58F}" srcId="{D399F83B-8551-4F04-B177-8D2515D6CB62}" destId="{DC63D64E-25D3-4051-98A5-DEAA7D403CEF}" srcOrd="0" destOrd="0" parTransId="{60C2FFD0-EAE3-4CFC-BECC-9B38FF798384}" sibTransId="{104CC229-97B6-4CAD-9D9B-CA04CC640D3C}"/>
    <dgm:cxn modelId="{B779706F-7831-4459-B4E7-038EE178FE37}" type="presOf" srcId="{B2CAB7A7-44E1-448A-8733-9504C54F7124}" destId="{F07403ED-7C07-4E77-ADD0-373A58DDB279}" srcOrd="0" destOrd="3" presId="urn:microsoft.com/office/officeart/2005/8/layout/hList1"/>
    <dgm:cxn modelId="{D3E90365-DCB2-4C61-8D59-91543E38A0A2}" type="presOf" srcId="{99A5DF99-2593-469A-80B7-530CA26DB6A8}" destId="{F07403ED-7C07-4E77-ADD0-373A58DDB279}" srcOrd="0" destOrd="0" presId="urn:microsoft.com/office/officeart/2005/8/layout/hList1"/>
    <dgm:cxn modelId="{0FF16B83-43B8-4A87-B26D-534BC6D4A4FD}" srcId="{BEC564B9-95CB-4BBC-9309-EAD528BC0D4E}" destId="{AB1EE132-36BE-44AD-9D69-C5EC2F9FE182}" srcOrd="2" destOrd="0" parTransId="{139668F7-72BE-4295-AF6D-AFFC88334AEC}" sibTransId="{7E4B63D4-C15C-467D-B178-BC1E84865DFA}"/>
    <dgm:cxn modelId="{89627847-D39B-4414-AF1E-320C21AF5CEB}" type="presOf" srcId="{DC63D64E-25D3-4051-98A5-DEAA7D403CEF}" destId="{9EEAAFB0-B227-4720-B8CA-13EB5ECAF3E3}" srcOrd="0" destOrd="0" presId="urn:microsoft.com/office/officeart/2005/8/layout/hList1"/>
    <dgm:cxn modelId="{2FA4E756-9232-4167-9E75-4C20E650F073}" srcId="{D399F83B-8551-4F04-B177-8D2515D6CB62}" destId="{9E44B616-944C-4C05-ADF1-A0B74AD6275A}" srcOrd="1" destOrd="0" parTransId="{B4498A9B-EE9B-45B0-8BB7-ACA68A9251BC}" sibTransId="{28403ED0-4D34-4003-AF36-F8C25FF9B8AD}"/>
    <dgm:cxn modelId="{F494A355-5EF3-4827-A229-1CFD8A1B38B6}" srcId="{4D491642-5D79-4CCE-B2C5-CE344841E136}" destId="{D399F83B-8551-4F04-B177-8D2515D6CB62}" srcOrd="1" destOrd="0" parTransId="{4828EEB2-15BA-4280-8AA8-620E1E4CE3DD}" sibTransId="{1DD1AC2C-1C27-4543-94DC-0698F1FAAE18}"/>
    <dgm:cxn modelId="{75EAA2E9-C16C-45BF-8D07-4F742B4358D8}" srcId="{D399F83B-8551-4F04-B177-8D2515D6CB62}" destId="{273A9469-33AC-44AA-AE08-3A04E3481955}" srcOrd="2" destOrd="0" parTransId="{13C2E1CC-BCA4-4111-B255-4AB6E569E5AD}" sibTransId="{2CCAF6DC-8574-4893-A386-378048A9A882}"/>
    <dgm:cxn modelId="{C6866DBA-ECB4-49C5-8294-3EFDCCE47F74}" srcId="{4D491642-5D79-4CCE-B2C5-CE344841E136}" destId="{BEC564B9-95CB-4BBC-9309-EAD528BC0D4E}" srcOrd="0" destOrd="0" parTransId="{08E630F9-6D7C-4EC5-A1FF-19ECEE8B0DBE}" sibTransId="{2685D08E-E564-4399-A929-6774DD016AC8}"/>
    <dgm:cxn modelId="{CA461236-3604-4438-9F88-33F1C3B9D440}" type="presParOf" srcId="{8D6933F8-A7B8-4DD2-B520-81C1A4CB3EE5}" destId="{1A57B194-F895-40E4-9C75-D5BDEE39C069}" srcOrd="0" destOrd="0" presId="urn:microsoft.com/office/officeart/2005/8/layout/hList1"/>
    <dgm:cxn modelId="{E6A4F983-4EE4-4951-8874-8F75D9C4AACA}" type="presParOf" srcId="{1A57B194-F895-40E4-9C75-D5BDEE39C069}" destId="{0434F82B-94CF-4066-93ED-058FB8C2BDD7}" srcOrd="0" destOrd="0" presId="urn:microsoft.com/office/officeart/2005/8/layout/hList1"/>
    <dgm:cxn modelId="{C06B3CC7-F160-4D1E-9976-D68C517E2DC0}" type="presParOf" srcId="{1A57B194-F895-40E4-9C75-D5BDEE39C069}" destId="{F07403ED-7C07-4E77-ADD0-373A58DDB279}" srcOrd="1" destOrd="0" presId="urn:microsoft.com/office/officeart/2005/8/layout/hList1"/>
    <dgm:cxn modelId="{17F5E978-5F56-45BD-B33D-B75816ACA13C}" type="presParOf" srcId="{8D6933F8-A7B8-4DD2-B520-81C1A4CB3EE5}" destId="{6F86A5FE-5DCE-4EE1-9913-22D52494ED22}" srcOrd="1" destOrd="0" presId="urn:microsoft.com/office/officeart/2005/8/layout/hList1"/>
    <dgm:cxn modelId="{18830EEC-C670-4941-B599-908B4197CD3B}" type="presParOf" srcId="{8D6933F8-A7B8-4DD2-B520-81C1A4CB3EE5}" destId="{F27B0EB0-8FAD-4417-A0BB-551DE82EB3BC}" srcOrd="2" destOrd="0" presId="urn:microsoft.com/office/officeart/2005/8/layout/hList1"/>
    <dgm:cxn modelId="{8DE854F8-78EB-42D4-B21E-4500D5170E41}" type="presParOf" srcId="{F27B0EB0-8FAD-4417-A0BB-551DE82EB3BC}" destId="{B67D7C49-990B-4548-B79A-5BD68FA3CF1E}" srcOrd="0" destOrd="0" presId="urn:microsoft.com/office/officeart/2005/8/layout/hList1"/>
    <dgm:cxn modelId="{170AC61C-7634-4E6A-9C04-B31BD7B9FF8F}" type="presParOf" srcId="{F27B0EB0-8FAD-4417-A0BB-551DE82EB3BC}" destId="{9EEAAFB0-B227-4720-B8CA-13EB5ECAF3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491642-5D79-4CCE-B2C5-CE344841E13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EC564B9-95CB-4BBC-9309-EAD528BC0D4E}">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Pros</a:t>
          </a:r>
          <a:endParaRPr lang="en-US" dirty="0"/>
        </a:p>
      </dgm:t>
    </dgm:pt>
    <dgm:pt modelId="{08E630F9-6D7C-4EC5-A1FF-19ECEE8B0DBE}" type="parTrans" cxnId="{C6866DBA-ECB4-49C5-8294-3EFDCCE47F74}">
      <dgm:prSet/>
      <dgm:spPr/>
      <dgm:t>
        <a:bodyPr/>
        <a:lstStyle/>
        <a:p>
          <a:endParaRPr lang="en-US"/>
        </a:p>
      </dgm:t>
    </dgm:pt>
    <dgm:pt modelId="{2685D08E-E564-4399-A929-6774DD016AC8}" type="sibTrans" cxnId="{C6866DBA-ECB4-49C5-8294-3EFDCCE47F74}">
      <dgm:prSet/>
      <dgm:spPr/>
      <dgm:t>
        <a:bodyPr/>
        <a:lstStyle/>
        <a:p>
          <a:endParaRPr lang="en-US"/>
        </a:p>
      </dgm:t>
    </dgm:pt>
    <dgm:pt modelId="{99A5DF99-2593-469A-80B7-530CA26DB6A8}">
      <dgm:prSet phldrT="[Text]"/>
      <dgm:spPr>
        <a:ln>
          <a:noFill/>
        </a:ln>
        <a:scene3d>
          <a:camera prst="orthographicFront"/>
          <a:lightRig rig="threePt" dir="t"/>
        </a:scene3d>
        <a:sp3d prstMaterial="metal">
          <a:bevelT w="152400" h="50800" prst="softRound"/>
        </a:sp3d>
      </dgm:spPr>
      <dgm:t>
        <a:bodyPr/>
        <a:lstStyle/>
        <a:p>
          <a:r>
            <a:rPr lang="en-US" dirty="0" smtClean="0"/>
            <a:t>Good security coverage, deals with all levels and able to provide high level of defense</a:t>
          </a:r>
          <a:endParaRPr lang="en-US" dirty="0"/>
        </a:p>
      </dgm:t>
    </dgm:pt>
    <dgm:pt modelId="{2F6DBA2C-1121-455C-B5E3-04C51432F53E}" type="parTrans" cxnId="{CC2DCB14-C4F5-4DE6-BE2C-B784F28C8446}">
      <dgm:prSet/>
      <dgm:spPr/>
      <dgm:t>
        <a:bodyPr/>
        <a:lstStyle/>
        <a:p>
          <a:endParaRPr lang="en-US"/>
        </a:p>
      </dgm:t>
    </dgm:pt>
    <dgm:pt modelId="{9E0A7866-4A0D-435C-981D-F0BA16C44B50}" type="sibTrans" cxnId="{CC2DCB14-C4F5-4DE6-BE2C-B784F28C8446}">
      <dgm:prSet/>
      <dgm:spPr/>
      <dgm:t>
        <a:bodyPr/>
        <a:lstStyle/>
        <a:p>
          <a:endParaRPr lang="en-US"/>
        </a:p>
      </dgm:t>
    </dgm:pt>
    <dgm:pt modelId="{D399F83B-8551-4F04-B177-8D2515D6CB62}">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Cons</a:t>
          </a:r>
          <a:endParaRPr lang="en-US" dirty="0"/>
        </a:p>
      </dgm:t>
    </dgm:pt>
    <dgm:pt modelId="{4828EEB2-15BA-4280-8AA8-620E1E4CE3DD}" type="parTrans" cxnId="{F494A355-5EF3-4827-A229-1CFD8A1B38B6}">
      <dgm:prSet/>
      <dgm:spPr/>
      <dgm:t>
        <a:bodyPr/>
        <a:lstStyle/>
        <a:p>
          <a:endParaRPr lang="en-US"/>
        </a:p>
      </dgm:t>
    </dgm:pt>
    <dgm:pt modelId="{1DD1AC2C-1C27-4543-94DC-0698F1FAAE18}" type="sibTrans" cxnId="{F494A355-5EF3-4827-A229-1CFD8A1B38B6}">
      <dgm:prSet/>
      <dgm:spPr/>
      <dgm:t>
        <a:bodyPr/>
        <a:lstStyle/>
        <a:p>
          <a:endParaRPr lang="en-US"/>
        </a:p>
      </dgm:t>
    </dgm:pt>
    <dgm:pt modelId="{DC63D64E-25D3-4051-98A5-DEAA7D403CEF}">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Complicated and can hurt security and experience if not managed properly</a:t>
          </a:r>
          <a:endParaRPr lang="en-US" dirty="0"/>
        </a:p>
      </dgm:t>
    </dgm:pt>
    <dgm:pt modelId="{60C2FFD0-EAE3-4CFC-BECC-9B38FF798384}" type="parTrans" cxnId="{23CD0866-B767-46C8-BFAB-01934E49E58F}">
      <dgm:prSet/>
      <dgm:spPr/>
      <dgm:t>
        <a:bodyPr/>
        <a:lstStyle/>
        <a:p>
          <a:endParaRPr lang="en-US"/>
        </a:p>
      </dgm:t>
    </dgm:pt>
    <dgm:pt modelId="{104CC229-97B6-4CAD-9D9B-CA04CC640D3C}" type="sibTrans" cxnId="{23CD0866-B767-46C8-BFAB-01934E49E58F}">
      <dgm:prSet/>
      <dgm:spPr/>
      <dgm:t>
        <a:bodyPr/>
        <a:lstStyle/>
        <a:p>
          <a:endParaRPr lang="en-US"/>
        </a:p>
      </dgm:t>
    </dgm:pt>
    <dgm:pt modelId="{B2CAB7A7-44E1-448A-8733-9504C54F7124}">
      <dgm:prSet phldrT="[Text]"/>
      <dgm:spPr>
        <a:ln>
          <a:noFill/>
        </a:ln>
        <a:scene3d>
          <a:camera prst="orthographicFront"/>
          <a:lightRig rig="threePt" dir="t"/>
        </a:scene3d>
        <a:sp3d prstMaterial="metal">
          <a:bevelT w="152400" h="50800" prst="softRound"/>
        </a:sp3d>
      </dgm:spPr>
      <dgm:t>
        <a:bodyPr/>
        <a:lstStyle/>
        <a:p>
          <a:r>
            <a:rPr lang="en-US" dirty="0" smtClean="0"/>
            <a:t>No proxies – transparent to the client</a:t>
          </a:r>
          <a:endParaRPr lang="en-US" dirty="0"/>
        </a:p>
      </dgm:t>
    </dgm:pt>
    <dgm:pt modelId="{206875E3-F922-40F5-8F23-81C2D35EDE2B}" type="parTrans" cxnId="{B7851BD6-CDAE-425C-BE4B-301B52ABE8D5}">
      <dgm:prSet/>
      <dgm:spPr/>
      <dgm:t>
        <a:bodyPr/>
        <a:lstStyle/>
        <a:p>
          <a:endParaRPr lang="en-US"/>
        </a:p>
      </dgm:t>
    </dgm:pt>
    <dgm:pt modelId="{0A0B52E8-2C27-44E2-A662-97D715CA10F0}" type="sibTrans" cxnId="{B7851BD6-CDAE-425C-BE4B-301B52ABE8D5}">
      <dgm:prSet/>
      <dgm:spPr/>
      <dgm:t>
        <a:bodyPr/>
        <a:lstStyle/>
        <a:p>
          <a:endParaRPr lang="en-US"/>
        </a:p>
      </dgm:t>
    </dgm:pt>
    <dgm:pt modelId="{A4D05744-78F6-48A8-B6F5-47591BD22882}">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Most expansive method (requires most resources)</a:t>
          </a:r>
          <a:endParaRPr lang="en-US" dirty="0"/>
        </a:p>
      </dgm:t>
    </dgm:pt>
    <dgm:pt modelId="{A6C7E442-B108-454C-9E3A-174AC37F516A}" type="parTrans" cxnId="{F21FB690-25D5-4AAB-90A7-9C9791A9DF55}">
      <dgm:prSet/>
      <dgm:spPr/>
      <dgm:t>
        <a:bodyPr/>
        <a:lstStyle/>
        <a:p>
          <a:endParaRPr lang="en-US"/>
        </a:p>
      </dgm:t>
    </dgm:pt>
    <dgm:pt modelId="{9E23DA0E-F982-4522-8F7A-A52547B1D936}" type="sibTrans" cxnId="{F21FB690-25D5-4AAB-90A7-9C9791A9DF55}">
      <dgm:prSet/>
      <dgm:spPr/>
      <dgm:t>
        <a:bodyPr/>
        <a:lstStyle/>
        <a:p>
          <a:endParaRPr lang="en-US"/>
        </a:p>
      </dgm:t>
    </dgm:pt>
    <dgm:pt modelId="{8D6933F8-A7B8-4DD2-B520-81C1A4CB3EE5}" type="pres">
      <dgm:prSet presAssocID="{4D491642-5D79-4CCE-B2C5-CE344841E136}" presName="Name0" presStyleCnt="0">
        <dgm:presLayoutVars>
          <dgm:dir/>
          <dgm:animLvl val="lvl"/>
          <dgm:resizeHandles val="exact"/>
        </dgm:presLayoutVars>
      </dgm:prSet>
      <dgm:spPr/>
      <dgm:t>
        <a:bodyPr/>
        <a:lstStyle/>
        <a:p>
          <a:endParaRPr lang="en-US"/>
        </a:p>
      </dgm:t>
    </dgm:pt>
    <dgm:pt modelId="{1A57B194-F895-40E4-9C75-D5BDEE39C069}" type="pres">
      <dgm:prSet presAssocID="{BEC564B9-95CB-4BBC-9309-EAD528BC0D4E}" presName="composite" presStyleCnt="0"/>
      <dgm:spPr/>
    </dgm:pt>
    <dgm:pt modelId="{0434F82B-94CF-4066-93ED-058FB8C2BDD7}" type="pres">
      <dgm:prSet presAssocID="{BEC564B9-95CB-4BBC-9309-EAD528BC0D4E}" presName="parTx" presStyleLbl="alignNode1" presStyleIdx="0" presStyleCnt="2">
        <dgm:presLayoutVars>
          <dgm:chMax val="0"/>
          <dgm:chPref val="0"/>
          <dgm:bulletEnabled val="1"/>
        </dgm:presLayoutVars>
      </dgm:prSet>
      <dgm:spPr/>
      <dgm:t>
        <a:bodyPr/>
        <a:lstStyle/>
        <a:p>
          <a:endParaRPr lang="en-US"/>
        </a:p>
      </dgm:t>
    </dgm:pt>
    <dgm:pt modelId="{F07403ED-7C07-4E77-ADD0-373A58DDB279}" type="pres">
      <dgm:prSet presAssocID="{BEC564B9-95CB-4BBC-9309-EAD528BC0D4E}" presName="desTx" presStyleLbl="alignAccFollowNode1" presStyleIdx="0" presStyleCnt="2">
        <dgm:presLayoutVars>
          <dgm:bulletEnabled val="1"/>
        </dgm:presLayoutVars>
      </dgm:prSet>
      <dgm:spPr/>
      <dgm:t>
        <a:bodyPr/>
        <a:lstStyle/>
        <a:p>
          <a:endParaRPr lang="en-US"/>
        </a:p>
      </dgm:t>
    </dgm:pt>
    <dgm:pt modelId="{6F86A5FE-5DCE-4EE1-9913-22D52494ED22}" type="pres">
      <dgm:prSet presAssocID="{2685D08E-E564-4399-A929-6774DD016AC8}" presName="space" presStyleCnt="0"/>
      <dgm:spPr/>
    </dgm:pt>
    <dgm:pt modelId="{F27B0EB0-8FAD-4417-A0BB-551DE82EB3BC}" type="pres">
      <dgm:prSet presAssocID="{D399F83B-8551-4F04-B177-8D2515D6CB62}" presName="composite" presStyleCnt="0"/>
      <dgm:spPr/>
    </dgm:pt>
    <dgm:pt modelId="{B67D7C49-990B-4548-B79A-5BD68FA3CF1E}" type="pres">
      <dgm:prSet presAssocID="{D399F83B-8551-4F04-B177-8D2515D6CB62}" presName="parTx" presStyleLbl="alignNode1" presStyleIdx="1" presStyleCnt="2">
        <dgm:presLayoutVars>
          <dgm:chMax val="0"/>
          <dgm:chPref val="0"/>
          <dgm:bulletEnabled val="1"/>
        </dgm:presLayoutVars>
      </dgm:prSet>
      <dgm:spPr/>
      <dgm:t>
        <a:bodyPr/>
        <a:lstStyle/>
        <a:p>
          <a:endParaRPr lang="en-US"/>
        </a:p>
      </dgm:t>
    </dgm:pt>
    <dgm:pt modelId="{9EEAAFB0-B227-4720-B8CA-13EB5ECAF3E3}" type="pres">
      <dgm:prSet presAssocID="{D399F83B-8551-4F04-B177-8D2515D6CB62}" presName="desTx" presStyleLbl="alignAccFollowNode1" presStyleIdx="1" presStyleCnt="2">
        <dgm:presLayoutVars>
          <dgm:bulletEnabled val="1"/>
        </dgm:presLayoutVars>
      </dgm:prSet>
      <dgm:spPr/>
      <dgm:t>
        <a:bodyPr/>
        <a:lstStyle/>
        <a:p>
          <a:endParaRPr lang="en-US"/>
        </a:p>
      </dgm:t>
    </dgm:pt>
  </dgm:ptLst>
  <dgm:cxnLst>
    <dgm:cxn modelId="{E169B291-ABD1-4439-8A7D-5C0AB814FE33}" type="presOf" srcId="{99A5DF99-2593-469A-80B7-530CA26DB6A8}" destId="{F07403ED-7C07-4E77-ADD0-373A58DDB279}" srcOrd="0" destOrd="0" presId="urn:microsoft.com/office/officeart/2005/8/layout/hList1"/>
    <dgm:cxn modelId="{23CD0866-B767-46C8-BFAB-01934E49E58F}" srcId="{D399F83B-8551-4F04-B177-8D2515D6CB62}" destId="{DC63D64E-25D3-4051-98A5-DEAA7D403CEF}" srcOrd="0" destOrd="0" parTransId="{60C2FFD0-EAE3-4CFC-BECC-9B38FF798384}" sibTransId="{104CC229-97B6-4CAD-9D9B-CA04CC640D3C}"/>
    <dgm:cxn modelId="{F2E4E9C3-99CE-4D0B-B02C-FBD4B6F5AEC0}" type="presOf" srcId="{D399F83B-8551-4F04-B177-8D2515D6CB62}" destId="{B67D7C49-990B-4548-B79A-5BD68FA3CF1E}" srcOrd="0" destOrd="0" presId="urn:microsoft.com/office/officeart/2005/8/layout/hList1"/>
    <dgm:cxn modelId="{909064C9-9ACF-466D-8816-276FF9BCFB7B}" type="presOf" srcId="{DC63D64E-25D3-4051-98A5-DEAA7D403CEF}" destId="{9EEAAFB0-B227-4720-B8CA-13EB5ECAF3E3}" srcOrd="0" destOrd="0" presId="urn:microsoft.com/office/officeart/2005/8/layout/hList1"/>
    <dgm:cxn modelId="{CC2DCB14-C4F5-4DE6-BE2C-B784F28C8446}" srcId="{BEC564B9-95CB-4BBC-9309-EAD528BC0D4E}" destId="{99A5DF99-2593-469A-80B7-530CA26DB6A8}" srcOrd="0" destOrd="0" parTransId="{2F6DBA2C-1121-455C-B5E3-04C51432F53E}" sibTransId="{9E0A7866-4A0D-435C-981D-F0BA16C44B50}"/>
    <dgm:cxn modelId="{F21FB690-25D5-4AAB-90A7-9C9791A9DF55}" srcId="{D399F83B-8551-4F04-B177-8D2515D6CB62}" destId="{A4D05744-78F6-48A8-B6F5-47591BD22882}" srcOrd="1" destOrd="0" parTransId="{A6C7E442-B108-454C-9E3A-174AC37F516A}" sibTransId="{9E23DA0E-F982-4522-8F7A-A52547B1D936}"/>
    <dgm:cxn modelId="{E5D9C060-B65A-46BF-8D3F-662A292BADD9}" type="presOf" srcId="{4D491642-5D79-4CCE-B2C5-CE344841E136}" destId="{8D6933F8-A7B8-4DD2-B520-81C1A4CB3EE5}" srcOrd="0" destOrd="0" presId="urn:microsoft.com/office/officeart/2005/8/layout/hList1"/>
    <dgm:cxn modelId="{AE85E643-7D2B-4350-9121-7861F3DB9FFE}" type="presOf" srcId="{BEC564B9-95CB-4BBC-9309-EAD528BC0D4E}" destId="{0434F82B-94CF-4066-93ED-058FB8C2BDD7}" srcOrd="0" destOrd="0" presId="urn:microsoft.com/office/officeart/2005/8/layout/hList1"/>
    <dgm:cxn modelId="{B7851BD6-CDAE-425C-BE4B-301B52ABE8D5}" srcId="{BEC564B9-95CB-4BBC-9309-EAD528BC0D4E}" destId="{B2CAB7A7-44E1-448A-8733-9504C54F7124}" srcOrd="1" destOrd="0" parTransId="{206875E3-F922-40F5-8F23-81C2D35EDE2B}" sibTransId="{0A0B52E8-2C27-44E2-A662-97D715CA10F0}"/>
    <dgm:cxn modelId="{08605E2F-9B32-495A-95F4-54CFAAEC1D2B}" type="presOf" srcId="{B2CAB7A7-44E1-448A-8733-9504C54F7124}" destId="{F07403ED-7C07-4E77-ADD0-373A58DDB279}" srcOrd="0" destOrd="1" presId="urn:microsoft.com/office/officeart/2005/8/layout/hList1"/>
    <dgm:cxn modelId="{F494A355-5EF3-4827-A229-1CFD8A1B38B6}" srcId="{4D491642-5D79-4CCE-B2C5-CE344841E136}" destId="{D399F83B-8551-4F04-B177-8D2515D6CB62}" srcOrd="1" destOrd="0" parTransId="{4828EEB2-15BA-4280-8AA8-620E1E4CE3DD}" sibTransId="{1DD1AC2C-1C27-4543-94DC-0698F1FAAE18}"/>
    <dgm:cxn modelId="{C6866DBA-ECB4-49C5-8294-3EFDCCE47F74}" srcId="{4D491642-5D79-4CCE-B2C5-CE344841E136}" destId="{BEC564B9-95CB-4BBC-9309-EAD528BC0D4E}" srcOrd="0" destOrd="0" parTransId="{08E630F9-6D7C-4EC5-A1FF-19ECEE8B0DBE}" sibTransId="{2685D08E-E564-4399-A929-6774DD016AC8}"/>
    <dgm:cxn modelId="{AF8020F5-8BE4-4EF6-9610-510AF9F9D836}" type="presOf" srcId="{A4D05744-78F6-48A8-B6F5-47591BD22882}" destId="{9EEAAFB0-B227-4720-B8CA-13EB5ECAF3E3}" srcOrd="0" destOrd="1" presId="urn:microsoft.com/office/officeart/2005/8/layout/hList1"/>
    <dgm:cxn modelId="{EDDA132F-FCC1-45F3-AA74-C364C19172E0}" type="presParOf" srcId="{8D6933F8-A7B8-4DD2-B520-81C1A4CB3EE5}" destId="{1A57B194-F895-40E4-9C75-D5BDEE39C069}" srcOrd="0" destOrd="0" presId="urn:microsoft.com/office/officeart/2005/8/layout/hList1"/>
    <dgm:cxn modelId="{1AC9840D-36B6-4B3C-8CD0-2D2EFA8D3D61}" type="presParOf" srcId="{1A57B194-F895-40E4-9C75-D5BDEE39C069}" destId="{0434F82B-94CF-4066-93ED-058FB8C2BDD7}" srcOrd="0" destOrd="0" presId="urn:microsoft.com/office/officeart/2005/8/layout/hList1"/>
    <dgm:cxn modelId="{E367FC3E-35E5-42FC-BF2F-42E05132FE95}" type="presParOf" srcId="{1A57B194-F895-40E4-9C75-D5BDEE39C069}" destId="{F07403ED-7C07-4E77-ADD0-373A58DDB279}" srcOrd="1" destOrd="0" presId="urn:microsoft.com/office/officeart/2005/8/layout/hList1"/>
    <dgm:cxn modelId="{E8121AC2-E999-45F3-B6B2-192D3AAD8110}" type="presParOf" srcId="{8D6933F8-A7B8-4DD2-B520-81C1A4CB3EE5}" destId="{6F86A5FE-5DCE-4EE1-9913-22D52494ED22}" srcOrd="1" destOrd="0" presId="urn:microsoft.com/office/officeart/2005/8/layout/hList1"/>
    <dgm:cxn modelId="{678A8AD5-67F5-4349-924D-C222740746FD}" type="presParOf" srcId="{8D6933F8-A7B8-4DD2-B520-81C1A4CB3EE5}" destId="{F27B0EB0-8FAD-4417-A0BB-551DE82EB3BC}" srcOrd="2" destOrd="0" presId="urn:microsoft.com/office/officeart/2005/8/layout/hList1"/>
    <dgm:cxn modelId="{897DB979-58D4-4E98-A2DB-1AC445DFED24}" type="presParOf" srcId="{F27B0EB0-8FAD-4417-A0BB-551DE82EB3BC}" destId="{B67D7C49-990B-4548-B79A-5BD68FA3CF1E}" srcOrd="0" destOrd="0" presId="urn:microsoft.com/office/officeart/2005/8/layout/hList1"/>
    <dgm:cxn modelId="{6F5FBB65-2993-4B4D-9CBC-22F9B4ABD50F}" type="presParOf" srcId="{F27B0EB0-8FAD-4417-A0BB-551DE82EB3BC}" destId="{9EEAAFB0-B227-4720-B8CA-13EB5ECAF3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4F82B-94CF-4066-93ED-058FB8C2BDD7}">
      <dsp:nvSpPr>
        <dsp:cNvPr id="0" name=""/>
        <dsp:cNvSpPr/>
      </dsp:nvSpPr>
      <dsp:spPr>
        <a:xfrm>
          <a:off x="41" y="161117"/>
          <a:ext cx="3967336" cy="1586934"/>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62280" tIns="264160" rIns="462280" bIns="264160" numCol="1" spcCol="1270" anchor="ctr" anchorCtr="0">
          <a:noAutofit/>
        </a:bodyPr>
        <a:lstStyle/>
        <a:p>
          <a:pPr lvl="0" algn="ctr" defTabSz="2889250">
            <a:lnSpc>
              <a:spcPct val="90000"/>
            </a:lnSpc>
            <a:spcBef>
              <a:spcPct val="0"/>
            </a:spcBef>
            <a:spcAft>
              <a:spcPct val="35000"/>
            </a:spcAft>
          </a:pPr>
          <a:r>
            <a:rPr lang="en-US" sz="6500" kern="1200" dirty="0" smtClean="0"/>
            <a:t>Pros</a:t>
          </a:r>
          <a:endParaRPr lang="en-US" sz="6500" kern="1200" dirty="0"/>
        </a:p>
      </dsp:txBody>
      <dsp:txXfrm>
        <a:off x="41" y="161117"/>
        <a:ext cx="3967336" cy="1586934"/>
      </dsp:txXfrm>
    </dsp:sp>
    <dsp:sp modelId="{F07403ED-7C07-4E77-ADD0-373A58DDB279}">
      <dsp:nvSpPr>
        <dsp:cNvPr id="0" name=""/>
        <dsp:cNvSpPr/>
      </dsp:nvSpPr>
      <dsp:spPr>
        <a:xfrm>
          <a:off x="41" y="1748052"/>
          <a:ext cx="3967336" cy="3033224"/>
        </a:xfrm>
        <a:prstGeom prst="rect">
          <a:avLst/>
        </a:prstGeom>
        <a:solidFill>
          <a:schemeClr val="accent1">
            <a:alpha val="90000"/>
            <a:tint val="40000"/>
            <a:hueOff val="0"/>
            <a:satOff val="0"/>
            <a:lumOff val="0"/>
            <a:alphaOff val="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Low performance impact</a:t>
          </a:r>
          <a:endParaRPr lang="en-US" sz="2800" kern="1200" dirty="0"/>
        </a:p>
        <a:p>
          <a:pPr marL="285750" lvl="1" indent="-285750" algn="l" defTabSz="1244600">
            <a:lnSpc>
              <a:spcPct val="90000"/>
            </a:lnSpc>
            <a:spcBef>
              <a:spcPct val="0"/>
            </a:spcBef>
            <a:spcAft>
              <a:spcPct val="15000"/>
            </a:spcAft>
            <a:buChar char="••"/>
          </a:pPr>
          <a:r>
            <a:rPr lang="en-US" sz="2800" kern="1200" dirty="0" smtClean="0"/>
            <a:t>Easy to configure</a:t>
          </a:r>
          <a:endParaRPr lang="en-US" sz="2800" kern="1200" dirty="0"/>
        </a:p>
        <a:p>
          <a:pPr marL="285750" lvl="1" indent="-285750" algn="l" defTabSz="1244600">
            <a:lnSpc>
              <a:spcPct val="90000"/>
            </a:lnSpc>
            <a:spcBef>
              <a:spcPct val="0"/>
            </a:spcBef>
            <a:spcAft>
              <a:spcPct val="15000"/>
            </a:spcAft>
            <a:buChar char="••"/>
          </a:pPr>
          <a:r>
            <a:rPr lang="en-US" sz="2800" kern="1200" dirty="0" smtClean="0"/>
            <a:t>Transparent to the client</a:t>
          </a:r>
          <a:endParaRPr lang="en-US" sz="2800" kern="1200" dirty="0"/>
        </a:p>
      </dsp:txBody>
      <dsp:txXfrm>
        <a:off x="41" y="1748052"/>
        <a:ext cx="3967336" cy="3033224"/>
      </dsp:txXfrm>
    </dsp:sp>
    <dsp:sp modelId="{B67D7C49-990B-4548-B79A-5BD68FA3CF1E}">
      <dsp:nvSpPr>
        <dsp:cNvPr id="0" name=""/>
        <dsp:cNvSpPr/>
      </dsp:nvSpPr>
      <dsp:spPr>
        <a:xfrm>
          <a:off x="4522804" y="161117"/>
          <a:ext cx="3967336" cy="1586934"/>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62280" tIns="264160" rIns="462280" bIns="264160" numCol="1" spcCol="1270" anchor="ctr" anchorCtr="0">
          <a:noAutofit/>
        </a:bodyPr>
        <a:lstStyle/>
        <a:p>
          <a:pPr lvl="0" algn="ctr" defTabSz="2889250">
            <a:lnSpc>
              <a:spcPct val="90000"/>
            </a:lnSpc>
            <a:spcBef>
              <a:spcPct val="0"/>
            </a:spcBef>
            <a:spcAft>
              <a:spcPct val="35000"/>
            </a:spcAft>
          </a:pPr>
          <a:r>
            <a:rPr lang="en-US" sz="6500" kern="1200" dirty="0" smtClean="0"/>
            <a:t>Cons</a:t>
          </a:r>
          <a:endParaRPr lang="en-US" sz="6500" kern="1200" dirty="0"/>
        </a:p>
      </dsp:txBody>
      <dsp:txXfrm>
        <a:off x="4522804" y="161117"/>
        <a:ext cx="3967336" cy="1586934"/>
      </dsp:txXfrm>
    </dsp:sp>
    <dsp:sp modelId="{9EEAAFB0-B227-4720-B8CA-13EB5ECAF3E3}">
      <dsp:nvSpPr>
        <dsp:cNvPr id="0" name=""/>
        <dsp:cNvSpPr/>
      </dsp:nvSpPr>
      <dsp:spPr>
        <a:xfrm>
          <a:off x="4522804" y="1748052"/>
          <a:ext cx="3967336" cy="3033224"/>
        </a:xfrm>
        <a:prstGeom prst="rect">
          <a:avLst/>
        </a:prstGeom>
        <a:solidFill>
          <a:schemeClr val="accent5">
            <a:alpha val="9000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Relies on static header fields, therefore easy to spoof and manipulate</a:t>
          </a:r>
          <a:endParaRPr lang="en-US" sz="2800" kern="1200" dirty="0"/>
        </a:p>
        <a:p>
          <a:pPr marL="285750" lvl="1" indent="-285750" algn="l" defTabSz="1244600">
            <a:lnSpc>
              <a:spcPct val="90000"/>
            </a:lnSpc>
            <a:spcBef>
              <a:spcPct val="0"/>
            </a:spcBef>
            <a:spcAft>
              <a:spcPct val="15000"/>
            </a:spcAft>
            <a:buChar char="••"/>
          </a:pPr>
          <a:r>
            <a:rPr lang="en-US" sz="2800" kern="1200" dirty="0" smtClean="0"/>
            <a:t>Doesn’t look in the data itself</a:t>
          </a:r>
          <a:endParaRPr lang="en-US" sz="2800" kern="1200" dirty="0"/>
        </a:p>
      </dsp:txBody>
      <dsp:txXfrm>
        <a:off x="4522804" y="1748052"/>
        <a:ext cx="3967336" cy="3033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4F82B-94CF-4066-93ED-058FB8C2BDD7}">
      <dsp:nvSpPr>
        <dsp:cNvPr id="0" name=""/>
        <dsp:cNvSpPr/>
      </dsp:nvSpPr>
      <dsp:spPr>
        <a:xfrm>
          <a:off x="41" y="110159"/>
          <a:ext cx="3967336" cy="892800"/>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kern="1200" dirty="0" smtClean="0"/>
            <a:t>Pros</a:t>
          </a:r>
          <a:endParaRPr lang="en-US" sz="3100" kern="1200" dirty="0"/>
        </a:p>
      </dsp:txBody>
      <dsp:txXfrm>
        <a:off x="41" y="110159"/>
        <a:ext cx="3967336" cy="892800"/>
      </dsp:txXfrm>
    </dsp:sp>
    <dsp:sp modelId="{F07403ED-7C07-4E77-ADD0-373A58DDB279}">
      <dsp:nvSpPr>
        <dsp:cNvPr id="0" name=""/>
        <dsp:cNvSpPr/>
      </dsp:nvSpPr>
      <dsp:spPr>
        <a:xfrm>
          <a:off x="41" y="1002959"/>
          <a:ext cx="3967336" cy="3829275"/>
        </a:xfrm>
        <a:prstGeom prst="rect">
          <a:avLst/>
        </a:prstGeom>
        <a:solidFill>
          <a:schemeClr val="accent1">
            <a:alpha val="90000"/>
            <a:tint val="40000"/>
            <a:hueOff val="0"/>
            <a:satOff val="0"/>
            <a:lumOff val="0"/>
            <a:alphaOff val="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smtClean="0"/>
            <a:t>Low performance impact</a:t>
          </a:r>
          <a:endParaRPr lang="en-US" sz="3100" kern="1200" dirty="0"/>
        </a:p>
        <a:p>
          <a:pPr marL="285750" lvl="1" indent="-285750" algn="l" defTabSz="1377950">
            <a:lnSpc>
              <a:spcPct val="90000"/>
            </a:lnSpc>
            <a:spcBef>
              <a:spcPct val="0"/>
            </a:spcBef>
            <a:spcAft>
              <a:spcPct val="15000"/>
            </a:spcAft>
            <a:buChar char="••"/>
          </a:pPr>
          <a:r>
            <a:rPr lang="en-US" sz="3100" b="0" i="0" kern="1200" dirty="0" smtClean="0"/>
            <a:t>conceal the network itself from the external computer </a:t>
          </a:r>
          <a:endParaRPr lang="en-US" sz="3100" kern="1200" dirty="0"/>
        </a:p>
        <a:p>
          <a:pPr marL="285750" lvl="1" indent="-285750" algn="l" defTabSz="1377950">
            <a:lnSpc>
              <a:spcPct val="90000"/>
            </a:lnSpc>
            <a:spcBef>
              <a:spcPct val="0"/>
            </a:spcBef>
            <a:spcAft>
              <a:spcPct val="15000"/>
            </a:spcAft>
            <a:buChar char="••"/>
          </a:pPr>
          <a:r>
            <a:rPr lang="en-US" sz="3100" kern="1200" dirty="0" smtClean="0"/>
            <a:t>Transparent to the client</a:t>
          </a:r>
          <a:endParaRPr lang="en-US" sz="3100" kern="1200" dirty="0"/>
        </a:p>
      </dsp:txBody>
      <dsp:txXfrm>
        <a:off x="41" y="1002959"/>
        <a:ext cx="3967336" cy="3829275"/>
      </dsp:txXfrm>
    </dsp:sp>
    <dsp:sp modelId="{B67D7C49-990B-4548-B79A-5BD68FA3CF1E}">
      <dsp:nvSpPr>
        <dsp:cNvPr id="0" name=""/>
        <dsp:cNvSpPr/>
      </dsp:nvSpPr>
      <dsp:spPr>
        <a:xfrm>
          <a:off x="4522804" y="110159"/>
          <a:ext cx="3967336" cy="892800"/>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kern="1200" dirty="0" smtClean="0"/>
            <a:t>Cons</a:t>
          </a:r>
          <a:endParaRPr lang="en-US" sz="3100" kern="1200" dirty="0"/>
        </a:p>
      </dsp:txBody>
      <dsp:txXfrm>
        <a:off x="4522804" y="110159"/>
        <a:ext cx="3967336" cy="892800"/>
      </dsp:txXfrm>
    </dsp:sp>
    <dsp:sp modelId="{9EEAAFB0-B227-4720-B8CA-13EB5ECAF3E3}">
      <dsp:nvSpPr>
        <dsp:cNvPr id="0" name=""/>
        <dsp:cNvSpPr/>
      </dsp:nvSpPr>
      <dsp:spPr>
        <a:xfrm>
          <a:off x="4522804" y="1002959"/>
          <a:ext cx="3967336" cy="3829275"/>
        </a:xfrm>
        <a:prstGeom prst="rect">
          <a:avLst/>
        </a:prstGeom>
        <a:solidFill>
          <a:schemeClr val="accent5">
            <a:alpha val="9000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smtClean="0"/>
            <a:t>Doesn’t filter individual packets, after legitimate session opening doesn’t check what’s coming</a:t>
          </a:r>
          <a:endParaRPr lang="en-US" sz="3100" kern="1200" dirty="0"/>
        </a:p>
        <a:p>
          <a:pPr marL="285750" lvl="1" indent="-285750" algn="l" defTabSz="1377950">
            <a:lnSpc>
              <a:spcPct val="90000"/>
            </a:lnSpc>
            <a:spcBef>
              <a:spcPct val="0"/>
            </a:spcBef>
            <a:spcAft>
              <a:spcPct val="15000"/>
            </a:spcAft>
            <a:buChar char="••"/>
          </a:pPr>
          <a:r>
            <a:rPr lang="en-US" sz="3100" kern="1200" dirty="0" smtClean="0"/>
            <a:t>Handle only TCP connections</a:t>
          </a:r>
          <a:endParaRPr lang="en-US" sz="3100" kern="1200" dirty="0"/>
        </a:p>
      </dsp:txBody>
      <dsp:txXfrm>
        <a:off x="4522804" y="1002959"/>
        <a:ext cx="3967336" cy="38292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4F82B-94CF-4066-93ED-058FB8C2BDD7}">
      <dsp:nvSpPr>
        <dsp:cNvPr id="0" name=""/>
        <dsp:cNvSpPr/>
      </dsp:nvSpPr>
      <dsp:spPr>
        <a:xfrm>
          <a:off x="41" y="394544"/>
          <a:ext cx="3967336" cy="777600"/>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Pros</a:t>
          </a:r>
          <a:endParaRPr lang="en-US" sz="2700" kern="1200" dirty="0"/>
        </a:p>
      </dsp:txBody>
      <dsp:txXfrm>
        <a:off x="41" y="394544"/>
        <a:ext cx="3967336" cy="777600"/>
      </dsp:txXfrm>
    </dsp:sp>
    <dsp:sp modelId="{F07403ED-7C07-4E77-ADD0-373A58DDB279}">
      <dsp:nvSpPr>
        <dsp:cNvPr id="0" name=""/>
        <dsp:cNvSpPr/>
      </dsp:nvSpPr>
      <dsp:spPr>
        <a:xfrm>
          <a:off x="41" y="1172144"/>
          <a:ext cx="3967336" cy="3375706"/>
        </a:xfrm>
        <a:prstGeom prst="rect">
          <a:avLst/>
        </a:prstGeom>
        <a:solidFill>
          <a:schemeClr val="accent1">
            <a:alpha val="90000"/>
            <a:tint val="40000"/>
            <a:hueOff val="0"/>
            <a:satOff val="0"/>
            <a:lumOff val="0"/>
            <a:alphaOff val="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Inner hosts IP hiding</a:t>
          </a:r>
          <a:endParaRPr lang="en-US" sz="2700" kern="1200" dirty="0"/>
        </a:p>
        <a:p>
          <a:pPr marL="228600" lvl="1" indent="-228600" algn="l" defTabSz="1200150">
            <a:lnSpc>
              <a:spcPct val="90000"/>
            </a:lnSpc>
            <a:spcBef>
              <a:spcPct val="0"/>
            </a:spcBef>
            <a:spcAft>
              <a:spcPct val="15000"/>
            </a:spcAft>
            <a:buChar char="••"/>
          </a:pPr>
          <a:r>
            <a:rPr lang="en-US" sz="2700" kern="1200" dirty="0" smtClean="0"/>
            <a:t>Header destruction</a:t>
          </a:r>
          <a:endParaRPr lang="en-US" sz="2700" kern="1200" dirty="0"/>
        </a:p>
        <a:p>
          <a:pPr marL="228600" lvl="1" indent="-228600" algn="l" defTabSz="1200150">
            <a:lnSpc>
              <a:spcPct val="90000"/>
            </a:lnSpc>
            <a:spcBef>
              <a:spcPct val="0"/>
            </a:spcBef>
            <a:spcAft>
              <a:spcPct val="15000"/>
            </a:spcAft>
            <a:buChar char="••"/>
          </a:pPr>
          <a:r>
            <a:rPr lang="en-US" sz="2700" kern="1200" dirty="0" smtClean="0"/>
            <a:t>Protocol enforcement </a:t>
          </a:r>
          <a:endParaRPr lang="en-US" sz="2700" kern="1200" dirty="0"/>
        </a:p>
        <a:p>
          <a:pPr marL="228600" lvl="1" indent="-228600" algn="l" defTabSz="1200150">
            <a:lnSpc>
              <a:spcPct val="90000"/>
            </a:lnSpc>
            <a:spcBef>
              <a:spcPct val="0"/>
            </a:spcBef>
            <a:spcAft>
              <a:spcPct val="15000"/>
            </a:spcAft>
            <a:buChar char="••"/>
          </a:pPr>
          <a:r>
            <a:rPr lang="en-US" sz="2700" kern="1200" dirty="0" smtClean="0"/>
            <a:t>logging</a:t>
          </a:r>
          <a:endParaRPr lang="en-US" sz="2700" kern="1200" dirty="0"/>
        </a:p>
      </dsp:txBody>
      <dsp:txXfrm>
        <a:off x="41" y="1172144"/>
        <a:ext cx="3967336" cy="3375706"/>
      </dsp:txXfrm>
    </dsp:sp>
    <dsp:sp modelId="{B67D7C49-990B-4548-B79A-5BD68FA3CF1E}">
      <dsp:nvSpPr>
        <dsp:cNvPr id="0" name=""/>
        <dsp:cNvSpPr/>
      </dsp:nvSpPr>
      <dsp:spPr>
        <a:xfrm>
          <a:off x="4522804" y="394544"/>
          <a:ext cx="3967336" cy="777600"/>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Cons</a:t>
          </a:r>
          <a:endParaRPr lang="en-US" sz="2700" kern="1200" dirty="0"/>
        </a:p>
      </dsp:txBody>
      <dsp:txXfrm>
        <a:off x="4522804" y="394544"/>
        <a:ext cx="3967336" cy="777600"/>
      </dsp:txXfrm>
    </dsp:sp>
    <dsp:sp modelId="{9EEAAFB0-B227-4720-B8CA-13EB5ECAF3E3}">
      <dsp:nvSpPr>
        <dsp:cNvPr id="0" name=""/>
        <dsp:cNvSpPr/>
      </dsp:nvSpPr>
      <dsp:spPr>
        <a:xfrm>
          <a:off x="4522804" y="1172144"/>
          <a:ext cx="3967336" cy="3375706"/>
        </a:xfrm>
        <a:prstGeom prst="rect">
          <a:avLst/>
        </a:prstGeom>
        <a:solidFill>
          <a:schemeClr val="accent5">
            <a:alpha val="9000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High performance impact (data based filter, not only specific fields from headers)</a:t>
          </a:r>
          <a:endParaRPr lang="en-US" sz="2700" kern="1200" dirty="0"/>
        </a:p>
        <a:p>
          <a:pPr marL="228600" lvl="1" indent="-228600" algn="l" defTabSz="1200150">
            <a:lnSpc>
              <a:spcPct val="90000"/>
            </a:lnSpc>
            <a:spcBef>
              <a:spcPct val="0"/>
            </a:spcBef>
            <a:spcAft>
              <a:spcPct val="15000"/>
            </a:spcAft>
            <a:buChar char="••"/>
          </a:pPr>
          <a:r>
            <a:rPr lang="en-US" sz="2700" kern="1200" dirty="0" smtClean="0"/>
            <a:t>Not transparent to the client</a:t>
          </a:r>
          <a:endParaRPr lang="en-US" sz="2700" kern="1200" dirty="0"/>
        </a:p>
        <a:p>
          <a:pPr marL="228600" lvl="1" indent="-228600" algn="l" defTabSz="1200150">
            <a:lnSpc>
              <a:spcPct val="90000"/>
            </a:lnSpc>
            <a:spcBef>
              <a:spcPct val="0"/>
            </a:spcBef>
            <a:spcAft>
              <a:spcPct val="15000"/>
            </a:spcAft>
            <a:buChar char="••"/>
          </a:pPr>
          <a:r>
            <a:rPr lang="en-US" sz="2700" kern="1200" dirty="0" smtClean="0"/>
            <a:t>Only supported protocols can be used</a:t>
          </a:r>
          <a:endParaRPr lang="en-US" sz="2700" kern="1200" dirty="0"/>
        </a:p>
      </dsp:txBody>
      <dsp:txXfrm>
        <a:off x="4522804" y="1172144"/>
        <a:ext cx="3967336" cy="33757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4F82B-94CF-4066-93ED-058FB8C2BDD7}">
      <dsp:nvSpPr>
        <dsp:cNvPr id="0" name=""/>
        <dsp:cNvSpPr/>
      </dsp:nvSpPr>
      <dsp:spPr>
        <a:xfrm>
          <a:off x="41" y="21622"/>
          <a:ext cx="3967336" cy="864000"/>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kern="1200" dirty="0" smtClean="0"/>
            <a:t>Pros</a:t>
          </a:r>
          <a:endParaRPr lang="en-US" sz="3000" kern="1200" dirty="0"/>
        </a:p>
      </dsp:txBody>
      <dsp:txXfrm>
        <a:off x="41" y="21622"/>
        <a:ext cx="3967336" cy="864000"/>
      </dsp:txXfrm>
    </dsp:sp>
    <dsp:sp modelId="{F07403ED-7C07-4E77-ADD0-373A58DDB279}">
      <dsp:nvSpPr>
        <dsp:cNvPr id="0" name=""/>
        <dsp:cNvSpPr/>
      </dsp:nvSpPr>
      <dsp:spPr>
        <a:xfrm>
          <a:off x="41" y="885622"/>
          <a:ext cx="3967336" cy="4035150"/>
        </a:xfrm>
        <a:prstGeom prst="rect">
          <a:avLst/>
        </a:prstGeom>
        <a:solidFill>
          <a:schemeClr val="accent1">
            <a:alpha val="90000"/>
            <a:tint val="40000"/>
            <a:hueOff val="0"/>
            <a:satOff val="0"/>
            <a:lumOff val="0"/>
            <a:alphaOff val="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t>Good security coverage, deals with all levels and able to provide high level of defense</a:t>
          </a:r>
          <a:endParaRPr lang="en-US" sz="3000" kern="1200" dirty="0"/>
        </a:p>
        <a:p>
          <a:pPr marL="285750" lvl="1" indent="-285750" algn="l" defTabSz="1333500">
            <a:lnSpc>
              <a:spcPct val="90000"/>
            </a:lnSpc>
            <a:spcBef>
              <a:spcPct val="0"/>
            </a:spcBef>
            <a:spcAft>
              <a:spcPct val="15000"/>
            </a:spcAft>
            <a:buChar char="••"/>
          </a:pPr>
          <a:r>
            <a:rPr lang="en-US" sz="3000" kern="1200" dirty="0" smtClean="0"/>
            <a:t>No proxies – transparent to the client</a:t>
          </a:r>
          <a:endParaRPr lang="en-US" sz="3000" kern="1200" dirty="0"/>
        </a:p>
      </dsp:txBody>
      <dsp:txXfrm>
        <a:off x="41" y="885622"/>
        <a:ext cx="3967336" cy="4035150"/>
      </dsp:txXfrm>
    </dsp:sp>
    <dsp:sp modelId="{B67D7C49-990B-4548-B79A-5BD68FA3CF1E}">
      <dsp:nvSpPr>
        <dsp:cNvPr id="0" name=""/>
        <dsp:cNvSpPr/>
      </dsp:nvSpPr>
      <dsp:spPr>
        <a:xfrm>
          <a:off x="4522804" y="21622"/>
          <a:ext cx="3967336" cy="864000"/>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kern="1200" dirty="0" smtClean="0"/>
            <a:t>Cons</a:t>
          </a:r>
          <a:endParaRPr lang="en-US" sz="3000" kern="1200" dirty="0"/>
        </a:p>
      </dsp:txBody>
      <dsp:txXfrm>
        <a:off x="4522804" y="21622"/>
        <a:ext cx="3967336" cy="864000"/>
      </dsp:txXfrm>
    </dsp:sp>
    <dsp:sp modelId="{9EEAAFB0-B227-4720-B8CA-13EB5ECAF3E3}">
      <dsp:nvSpPr>
        <dsp:cNvPr id="0" name=""/>
        <dsp:cNvSpPr/>
      </dsp:nvSpPr>
      <dsp:spPr>
        <a:xfrm>
          <a:off x="4522804" y="885622"/>
          <a:ext cx="3967336" cy="4035150"/>
        </a:xfrm>
        <a:prstGeom prst="rect">
          <a:avLst/>
        </a:prstGeom>
        <a:solidFill>
          <a:schemeClr val="accent5">
            <a:alpha val="9000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t>Complicated and can hurt security and experience if not managed properly</a:t>
          </a:r>
          <a:endParaRPr lang="en-US" sz="3000" kern="1200" dirty="0"/>
        </a:p>
        <a:p>
          <a:pPr marL="285750" lvl="1" indent="-285750" algn="l" defTabSz="1333500">
            <a:lnSpc>
              <a:spcPct val="90000"/>
            </a:lnSpc>
            <a:spcBef>
              <a:spcPct val="0"/>
            </a:spcBef>
            <a:spcAft>
              <a:spcPct val="15000"/>
            </a:spcAft>
            <a:buChar char="••"/>
          </a:pPr>
          <a:r>
            <a:rPr lang="en-US" sz="3000" kern="1200" dirty="0" smtClean="0"/>
            <a:t>Most expansive method (requires most resources)</a:t>
          </a:r>
          <a:endParaRPr lang="en-US" sz="3000" kern="1200" dirty="0"/>
        </a:p>
      </dsp:txBody>
      <dsp:txXfrm>
        <a:off x="4522804" y="885622"/>
        <a:ext cx="3967336" cy="40351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atin typeface="Arial" charset="0"/>
              </a:defRPr>
            </a:lvl1pPr>
          </a:lstStyle>
          <a:p>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atin typeface="Arial" charset="0"/>
              </a:defRPr>
            </a:lvl1pPr>
          </a:lstStyle>
          <a:p>
            <a:endParaRPr lang="en-US"/>
          </a:p>
        </p:txBody>
      </p:sp>
      <p:sp>
        <p:nvSpPr>
          <p:cNvPr id="15364"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atin typeface="Arial" charset="0"/>
              </a:defRPr>
            </a:lvl1pPr>
          </a:lstStyle>
          <a:p>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Arial" charset="0"/>
              </a:defRPr>
            </a:lvl1pPr>
          </a:lstStyle>
          <a:p>
            <a:fld id="{3EEE9B47-791B-47F7-AE03-C0D580CA0B67}" type="slidenum">
              <a:rPr lang="en-US"/>
              <a:pPr/>
              <a:t>‹#›</a:t>
            </a:fld>
            <a:endParaRPr lang="en-US"/>
          </a:p>
        </p:txBody>
      </p:sp>
    </p:spTree>
    <p:extLst>
      <p:ext uri="{BB962C8B-B14F-4D97-AF65-F5344CB8AC3E}">
        <p14:creationId xmlns:p14="http://schemas.microsoft.com/office/powerpoint/2010/main" val="17388160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EE9B47-791B-47F7-AE03-C0D580CA0B67}" type="slidenum">
              <a:rPr lang="en-US" smtClean="0"/>
              <a:pPr/>
              <a:t>1</a:t>
            </a:fld>
            <a:endParaRPr lang="en-US"/>
          </a:p>
        </p:txBody>
      </p:sp>
    </p:spTree>
    <p:extLst>
      <p:ext uri="{BB962C8B-B14F-4D97-AF65-F5344CB8AC3E}">
        <p14:creationId xmlns:p14="http://schemas.microsoft.com/office/powerpoint/2010/main" val="2512101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E54B8-50F8-483B-84A2-98E9614F2A61}"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50258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77BAECE6-6601-42F9-9CAF-CFB128EBA67E}" type="slidenum">
              <a:rPr lang="en-US" smtClean="0">
                <a:latin typeface="Calibri" pitchFamily="34" charset="0"/>
              </a:rPr>
              <a:pPr fontAlgn="base">
                <a:spcBef>
                  <a:spcPct val="0"/>
                </a:spcBef>
                <a:spcAft>
                  <a:spcPct val="0"/>
                </a:spcAft>
                <a:defRPr/>
              </a:pPr>
              <a:t>64</a:t>
            </a:fld>
            <a:endParaRPr lang="en-US" smtClean="0">
              <a:latin typeface="Calibri" pitchFamily="34" charset="0"/>
            </a:endParaRPr>
          </a:p>
        </p:txBody>
      </p:sp>
      <p:sp>
        <p:nvSpPr>
          <p:cNvPr id="28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6E2AF1C-35D8-4143-8F93-9557D5016D4E}" type="slidenum">
              <a:rPr lang="ar-SA" sz="1200">
                <a:latin typeface="Arial" charset="0"/>
              </a:rPr>
              <a:pPr algn="r" eaLnBrk="1" hangingPunct="1"/>
              <a:t>64</a:t>
            </a:fld>
            <a:endParaRPr lang="en-US" sz="1200">
              <a:latin typeface="Arial" charset="0"/>
            </a:endParaRPr>
          </a:p>
        </p:txBody>
      </p:sp>
      <p:sp>
        <p:nvSpPr>
          <p:cNvPr id="2867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E5D69510-54B8-4A3E-AEDC-A4C9B1A4A6C7}" type="slidenum">
              <a:rPr lang="ar-SA" sz="1200">
                <a:latin typeface="Arial" charset="0"/>
              </a:rPr>
              <a:pPr algn="r" eaLnBrk="1" hangingPunct="1"/>
              <a:t>64</a:t>
            </a:fld>
            <a:endParaRPr lang="en-US" sz="1200">
              <a:latin typeface="Arial" charset="0"/>
            </a:endParaRPr>
          </a:p>
        </p:txBody>
      </p:sp>
      <p:sp>
        <p:nvSpPr>
          <p:cNvPr id="2867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571C0F7-5B61-4730-AD67-574C7A3AFF75}" type="slidenum">
              <a:rPr lang="ar-SA" sz="1200">
                <a:latin typeface="Arial" charset="0"/>
              </a:rPr>
              <a:pPr algn="r" eaLnBrk="1" hangingPunct="1"/>
              <a:t>64</a:t>
            </a:fld>
            <a:endParaRPr lang="en-US" sz="1200">
              <a:latin typeface="Arial" charset="0"/>
            </a:endParaRPr>
          </a:p>
        </p:txBody>
      </p:sp>
      <p:sp>
        <p:nvSpPr>
          <p:cNvPr id="28678"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971250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C0482CFB-D83D-4EE1-A955-94C0788DA3D1}" type="slidenum">
              <a:rPr lang="en-US" smtClean="0">
                <a:latin typeface="Calibri" pitchFamily="34" charset="0"/>
              </a:rPr>
              <a:pPr fontAlgn="base">
                <a:spcBef>
                  <a:spcPct val="0"/>
                </a:spcBef>
                <a:spcAft>
                  <a:spcPct val="0"/>
                </a:spcAft>
                <a:defRPr/>
              </a:pPr>
              <a:t>73</a:t>
            </a:fld>
            <a:endParaRPr lang="en-US" smtClean="0">
              <a:latin typeface="Calibri" pitchFamily="34" charset="0"/>
            </a:endParaRPr>
          </a:p>
        </p:txBody>
      </p:sp>
      <p:sp>
        <p:nvSpPr>
          <p:cNvPr id="29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730C3CAA-957A-4267-9510-1B8F5AB080B0}" type="slidenum">
              <a:rPr lang="ar-SA" sz="1200">
                <a:latin typeface="Arial" charset="0"/>
              </a:rPr>
              <a:pPr algn="r" eaLnBrk="1" hangingPunct="1"/>
              <a:t>73</a:t>
            </a:fld>
            <a:endParaRPr lang="en-US" sz="1200">
              <a:latin typeface="Arial" charset="0"/>
            </a:endParaRPr>
          </a:p>
        </p:txBody>
      </p:sp>
      <p:sp>
        <p:nvSpPr>
          <p:cNvPr id="2970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9DFD449B-9F88-46D7-9356-D2123ED038E1}" type="slidenum">
              <a:rPr lang="ar-SA" sz="1200">
                <a:latin typeface="Arial" charset="0"/>
              </a:rPr>
              <a:pPr algn="r" eaLnBrk="1" hangingPunct="1"/>
              <a:t>73</a:t>
            </a:fld>
            <a:endParaRPr lang="en-US" sz="1200">
              <a:latin typeface="Arial" charset="0"/>
            </a:endParaRPr>
          </a:p>
        </p:txBody>
      </p:sp>
      <p:sp>
        <p:nvSpPr>
          <p:cNvPr id="2970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B59AADA-F6F5-447D-B14A-5814DBA16BC5}" type="slidenum">
              <a:rPr lang="ar-SA" sz="1200">
                <a:latin typeface="Arial" charset="0"/>
              </a:rPr>
              <a:pPr algn="r" eaLnBrk="1" hangingPunct="1"/>
              <a:t>73</a:t>
            </a:fld>
            <a:endParaRPr lang="en-US" sz="1200">
              <a:latin typeface="Arial" charset="0"/>
            </a:endParaRPr>
          </a:p>
        </p:txBody>
      </p:sp>
      <p:sp>
        <p:nvSpPr>
          <p:cNvPr id="29702"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57675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68E5B51A-ECA6-4C5B-8976-9B42C38C3B67}"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
        <p:nvSpPr>
          <p:cNvPr id="25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D2A1E14C-13F1-4767-A3F5-160B683EB85F}" type="slidenum">
              <a:rPr lang="ar-SA" sz="1200">
                <a:latin typeface="Arial" charset="0"/>
              </a:rPr>
              <a:pPr algn="r" eaLnBrk="1" hangingPunct="1"/>
              <a:t>2</a:t>
            </a:fld>
            <a:endParaRPr lang="en-US" sz="1200">
              <a:latin typeface="Arial" charset="0"/>
            </a:endParaRPr>
          </a:p>
        </p:txBody>
      </p:sp>
      <p:sp>
        <p:nvSpPr>
          <p:cNvPr id="2560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00EB704F-BAD3-4942-ACEF-5AE6CAB3CCE2}" type="slidenum">
              <a:rPr lang="ar-SA" sz="1200">
                <a:latin typeface="Arial" charset="0"/>
              </a:rPr>
              <a:pPr algn="r" eaLnBrk="1" hangingPunct="1"/>
              <a:t>2</a:t>
            </a:fld>
            <a:endParaRPr lang="en-US" sz="1200">
              <a:latin typeface="Arial" charset="0"/>
            </a:endParaRPr>
          </a:p>
        </p:txBody>
      </p:sp>
      <p:sp>
        <p:nvSpPr>
          <p:cNvPr id="256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26B66322-B7AF-4955-B176-5667A950E981}" type="slidenum">
              <a:rPr lang="ar-SA" sz="1200">
                <a:latin typeface="Arial" charset="0"/>
              </a:rPr>
              <a:pPr algn="r" eaLnBrk="1" hangingPunct="1"/>
              <a:t>2</a:t>
            </a:fld>
            <a:endParaRPr lang="en-US" sz="1200">
              <a:latin typeface="Arial" charset="0"/>
            </a:endParaRPr>
          </a:p>
        </p:txBody>
      </p:sp>
      <p:sp>
        <p:nvSpPr>
          <p:cNvPr id="25606"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13771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078EB857-F098-4B90-829D-37F6C1E13B93}" type="slidenum">
              <a:rPr lang="en-US" smtClean="0">
                <a:latin typeface="Calibri" pitchFamily="34" charset="0"/>
              </a:rPr>
              <a:pPr fontAlgn="base">
                <a:spcBef>
                  <a:spcPct val="0"/>
                </a:spcBef>
                <a:spcAft>
                  <a:spcPct val="0"/>
                </a:spcAft>
                <a:defRPr/>
              </a:pPr>
              <a:t>3</a:t>
            </a:fld>
            <a:endParaRPr lang="en-US" smtClean="0">
              <a:latin typeface="Calibri" pitchFamily="34" charset="0"/>
            </a:endParaRPr>
          </a:p>
        </p:txBody>
      </p:sp>
      <p:sp>
        <p:nvSpPr>
          <p:cNvPr id="266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D77E09E1-1AFE-4BC9-86F6-0868F6ED49BA}" type="slidenum">
              <a:rPr lang="ar-SA" sz="1200">
                <a:latin typeface="Arial" charset="0"/>
              </a:rPr>
              <a:pPr algn="r" eaLnBrk="1" hangingPunct="1"/>
              <a:t>3</a:t>
            </a:fld>
            <a:endParaRPr lang="en-US" sz="1200">
              <a:latin typeface="Arial" charset="0"/>
            </a:endParaRPr>
          </a:p>
        </p:txBody>
      </p:sp>
      <p:sp>
        <p:nvSpPr>
          <p:cNvPr id="2662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6ADD5D0-B8DD-471C-B090-BEBC92188E6C}" type="slidenum">
              <a:rPr lang="ar-SA" sz="1200">
                <a:latin typeface="Arial" charset="0"/>
              </a:rPr>
              <a:pPr algn="r" eaLnBrk="1" hangingPunct="1"/>
              <a:t>3</a:t>
            </a:fld>
            <a:endParaRPr lang="en-US" sz="1200">
              <a:latin typeface="Arial" charset="0"/>
            </a:endParaRPr>
          </a:p>
        </p:txBody>
      </p:sp>
      <p:sp>
        <p:nvSpPr>
          <p:cNvPr id="2662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1A9241E-47BA-4D81-BE8D-F467E6D76715}" type="slidenum">
              <a:rPr lang="ar-SA" sz="1200">
                <a:latin typeface="Arial" charset="0"/>
              </a:rPr>
              <a:pPr algn="r" eaLnBrk="1" hangingPunct="1"/>
              <a:t>3</a:t>
            </a:fld>
            <a:endParaRPr lang="en-US" sz="1200">
              <a:latin typeface="Arial" charset="0"/>
            </a:endParaRPr>
          </a:p>
        </p:txBody>
      </p:sp>
      <p:sp>
        <p:nvSpPr>
          <p:cNvPr id="26630"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920534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45C04EAB-0B84-4A23-895D-064FAE6D5D65}" type="slidenum">
              <a:rPr lang="en-US" smtClean="0">
                <a:latin typeface="Calibri" pitchFamily="34" charset="0"/>
              </a:rPr>
              <a:pPr fontAlgn="base">
                <a:spcBef>
                  <a:spcPct val="0"/>
                </a:spcBef>
                <a:spcAft>
                  <a:spcPct val="0"/>
                </a:spcAft>
                <a:defRPr/>
              </a:pPr>
              <a:t>8</a:t>
            </a:fld>
            <a:endParaRPr lang="en-US" smtClean="0">
              <a:latin typeface="Calibri" pitchFamily="34" charset="0"/>
            </a:endParaRPr>
          </a:p>
        </p:txBody>
      </p:sp>
      <p:sp>
        <p:nvSpPr>
          <p:cNvPr id="276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C5F8F10F-3C3D-4682-A15A-60FC9A28BD0B}" type="slidenum">
              <a:rPr lang="ar-SA" sz="1200">
                <a:latin typeface="Arial" charset="0"/>
              </a:rPr>
              <a:pPr algn="r" eaLnBrk="1" hangingPunct="1"/>
              <a:t>8</a:t>
            </a:fld>
            <a:endParaRPr lang="en-US" sz="1200">
              <a:latin typeface="Arial" charset="0"/>
            </a:endParaRPr>
          </a:p>
        </p:txBody>
      </p:sp>
      <p:sp>
        <p:nvSpPr>
          <p:cNvPr id="2765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2C52FBC3-2AE9-4CED-BD67-968FA1F6B142}" type="slidenum">
              <a:rPr lang="ar-SA" sz="1200">
                <a:latin typeface="Arial" charset="0"/>
              </a:rPr>
              <a:pPr algn="r" eaLnBrk="1" hangingPunct="1"/>
              <a:t>8</a:t>
            </a:fld>
            <a:endParaRPr lang="en-US" sz="1200">
              <a:latin typeface="Arial" charset="0"/>
            </a:endParaRPr>
          </a:p>
        </p:txBody>
      </p:sp>
      <p:sp>
        <p:nvSpPr>
          <p:cNvPr id="2765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7702129-9060-4ED2-A776-618AA6EC6032}" type="slidenum">
              <a:rPr lang="ar-SA" sz="1200">
                <a:latin typeface="Arial" charset="0"/>
              </a:rPr>
              <a:pPr algn="r" eaLnBrk="1" hangingPunct="1"/>
              <a:t>8</a:t>
            </a:fld>
            <a:endParaRPr lang="en-US" sz="1200">
              <a:latin typeface="Arial" charset="0"/>
            </a:endParaRPr>
          </a:p>
        </p:txBody>
      </p:sp>
      <p:sp>
        <p:nvSpPr>
          <p:cNvPr id="27654"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150775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77BAECE6-6601-42F9-9CAF-CFB128EBA67E}" type="slidenum">
              <a:rPr lang="en-US" smtClean="0">
                <a:latin typeface="Calibri" pitchFamily="34" charset="0"/>
              </a:rPr>
              <a:pPr fontAlgn="base">
                <a:spcBef>
                  <a:spcPct val="0"/>
                </a:spcBef>
                <a:spcAft>
                  <a:spcPct val="0"/>
                </a:spcAft>
                <a:defRPr/>
              </a:pPr>
              <a:t>30</a:t>
            </a:fld>
            <a:endParaRPr lang="en-US" smtClean="0">
              <a:latin typeface="Calibri" pitchFamily="34" charset="0"/>
            </a:endParaRPr>
          </a:p>
        </p:txBody>
      </p:sp>
      <p:sp>
        <p:nvSpPr>
          <p:cNvPr id="28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6E2AF1C-35D8-4143-8F93-9557D5016D4E}" type="slidenum">
              <a:rPr lang="ar-SA" sz="1200">
                <a:latin typeface="Arial" charset="0"/>
              </a:rPr>
              <a:pPr algn="r" eaLnBrk="1" hangingPunct="1"/>
              <a:t>30</a:t>
            </a:fld>
            <a:endParaRPr lang="en-US" sz="1200">
              <a:latin typeface="Arial" charset="0"/>
            </a:endParaRPr>
          </a:p>
        </p:txBody>
      </p:sp>
      <p:sp>
        <p:nvSpPr>
          <p:cNvPr id="2867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E5D69510-54B8-4A3E-AEDC-A4C9B1A4A6C7}" type="slidenum">
              <a:rPr lang="ar-SA" sz="1200">
                <a:latin typeface="Arial" charset="0"/>
              </a:rPr>
              <a:pPr algn="r" eaLnBrk="1" hangingPunct="1"/>
              <a:t>30</a:t>
            </a:fld>
            <a:endParaRPr lang="en-US" sz="1200">
              <a:latin typeface="Arial" charset="0"/>
            </a:endParaRPr>
          </a:p>
        </p:txBody>
      </p:sp>
      <p:sp>
        <p:nvSpPr>
          <p:cNvPr id="2867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571C0F7-5B61-4730-AD67-574C7A3AFF75}" type="slidenum">
              <a:rPr lang="ar-SA" sz="1200">
                <a:latin typeface="Arial" charset="0"/>
              </a:rPr>
              <a:pPr algn="r" eaLnBrk="1" hangingPunct="1"/>
              <a:t>30</a:t>
            </a:fld>
            <a:endParaRPr lang="en-US" sz="1200">
              <a:latin typeface="Arial" charset="0"/>
            </a:endParaRPr>
          </a:p>
        </p:txBody>
      </p:sp>
      <p:sp>
        <p:nvSpPr>
          <p:cNvPr id="28678"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1270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buClr>
                <a:srgbClr val="C0504D"/>
              </a:buClr>
            </a:pPr>
            <a:fld id="{3EEE9B47-791B-47F7-AE03-C0D580CA0B67}" type="slidenum">
              <a:rPr lang="en-US" smtClean="0">
                <a:solidFill>
                  <a:prstClr val="black"/>
                </a:solidFill>
              </a:rPr>
              <a:pPr>
                <a:buClr>
                  <a:srgbClr val="C0504D"/>
                </a:buClr>
              </a:pPr>
              <a:t>32</a:t>
            </a:fld>
            <a:endParaRPr lang="en-US">
              <a:solidFill>
                <a:prstClr val="black"/>
              </a:solidFill>
            </a:endParaRPr>
          </a:p>
        </p:txBody>
      </p:sp>
    </p:spTree>
    <p:extLst>
      <p:ext uri="{BB962C8B-B14F-4D97-AF65-F5344CB8AC3E}">
        <p14:creationId xmlns:p14="http://schemas.microsoft.com/office/powerpoint/2010/main" val="251210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68E5B51A-ECA6-4C5B-8976-9B42C38C3B67}" type="slidenum">
              <a:rPr lang="en-US" smtClean="0">
                <a:latin typeface="Calibri" pitchFamily="34" charset="0"/>
              </a:rPr>
              <a:pPr fontAlgn="base">
                <a:spcBef>
                  <a:spcPct val="0"/>
                </a:spcBef>
                <a:spcAft>
                  <a:spcPct val="0"/>
                </a:spcAft>
                <a:defRPr/>
              </a:pPr>
              <a:t>33</a:t>
            </a:fld>
            <a:endParaRPr lang="en-US" smtClean="0">
              <a:latin typeface="Calibri" pitchFamily="34" charset="0"/>
            </a:endParaRPr>
          </a:p>
        </p:txBody>
      </p:sp>
      <p:sp>
        <p:nvSpPr>
          <p:cNvPr id="25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D2A1E14C-13F1-4767-A3F5-160B683EB85F}" type="slidenum">
              <a:rPr lang="ar-SA" sz="1200">
                <a:latin typeface="Arial" charset="0"/>
              </a:rPr>
              <a:pPr algn="r" eaLnBrk="1" hangingPunct="1"/>
              <a:t>33</a:t>
            </a:fld>
            <a:endParaRPr lang="en-US" sz="1200">
              <a:latin typeface="Arial" charset="0"/>
            </a:endParaRPr>
          </a:p>
        </p:txBody>
      </p:sp>
      <p:sp>
        <p:nvSpPr>
          <p:cNvPr id="2560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00EB704F-BAD3-4942-ACEF-5AE6CAB3CCE2}" type="slidenum">
              <a:rPr lang="ar-SA" sz="1200">
                <a:latin typeface="Arial" charset="0"/>
              </a:rPr>
              <a:pPr algn="r" eaLnBrk="1" hangingPunct="1"/>
              <a:t>33</a:t>
            </a:fld>
            <a:endParaRPr lang="en-US" sz="1200">
              <a:latin typeface="Arial" charset="0"/>
            </a:endParaRPr>
          </a:p>
        </p:txBody>
      </p:sp>
      <p:sp>
        <p:nvSpPr>
          <p:cNvPr id="256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26B66322-B7AF-4955-B176-5667A950E981}" type="slidenum">
              <a:rPr lang="ar-SA" sz="1200">
                <a:latin typeface="Arial" charset="0"/>
              </a:rPr>
              <a:pPr algn="r" eaLnBrk="1" hangingPunct="1"/>
              <a:t>33</a:t>
            </a:fld>
            <a:endParaRPr lang="en-US" sz="1200">
              <a:latin typeface="Arial" charset="0"/>
            </a:endParaRPr>
          </a:p>
        </p:txBody>
      </p:sp>
      <p:sp>
        <p:nvSpPr>
          <p:cNvPr id="25606"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763588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078EB857-F098-4B90-829D-37F6C1E13B93}" type="slidenum">
              <a:rPr lang="en-US" smtClean="0">
                <a:latin typeface="Calibri" pitchFamily="34" charset="0"/>
              </a:rPr>
              <a:pPr fontAlgn="base">
                <a:spcBef>
                  <a:spcPct val="0"/>
                </a:spcBef>
                <a:spcAft>
                  <a:spcPct val="0"/>
                </a:spcAft>
                <a:defRPr/>
              </a:pPr>
              <a:t>34</a:t>
            </a:fld>
            <a:endParaRPr lang="en-US" smtClean="0">
              <a:latin typeface="Calibri" pitchFamily="34" charset="0"/>
            </a:endParaRPr>
          </a:p>
        </p:txBody>
      </p:sp>
      <p:sp>
        <p:nvSpPr>
          <p:cNvPr id="266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D77E09E1-1AFE-4BC9-86F6-0868F6ED49BA}" type="slidenum">
              <a:rPr lang="ar-SA" sz="1200">
                <a:latin typeface="Arial" charset="0"/>
              </a:rPr>
              <a:pPr algn="r" eaLnBrk="1" hangingPunct="1"/>
              <a:t>34</a:t>
            </a:fld>
            <a:endParaRPr lang="en-US" sz="1200">
              <a:latin typeface="Arial" charset="0"/>
            </a:endParaRPr>
          </a:p>
        </p:txBody>
      </p:sp>
      <p:sp>
        <p:nvSpPr>
          <p:cNvPr id="2662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6ADD5D0-B8DD-471C-B090-BEBC92188E6C}" type="slidenum">
              <a:rPr lang="ar-SA" sz="1200">
                <a:latin typeface="Arial" charset="0"/>
              </a:rPr>
              <a:pPr algn="r" eaLnBrk="1" hangingPunct="1"/>
              <a:t>34</a:t>
            </a:fld>
            <a:endParaRPr lang="en-US" sz="1200">
              <a:latin typeface="Arial" charset="0"/>
            </a:endParaRPr>
          </a:p>
        </p:txBody>
      </p:sp>
      <p:sp>
        <p:nvSpPr>
          <p:cNvPr id="2662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1A9241E-47BA-4D81-BE8D-F467E6D76715}" type="slidenum">
              <a:rPr lang="ar-SA" sz="1200">
                <a:latin typeface="Arial" charset="0"/>
              </a:rPr>
              <a:pPr algn="r" eaLnBrk="1" hangingPunct="1"/>
              <a:t>34</a:t>
            </a:fld>
            <a:endParaRPr lang="en-US" sz="1200">
              <a:latin typeface="Arial" charset="0"/>
            </a:endParaRPr>
          </a:p>
        </p:txBody>
      </p:sp>
      <p:sp>
        <p:nvSpPr>
          <p:cNvPr id="26630"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53719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45C04EAB-0B84-4A23-895D-064FAE6D5D65}" type="slidenum">
              <a:rPr lang="en-US" smtClean="0">
                <a:latin typeface="Calibri" pitchFamily="34" charset="0"/>
              </a:rPr>
              <a:pPr fontAlgn="base">
                <a:spcBef>
                  <a:spcPct val="0"/>
                </a:spcBef>
                <a:spcAft>
                  <a:spcPct val="0"/>
                </a:spcAft>
                <a:defRPr/>
              </a:pPr>
              <a:t>40</a:t>
            </a:fld>
            <a:endParaRPr lang="en-US" smtClean="0">
              <a:latin typeface="Calibri" pitchFamily="34" charset="0"/>
            </a:endParaRPr>
          </a:p>
        </p:txBody>
      </p:sp>
      <p:sp>
        <p:nvSpPr>
          <p:cNvPr id="276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C5F8F10F-3C3D-4682-A15A-60FC9A28BD0B}" type="slidenum">
              <a:rPr lang="ar-SA" sz="1200">
                <a:latin typeface="Arial" charset="0"/>
              </a:rPr>
              <a:pPr algn="r" eaLnBrk="1" hangingPunct="1"/>
              <a:t>40</a:t>
            </a:fld>
            <a:endParaRPr lang="en-US" sz="1200">
              <a:latin typeface="Arial" charset="0"/>
            </a:endParaRPr>
          </a:p>
        </p:txBody>
      </p:sp>
      <p:sp>
        <p:nvSpPr>
          <p:cNvPr id="2765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2C52FBC3-2AE9-4CED-BD67-968FA1F6B142}" type="slidenum">
              <a:rPr lang="ar-SA" sz="1200">
                <a:latin typeface="Arial" charset="0"/>
              </a:rPr>
              <a:pPr algn="r" eaLnBrk="1" hangingPunct="1"/>
              <a:t>40</a:t>
            </a:fld>
            <a:endParaRPr lang="en-US" sz="1200">
              <a:latin typeface="Arial" charset="0"/>
            </a:endParaRPr>
          </a:p>
        </p:txBody>
      </p:sp>
      <p:sp>
        <p:nvSpPr>
          <p:cNvPr id="2765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7702129-9060-4ED2-A776-618AA6EC6032}" type="slidenum">
              <a:rPr lang="ar-SA" sz="1200">
                <a:latin typeface="Arial" charset="0"/>
              </a:rPr>
              <a:pPr algn="r" eaLnBrk="1" hangingPunct="1"/>
              <a:t>40</a:t>
            </a:fld>
            <a:endParaRPr lang="en-US" sz="1200">
              <a:latin typeface="Arial" charset="0"/>
            </a:endParaRPr>
          </a:p>
        </p:txBody>
      </p:sp>
      <p:sp>
        <p:nvSpPr>
          <p:cNvPr id="27654"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320767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a:xfrm>
            <a:off x="0" y="9525"/>
            <a:ext cx="9906000" cy="6858000"/>
            <a:chOff x="0" y="9525"/>
            <a:chExt cx="9144000" cy="6858000"/>
          </a:xfrm>
        </p:grpSpPr>
        <p:grpSp>
          <p:nvGrpSpPr>
            <p:cNvPr id="4" name="Group 3"/>
            <p:cNvGrpSpPr/>
            <p:nvPr userDrawn="1"/>
          </p:nvGrpSpPr>
          <p:grpSpPr>
            <a:xfrm>
              <a:off x="0" y="9525"/>
              <a:ext cx="9144000" cy="6858000"/>
              <a:chOff x="0" y="9525"/>
              <a:chExt cx="9144000" cy="6858000"/>
            </a:xfrm>
          </p:grpSpPr>
          <p:pic>
            <p:nvPicPr>
              <p:cNvPr id="59415" name="Picture 23" descr="S1_10_01_20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162370" y="1401510"/>
                <a:ext cx="3161944" cy="1187866"/>
              </a:xfrm>
              <a:prstGeom prst="rect">
                <a:avLst/>
              </a:prstGeom>
              <a:solidFill>
                <a:schemeClr val="bg1"/>
              </a:solidFill>
              <a:ln w="12700" cap="flat" cmpd="sng" algn="ctr">
                <a:no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dirty="0" smtClean="0">
                  <a:ln>
                    <a:noFill/>
                  </a:ln>
                  <a:solidFill>
                    <a:schemeClr val="tx1"/>
                  </a:solidFill>
                  <a:effectLst/>
                  <a:latin typeface="Arial" pitchFamily="34" charset="0"/>
                </a:endParaRPr>
              </a:p>
            </p:txBody>
          </p:sp>
        </p:grpSp>
        <p:pic>
          <p:nvPicPr>
            <p:cNvPr id="9" name="Picture 3" descr="C:\Documents and Settings\darlene\Desktop\CheckPoint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6863" y="1708151"/>
              <a:ext cx="2509837" cy="682538"/>
            </a:xfrm>
            <a:prstGeom prst="rect">
              <a:avLst/>
            </a:prstGeom>
            <a:noFill/>
            <a:extLst>
              <a:ext uri="{909E8E84-426E-40DD-AFC4-6F175D3DCCD1}">
                <a14:hiddenFill xmlns:a14="http://schemas.microsoft.com/office/drawing/2010/main">
                  <a:solidFill>
                    <a:srgbClr val="FFFFFF"/>
                  </a:solidFill>
                </a14:hiddenFill>
              </a:ext>
            </a:extLst>
          </p:spPr>
        </p:pic>
      </p:grpSp>
      <p:sp>
        <p:nvSpPr>
          <p:cNvPr id="59395" name="Rectangle 3"/>
          <p:cNvSpPr>
            <a:spLocks noGrp="1" noChangeArrowheads="1"/>
          </p:cNvSpPr>
          <p:nvPr userDrawn="1">
            <p:ph type="ctrTitle"/>
          </p:nvPr>
        </p:nvSpPr>
        <p:spPr>
          <a:xfrm>
            <a:off x="227013" y="3028950"/>
            <a:ext cx="4622800" cy="1276350"/>
          </a:xfrm>
        </p:spPr>
        <p:txBody>
          <a:bodyPr anchor="t"/>
          <a:lstStyle>
            <a:lvl1pPr>
              <a:defRPr/>
            </a:lvl1pPr>
          </a:lstStyle>
          <a:p>
            <a:pPr lvl="0"/>
            <a:r>
              <a:rPr lang="en-US" noProof="0" smtClean="0"/>
              <a:t>Click to edit Master title style</a:t>
            </a:r>
          </a:p>
        </p:txBody>
      </p:sp>
      <p:sp>
        <p:nvSpPr>
          <p:cNvPr id="59396" name="Rectangle 4"/>
          <p:cNvSpPr>
            <a:spLocks noGrp="1" noChangeArrowheads="1"/>
          </p:cNvSpPr>
          <p:nvPr userDrawn="1">
            <p:ph type="subTitle" idx="1"/>
          </p:nvPr>
        </p:nvSpPr>
        <p:spPr>
          <a:xfrm>
            <a:off x="247650" y="5154658"/>
            <a:ext cx="5393267" cy="1066800"/>
          </a:xfrm>
        </p:spPr>
        <p:txBody>
          <a:bodyPr/>
          <a:lstStyle>
            <a:lvl1pPr marL="0" indent="0">
              <a:buFont typeface="Wingdings" pitchFamily="2" charset="2"/>
              <a:buNone/>
              <a:defRPr sz="1900">
                <a:solidFill>
                  <a:schemeClr val="bg1"/>
                </a:solidFill>
              </a:defRPr>
            </a:lvl1pPr>
          </a:lstStyle>
          <a:p>
            <a:pPr lvl="0"/>
            <a:r>
              <a:rPr lang="en-US" noProof="0" smtClean="0"/>
              <a:t>Click to edit Master subtitle style</a:t>
            </a:r>
            <a:endParaRPr lang="en-US" noProof="0" dirty="0" smtClean="0"/>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r>
              <a:rPr lang="en-US" smtClean="0"/>
              <a:t>Roei Ben-Harush 2015</a:t>
            </a:r>
            <a:endParaRPr lang="en-US"/>
          </a:p>
        </p:txBody>
      </p:sp>
      <p:sp>
        <p:nvSpPr>
          <p:cNvPr id="6" name="Date Placeholder 5"/>
          <p:cNvSpPr>
            <a:spLocks noGrp="1"/>
          </p:cNvSpPr>
          <p:nvPr>
            <p:ph type="dt" sz="quarter" idx="11"/>
          </p:nvPr>
        </p:nvSpPr>
        <p:spPr>
          <a:xfrm>
            <a:off x="681038" y="6356350"/>
            <a:ext cx="2228850" cy="365125"/>
          </a:xfrm>
          <a:prstGeom prst="rect">
            <a:avLst/>
          </a:prstGeom>
        </p:spPr>
        <p:txBody>
          <a:bodyPr/>
          <a:lstStyle/>
          <a:p>
            <a:fld id="{A2569920-9783-47D5-BB28-2288AA903DFC}" type="datetimeFigureOut">
              <a:rPr lang="en-US" smtClean="0"/>
              <a:t>10/14/2020</a:t>
            </a:fld>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3"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3"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hidden="1"/>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5108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hidden="1"/>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645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hidden="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3380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2"/>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hidden="1"/>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30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hidden="1"/>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45863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hidden="1"/>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8221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hidden="1"/>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5546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0" y="9525"/>
            <a:ext cx="9906000" cy="6858000"/>
            <a:chOff x="0" y="9525"/>
            <a:chExt cx="9144000" cy="6858000"/>
          </a:xfrm>
        </p:grpSpPr>
        <p:pic>
          <p:nvPicPr>
            <p:cNvPr id="59415" name="Picture 23" descr="S1_10_01_20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162370" y="1401510"/>
              <a:ext cx="3161944" cy="1187866"/>
            </a:xfrm>
            <a:prstGeom prst="rect">
              <a:avLst/>
            </a:prstGeom>
            <a:solidFill>
              <a:schemeClr val="bg1"/>
            </a:solidFill>
            <a:ln w="12700" cap="flat" cmpd="sng" algn="ctr">
              <a:no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indent="-342900">
                <a:buClr>
                  <a:srgbClr val="000073"/>
                </a:buClr>
              </a:pPr>
              <a:endParaRPr lang="en-US" dirty="0" smtClean="0">
                <a:solidFill>
                  <a:srgbClr val="4E4E4E"/>
                </a:solidFill>
                <a:latin typeface="Arial" pitchFamily="34" charset="0"/>
              </a:endParaRPr>
            </a:p>
          </p:txBody>
        </p:sp>
      </p:grpSp>
      <p:sp>
        <p:nvSpPr>
          <p:cNvPr id="59395" name="Rectangle 3"/>
          <p:cNvSpPr>
            <a:spLocks noGrp="1" noChangeArrowheads="1"/>
          </p:cNvSpPr>
          <p:nvPr userDrawn="1">
            <p:ph type="ctrTitle"/>
          </p:nvPr>
        </p:nvSpPr>
        <p:spPr>
          <a:xfrm>
            <a:off x="227013" y="3028950"/>
            <a:ext cx="4622800" cy="1276350"/>
          </a:xfrm>
        </p:spPr>
        <p:txBody>
          <a:bodyPr anchor="t"/>
          <a:lstStyle>
            <a:lvl1pPr>
              <a:defRPr/>
            </a:lvl1pPr>
          </a:lstStyle>
          <a:p>
            <a:pPr lvl="0"/>
            <a:r>
              <a:rPr lang="en-US" noProof="0" smtClean="0"/>
              <a:t>Click to edit Master title style</a:t>
            </a:r>
          </a:p>
        </p:txBody>
      </p:sp>
      <p:sp>
        <p:nvSpPr>
          <p:cNvPr id="59396" name="Rectangle 4"/>
          <p:cNvSpPr>
            <a:spLocks noGrp="1" noChangeArrowheads="1"/>
          </p:cNvSpPr>
          <p:nvPr userDrawn="1">
            <p:ph type="subTitle" idx="1"/>
          </p:nvPr>
        </p:nvSpPr>
        <p:spPr>
          <a:xfrm>
            <a:off x="247650" y="5154658"/>
            <a:ext cx="5393267" cy="1066800"/>
          </a:xfrm>
        </p:spPr>
        <p:txBody>
          <a:bodyPr/>
          <a:lstStyle>
            <a:lvl1pPr marL="0" indent="0">
              <a:buFont typeface="Wingdings" pitchFamily="2" charset="2"/>
              <a:buNone/>
              <a:defRPr sz="1900">
                <a:solidFill>
                  <a:schemeClr val="bg1"/>
                </a:solidFill>
              </a:defRPr>
            </a:lvl1pPr>
          </a:lstStyle>
          <a:p>
            <a:pPr lvl="0"/>
            <a:r>
              <a:rPr lang="en-US" noProof="0" smtClean="0"/>
              <a:t>Click to edit Master subtitle style</a:t>
            </a:r>
            <a:endParaRPr lang="en-US" noProof="0" dirty="0" smtClean="0"/>
          </a:p>
        </p:txBody>
      </p:sp>
      <p:sp>
        <p:nvSpPr>
          <p:cNvPr id="3" name="Footer Placeholder 2" hidden="1"/>
          <p:cNvSpPr>
            <a:spLocks noGrp="1"/>
          </p:cNvSpPr>
          <p:nvPr>
            <p:ph type="ftr" sz="quarter" idx="10"/>
          </p:nvPr>
        </p:nvSpPr>
        <p:spPr>
          <a:xfrm>
            <a:off x="2338917" y="6502400"/>
            <a:ext cx="4292600" cy="355600"/>
          </a:xfrm>
        </p:spPr>
        <p:txBody>
          <a:bodyPr/>
          <a:lstStyle>
            <a:lvl1pPr>
              <a:defRPr sz="1100"/>
            </a:lvl1pPr>
          </a:lstStyle>
          <a:p>
            <a:pPr>
              <a:buClr>
                <a:srgbClr val="000073"/>
              </a:buClr>
            </a:pPr>
            <a:endParaRPr lang="en-US">
              <a:solidFill>
                <a:srgbClr val="4E4E4E">
                  <a:tint val="75000"/>
                </a:srgbClr>
              </a:solidFill>
            </a:endParaRPr>
          </a:p>
        </p:txBody>
      </p:sp>
      <p:sp>
        <p:nvSpPr>
          <p:cNvPr id="5" name="Date Placeholder 4"/>
          <p:cNvSpPr>
            <a:spLocks noGrp="1"/>
          </p:cNvSpPr>
          <p:nvPr>
            <p:ph type="dt" sz="quarter" idx="11"/>
          </p:nvPr>
        </p:nvSpPr>
        <p:spPr>
          <a:xfrm>
            <a:off x="681038" y="6356350"/>
            <a:ext cx="2228850" cy="365125"/>
          </a:xfrm>
          <a:prstGeom prst="rect">
            <a:avLst/>
          </a:prstGeom>
        </p:spPr>
        <p:txBody>
          <a:bodyPr/>
          <a:lstStyle/>
          <a:p>
            <a:fld id="{011701D7-A48A-49B2-96B8-453FD38E1F96}" type="datetimeFigureOut">
              <a:rPr lang="en-US" smtClean="0"/>
              <a:t>10/14/2020</a:t>
            </a:fld>
            <a:endParaRPr lang="en-US"/>
          </a:p>
        </p:txBody>
      </p:sp>
    </p:spTree>
    <p:extLst>
      <p:ext uri="{BB962C8B-B14F-4D97-AF65-F5344CB8AC3E}">
        <p14:creationId xmlns:p14="http://schemas.microsoft.com/office/powerpoint/2010/main" val="10701804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66316" y="1325880"/>
            <a:ext cx="9169929" cy="4992624"/>
          </a:xfrm>
        </p:spPr>
        <p:txBody>
          <a:bodyPr/>
          <a:lstStyle>
            <a:lvl1pPr marL="285750" indent="-285750">
              <a:spcBef>
                <a:spcPts val="1800"/>
              </a:spcBef>
              <a:defRPr sz="2400"/>
            </a:lvl1pPr>
            <a:lvl2pPr>
              <a:defRPr sz="22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hidden="1"/>
          <p:cNvSpPr>
            <a:spLocks noGrp="1"/>
          </p:cNvSpPr>
          <p:nvPr>
            <p:ph type="ftr" sz="quarter" idx="10"/>
          </p:nvPr>
        </p:nvSpPr>
        <p:spPr>
          <a:xfrm>
            <a:off x="2338917" y="6502400"/>
            <a:ext cx="4292600" cy="355600"/>
          </a:xfrm>
        </p:spPr>
        <p:txBody>
          <a:bodyPr/>
          <a:lstStyle>
            <a:lvl1pPr>
              <a:defRPr sz="1100"/>
            </a:lvl1pPr>
          </a:lstStyle>
          <a:p>
            <a:pPr>
              <a:buClr>
                <a:srgbClr val="000073"/>
              </a:buClr>
            </a:pPr>
            <a:endParaRPr lang="en-US" dirty="0">
              <a:solidFill>
                <a:srgbClr val="4E4E4E">
                  <a:tint val="75000"/>
                </a:srgbClr>
              </a:solidFill>
            </a:endParaRPr>
          </a:p>
        </p:txBody>
      </p:sp>
      <p:sp>
        <p:nvSpPr>
          <p:cNvPr id="5" name="Date Placeholder 4"/>
          <p:cNvSpPr>
            <a:spLocks noGrp="1"/>
          </p:cNvSpPr>
          <p:nvPr>
            <p:ph type="dt" sz="quarter" idx="11"/>
          </p:nvPr>
        </p:nvSpPr>
        <p:spPr>
          <a:xfrm>
            <a:off x="681038" y="6356350"/>
            <a:ext cx="2228850" cy="365125"/>
          </a:xfrm>
          <a:prstGeom prst="rect">
            <a:avLst/>
          </a:prstGeom>
        </p:spPr>
        <p:txBody>
          <a:bodyPr/>
          <a:lstStyle/>
          <a:p>
            <a:fld id="{74B7B8BC-B638-436B-96A6-A1BC43218DD6}" type="datetimeFigureOut">
              <a:rPr lang="en-US" smtClean="0"/>
              <a:t>10/14/2020</a:t>
            </a:fld>
            <a:endParaRPr lang="en-US"/>
          </a:p>
        </p:txBody>
      </p:sp>
    </p:spTree>
    <p:extLst>
      <p:ext uri="{BB962C8B-B14F-4D97-AF65-F5344CB8AC3E}">
        <p14:creationId xmlns:p14="http://schemas.microsoft.com/office/powerpoint/2010/main" val="409565404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317" y="1325880"/>
            <a:ext cx="4502415" cy="49926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z="2000" dirty="0" smtClean="0"/>
            </a:lvl1pPr>
            <a:lvl2pPr>
              <a:defRPr lang="en-US" sz="1800" dirty="0" smtClean="0"/>
            </a:lvl2pPr>
            <a:lvl3pPr>
              <a:defRPr lang="en-US" sz="1600" dirty="0" smtClean="0"/>
            </a:lvl3pPr>
            <a:lvl4pPr>
              <a:defRPr lang="en-US" sz="1400" dirty="0" smtClean="0"/>
            </a:lvl4pPr>
            <a:lvl5pPr>
              <a:defRPr lang="en-US" sz="12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33831" y="1325880"/>
            <a:ext cx="4502415" cy="49926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z="2000" smtClean="0"/>
            </a:lvl1pPr>
            <a:lvl2pPr>
              <a:defRPr lang="en-US" sz="1800" smtClean="0"/>
            </a:lvl2pPr>
            <a:lvl3pPr>
              <a:defRPr lang="en-US" sz="1600" smtClean="0"/>
            </a:lvl3pPr>
            <a:lvl4pPr>
              <a:defRPr lang="en-US" sz="1400" smtClean="0"/>
            </a:lvl4pPr>
            <a:lvl5pPr>
              <a:defRPr lang="en-US"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hidden="1"/>
          <p:cNvSpPr>
            <a:spLocks noGrp="1"/>
          </p:cNvSpPr>
          <p:nvPr>
            <p:ph type="ftr" sz="quarter" idx="10"/>
          </p:nvPr>
        </p:nvSpPr>
        <p:spPr>
          <a:xfrm>
            <a:off x="2338917" y="6502400"/>
            <a:ext cx="4292600" cy="355600"/>
          </a:xfrm>
        </p:spPr>
        <p:txBody>
          <a:bodyPr/>
          <a:lstStyle>
            <a:lvl1pPr>
              <a:defRPr sz="1100"/>
            </a:lvl1pPr>
          </a:lstStyle>
          <a:p>
            <a:pPr>
              <a:buClr>
                <a:srgbClr val="000073"/>
              </a:buClr>
            </a:pPr>
            <a:endParaRPr lang="en-US">
              <a:solidFill>
                <a:srgbClr val="4E4E4E">
                  <a:tint val="75000"/>
                </a:srgbClr>
              </a:solidFill>
            </a:endParaRPr>
          </a:p>
        </p:txBody>
      </p:sp>
      <p:sp>
        <p:nvSpPr>
          <p:cNvPr id="6" name="Date Placeholder 5"/>
          <p:cNvSpPr>
            <a:spLocks noGrp="1"/>
          </p:cNvSpPr>
          <p:nvPr>
            <p:ph type="dt" sz="quarter" idx="11"/>
          </p:nvPr>
        </p:nvSpPr>
        <p:spPr>
          <a:xfrm>
            <a:off x="681038" y="6356350"/>
            <a:ext cx="2228850" cy="365125"/>
          </a:xfrm>
          <a:prstGeom prst="rect">
            <a:avLst/>
          </a:prstGeom>
        </p:spPr>
        <p:txBody>
          <a:bodyPr/>
          <a:lstStyle/>
          <a:p>
            <a:fld id="{F7A664DC-67D4-4033-811C-2F347DC952B8}" type="datetimeFigureOut">
              <a:rPr lang="en-US" smtClean="0"/>
              <a:t>10/14/2020</a:t>
            </a:fld>
            <a:endParaRPr lang="en-US"/>
          </a:p>
        </p:txBody>
      </p:sp>
    </p:spTree>
    <p:extLst>
      <p:ext uri="{BB962C8B-B14F-4D97-AF65-F5344CB8AC3E}">
        <p14:creationId xmlns:p14="http://schemas.microsoft.com/office/powerpoint/2010/main" val="40563592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66316" y="1325880"/>
            <a:ext cx="9169929" cy="4992624"/>
          </a:xfrm>
        </p:spPr>
        <p:txBody>
          <a:bodyPr/>
          <a:lstStyle>
            <a:lvl1pPr marL="285750" indent="-285750">
              <a:spcBef>
                <a:spcPts val="1800"/>
              </a:spcBef>
              <a:defRPr sz="2400"/>
            </a:lvl1pPr>
            <a:lvl2pPr>
              <a:defRPr sz="22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a:xfrm>
            <a:off x="2338917" y="6502400"/>
            <a:ext cx="4292600" cy="355600"/>
          </a:xfrm>
        </p:spPr>
        <p:txBody>
          <a:bodyPr/>
          <a:lstStyle>
            <a:lvl1pPr>
              <a:defRPr sz="1100"/>
            </a:lvl1pPr>
          </a:lstStyle>
          <a:p>
            <a:r>
              <a:rPr lang="en-US" smtClean="0"/>
              <a:t>Roei Ben-Harush 2015</a:t>
            </a:r>
            <a:endParaRPr lang="en-US"/>
          </a:p>
        </p:txBody>
      </p:sp>
      <p:sp>
        <p:nvSpPr>
          <p:cNvPr id="5" name="Date Placeholder 4"/>
          <p:cNvSpPr>
            <a:spLocks noGrp="1"/>
          </p:cNvSpPr>
          <p:nvPr>
            <p:ph type="dt" sz="quarter" idx="11"/>
          </p:nvPr>
        </p:nvSpPr>
        <p:spPr>
          <a:xfrm>
            <a:off x="681038" y="6356350"/>
            <a:ext cx="2228850" cy="365125"/>
          </a:xfrm>
          <a:prstGeom prst="rect">
            <a:avLst/>
          </a:prstGeom>
        </p:spPr>
        <p:txBody>
          <a:bodyPr/>
          <a:lstStyle/>
          <a:p>
            <a:fld id="{A440E43D-10AF-4F56-9004-E0A67D517A6A}" type="datetimeFigureOut">
              <a:rPr lang="en-US" smtClean="0"/>
              <a:t>10/14/2020</a:t>
            </a:fld>
            <a:endParaRPr lang="en-US"/>
          </a:p>
        </p:txBody>
      </p:sp>
    </p:spTree>
    <p:extLst>
      <p:ext uri="{BB962C8B-B14F-4D97-AF65-F5344CB8AC3E}">
        <p14:creationId xmlns:p14="http://schemas.microsoft.com/office/powerpoint/2010/main" val="4073543269"/>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hidden="1"/>
          <p:cNvSpPr>
            <a:spLocks noGrp="1"/>
          </p:cNvSpPr>
          <p:nvPr>
            <p:ph type="ftr" sz="quarter" idx="10"/>
          </p:nvPr>
        </p:nvSpPr>
        <p:spPr>
          <a:xfrm>
            <a:off x="2338917" y="6502400"/>
            <a:ext cx="4292600" cy="355600"/>
          </a:xfrm>
        </p:spPr>
        <p:txBody>
          <a:bodyPr/>
          <a:lstStyle>
            <a:lvl1pPr>
              <a:defRPr sz="1100"/>
            </a:lvl1pPr>
          </a:lstStyle>
          <a:p>
            <a:pPr>
              <a:buClr>
                <a:srgbClr val="000073"/>
              </a:buClr>
            </a:pPr>
            <a:endParaRPr lang="en-US">
              <a:solidFill>
                <a:srgbClr val="4E4E4E">
                  <a:tint val="75000"/>
                </a:srgbClr>
              </a:solidFill>
            </a:endParaRPr>
          </a:p>
        </p:txBody>
      </p:sp>
      <p:sp>
        <p:nvSpPr>
          <p:cNvPr id="4" name="Date Placeholder 3"/>
          <p:cNvSpPr>
            <a:spLocks noGrp="1"/>
          </p:cNvSpPr>
          <p:nvPr>
            <p:ph type="dt" sz="quarter" idx="11"/>
          </p:nvPr>
        </p:nvSpPr>
        <p:spPr>
          <a:xfrm>
            <a:off x="681038" y="6356350"/>
            <a:ext cx="2228850" cy="365125"/>
          </a:xfrm>
          <a:prstGeom prst="rect">
            <a:avLst/>
          </a:prstGeom>
        </p:spPr>
        <p:txBody>
          <a:bodyPr/>
          <a:lstStyle/>
          <a:p>
            <a:fld id="{AE3D98C4-FEF0-44ED-8EDB-B014D213CB87}" type="datetimeFigureOut">
              <a:rPr lang="en-US" smtClean="0"/>
              <a:t>10/14/2020</a:t>
            </a:fld>
            <a:endParaRPr lang="en-US"/>
          </a:p>
        </p:txBody>
      </p:sp>
    </p:spTree>
    <p:extLst>
      <p:ext uri="{BB962C8B-B14F-4D97-AF65-F5344CB8AC3E}">
        <p14:creationId xmlns:p14="http://schemas.microsoft.com/office/powerpoint/2010/main" val="321696521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240576" y="705394"/>
            <a:ext cx="6920048" cy="117566"/>
          </a:xfrm>
          <a:prstGeom prst="rect">
            <a:avLst/>
          </a:prstGeom>
          <a:solidFill>
            <a:schemeClr val="bg1"/>
          </a:solidFill>
          <a:ln w="12700" algn="ctr">
            <a:noFill/>
            <a:miter lim="800000"/>
            <a:headEnd/>
            <a:tailEnd/>
          </a:ln>
          <a:effectLst/>
          <a:extLst/>
        </p:spPr>
        <p:txBody>
          <a:bodyPr lIns="228600" rIns="228600" rtlCol="0" anchor="ctr"/>
          <a:lstStyle/>
          <a:p>
            <a:pPr marL="228600" indent="-228600" algn="ctr">
              <a:spcBef>
                <a:spcPts val="600"/>
              </a:spcBef>
              <a:spcAft>
                <a:spcPts val="0"/>
              </a:spcAft>
              <a:buClr>
                <a:srgbClr val="000073"/>
              </a:buClr>
              <a:buSzPct val="115000"/>
              <a:buFont typeface="Wingdings" pitchFamily="2" charset="2"/>
              <a:buChar char="§"/>
            </a:pPr>
            <a:endParaRPr lang="en-US" sz="2000">
              <a:solidFill>
                <a:srgbClr val="4E4E4E"/>
              </a:solidFill>
              <a:latin typeface="Arial" pitchFamily="34" charset="0"/>
              <a:cs typeface="Arial" charset="0"/>
            </a:endParaRPr>
          </a:p>
        </p:txBody>
      </p:sp>
      <p:sp>
        <p:nvSpPr>
          <p:cNvPr id="3" name="Footer Placeholder 2" hidden="1"/>
          <p:cNvSpPr>
            <a:spLocks noGrp="1"/>
          </p:cNvSpPr>
          <p:nvPr>
            <p:ph type="ftr" sz="quarter" idx="10"/>
          </p:nvPr>
        </p:nvSpPr>
        <p:spPr>
          <a:xfrm>
            <a:off x="2338917" y="6502400"/>
            <a:ext cx="4292600" cy="355600"/>
          </a:xfrm>
        </p:spPr>
        <p:txBody>
          <a:bodyPr/>
          <a:lstStyle>
            <a:lvl1pPr>
              <a:defRPr sz="1100"/>
            </a:lvl1pPr>
          </a:lstStyle>
          <a:p>
            <a:pPr>
              <a:buClr>
                <a:srgbClr val="000073"/>
              </a:buClr>
            </a:pPr>
            <a:endParaRPr lang="en-US">
              <a:solidFill>
                <a:srgbClr val="4E4E4E">
                  <a:tint val="75000"/>
                </a:srgbClr>
              </a:solidFill>
            </a:endParaRPr>
          </a:p>
        </p:txBody>
      </p:sp>
      <p:sp>
        <p:nvSpPr>
          <p:cNvPr id="4" name="Date Placeholder 3"/>
          <p:cNvSpPr>
            <a:spLocks noGrp="1"/>
          </p:cNvSpPr>
          <p:nvPr>
            <p:ph type="dt" sz="quarter" idx="11"/>
          </p:nvPr>
        </p:nvSpPr>
        <p:spPr>
          <a:xfrm>
            <a:off x="681038" y="6356350"/>
            <a:ext cx="2228850" cy="365125"/>
          </a:xfrm>
          <a:prstGeom prst="rect">
            <a:avLst/>
          </a:prstGeom>
        </p:spPr>
        <p:txBody>
          <a:bodyPr/>
          <a:lstStyle/>
          <a:p>
            <a:fld id="{59A42B87-B4D5-432F-AD07-1F653CE26325}" type="datetimeFigureOut">
              <a:rPr lang="en-US" smtClean="0"/>
              <a:t>10/14/2020</a:t>
            </a:fld>
            <a:endParaRPr lang="en-US"/>
          </a:p>
        </p:txBody>
      </p:sp>
    </p:spTree>
    <p:extLst>
      <p:ext uri="{BB962C8B-B14F-4D97-AF65-F5344CB8AC3E}">
        <p14:creationId xmlns:p14="http://schemas.microsoft.com/office/powerpoint/2010/main" val="15085812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317" y="1325880"/>
            <a:ext cx="4502415" cy="49926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z="2000" dirty="0" smtClean="0"/>
            </a:lvl1pPr>
            <a:lvl2pPr>
              <a:defRPr lang="en-US" sz="1800" dirty="0" smtClean="0"/>
            </a:lvl2pPr>
            <a:lvl3pPr>
              <a:defRPr lang="en-US" sz="1600" dirty="0" smtClean="0"/>
            </a:lvl3pPr>
            <a:lvl4pPr>
              <a:defRPr lang="en-US" sz="1400" dirty="0" smtClean="0"/>
            </a:lvl4pPr>
            <a:lvl5pPr>
              <a:defRPr lang="en-US" sz="12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33831" y="1325880"/>
            <a:ext cx="4502415" cy="49926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z="2000" smtClean="0"/>
            </a:lvl1pPr>
            <a:lvl2pPr>
              <a:defRPr lang="en-US" sz="1800" smtClean="0"/>
            </a:lvl2pPr>
            <a:lvl3pPr>
              <a:defRPr lang="en-US" sz="1600" smtClean="0"/>
            </a:lvl3pPr>
            <a:lvl4pPr>
              <a:defRPr lang="en-US" sz="1400" smtClean="0"/>
            </a:lvl4pPr>
            <a:lvl5pPr>
              <a:defRPr lang="en-US"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2338917" y="6502400"/>
            <a:ext cx="4292600" cy="355600"/>
          </a:xfrm>
        </p:spPr>
        <p:txBody>
          <a:bodyPr/>
          <a:lstStyle>
            <a:lvl1pPr>
              <a:defRPr sz="1100"/>
            </a:lvl1pPr>
          </a:lstStyle>
          <a:p>
            <a:r>
              <a:rPr lang="en-US" smtClean="0"/>
              <a:t>Roei Ben-Harush 2015</a:t>
            </a:r>
            <a:endParaRPr lang="en-US"/>
          </a:p>
        </p:txBody>
      </p:sp>
      <p:sp>
        <p:nvSpPr>
          <p:cNvPr id="6" name="Date Placeholder 5"/>
          <p:cNvSpPr>
            <a:spLocks noGrp="1"/>
          </p:cNvSpPr>
          <p:nvPr>
            <p:ph type="dt" sz="quarter" idx="11"/>
          </p:nvPr>
        </p:nvSpPr>
        <p:spPr>
          <a:xfrm>
            <a:off x="681038" y="6356350"/>
            <a:ext cx="2228850" cy="365125"/>
          </a:xfrm>
          <a:prstGeom prst="rect">
            <a:avLst/>
          </a:prstGeom>
        </p:spPr>
        <p:txBody>
          <a:bodyPr/>
          <a:lstStyle/>
          <a:p>
            <a:fld id="{DC05E03F-3F4E-49DB-AC4A-4382B668F3E6}" type="datetimeFigureOut">
              <a:rPr lang="en-US" smtClean="0"/>
              <a:t>10/14/2020</a:t>
            </a:fld>
            <a:endParaRPr lang="en-US"/>
          </a:p>
        </p:txBody>
      </p:sp>
    </p:spTree>
    <p:extLst>
      <p:ext uri="{BB962C8B-B14F-4D97-AF65-F5344CB8AC3E}">
        <p14:creationId xmlns:p14="http://schemas.microsoft.com/office/powerpoint/2010/main" val="209630373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r>
              <a:rPr lang="en-US" smtClean="0"/>
              <a:t>Roei Ben-Harush 2015</a:t>
            </a:r>
            <a:endParaRPr lang="en-US"/>
          </a:p>
        </p:txBody>
      </p:sp>
      <p:sp>
        <p:nvSpPr>
          <p:cNvPr id="4" name="Date Placeholder 3"/>
          <p:cNvSpPr>
            <a:spLocks noGrp="1"/>
          </p:cNvSpPr>
          <p:nvPr>
            <p:ph type="dt" sz="quarter" idx="11"/>
          </p:nvPr>
        </p:nvSpPr>
        <p:spPr>
          <a:xfrm>
            <a:off x="681038" y="6356350"/>
            <a:ext cx="2228850" cy="365125"/>
          </a:xfrm>
          <a:prstGeom prst="rect">
            <a:avLst/>
          </a:prstGeom>
        </p:spPr>
        <p:txBody>
          <a:bodyPr/>
          <a:lstStyle/>
          <a:p>
            <a:fld id="{3CA8CCA7-436E-43C0-AA54-68CC33FFD363}" type="datetimeFigureOut">
              <a:rPr lang="en-US" smtClean="0"/>
              <a:t>10/14/2020</a:t>
            </a:fld>
            <a:endParaRPr lang="en-US"/>
          </a:p>
        </p:txBody>
      </p:sp>
    </p:spTree>
    <p:extLst>
      <p:ext uri="{BB962C8B-B14F-4D97-AF65-F5344CB8AC3E}">
        <p14:creationId xmlns:p14="http://schemas.microsoft.com/office/powerpoint/2010/main" val="391790263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240576" y="705394"/>
            <a:ext cx="6920048" cy="117566"/>
          </a:xfrm>
          <a:prstGeom prst="rect">
            <a:avLst/>
          </a:prstGeom>
          <a:solidFill>
            <a:schemeClr val="bg1"/>
          </a:solidFill>
          <a:ln w="12700" algn="ctr">
            <a:noFill/>
            <a:miter lim="800000"/>
            <a:headEnd/>
            <a:tailEnd/>
          </a:ln>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r>
              <a:rPr lang="en-US" smtClean="0"/>
              <a:t>Roei Ben-Harush 2015</a:t>
            </a:r>
            <a:endParaRPr lang="en-US"/>
          </a:p>
        </p:txBody>
      </p:sp>
      <p:sp>
        <p:nvSpPr>
          <p:cNvPr id="4" name="Date Placeholder 3"/>
          <p:cNvSpPr>
            <a:spLocks noGrp="1"/>
          </p:cNvSpPr>
          <p:nvPr>
            <p:ph type="dt" sz="quarter" idx="11"/>
          </p:nvPr>
        </p:nvSpPr>
        <p:spPr>
          <a:xfrm>
            <a:off x="681038" y="6356350"/>
            <a:ext cx="2228850" cy="365125"/>
          </a:xfrm>
          <a:prstGeom prst="rect">
            <a:avLst/>
          </a:prstGeom>
        </p:spPr>
        <p:txBody>
          <a:bodyPr/>
          <a:lstStyle/>
          <a:p>
            <a:fld id="{B6DEDE01-9AFE-49D9-92AB-D2445908A846}" type="datetimeFigureOut">
              <a:rPr lang="en-US" smtClean="0"/>
              <a:t>10/14/2020</a:t>
            </a:fld>
            <a:endParaRPr lang="en-US"/>
          </a:p>
        </p:txBody>
      </p:sp>
    </p:spTree>
    <p:extLst>
      <p:ext uri="{BB962C8B-B14F-4D97-AF65-F5344CB8AC3E}">
        <p14:creationId xmlns:p14="http://schemas.microsoft.com/office/powerpoint/2010/main" val="188348322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hidden="1"/>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2187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hidden="1"/>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166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hidden="1"/>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642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4"/>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4"/>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hidden="1"/>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50758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bwMode="auto">
          <a:xfrm>
            <a:off x="366316" y="0"/>
            <a:ext cx="7429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58374" name="Rectangle 6"/>
          <p:cNvSpPr>
            <a:spLocks noGrp="1" noChangeArrowheads="1"/>
          </p:cNvSpPr>
          <p:nvPr>
            <p:ph type="body" idx="1"/>
          </p:nvPr>
        </p:nvSpPr>
        <p:spPr bwMode="auto">
          <a:xfrm>
            <a:off x="366316" y="1323976"/>
            <a:ext cx="9169929" cy="499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endParaRPr lang="en-US" dirty="0" smtClean="0"/>
          </a:p>
        </p:txBody>
      </p:sp>
      <p:sp>
        <p:nvSpPr>
          <p:cNvPr id="58377" name="Text Box 9"/>
          <p:cNvSpPr txBox="1">
            <a:spLocks noChangeArrowheads="1"/>
          </p:cNvSpPr>
          <p:nvPr/>
        </p:nvSpPr>
        <p:spPr bwMode="auto">
          <a:xfrm>
            <a:off x="9032346" y="6592888"/>
            <a:ext cx="660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0"/>
              </a:spcBef>
              <a:buClrTx/>
              <a:buSzTx/>
              <a:buFontTx/>
              <a:buNone/>
            </a:pPr>
            <a:fld id="{349D3042-9933-4C71-BBE3-FA9237566B45}" type="slidenum">
              <a:rPr lang="en-US" sz="900">
                <a:solidFill>
                  <a:srgbClr val="4E4E4E"/>
                </a:solidFill>
                <a:latin typeface="Arial" pitchFamily="34" charset="0"/>
                <a:cs typeface="Arial" charset="0"/>
              </a:rPr>
              <a:pPr algn="r">
                <a:spcBef>
                  <a:spcPct val="0"/>
                </a:spcBef>
                <a:buClrTx/>
                <a:buSzTx/>
                <a:buFontTx/>
                <a:buNone/>
              </a:pPr>
              <a:t>‹#›</a:t>
            </a:fld>
            <a:endParaRPr lang="en-US" sz="900" dirty="0">
              <a:solidFill>
                <a:srgbClr val="4E4E4E"/>
              </a:solidFill>
              <a:latin typeface="Arial" pitchFamily="34" charset="0"/>
              <a:cs typeface="Arial" charset="0"/>
            </a:endParaRPr>
          </a:p>
        </p:txBody>
      </p:sp>
      <p:sp>
        <p:nvSpPr>
          <p:cNvPr id="58391" name="Rectangle 23"/>
          <p:cNvSpPr>
            <a:spLocks noChangeArrowheads="1"/>
          </p:cNvSpPr>
          <p:nvPr/>
        </p:nvSpPr>
        <p:spPr bwMode="auto">
          <a:xfrm>
            <a:off x="421350" y="4021138"/>
            <a:ext cx="9169929"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 typeface="Wingdings" pitchFamily="2" charset="2"/>
              <a:buChar char="n"/>
            </a:pPr>
            <a:endParaRPr lang="en-US" dirty="0">
              <a:latin typeface="Arial" pitchFamily="34" charset="0"/>
            </a:endParaRPr>
          </a:p>
        </p:txBody>
      </p:sp>
      <p:sp>
        <p:nvSpPr>
          <p:cNvPr id="3" name="Footer Placeholder 2"/>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Roei Ben-Harush 2015</a:t>
            </a:r>
            <a:endParaRPr lang="en-US"/>
          </a:p>
        </p:txBody>
      </p:sp>
      <p:sp>
        <p:nvSpPr>
          <p:cNvPr id="2" name="Date Placeholder 1"/>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8CB5A-6E26-4BA5-B787-8A0964248A61}" type="datetimeFigureOut">
              <a:rPr lang="en-US" smtClean="0"/>
              <a:t>10/14/2020</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56" r:id="rId4"/>
    <p:sldLayoutId id="2147483657" r:id="rId5"/>
  </p:sldLayoutIdLst>
  <p:transition>
    <p:fade/>
  </p:transition>
  <p:timing>
    <p:tnLst>
      <p:par>
        <p:cTn id="1" dur="indefinite" restart="never" nodeType="tmRoot"/>
      </p:par>
    </p:tnLst>
  </p:timing>
  <p:hf sldNum="0" hdr="0" ftr="0" dt="0"/>
  <p:txStyles>
    <p:titleStyle>
      <a:lvl1pPr algn="l" rtl="0" eaLnBrk="1" fontAlgn="base" hangingPunct="1">
        <a:lnSpc>
          <a:spcPct val="85000"/>
        </a:lnSpc>
        <a:spcBef>
          <a:spcPct val="0"/>
        </a:spcBef>
        <a:spcAft>
          <a:spcPct val="0"/>
        </a:spcAft>
        <a:defRPr sz="2800" b="1">
          <a:solidFill>
            <a:srgbClr val="4E4E4E"/>
          </a:solidFill>
          <a:latin typeface="Arial" pitchFamily="34" charset="0"/>
          <a:ea typeface="+mj-ea"/>
          <a:cs typeface="+mj-cs"/>
        </a:defRPr>
      </a:lvl1pPr>
      <a:lvl2pPr algn="l" rtl="0" eaLnBrk="1" fontAlgn="base" hangingPunct="1">
        <a:lnSpc>
          <a:spcPct val="85000"/>
        </a:lnSpc>
        <a:spcBef>
          <a:spcPct val="0"/>
        </a:spcBef>
        <a:spcAft>
          <a:spcPct val="0"/>
        </a:spcAft>
        <a:defRPr sz="2800" b="1">
          <a:solidFill>
            <a:srgbClr val="4E4E4E"/>
          </a:solidFill>
          <a:latin typeface="Helvetica" pitchFamily="34" charset="0"/>
        </a:defRPr>
      </a:lvl2pPr>
      <a:lvl3pPr algn="l" rtl="0" eaLnBrk="1" fontAlgn="base" hangingPunct="1">
        <a:lnSpc>
          <a:spcPct val="85000"/>
        </a:lnSpc>
        <a:spcBef>
          <a:spcPct val="0"/>
        </a:spcBef>
        <a:spcAft>
          <a:spcPct val="0"/>
        </a:spcAft>
        <a:defRPr sz="2800" b="1">
          <a:solidFill>
            <a:srgbClr val="4E4E4E"/>
          </a:solidFill>
          <a:latin typeface="Helvetica" pitchFamily="34" charset="0"/>
        </a:defRPr>
      </a:lvl3pPr>
      <a:lvl4pPr algn="l" rtl="0" eaLnBrk="1" fontAlgn="base" hangingPunct="1">
        <a:lnSpc>
          <a:spcPct val="85000"/>
        </a:lnSpc>
        <a:spcBef>
          <a:spcPct val="0"/>
        </a:spcBef>
        <a:spcAft>
          <a:spcPct val="0"/>
        </a:spcAft>
        <a:defRPr sz="2800" b="1">
          <a:solidFill>
            <a:srgbClr val="4E4E4E"/>
          </a:solidFill>
          <a:latin typeface="Helvetica" pitchFamily="34" charset="0"/>
        </a:defRPr>
      </a:lvl4pPr>
      <a:lvl5pPr algn="l" rtl="0" eaLnBrk="1" fontAlgn="base" hangingPunct="1">
        <a:lnSpc>
          <a:spcPct val="85000"/>
        </a:lnSpc>
        <a:spcBef>
          <a:spcPct val="0"/>
        </a:spcBef>
        <a:spcAft>
          <a:spcPct val="0"/>
        </a:spcAft>
        <a:defRPr sz="2800" b="1">
          <a:solidFill>
            <a:srgbClr val="4E4E4E"/>
          </a:solidFill>
          <a:latin typeface="Helvetica" pitchFamily="34" charset="0"/>
        </a:defRPr>
      </a:lvl5pPr>
      <a:lvl6pPr marL="457200" algn="l" rtl="0" eaLnBrk="1" fontAlgn="base" hangingPunct="1">
        <a:lnSpc>
          <a:spcPct val="85000"/>
        </a:lnSpc>
        <a:spcBef>
          <a:spcPct val="0"/>
        </a:spcBef>
        <a:spcAft>
          <a:spcPct val="0"/>
        </a:spcAft>
        <a:defRPr sz="2800" b="1">
          <a:solidFill>
            <a:srgbClr val="4E4E4E"/>
          </a:solidFill>
          <a:latin typeface="Helvetica" pitchFamily="34" charset="0"/>
        </a:defRPr>
      </a:lvl6pPr>
      <a:lvl7pPr marL="914400" algn="l" rtl="0" eaLnBrk="1" fontAlgn="base" hangingPunct="1">
        <a:lnSpc>
          <a:spcPct val="85000"/>
        </a:lnSpc>
        <a:spcBef>
          <a:spcPct val="0"/>
        </a:spcBef>
        <a:spcAft>
          <a:spcPct val="0"/>
        </a:spcAft>
        <a:defRPr sz="2800" b="1">
          <a:solidFill>
            <a:srgbClr val="4E4E4E"/>
          </a:solidFill>
          <a:latin typeface="Helvetica" pitchFamily="34" charset="0"/>
        </a:defRPr>
      </a:lvl7pPr>
      <a:lvl8pPr marL="1371600" algn="l" rtl="0" eaLnBrk="1" fontAlgn="base" hangingPunct="1">
        <a:lnSpc>
          <a:spcPct val="85000"/>
        </a:lnSpc>
        <a:spcBef>
          <a:spcPct val="0"/>
        </a:spcBef>
        <a:spcAft>
          <a:spcPct val="0"/>
        </a:spcAft>
        <a:defRPr sz="2800" b="1">
          <a:solidFill>
            <a:srgbClr val="4E4E4E"/>
          </a:solidFill>
          <a:latin typeface="Helvetica" pitchFamily="34" charset="0"/>
        </a:defRPr>
      </a:lvl8pPr>
      <a:lvl9pPr marL="1828800" algn="l" rtl="0" eaLnBrk="1" fontAlgn="base" hangingPunct="1">
        <a:lnSpc>
          <a:spcPct val="85000"/>
        </a:lnSpc>
        <a:spcBef>
          <a:spcPct val="0"/>
        </a:spcBef>
        <a:spcAft>
          <a:spcPct val="0"/>
        </a:spcAft>
        <a:defRPr sz="2800" b="1">
          <a:solidFill>
            <a:srgbClr val="4E4E4E"/>
          </a:solidFill>
          <a:latin typeface="Helvetica" pitchFamily="34" charset="0"/>
        </a:defRPr>
      </a:lvl9pPr>
    </p:titleStyle>
    <p:bodyStyle>
      <a:lvl1pPr marL="228600" indent="-228600" algn="l" rtl="0" eaLnBrk="1" fontAlgn="base" hangingPunct="1">
        <a:spcBef>
          <a:spcPts val="12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4"/>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hidden="1"/>
          <p:cNvSpPr>
            <a:spLocks noGrp="1"/>
          </p:cNvSpPr>
          <p:nvPr>
            <p:ph type="dt" sz="half" idx="2"/>
          </p:nvPr>
        </p:nvSpPr>
        <p:spPr>
          <a:xfrm>
            <a:off x="495300" y="6356355"/>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buClrTx/>
              <a:buSzTx/>
              <a:buFontTx/>
              <a:buNone/>
            </a:pPr>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384550" y="6356355"/>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buClrTx/>
              <a:buSzTx/>
              <a:buFontTx/>
              <a:buNone/>
            </a:pPr>
            <a:r>
              <a:rPr lang="en-US" smtClean="0">
                <a:solidFill>
                  <a:prstClr val="black">
                    <a:tint val="75000"/>
                  </a:prstClr>
                </a:solidFill>
                <a:latin typeface="Calibri"/>
              </a:rPr>
              <a:t>Roei Ben-Harush 2015</a:t>
            </a:r>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7099300" y="6356355"/>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buClrTx/>
              <a:buSzTx/>
              <a:buFontTx/>
              <a:buNone/>
            </a:pPr>
            <a:fld id="{207C8CA8-5E58-41A5-B705-D7DA8F4AD60D}" type="slidenum">
              <a:rPr lang="en-US" smtClean="0">
                <a:solidFill>
                  <a:prstClr val="black">
                    <a:tint val="75000"/>
                  </a:prstClr>
                </a:solidFill>
                <a:latin typeface="Calibri"/>
              </a:rPr>
              <a:pPr fontAlgn="auto">
                <a:spcBef>
                  <a:spcPts val="0"/>
                </a:spcBef>
                <a:spcAft>
                  <a:spcPts val="0"/>
                </a:spcAft>
                <a:buClrTx/>
                <a:buSzTx/>
                <a:buFontTx/>
                <a:buNone/>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71037832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bwMode="auto">
          <a:xfrm>
            <a:off x="366316" y="0"/>
            <a:ext cx="7429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58374" name="Rectangle 6"/>
          <p:cNvSpPr>
            <a:spLocks noGrp="1" noChangeArrowheads="1"/>
          </p:cNvSpPr>
          <p:nvPr>
            <p:ph type="body" idx="1"/>
          </p:nvPr>
        </p:nvSpPr>
        <p:spPr bwMode="auto">
          <a:xfrm>
            <a:off x="366316" y="1323976"/>
            <a:ext cx="9169929" cy="499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endParaRPr lang="en-US" dirty="0" smtClean="0"/>
          </a:p>
        </p:txBody>
      </p:sp>
      <p:sp>
        <p:nvSpPr>
          <p:cNvPr id="58377" name="Text Box 9"/>
          <p:cNvSpPr txBox="1">
            <a:spLocks noChangeArrowheads="1"/>
          </p:cNvSpPr>
          <p:nvPr/>
        </p:nvSpPr>
        <p:spPr bwMode="auto">
          <a:xfrm>
            <a:off x="9032346" y="6592888"/>
            <a:ext cx="660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0"/>
              </a:spcBef>
              <a:buClrTx/>
              <a:buSzTx/>
              <a:buFontTx/>
              <a:buNone/>
            </a:pPr>
            <a:fld id="{349D3042-9933-4C71-BBE3-FA9237566B45}" type="slidenum">
              <a:rPr lang="en-US" sz="900">
                <a:solidFill>
                  <a:srgbClr val="4E4E4E"/>
                </a:solidFill>
                <a:latin typeface="Arial" pitchFamily="34" charset="0"/>
                <a:cs typeface="Arial" charset="0"/>
              </a:rPr>
              <a:pPr algn="r">
                <a:spcBef>
                  <a:spcPct val="0"/>
                </a:spcBef>
                <a:buClrTx/>
                <a:buSzTx/>
                <a:buFontTx/>
                <a:buNone/>
              </a:pPr>
              <a:t>‹#›</a:t>
            </a:fld>
            <a:endParaRPr lang="en-US" sz="900" dirty="0">
              <a:solidFill>
                <a:srgbClr val="4E4E4E"/>
              </a:solidFill>
              <a:latin typeface="Arial" pitchFamily="34" charset="0"/>
              <a:cs typeface="Arial" charset="0"/>
            </a:endParaRPr>
          </a:p>
        </p:txBody>
      </p:sp>
      <p:sp>
        <p:nvSpPr>
          <p:cNvPr id="58391" name="Rectangle 23"/>
          <p:cNvSpPr>
            <a:spLocks noChangeArrowheads="1"/>
          </p:cNvSpPr>
          <p:nvPr/>
        </p:nvSpPr>
        <p:spPr bwMode="auto">
          <a:xfrm>
            <a:off x="421350" y="4021138"/>
            <a:ext cx="9169929"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rgbClr val="000073"/>
              </a:buClr>
              <a:buFont typeface="Wingdings" pitchFamily="2" charset="2"/>
              <a:buChar char="n"/>
            </a:pPr>
            <a:endParaRPr lang="en-US" dirty="0">
              <a:solidFill>
                <a:srgbClr val="4E4E4E"/>
              </a:solidFill>
              <a:latin typeface="Arial" pitchFamily="34" charset="0"/>
            </a:endParaRPr>
          </a:p>
        </p:txBody>
      </p:sp>
      <p:sp>
        <p:nvSpPr>
          <p:cNvPr id="3" name="Footer Placeholder 2" hidden="1"/>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buClr>
                <a:srgbClr val="000073"/>
              </a:buClr>
            </a:pPr>
            <a:endParaRPr lang="en-US" dirty="0">
              <a:solidFill>
                <a:srgbClr val="4E4E4E">
                  <a:tint val="75000"/>
                </a:srgbClr>
              </a:solidFill>
            </a:endParaRPr>
          </a:p>
        </p:txBody>
      </p:sp>
      <p:sp>
        <p:nvSpPr>
          <p:cNvPr id="2" name="Date Placeholder 1"/>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4AC95-EA24-4B00-9ECF-018174A97C4F}" type="datetimeFigureOut">
              <a:rPr lang="en-US" smtClean="0"/>
              <a:t>10/14/2020</a:t>
            </a:fld>
            <a:endParaRPr lang="en-US"/>
          </a:p>
        </p:txBody>
      </p:sp>
    </p:spTree>
    <p:extLst>
      <p:ext uri="{BB962C8B-B14F-4D97-AF65-F5344CB8AC3E}">
        <p14:creationId xmlns:p14="http://schemas.microsoft.com/office/powerpoint/2010/main" val="270152465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transition>
    <p:fade/>
  </p:transition>
  <p:timing>
    <p:tnLst>
      <p:par>
        <p:cTn id="1" dur="indefinite" restart="never" nodeType="tmRoot"/>
      </p:par>
    </p:tnLst>
  </p:timing>
  <p:hf sldNum="0" hdr="0" ftr="0" dt="0"/>
  <p:txStyles>
    <p:titleStyle>
      <a:lvl1pPr algn="l" rtl="0" eaLnBrk="1" fontAlgn="base" hangingPunct="1">
        <a:lnSpc>
          <a:spcPct val="85000"/>
        </a:lnSpc>
        <a:spcBef>
          <a:spcPct val="0"/>
        </a:spcBef>
        <a:spcAft>
          <a:spcPct val="0"/>
        </a:spcAft>
        <a:defRPr sz="2800" b="1">
          <a:solidFill>
            <a:srgbClr val="4E4E4E"/>
          </a:solidFill>
          <a:latin typeface="Arial" pitchFamily="34" charset="0"/>
          <a:ea typeface="+mj-ea"/>
          <a:cs typeface="+mj-cs"/>
        </a:defRPr>
      </a:lvl1pPr>
      <a:lvl2pPr algn="l" rtl="0" eaLnBrk="1" fontAlgn="base" hangingPunct="1">
        <a:lnSpc>
          <a:spcPct val="85000"/>
        </a:lnSpc>
        <a:spcBef>
          <a:spcPct val="0"/>
        </a:spcBef>
        <a:spcAft>
          <a:spcPct val="0"/>
        </a:spcAft>
        <a:defRPr sz="2800" b="1">
          <a:solidFill>
            <a:srgbClr val="4E4E4E"/>
          </a:solidFill>
          <a:latin typeface="Helvetica" pitchFamily="34" charset="0"/>
        </a:defRPr>
      </a:lvl2pPr>
      <a:lvl3pPr algn="l" rtl="0" eaLnBrk="1" fontAlgn="base" hangingPunct="1">
        <a:lnSpc>
          <a:spcPct val="85000"/>
        </a:lnSpc>
        <a:spcBef>
          <a:spcPct val="0"/>
        </a:spcBef>
        <a:spcAft>
          <a:spcPct val="0"/>
        </a:spcAft>
        <a:defRPr sz="2800" b="1">
          <a:solidFill>
            <a:srgbClr val="4E4E4E"/>
          </a:solidFill>
          <a:latin typeface="Helvetica" pitchFamily="34" charset="0"/>
        </a:defRPr>
      </a:lvl3pPr>
      <a:lvl4pPr algn="l" rtl="0" eaLnBrk="1" fontAlgn="base" hangingPunct="1">
        <a:lnSpc>
          <a:spcPct val="85000"/>
        </a:lnSpc>
        <a:spcBef>
          <a:spcPct val="0"/>
        </a:spcBef>
        <a:spcAft>
          <a:spcPct val="0"/>
        </a:spcAft>
        <a:defRPr sz="2800" b="1">
          <a:solidFill>
            <a:srgbClr val="4E4E4E"/>
          </a:solidFill>
          <a:latin typeface="Helvetica" pitchFamily="34" charset="0"/>
        </a:defRPr>
      </a:lvl4pPr>
      <a:lvl5pPr algn="l" rtl="0" eaLnBrk="1" fontAlgn="base" hangingPunct="1">
        <a:lnSpc>
          <a:spcPct val="85000"/>
        </a:lnSpc>
        <a:spcBef>
          <a:spcPct val="0"/>
        </a:spcBef>
        <a:spcAft>
          <a:spcPct val="0"/>
        </a:spcAft>
        <a:defRPr sz="2800" b="1">
          <a:solidFill>
            <a:srgbClr val="4E4E4E"/>
          </a:solidFill>
          <a:latin typeface="Helvetica" pitchFamily="34" charset="0"/>
        </a:defRPr>
      </a:lvl5pPr>
      <a:lvl6pPr marL="457200" algn="l" rtl="0" eaLnBrk="1" fontAlgn="base" hangingPunct="1">
        <a:lnSpc>
          <a:spcPct val="85000"/>
        </a:lnSpc>
        <a:spcBef>
          <a:spcPct val="0"/>
        </a:spcBef>
        <a:spcAft>
          <a:spcPct val="0"/>
        </a:spcAft>
        <a:defRPr sz="2800" b="1">
          <a:solidFill>
            <a:srgbClr val="4E4E4E"/>
          </a:solidFill>
          <a:latin typeface="Helvetica" pitchFamily="34" charset="0"/>
        </a:defRPr>
      </a:lvl6pPr>
      <a:lvl7pPr marL="914400" algn="l" rtl="0" eaLnBrk="1" fontAlgn="base" hangingPunct="1">
        <a:lnSpc>
          <a:spcPct val="85000"/>
        </a:lnSpc>
        <a:spcBef>
          <a:spcPct val="0"/>
        </a:spcBef>
        <a:spcAft>
          <a:spcPct val="0"/>
        </a:spcAft>
        <a:defRPr sz="2800" b="1">
          <a:solidFill>
            <a:srgbClr val="4E4E4E"/>
          </a:solidFill>
          <a:latin typeface="Helvetica" pitchFamily="34" charset="0"/>
        </a:defRPr>
      </a:lvl7pPr>
      <a:lvl8pPr marL="1371600" algn="l" rtl="0" eaLnBrk="1" fontAlgn="base" hangingPunct="1">
        <a:lnSpc>
          <a:spcPct val="85000"/>
        </a:lnSpc>
        <a:spcBef>
          <a:spcPct val="0"/>
        </a:spcBef>
        <a:spcAft>
          <a:spcPct val="0"/>
        </a:spcAft>
        <a:defRPr sz="2800" b="1">
          <a:solidFill>
            <a:srgbClr val="4E4E4E"/>
          </a:solidFill>
          <a:latin typeface="Helvetica" pitchFamily="34" charset="0"/>
        </a:defRPr>
      </a:lvl8pPr>
      <a:lvl9pPr marL="1828800" algn="l" rtl="0" eaLnBrk="1" fontAlgn="base" hangingPunct="1">
        <a:lnSpc>
          <a:spcPct val="85000"/>
        </a:lnSpc>
        <a:spcBef>
          <a:spcPct val="0"/>
        </a:spcBef>
        <a:spcAft>
          <a:spcPct val="0"/>
        </a:spcAft>
        <a:defRPr sz="2800" b="1">
          <a:solidFill>
            <a:srgbClr val="4E4E4E"/>
          </a:solidFill>
          <a:latin typeface="Helvetica" pitchFamily="34" charset="0"/>
        </a:defRPr>
      </a:lvl9pPr>
    </p:titleStyle>
    <p:bodyStyle>
      <a:lvl1pPr marL="228600" indent="-228600" algn="l" rtl="0" eaLnBrk="1" fontAlgn="base" hangingPunct="1">
        <a:spcBef>
          <a:spcPts val="12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4.wm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4.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filepi.com/i/ATOOrv7"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elixir.bootlin.com/linux/v3.2/source/include/linux/netfilter_ipv4.h#L45"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6"/>
          <p:cNvSpPr>
            <a:spLocks noGrp="1" noChangeArrowheads="1"/>
          </p:cNvSpPr>
          <p:nvPr>
            <p:ph type="ctrTitle"/>
          </p:nvPr>
        </p:nvSpPr>
        <p:spPr/>
        <p:txBody>
          <a:bodyPr/>
          <a:lstStyle/>
          <a:p>
            <a:r>
              <a:rPr lang="en-US" smtClean="0"/>
              <a:t>Lecture 1.1: </a:t>
            </a:r>
            <a:r>
              <a:rPr lang="en-US" dirty="0" smtClean="0"/>
              <a:t>Introduction</a:t>
            </a:r>
            <a:br>
              <a:rPr lang="en-US" dirty="0" smtClean="0"/>
            </a:b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507"/>
          <a:stretch/>
        </p:blipFill>
        <p:spPr>
          <a:xfrm>
            <a:off x="6618403" y="5316"/>
            <a:ext cx="3179094" cy="1339702"/>
          </a:xfrm>
          <a:prstGeom prst="rect">
            <a:avLst/>
          </a:prstGeom>
        </p:spPr>
      </p:pic>
      <p:sp>
        <p:nvSpPr>
          <p:cNvPr id="3" name="Subtitle 2"/>
          <p:cNvSpPr>
            <a:spLocks noGrp="1"/>
          </p:cNvSpPr>
          <p:nvPr>
            <p:ph type="subTitle" idx="1"/>
          </p:nvPr>
        </p:nvSpPr>
        <p:spPr/>
        <p:txBody>
          <a:bodyPr/>
          <a:lstStyle/>
          <a:p>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30" y="117021"/>
            <a:ext cx="5344706" cy="1291229"/>
          </a:xfrm>
          <a:prstGeom prst="rect">
            <a:avLst/>
          </a:prstGeom>
        </p:spPr>
      </p:pic>
      <p:sp>
        <p:nvSpPr>
          <p:cNvPr id="2" name="Footer Placeholder 1" hidden="1"/>
          <p:cNvSpPr>
            <a:spLocks noGrp="1"/>
          </p:cNvSpPr>
          <p:nvPr>
            <p:ph type="ftr" sz="quarter" idx="10"/>
          </p:nvPr>
        </p:nvSpPr>
        <p:spPr/>
        <p:txBody>
          <a:bodyPr/>
          <a:lstStyle/>
          <a:p>
            <a:endParaRPr lang="en-US"/>
          </a:p>
        </p:txBody>
      </p:sp>
      <p:sp>
        <p:nvSpPr>
          <p:cNvPr id="4" name="Date Placeholder 3"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23905770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first, </a:t>
            </a:r>
            <a:r>
              <a:rPr lang="en-US" dirty="0" smtClean="0"/>
              <a:t>OSI and TCP/IP models</a:t>
            </a:r>
            <a:endParaRPr lang="en-US" dirty="0"/>
          </a:p>
        </p:txBody>
      </p:sp>
      <p:sp>
        <p:nvSpPr>
          <p:cNvPr id="3" name="Content Placeholder 2"/>
          <p:cNvSpPr>
            <a:spLocks noGrp="1"/>
          </p:cNvSpPr>
          <p:nvPr>
            <p:ph idx="1"/>
          </p:nvPr>
        </p:nvSpPr>
        <p:spPr/>
        <p:txBody>
          <a:bodyPr/>
          <a:lstStyle/>
          <a:p>
            <a:r>
              <a:rPr lang="en-US" dirty="0" smtClean="0"/>
              <a:t>The OSI and TCP/IP models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828" y="1823166"/>
            <a:ext cx="4837172" cy="321247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87" y="1823166"/>
            <a:ext cx="4085834" cy="4722981"/>
          </a:xfrm>
          <a:prstGeom prst="rect">
            <a:avLst/>
          </a:prstGeom>
        </p:spPr>
      </p:pic>
      <p:sp>
        <p:nvSpPr>
          <p:cNvPr id="4" name="Footer Placeholder 3" hidden="1"/>
          <p:cNvSpPr>
            <a:spLocks noGrp="1"/>
          </p:cNvSpPr>
          <p:nvPr>
            <p:ph type="ftr" sz="quarter" idx="10"/>
          </p:nvPr>
        </p:nvSpPr>
        <p:spPr/>
        <p:txBody>
          <a:bodyPr/>
          <a:lstStyle/>
          <a:p>
            <a:endParaRPr lang="en-US"/>
          </a:p>
        </p:txBody>
      </p:sp>
      <p:sp>
        <p:nvSpPr>
          <p:cNvPr id="7" name="Date Placeholder 6"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10444397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44" y="238975"/>
            <a:ext cx="6858000" cy="914400"/>
          </a:xfrm>
        </p:spPr>
        <p:txBody>
          <a:bodyPr/>
          <a:lstStyle/>
          <a:p>
            <a:r>
              <a:rPr lang="en-US" dirty="0">
                <a:solidFill>
                  <a:schemeClr val="bg2">
                    <a:lumMod val="50000"/>
                  </a:schemeClr>
                </a:solidFill>
                <a:latin typeface="Arial" charset="0"/>
              </a:rPr>
              <a:t>TCP/IP</a:t>
            </a:r>
            <a:r>
              <a:rPr lang="en-US" dirty="0">
                <a:solidFill>
                  <a:srgbClr val="F06414"/>
                </a:solidFill>
                <a:latin typeface="Arial" charset="0"/>
              </a:rPr>
              <a:t/>
            </a:r>
            <a:br>
              <a:rPr lang="en-US" dirty="0">
                <a:solidFill>
                  <a:srgbClr val="F06414"/>
                </a:solidFill>
                <a:latin typeface="Arial" charset="0"/>
              </a:rPr>
            </a:br>
            <a:endParaRPr lang="en-US" dirty="0"/>
          </a:p>
        </p:txBody>
      </p:sp>
      <p:sp>
        <p:nvSpPr>
          <p:cNvPr id="4" name="Content Placeholder 3"/>
          <p:cNvSpPr>
            <a:spLocks noGrp="1"/>
          </p:cNvSpPr>
          <p:nvPr>
            <p:ph idx="1"/>
          </p:nvPr>
        </p:nvSpPr>
        <p:spPr/>
        <p:txBody>
          <a:bodyPr/>
          <a:lstStyle/>
          <a:p>
            <a:r>
              <a:rPr lang="en-US" dirty="0" smtClean="0"/>
              <a:t>We need to get two applications situated in remote hosts to communicate</a:t>
            </a:r>
          </a:p>
          <a:p>
            <a:r>
              <a:rPr lang="en-US" dirty="0" smtClean="0"/>
              <a:t>We have a standard model that divides the communication functionality to separated abstraction layers</a:t>
            </a:r>
          </a:p>
          <a:p>
            <a:r>
              <a:rPr lang="en-US" dirty="0" smtClean="0"/>
              <a:t>Each layer implementation is hidden from other layers implementation</a:t>
            </a:r>
          </a:p>
          <a:p>
            <a:r>
              <a:rPr lang="en-US" dirty="0" smtClean="0"/>
              <a:t>Each layer has a protocol family which governs the way information is passed by it</a:t>
            </a:r>
          </a:p>
          <a:p>
            <a:r>
              <a:rPr lang="en-US" dirty="0" smtClean="0"/>
              <a:t>We will be interested mostly in layers 3 and 4, and the data itself</a:t>
            </a:r>
            <a:endParaRPr lang="en-US" dirty="0"/>
          </a:p>
        </p:txBody>
      </p:sp>
      <p:sp>
        <p:nvSpPr>
          <p:cNvPr id="3" name="Footer Placeholder 2"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412743242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latin typeface="Arial" charset="0"/>
              </a:rPr>
              <a:t>L</a:t>
            </a:r>
            <a:r>
              <a:rPr lang="en-US" dirty="0" smtClean="0">
                <a:latin typeface="Arial" charset="0"/>
              </a:rPr>
              <a:t>ayer 3 (network layer)</a:t>
            </a:r>
            <a:endParaRPr lang="en-US" dirty="0">
              <a:latin typeface="Arial" charset="0"/>
            </a:endParaRPr>
          </a:p>
        </p:txBody>
      </p:sp>
      <p:sp>
        <p:nvSpPr>
          <p:cNvPr id="56326" name="Rectangle 6"/>
          <p:cNvSpPr>
            <a:spLocks noGrp="1" noChangeArrowheads="1"/>
          </p:cNvSpPr>
          <p:nvPr>
            <p:ph idx="1"/>
          </p:nvPr>
        </p:nvSpPr>
        <p:spPr/>
        <p:txBody>
          <a:bodyPr/>
          <a:lstStyle/>
          <a:p>
            <a:pPr>
              <a:defRPr/>
            </a:pPr>
            <a:r>
              <a:rPr lang="en-US" dirty="0" smtClean="0"/>
              <a:t>In TCP/IP, each host has an address, which is called IP address</a:t>
            </a:r>
          </a:p>
          <a:p>
            <a:pPr>
              <a:defRPr/>
            </a:pPr>
            <a:r>
              <a:rPr lang="en-US" dirty="0" smtClean="0"/>
              <a:t>In </a:t>
            </a:r>
            <a:r>
              <a:rPr lang="en-US" dirty="0" smtClean="0">
                <a:solidFill>
                  <a:schemeClr val="accent3"/>
                </a:solidFill>
              </a:rPr>
              <a:t>IPv4</a:t>
            </a:r>
            <a:r>
              <a:rPr lang="en-US" dirty="0"/>
              <a:t> </a:t>
            </a:r>
            <a:r>
              <a:rPr lang="en-US" dirty="0" smtClean="0"/>
              <a:t>the address has the form X1 . X2 . X3 . X4: </a:t>
            </a:r>
          </a:p>
          <a:p>
            <a:pPr lvl="1">
              <a:defRPr/>
            </a:pPr>
            <a:r>
              <a:rPr lang="en-US" dirty="0" smtClean="0"/>
              <a:t>Each of these four fields ranged from 0 to 255 (1 byte)</a:t>
            </a:r>
          </a:p>
          <a:p>
            <a:pPr eaLnBrk="1" hangingPunct="1">
              <a:defRPr/>
            </a:pPr>
            <a:r>
              <a:rPr lang="en-US" dirty="0" smtClean="0"/>
              <a:t>When a host tries to connect to remote host, he sands its address as an information for the destination and the gateways on the way</a:t>
            </a:r>
          </a:p>
          <a:p>
            <a:pPr>
              <a:defRPr/>
            </a:pPr>
            <a:r>
              <a:rPr lang="en-US" dirty="0" smtClean="0"/>
              <a:t>A router, or </a:t>
            </a:r>
            <a:r>
              <a:rPr lang="en-US" dirty="0" smtClean="0">
                <a:solidFill>
                  <a:schemeClr val="accent3"/>
                </a:solidFill>
              </a:rPr>
              <a:t>gateway</a:t>
            </a:r>
            <a:r>
              <a:rPr lang="en-US" dirty="0" smtClean="0"/>
              <a:t>, forwards traffic from one network to another</a:t>
            </a:r>
          </a:p>
          <a:p>
            <a:pPr lvl="1">
              <a:defRPr/>
            </a:pPr>
            <a:r>
              <a:rPr lang="en-US" dirty="0" smtClean="0"/>
              <a:t>It use its </a:t>
            </a:r>
            <a:r>
              <a:rPr lang="en-US" dirty="0">
                <a:solidFill>
                  <a:srgbClr val="F06414"/>
                </a:solidFill>
              </a:rPr>
              <a:t>routing table </a:t>
            </a:r>
            <a:r>
              <a:rPr lang="en-US" dirty="0" smtClean="0"/>
              <a:t>to know where the destination host is</a:t>
            </a:r>
          </a:p>
          <a:p>
            <a:pPr lvl="1">
              <a:defRPr/>
            </a:pPr>
            <a:r>
              <a:rPr lang="en-US" dirty="0" smtClean="0"/>
              <a:t>If he doesn’t know – he moves it to the </a:t>
            </a:r>
            <a:r>
              <a:rPr lang="en-US" dirty="0" smtClean="0">
                <a:solidFill>
                  <a:schemeClr val="accent3"/>
                </a:solidFill>
              </a:rPr>
              <a:t>default gateway</a:t>
            </a:r>
            <a:endParaRPr lang="en-US" dirty="0" smtClean="0"/>
          </a:p>
          <a:p>
            <a:pPr>
              <a:defRPr/>
            </a:pPr>
            <a:endParaRPr lang="en-US" dirty="0"/>
          </a:p>
        </p:txBody>
      </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41704223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4  (Transport layer)</a:t>
            </a:r>
            <a:endParaRPr lang="en-US" dirty="0"/>
          </a:p>
        </p:txBody>
      </p:sp>
      <p:sp>
        <p:nvSpPr>
          <p:cNvPr id="3" name="Content Placeholder 2"/>
          <p:cNvSpPr>
            <a:spLocks noGrp="1"/>
          </p:cNvSpPr>
          <p:nvPr>
            <p:ph idx="1"/>
          </p:nvPr>
        </p:nvSpPr>
        <p:spPr/>
        <p:txBody>
          <a:bodyPr/>
          <a:lstStyle/>
          <a:p>
            <a:r>
              <a:rPr lang="en-US" dirty="0" smtClean="0"/>
              <a:t>On each host there is an application. Both applications need to pass data between them.</a:t>
            </a:r>
          </a:p>
          <a:p>
            <a:pPr lvl="1"/>
            <a:r>
              <a:rPr lang="en-US" dirty="0" smtClean="0"/>
              <a:t>Need to make sure the data gets to the applications in the order it was send</a:t>
            </a:r>
          </a:p>
          <a:p>
            <a:pPr lvl="1"/>
            <a:r>
              <a:rPr lang="en-US" dirty="0" smtClean="0"/>
              <a:t>Needs to make sure the data gets to the correct destination.</a:t>
            </a:r>
            <a:endParaRPr lang="en-US" dirty="0"/>
          </a:p>
          <a:p>
            <a:r>
              <a:rPr lang="en-US" dirty="0" smtClean="0"/>
              <a:t>We have a TCP protocol family to make sure it happens.</a:t>
            </a:r>
            <a:endParaRPr lang="en-US" dirty="0"/>
          </a:p>
          <a:p>
            <a:pPr lvl="1"/>
            <a:r>
              <a:rPr lang="en-US" dirty="0" smtClean="0"/>
              <a:t>For every chunk of data received the sending host needs to be informed</a:t>
            </a:r>
          </a:p>
          <a:p>
            <a:pPr lvl="1"/>
            <a:r>
              <a:rPr lang="en-US" dirty="0" smtClean="0"/>
              <a:t>To start sending data, there got to be a connection</a:t>
            </a:r>
          </a:p>
          <a:p>
            <a:pPr lvl="1"/>
            <a:r>
              <a:rPr lang="en-US" dirty="0" smtClean="0"/>
              <a:t>When no more data needs to be send the connection must be closed</a:t>
            </a:r>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98259083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66316" y="141894"/>
            <a:ext cx="7429500" cy="914400"/>
          </a:xfrm>
        </p:spPr>
        <p:txBody>
          <a:bodyPr/>
          <a:lstStyle/>
          <a:p>
            <a:r>
              <a:rPr lang="en-US" dirty="0"/>
              <a:t>Layer 4  (Transport layer</a:t>
            </a:r>
            <a:r>
              <a:rPr lang="en-US" dirty="0" smtClean="0"/>
              <a:t>) – establishing a connection</a:t>
            </a:r>
            <a:endParaRPr lang="en-US" dirty="0">
              <a:latin typeface="Arial" charset="0"/>
            </a:endParaRPr>
          </a:p>
        </p:txBody>
      </p:sp>
      <p:sp>
        <p:nvSpPr>
          <p:cNvPr id="56326" name="Rectangle 6"/>
          <p:cNvSpPr>
            <a:spLocks noGrp="1" noChangeArrowheads="1"/>
          </p:cNvSpPr>
          <p:nvPr>
            <p:ph idx="1"/>
          </p:nvPr>
        </p:nvSpPr>
        <p:spPr/>
        <p:txBody>
          <a:bodyPr/>
          <a:lstStyle/>
          <a:p>
            <a:pPr>
              <a:defRPr/>
            </a:pPr>
            <a:r>
              <a:rPr lang="en-US" dirty="0" smtClean="0"/>
              <a:t>To initiate a TCP connection, we have a </a:t>
            </a:r>
            <a:r>
              <a:rPr lang="en-US" dirty="0" smtClean="0">
                <a:solidFill>
                  <a:schemeClr val="accent3"/>
                </a:solidFill>
              </a:rPr>
              <a:t>3-way handshake</a:t>
            </a:r>
            <a:r>
              <a:rPr lang="en-US" dirty="0" smtClean="0"/>
              <a:t>:</a:t>
            </a:r>
          </a:p>
          <a:p>
            <a:pPr lvl="1">
              <a:defRPr/>
            </a:pPr>
            <a:r>
              <a:rPr lang="en-US" dirty="0" smtClean="0"/>
              <a:t>SYN + </a:t>
            </a:r>
            <a:r>
              <a:rPr lang="en-US" dirty="0" err="1" smtClean="0"/>
              <a:t>seq</a:t>
            </a:r>
            <a:r>
              <a:rPr lang="en-US" dirty="0" smtClean="0"/>
              <a:t>(X)</a:t>
            </a:r>
          </a:p>
          <a:p>
            <a:pPr lvl="2">
              <a:defRPr/>
            </a:pPr>
            <a:r>
              <a:rPr lang="en-US" dirty="0" smtClean="0"/>
              <a:t>“Hello, I’m here. I chose X.”</a:t>
            </a:r>
          </a:p>
          <a:p>
            <a:pPr lvl="1">
              <a:defRPr/>
            </a:pPr>
            <a:r>
              <a:rPr lang="en-US" dirty="0" smtClean="0"/>
              <a:t>SYN + </a:t>
            </a:r>
            <a:r>
              <a:rPr lang="en-US" dirty="0" err="1"/>
              <a:t>seq</a:t>
            </a:r>
            <a:r>
              <a:rPr lang="en-US" dirty="0"/>
              <a:t>(Y) </a:t>
            </a:r>
            <a:r>
              <a:rPr lang="en-US" dirty="0" smtClean="0"/>
              <a:t> + ACK + </a:t>
            </a:r>
            <a:r>
              <a:rPr lang="en-US" dirty="0" err="1" smtClean="0"/>
              <a:t>ack</a:t>
            </a:r>
            <a:r>
              <a:rPr lang="en-US" dirty="0" smtClean="0"/>
              <a:t>(X+1)</a:t>
            </a:r>
          </a:p>
          <a:p>
            <a:pPr lvl="2">
              <a:defRPr/>
            </a:pPr>
            <a:r>
              <a:rPr lang="en-US" dirty="0" smtClean="0"/>
              <a:t>“I heard your X. here’s your X+1. I’m here too, I chose Y.”</a:t>
            </a:r>
          </a:p>
          <a:p>
            <a:pPr lvl="1">
              <a:defRPr/>
            </a:pPr>
            <a:r>
              <a:rPr lang="en-US" dirty="0" smtClean="0"/>
              <a:t>ACK + </a:t>
            </a:r>
            <a:r>
              <a:rPr lang="en-US" dirty="0" err="1" smtClean="0"/>
              <a:t>ack</a:t>
            </a:r>
            <a:r>
              <a:rPr lang="en-US" dirty="0" smtClean="0"/>
              <a:t>(Y+1)</a:t>
            </a:r>
          </a:p>
          <a:p>
            <a:pPr lvl="2">
              <a:defRPr/>
            </a:pPr>
            <a:r>
              <a:rPr lang="en-US" dirty="0" smtClean="0"/>
              <a:t>“I heard your Y, here’s your Y+1.”</a:t>
            </a:r>
          </a:p>
          <a:p>
            <a:pPr>
              <a:defRPr/>
            </a:pPr>
            <a:r>
              <a:rPr lang="en-US" dirty="0" smtClean="0"/>
              <a:t>Now a connection has been established</a:t>
            </a:r>
          </a:p>
        </p:txBody>
      </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31515374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4  (Transport layer) – </a:t>
            </a:r>
            <a:r>
              <a:rPr lang="en-US" dirty="0" smtClean="0"/>
              <a:t>passing data</a:t>
            </a:r>
            <a:endParaRPr lang="en-US" dirty="0"/>
          </a:p>
        </p:txBody>
      </p:sp>
      <p:sp>
        <p:nvSpPr>
          <p:cNvPr id="3" name="Content Placeholder 2"/>
          <p:cNvSpPr>
            <a:spLocks noGrp="1"/>
          </p:cNvSpPr>
          <p:nvPr>
            <p:ph idx="1"/>
          </p:nvPr>
        </p:nvSpPr>
        <p:spPr/>
        <p:txBody>
          <a:bodyPr/>
          <a:lstStyle/>
          <a:p>
            <a:r>
              <a:rPr lang="en-US" dirty="0" smtClean="0"/>
              <a:t>Now that we have a connection we can start sending data</a:t>
            </a:r>
          </a:p>
          <a:p>
            <a:r>
              <a:rPr lang="en-US" dirty="0" smtClean="0"/>
              <a:t>On each host every application has a port number</a:t>
            </a:r>
          </a:p>
          <a:p>
            <a:r>
              <a:rPr lang="en-US" dirty="0" smtClean="0"/>
              <a:t>When a packet arrives to the host it moves the data to the process that is associated with that port</a:t>
            </a:r>
          </a:p>
          <a:p>
            <a:r>
              <a:rPr lang="en-US" dirty="0" smtClean="0"/>
              <a:t>Server usually have a publicly known port numbers</a:t>
            </a:r>
          </a:p>
          <a:p>
            <a:pPr lvl="1"/>
            <a:r>
              <a:rPr lang="en-US" dirty="0" smtClean="0"/>
              <a:t>HTTP:80</a:t>
            </a:r>
          </a:p>
          <a:p>
            <a:pPr lvl="1"/>
            <a:r>
              <a:rPr lang="en-US" dirty="0" smtClean="0"/>
              <a:t>HTTPS:443</a:t>
            </a:r>
          </a:p>
          <a:p>
            <a:pPr lvl="1"/>
            <a:r>
              <a:rPr lang="en-US" dirty="0" smtClean="0"/>
              <a:t>SSH:22</a:t>
            </a:r>
          </a:p>
          <a:p>
            <a:r>
              <a:rPr lang="en-US" dirty="0" smtClean="0"/>
              <a:t>Clients usually have higher numbers that changes between every TCP connection</a:t>
            </a:r>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59975856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316" y="173426"/>
            <a:ext cx="7429500" cy="914400"/>
          </a:xfrm>
        </p:spPr>
        <p:txBody>
          <a:bodyPr/>
          <a:lstStyle/>
          <a:p>
            <a:r>
              <a:rPr lang="en-US" dirty="0"/>
              <a:t>Layer 4  (Transport layer) – passing </a:t>
            </a:r>
            <a:r>
              <a:rPr lang="en-US" dirty="0" smtClean="0"/>
              <a:t>data (continues)</a:t>
            </a:r>
            <a:endParaRPr lang="en-US" dirty="0"/>
          </a:p>
        </p:txBody>
      </p:sp>
      <p:sp>
        <p:nvSpPr>
          <p:cNvPr id="3" name="Content Placeholder 2"/>
          <p:cNvSpPr>
            <a:spLocks noGrp="1"/>
          </p:cNvSpPr>
          <p:nvPr>
            <p:ph idx="1"/>
          </p:nvPr>
        </p:nvSpPr>
        <p:spPr/>
        <p:txBody>
          <a:bodyPr/>
          <a:lstStyle/>
          <a:p>
            <a:r>
              <a:rPr lang="en-US" dirty="0" smtClean="0"/>
              <a:t>Each side sends data to the other side</a:t>
            </a:r>
          </a:p>
          <a:p>
            <a:r>
              <a:rPr lang="en-US" dirty="0" smtClean="0"/>
              <a:t>The data is chunked over segments</a:t>
            </a:r>
          </a:p>
          <a:p>
            <a:r>
              <a:rPr lang="en-US" dirty="0" smtClean="0"/>
              <a:t>The side that sends the packets wait for a conformation</a:t>
            </a:r>
          </a:p>
          <a:p>
            <a:r>
              <a:rPr lang="en-US" dirty="0" smtClean="0"/>
              <a:t>After it receives ACK it continues to send data</a:t>
            </a:r>
          </a:p>
          <a:p>
            <a:r>
              <a:rPr lang="en-US" dirty="0" smtClean="0"/>
              <a:t>In any case of data getting lost, we can ask for </a:t>
            </a:r>
            <a:r>
              <a:rPr lang="en-US" dirty="0" smtClean="0">
                <a:solidFill>
                  <a:schemeClr val="accent3"/>
                </a:solidFill>
              </a:rPr>
              <a:t>retransmission</a:t>
            </a:r>
            <a:endParaRPr lang="en-US" dirty="0"/>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27084998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316" y="126128"/>
            <a:ext cx="7429500" cy="914400"/>
          </a:xfrm>
        </p:spPr>
        <p:txBody>
          <a:bodyPr/>
          <a:lstStyle/>
          <a:p>
            <a:r>
              <a:rPr lang="en-US" dirty="0"/>
              <a:t>Layer 4  (Transport layer) – </a:t>
            </a:r>
            <a:r>
              <a:rPr lang="en-US" dirty="0" smtClean="0"/>
              <a:t>terminating </a:t>
            </a:r>
            <a:r>
              <a:rPr lang="en-US" dirty="0"/>
              <a:t>a </a:t>
            </a:r>
            <a:r>
              <a:rPr lang="en-US" dirty="0" smtClean="0"/>
              <a:t>connection</a:t>
            </a:r>
            <a:endParaRPr lang="en-US" dirty="0"/>
          </a:p>
        </p:txBody>
      </p:sp>
      <p:sp>
        <p:nvSpPr>
          <p:cNvPr id="3" name="Content Placeholder 2"/>
          <p:cNvSpPr>
            <a:spLocks noGrp="1"/>
          </p:cNvSpPr>
          <p:nvPr>
            <p:ph idx="1"/>
          </p:nvPr>
        </p:nvSpPr>
        <p:spPr/>
        <p:txBody>
          <a:bodyPr/>
          <a:lstStyle/>
          <a:p>
            <a:r>
              <a:rPr lang="en-US" dirty="0" smtClean="0"/>
              <a:t>To terminate a connection:</a:t>
            </a:r>
          </a:p>
          <a:p>
            <a:pPr lvl="1"/>
            <a:r>
              <a:rPr lang="en-US" dirty="0" smtClean="0"/>
              <a:t>FIN (client)</a:t>
            </a:r>
          </a:p>
          <a:p>
            <a:pPr lvl="2"/>
            <a:r>
              <a:rPr lang="en-US" dirty="0" smtClean="0"/>
              <a:t>“I want to end this conversation”</a:t>
            </a:r>
          </a:p>
          <a:p>
            <a:pPr lvl="1"/>
            <a:r>
              <a:rPr lang="en-US" dirty="0"/>
              <a:t>ACK </a:t>
            </a:r>
            <a:r>
              <a:rPr lang="en-US" dirty="0" smtClean="0"/>
              <a:t>+ FIN(server)</a:t>
            </a:r>
          </a:p>
          <a:p>
            <a:pPr lvl="2"/>
            <a:r>
              <a:rPr lang="en-US" dirty="0" smtClean="0"/>
              <a:t>“ok, just let me finish…I’m done”</a:t>
            </a:r>
          </a:p>
          <a:p>
            <a:pPr lvl="1"/>
            <a:r>
              <a:rPr lang="en-US" dirty="0" smtClean="0"/>
              <a:t>ACK (client)</a:t>
            </a:r>
          </a:p>
          <a:p>
            <a:pPr lvl="2"/>
            <a:r>
              <a:rPr lang="en-US" dirty="0" smtClean="0"/>
              <a:t>“bye </a:t>
            </a:r>
            <a:r>
              <a:rPr lang="en-US" dirty="0" err="1" smtClean="0"/>
              <a:t>bye</a:t>
            </a:r>
            <a:r>
              <a:rPr lang="en-US" dirty="0" smtClean="0"/>
              <a:t>”</a:t>
            </a:r>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73662025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316" y="12526"/>
            <a:ext cx="7429500" cy="914400"/>
          </a:xfrm>
        </p:spPr>
        <p:txBody>
          <a:bodyPr/>
          <a:lstStyle/>
          <a:p>
            <a:r>
              <a:rPr lang="en-US" dirty="0" smtClean="0"/>
              <a:t>A packet’s journey</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tcp</a:t>
            </a:r>
            <a:r>
              <a:rPr lang="en-US" dirty="0" smtClean="0"/>
              <a:t>/</a:t>
            </a:r>
            <a:r>
              <a:rPr lang="en-US" dirty="0" err="1" smtClean="0"/>
              <a:t>ip</a:t>
            </a:r>
            <a:r>
              <a:rPr lang="en-US" dirty="0" smtClean="0"/>
              <a:t> stack</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847" y="1871663"/>
            <a:ext cx="4789443" cy="4290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bwMode="auto">
          <a:xfrm>
            <a:off x="6526060" y="2467627"/>
            <a:ext cx="263047" cy="0"/>
          </a:xfrm>
          <a:prstGeom prst="line">
            <a:avLst/>
          </a:prstGeom>
          <a:solidFill>
            <a:schemeClr val="bg1"/>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6941507" y="2467627"/>
            <a:ext cx="263047" cy="0"/>
          </a:xfrm>
          <a:prstGeom prst="line">
            <a:avLst/>
          </a:prstGeom>
          <a:solidFill>
            <a:schemeClr val="bg1"/>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7356954" y="2467627"/>
            <a:ext cx="263047" cy="0"/>
          </a:xfrm>
          <a:prstGeom prst="line">
            <a:avLst/>
          </a:prstGeom>
          <a:solidFill>
            <a:schemeClr val="bg1"/>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7795816" y="2467627"/>
            <a:ext cx="308524" cy="0"/>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flipH="1">
            <a:off x="6062597" y="2467627"/>
            <a:ext cx="319866" cy="0"/>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H="1">
            <a:off x="6062598" y="3093929"/>
            <a:ext cx="2041742" cy="0"/>
          </a:xfrm>
          <a:prstGeom prst="straightConnector1">
            <a:avLst/>
          </a:prstGeom>
          <a:solidFill>
            <a:schemeClr val="bg1"/>
          </a:solidFill>
          <a:ln w="12700" cap="flat" cmpd="sng" algn="ctr">
            <a:solidFill>
              <a:schemeClr val="folHlink"/>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6188057" y="2098295"/>
            <a:ext cx="1762021" cy="369332"/>
          </a:xfrm>
          <a:prstGeom prst="rect">
            <a:avLst/>
          </a:prstGeom>
          <a:noFill/>
        </p:spPr>
        <p:txBody>
          <a:bodyPr wrap="none" rtlCol="0">
            <a:spAutoFit/>
          </a:bodyPr>
          <a:lstStyle/>
          <a:p>
            <a:r>
              <a:rPr lang="en-US" sz="1800" dirty="0" smtClean="0"/>
              <a:t>Logical transfer</a:t>
            </a:r>
            <a:endParaRPr lang="en-US" sz="1800" dirty="0"/>
          </a:p>
        </p:txBody>
      </p:sp>
      <p:sp>
        <p:nvSpPr>
          <p:cNvPr id="19" name="TextBox 18"/>
          <p:cNvSpPr txBox="1"/>
          <p:nvPr/>
        </p:nvSpPr>
        <p:spPr>
          <a:xfrm>
            <a:off x="6140723" y="3093929"/>
            <a:ext cx="1864613" cy="369332"/>
          </a:xfrm>
          <a:prstGeom prst="rect">
            <a:avLst/>
          </a:prstGeom>
          <a:noFill/>
        </p:spPr>
        <p:txBody>
          <a:bodyPr wrap="none" rtlCol="0">
            <a:spAutoFit/>
          </a:bodyPr>
          <a:lstStyle/>
          <a:p>
            <a:r>
              <a:rPr lang="en-US" sz="1800" dirty="0" smtClean="0"/>
              <a:t>physical transfer</a:t>
            </a:r>
            <a:endParaRPr lang="en-US" sz="1800" dirty="0"/>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6868358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packet filtering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61" y="524042"/>
            <a:ext cx="5361139" cy="6196170"/>
          </a:xfrm>
        </p:spPr>
      </p:pic>
      <p:sp>
        <p:nvSpPr>
          <p:cNvPr id="7" name="Rectangle 6"/>
          <p:cNvSpPr/>
          <p:nvPr/>
        </p:nvSpPr>
        <p:spPr bwMode="auto">
          <a:xfrm>
            <a:off x="2066795" y="3632548"/>
            <a:ext cx="2755726" cy="1453019"/>
          </a:xfrm>
          <a:prstGeom prst="rect">
            <a:avLst/>
          </a:prstGeom>
          <a:noFill/>
          <a:ln w="254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8" name="Left Brace 7"/>
          <p:cNvSpPr/>
          <p:nvPr/>
        </p:nvSpPr>
        <p:spPr bwMode="auto">
          <a:xfrm>
            <a:off x="4985359" y="914401"/>
            <a:ext cx="851770" cy="5461348"/>
          </a:xfrm>
          <a:prstGeom prst="leftBrace">
            <a:avLst>
              <a:gd name="adj1" fmla="val 8333"/>
              <a:gd name="adj2" fmla="val 63303"/>
            </a:avLst>
          </a:prstGeom>
          <a:noFill/>
          <a:ln w="25400" cap="flat" cmpd="sng" algn="ctr">
            <a:solidFill>
              <a:schemeClr val="accent6"/>
            </a:solid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9" name="TextBox 8"/>
          <p:cNvSpPr txBox="1"/>
          <p:nvPr/>
        </p:nvSpPr>
        <p:spPr>
          <a:xfrm>
            <a:off x="5839287" y="2047344"/>
            <a:ext cx="3181611" cy="701731"/>
          </a:xfrm>
          <a:prstGeom prst="rect">
            <a:avLst/>
          </a:prstGeom>
          <a:noFill/>
        </p:spPr>
        <p:txBody>
          <a:bodyPr wrap="square" rtlCol="0">
            <a:spAutoFit/>
          </a:bodyPr>
          <a:lstStyle/>
          <a:p>
            <a:r>
              <a:rPr lang="en-US" sz="1800" dirty="0" smtClean="0"/>
              <a:t>Works by a static rule table</a:t>
            </a:r>
          </a:p>
          <a:p>
            <a:r>
              <a:rPr lang="en-US" sz="1800" dirty="0" smtClean="0"/>
              <a:t>Each packet is individual</a:t>
            </a:r>
            <a:endParaRPr lang="en-US" sz="1800" dirty="0"/>
          </a:p>
        </p:txBody>
      </p:sp>
      <p:sp>
        <p:nvSpPr>
          <p:cNvPr id="11" name="TextBox 10"/>
          <p:cNvSpPr txBox="1"/>
          <p:nvPr/>
        </p:nvSpPr>
        <p:spPr>
          <a:xfrm>
            <a:off x="5837128" y="1157707"/>
            <a:ext cx="3181611" cy="646331"/>
          </a:xfrm>
          <a:prstGeom prst="rect">
            <a:avLst/>
          </a:prstGeom>
          <a:noFill/>
        </p:spPr>
        <p:txBody>
          <a:bodyPr wrap="square" rtlCol="0">
            <a:spAutoFit/>
          </a:bodyPr>
          <a:lstStyle/>
          <a:p>
            <a:r>
              <a:rPr lang="en-US" sz="1800" dirty="0" smtClean="0"/>
              <a:t>Works on the transport and network layers</a:t>
            </a:r>
            <a:endParaRPr lang="en-US" sz="1800" dirty="0"/>
          </a:p>
        </p:txBody>
      </p:sp>
      <p:sp>
        <p:nvSpPr>
          <p:cNvPr id="12" name="TextBox 11"/>
          <p:cNvSpPr txBox="1"/>
          <p:nvPr/>
        </p:nvSpPr>
        <p:spPr>
          <a:xfrm>
            <a:off x="5837129" y="4778000"/>
            <a:ext cx="3181611" cy="1200329"/>
          </a:xfrm>
          <a:prstGeom prst="rect">
            <a:avLst/>
          </a:prstGeom>
          <a:noFill/>
        </p:spPr>
        <p:txBody>
          <a:bodyPr wrap="square" rtlCol="0">
            <a:spAutoFit/>
          </a:bodyPr>
          <a:lstStyle/>
          <a:p>
            <a:r>
              <a:rPr lang="en-US" sz="1800" dirty="0" smtClean="0"/>
              <a:t>Checks only the interesting header fields and compare them with the rules, doesn't look in the packet’s data</a:t>
            </a:r>
            <a:endParaRPr lang="en-US" sz="1800" dirty="0"/>
          </a:p>
        </p:txBody>
      </p:sp>
      <p:sp>
        <p:nvSpPr>
          <p:cNvPr id="13" name="TextBox 12"/>
          <p:cNvSpPr txBox="1"/>
          <p:nvPr/>
        </p:nvSpPr>
        <p:spPr>
          <a:xfrm>
            <a:off x="5837127" y="3301872"/>
            <a:ext cx="3181611" cy="923330"/>
          </a:xfrm>
          <a:prstGeom prst="rect">
            <a:avLst/>
          </a:prstGeom>
          <a:noFill/>
        </p:spPr>
        <p:txBody>
          <a:bodyPr wrap="square" rtlCol="0">
            <a:spAutoFit/>
          </a:bodyPr>
          <a:lstStyle/>
          <a:p>
            <a:r>
              <a:rPr lang="en-US" sz="1800" dirty="0" smtClean="0"/>
              <a:t>Each </a:t>
            </a:r>
            <a:r>
              <a:rPr lang="en-US" sz="1800" dirty="0"/>
              <a:t>packet that is inspected waits for a </a:t>
            </a:r>
            <a:r>
              <a:rPr lang="en-US" sz="1800" dirty="0">
                <a:solidFill>
                  <a:schemeClr val="accent3"/>
                </a:solidFill>
              </a:rPr>
              <a:t>verdict</a:t>
            </a:r>
            <a:r>
              <a:rPr lang="en-US" sz="1800" dirty="0"/>
              <a:t> </a:t>
            </a:r>
            <a:r>
              <a:rPr lang="en-US" sz="1800" dirty="0" smtClean="0"/>
              <a:t> - accept or drop</a:t>
            </a:r>
            <a:endParaRPr lang="en-US" sz="1800" dirty="0"/>
          </a:p>
        </p:txBody>
      </p:sp>
      <p:sp>
        <p:nvSpPr>
          <p:cNvPr id="3" name="Footer Placeholder 2" hidden="1"/>
          <p:cNvSpPr>
            <a:spLocks noGrp="1"/>
          </p:cNvSpPr>
          <p:nvPr>
            <p:ph type="ftr" sz="quarter" idx="10"/>
          </p:nvPr>
        </p:nvSpPr>
        <p:spPr/>
        <p:txBody>
          <a:bodyPr/>
          <a:lstStyle/>
          <a:p>
            <a:endParaRPr lang="en-US"/>
          </a:p>
        </p:txBody>
      </p:sp>
      <p:sp>
        <p:nvSpPr>
          <p:cNvPr id="4" name="Date Placeholder 3"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37727262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latin typeface="Arial" charset="0"/>
              </a:rPr>
              <a:t>Agenda</a:t>
            </a:r>
          </a:p>
        </p:txBody>
      </p:sp>
      <p:grpSp>
        <p:nvGrpSpPr>
          <p:cNvPr id="8195" name="Group 12"/>
          <p:cNvGrpSpPr>
            <a:grpSpLocks/>
          </p:cNvGrpSpPr>
          <p:nvPr/>
        </p:nvGrpSpPr>
        <p:grpSpPr bwMode="auto">
          <a:xfrm>
            <a:off x="1293284" y="1749425"/>
            <a:ext cx="7384785" cy="654050"/>
            <a:chOff x="1193800" y="1749425"/>
            <a:chExt cx="6816724" cy="654050"/>
          </a:xfrm>
        </p:grpSpPr>
        <p:grpSp>
          <p:nvGrpSpPr>
            <p:cNvPr id="8217" name="Group 4"/>
            <p:cNvGrpSpPr>
              <a:grpSpLocks/>
            </p:cNvGrpSpPr>
            <p:nvPr/>
          </p:nvGrpSpPr>
          <p:grpSpPr bwMode="auto">
            <a:xfrm>
              <a:off x="1193800" y="1749425"/>
              <a:ext cx="6756401" cy="654050"/>
              <a:chOff x="1193800" y="1749425"/>
              <a:chExt cx="6756401" cy="654050"/>
            </a:xfrm>
          </p:grpSpPr>
          <p:sp>
            <p:nvSpPr>
              <p:cNvPr id="8219"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8218"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smtClean="0">
                  <a:solidFill>
                    <a:srgbClr val="464646"/>
                  </a:solidFill>
                  <a:latin typeface="Arial" charset="0"/>
                </a:rPr>
                <a:t>What is Firewall</a:t>
              </a:r>
              <a:endParaRPr lang="en-US" sz="2600" dirty="0">
                <a:latin typeface="Arial" charset="0"/>
              </a:endParaRPr>
            </a:p>
          </p:txBody>
        </p:sp>
      </p:grpSp>
      <p:grpSp>
        <p:nvGrpSpPr>
          <p:cNvPr id="8196" name="Group 11"/>
          <p:cNvGrpSpPr>
            <a:grpSpLocks/>
          </p:cNvGrpSpPr>
          <p:nvPr/>
        </p:nvGrpSpPr>
        <p:grpSpPr bwMode="auto">
          <a:xfrm>
            <a:off x="1293284" y="2593975"/>
            <a:ext cx="7384785" cy="654050"/>
            <a:chOff x="1193800" y="2593487"/>
            <a:chExt cx="6816724" cy="654538"/>
          </a:xfrm>
        </p:grpSpPr>
        <p:sp>
          <p:nvSpPr>
            <p:cNvPr id="8211"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Types of Firewall</a:t>
              </a:r>
              <a:endParaRPr lang="en-US" sz="2600" dirty="0">
                <a:latin typeface="Arial" charset="0"/>
              </a:endParaRPr>
            </a:p>
          </p:txBody>
        </p:sp>
        <p:grpSp>
          <p:nvGrpSpPr>
            <p:cNvPr id="8212" name="Group 5"/>
            <p:cNvGrpSpPr>
              <a:grpSpLocks/>
            </p:cNvGrpSpPr>
            <p:nvPr/>
          </p:nvGrpSpPr>
          <p:grpSpPr bwMode="auto">
            <a:xfrm>
              <a:off x="1193800" y="2593487"/>
              <a:ext cx="6756401" cy="654538"/>
              <a:chOff x="1193800" y="2593487"/>
              <a:chExt cx="6756401" cy="654538"/>
            </a:xfrm>
          </p:grpSpPr>
          <p:sp>
            <p:nvSpPr>
              <p:cNvPr id="8213"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8197" name="Group 10"/>
          <p:cNvGrpSpPr>
            <a:grpSpLocks/>
          </p:cNvGrpSpPr>
          <p:nvPr/>
        </p:nvGrpSpPr>
        <p:grpSpPr bwMode="auto">
          <a:xfrm>
            <a:off x="1293284" y="3436939"/>
            <a:ext cx="7384785" cy="655637"/>
            <a:chOff x="1193800" y="3437548"/>
            <a:chExt cx="6816724" cy="655027"/>
          </a:xfrm>
        </p:grpSpPr>
        <p:sp>
          <p:nvSpPr>
            <p:cNvPr id="8205" name="Text Box 6"/>
            <p:cNvSpPr txBox="1">
              <a:spLocks noChangeArrowheads="1"/>
            </p:cNvSpPr>
            <p:nvPr/>
          </p:nvSpPr>
          <p:spPr bwMode="auto">
            <a:xfrm>
              <a:off x="1982787" y="3519329"/>
              <a:ext cx="6027737"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smtClean="0">
                  <a:solidFill>
                    <a:srgbClr val="464646"/>
                  </a:solidFill>
                  <a:latin typeface="Arial" charset="0"/>
                </a:rPr>
                <a:t>Firewall in </a:t>
              </a:r>
              <a:r>
                <a:rPr lang="en-US" sz="2600" dirty="0">
                  <a:solidFill>
                    <a:srgbClr val="464646"/>
                  </a:solidFill>
                  <a:latin typeface="Arial" charset="0"/>
                </a:rPr>
                <a:t>L</a:t>
              </a:r>
              <a:r>
                <a:rPr lang="en-US" sz="2600" dirty="0" smtClean="0">
                  <a:solidFill>
                    <a:srgbClr val="464646"/>
                  </a:solidFill>
                  <a:latin typeface="Arial" charset="0"/>
                </a:rPr>
                <a:t>inux kernel</a:t>
              </a:r>
              <a:endParaRPr lang="en-US" sz="2600" dirty="0">
                <a:latin typeface="Arial" charset="0"/>
              </a:endParaRPr>
            </a:p>
          </p:txBody>
        </p:sp>
        <p:grpSp>
          <p:nvGrpSpPr>
            <p:cNvPr id="8206" name="Group 6"/>
            <p:cNvGrpSpPr>
              <a:grpSpLocks/>
            </p:cNvGrpSpPr>
            <p:nvPr/>
          </p:nvGrpSpPr>
          <p:grpSpPr bwMode="auto">
            <a:xfrm>
              <a:off x="1193800" y="3437548"/>
              <a:ext cx="6756401" cy="655027"/>
              <a:chOff x="1193800" y="3437548"/>
              <a:chExt cx="6756401" cy="655027"/>
            </a:xfrm>
          </p:grpSpPr>
          <p:sp>
            <p:nvSpPr>
              <p:cNvPr id="8207"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52270192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header (network layer)</a:t>
            </a:r>
            <a:endParaRPr lang="en-US" dirty="0"/>
          </a:p>
        </p:txBody>
      </p:sp>
      <p:sp>
        <p:nvSpPr>
          <p:cNvPr id="3" name="Content Placeholder 2"/>
          <p:cNvSpPr>
            <a:spLocks noGrp="1"/>
          </p:cNvSpPr>
          <p:nvPr>
            <p:ph idx="1"/>
          </p:nvPr>
        </p:nvSpPr>
        <p:spPr/>
        <p:txBody>
          <a:bodyPr/>
          <a:lstStyle/>
          <a:p>
            <a:r>
              <a:rPr lang="en-US" dirty="0" smtClean="0"/>
              <a:t>We need to see the source and destination IP addresses to determine if accept or deny the packet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704" y="2226969"/>
            <a:ext cx="7547959" cy="4066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45503898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header (transport layer)</a:t>
            </a:r>
            <a:endParaRPr lang="en-US" dirty="0"/>
          </a:p>
        </p:txBody>
      </p:sp>
      <p:sp>
        <p:nvSpPr>
          <p:cNvPr id="3" name="Content Placeholder 2"/>
          <p:cNvSpPr>
            <a:spLocks noGrp="1"/>
          </p:cNvSpPr>
          <p:nvPr>
            <p:ph idx="1"/>
          </p:nvPr>
        </p:nvSpPr>
        <p:spPr/>
        <p:txBody>
          <a:bodyPr/>
          <a:lstStyle/>
          <a:p>
            <a:r>
              <a:rPr lang="en-US" dirty="0" smtClean="0"/>
              <a:t>We want to know the source and destination ports, and the SYN/ACK flags to </a:t>
            </a:r>
            <a:r>
              <a:rPr lang="en-US" dirty="0"/>
              <a:t>determine if accept or deny the </a:t>
            </a:r>
            <a:r>
              <a:rPr lang="en-US" dirty="0" smtClean="0"/>
              <a:t>packet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397" y="2117979"/>
            <a:ext cx="6238875"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23235362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packet filtering</a:t>
            </a:r>
            <a:endParaRPr lang="en-US" dirty="0"/>
          </a:p>
        </p:txBody>
      </p:sp>
      <p:sp>
        <p:nvSpPr>
          <p:cNvPr id="3" name="Content Placeholder 2"/>
          <p:cNvSpPr>
            <a:spLocks noGrp="1"/>
          </p:cNvSpPr>
          <p:nvPr>
            <p:ph idx="1"/>
          </p:nvPr>
        </p:nvSpPr>
        <p:spPr/>
        <p:txBody>
          <a:bodyPr/>
          <a:lstStyle/>
          <a:p>
            <a:r>
              <a:rPr lang="en-US" dirty="0" smtClean="0"/>
              <a:t>Rule for example</a:t>
            </a:r>
            <a:endParaRPr lang="en-US" dirty="0"/>
          </a:p>
          <a:p>
            <a:pPr lvl="1"/>
            <a:r>
              <a:rPr lang="en-US" dirty="0" smtClean="0"/>
              <a:t>We’re not allowing incoming network designated to port 80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33578005"/>
              </p:ext>
            </p:extLst>
          </p:nvPr>
        </p:nvGraphicFramePr>
        <p:xfrm>
          <a:off x="466524" y="2455216"/>
          <a:ext cx="9181576" cy="1041517"/>
        </p:xfrm>
        <a:graphic>
          <a:graphicData uri="http://schemas.openxmlformats.org/drawingml/2006/table">
            <a:tbl>
              <a:tblPr firstRow="1" bandRow="1">
                <a:tableStyleId>{5C22544A-7EE6-4342-B048-85BDC9FD1C3A}</a:tableStyleId>
              </a:tblPr>
              <a:tblGrid>
                <a:gridCol w="1215023">
                  <a:extLst>
                    <a:ext uri="{9D8B030D-6E8A-4147-A177-3AD203B41FA5}">
                      <a16:colId xmlns:a16="http://schemas.microsoft.com/office/drawing/2014/main" val="20000"/>
                    </a:ext>
                  </a:extLst>
                </a:gridCol>
                <a:gridCol w="1080371">
                  <a:extLst>
                    <a:ext uri="{9D8B030D-6E8A-4147-A177-3AD203B41FA5}">
                      <a16:colId xmlns:a16="http://schemas.microsoft.com/office/drawing/2014/main" val="20001"/>
                    </a:ext>
                  </a:extLst>
                </a:gridCol>
                <a:gridCol w="1147697">
                  <a:extLst>
                    <a:ext uri="{9D8B030D-6E8A-4147-A177-3AD203B41FA5}">
                      <a16:colId xmlns:a16="http://schemas.microsoft.com/office/drawing/2014/main" val="20002"/>
                    </a:ext>
                  </a:extLst>
                </a:gridCol>
                <a:gridCol w="1147697">
                  <a:extLst>
                    <a:ext uri="{9D8B030D-6E8A-4147-A177-3AD203B41FA5}">
                      <a16:colId xmlns:a16="http://schemas.microsoft.com/office/drawing/2014/main" val="20003"/>
                    </a:ext>
                  </a:extLst>
                </a:gridCol>
                <a:gridCol w="1147697">
                  <a:extLst>
                    <a:ext uri="{9D8B030D-6E8A-4147-A177-3AD203B41FA5}">
                      <a16:colId xmlns:a16="http://schemas.microsoft.com/office/drawing/2014/main" val="20004"/>
                    </a:ext>
                  </a:extLst>
                </a:gridCol>
                <a:gridCol w="1147697">
                  <a:extLst>
                    <a:ext uri="{9D8B030D-6E8A-4147-A177-3AD203B41FA5}">
                      <a16:colId xmlns:a16="http://schemas.microsoft.com/office/drawing/2014/main" val="20005"/>
                    </a:ext>
                  </a:extLst>
                </a:gridCol>
                <a:gridCol w="1147697">
                  <a:extLst>
                    <a:ext uri="{9D8B030D-6E8A-4147-A177-3AD203B41FA5}">
                      <a16:colId xmlns:a16="http://schemas.microsoft.com/office/drawing/2014/main" val="20006"/>
                    </a:ext>
                  </a:extLst>
                </a:gridCol>
                <a:gridCol w="1147697">
                  <a:extLst>
                    <a:ext uri="{9D8B030D-6E8A-4147-A177-3AD203B41FA5}">
                      <a16:colId xmlns:a16="http://schemas.microsoft.com/office/drawing/2014/main" val="20007"/>
                    </a:ext>
                  </a:extLst>
                </a:gridCol>
              </a:tblGrid>
              <a:tr h="370840">
                <a:tc>
                  <a:txBody>
                    <a:bodyPr/>
                    <a:lstStyle/>
                    <a:p>
                      <a:pPr algn="ctr"/>
                      <a:r>
                        <a:rPr lang="en-US" dirty="0" smtClean="0"/>
                        <a:t>Direction</a:t>
                      </a:r>
                      <a:endParaRPr lang="en-US" dirty="0"/>
                    </a:p>
                  </a:txBody>
                  <a:tcPr/>
                </a:tc>
                <a:tc>
                  <a:txBody>
                    <a:bodyPr/>
                    <a:lstStyle/>
                    <a:p>
                      <a:pPr algn="ctr"/>
                      <a:r>
                        <a:rPr lang="en-US" dirty="0" err="1" smtClean="0"/>
                        <a:t>Src</a:t>
                      </a:r>
                      <a:r>
                        <a:rPr lang="en-US" baseline="0" dirty="0" smtClean="0"/>
                        <a:t> address</a:t>
                      </a:r>
                      <a:endParaRPr lang="en-US" dirty="0"/>
                    </a:p>
                  </a:txBody>
                  <a:tcPr/>
                </a:tc>
                <a:tc>
                  <a:txBody>
                    <a:bodyPr/>
                    <a:lstStyle/>
                    <a:p>
                      <a:pPr algn="ctr"/>
                      <a:r>
                        <a:rPr lang="en-US" dirty="0" err="1" smtClean="0"/>
                        <a:t>Dst</a:t>
                      </a:r>
                      <a:r>
                        <a:rPr lang="en-US" baseline="0" dirty="0" smtClean="0"/>
                        <a:t> address</a:t>
                      </a:r>
                      <a:endParaRPr lang="en-US" dirty="0"/>
                    </a:p>
                  </a:txBody>
                  <a:tcPr/>
                </a:tc>
                <a:tc>
                  <a:txBody>
                    <a:bodyPr/>
                    <a:lstStyle/>
                    <a:p>
                      <a:pPr algn="ctr"/>
                      <a:r>
                        <a:rPr lang="en-US" dirty="0" smtClean="0"/>
                        <a:t>Protocol</a:t>
                      </a:r>
                      <a:endParaRPr lang="en-US" dirty="0"/>
                    </a:p>
                  </a:txBody>
                  <a:tcPr/>
                </a:tc>
                <a:tc>
                  <a:txBody>
                    <a:bodyPr/>
                    <a:lstStyle/>
                    <a:p>
                      <a:pPr algn="ctr"/>
                      <a:r>
                        <a:rPr lang="en-US" dirty="0" err="1" smtClean="0"/>
                        <a:t>Src</a:t>
                      </a:r>
                      <a:r>
                        <a:rPr lang="en-US" baseline="0" dirty="0" smtClean="0"/>
                        <a:t> port</a:t>
                      </a:r>
                      <a:endParaRPr lang="en-US" dirty="0"/>
                    </a:p>
                  </a:txBody>
                  <a:tcPr/>
                </a:tc>
                <a:tc>
                  <a:txBody>
                    <a:bodyPr/>
                    <a:lstStyle/>
                    <a:p>
                      <a:pPr algn="ctr"/>
                      <a:r>
                        <a:rPr lang="en-US" dirty="0" err="1" smtClean="0"/>
                        <a:t>Dst</a:t>
                      </a:r>
                      <a:r>
                        <a:rPr lang="en-US" baseline="0" dirty="0" smtClean="0"/>
                        <a:t> port</a:t>
                      </a:r>
                      <a:endParaRPr lang="en-US" dirty="0"/>
                    </a:p>
                  </a:txBody>
                  <a:tcPr/>
                </a:tc>
                <a:tc>
                  <a:txBody>
                    <a:bodyPr/>
                    <a:lstStyle/>
                    <a:p>
                      <a:pPr algn="ctr"/>
                      <a:r>
                        <a:rPr lang="en-US" dirty="0" err="1" smtClean="0"/>
                        <a:t>Syn</a:t>
                      </a:r>
                      <a:r>
                        <a:rPr lang="en-US" dirty="0" smtClean="0"/>
                        <a:t>/</a:t>
                      </a:r>
                      <a:r>
                        <a:rPr lang="en-US" dirty="0" err="1" smtClean="0"/>
                        <a:t>Ack</a:t>
                      </a:r>
                      <a:endParaRPr lang="en-US" dirty="0"/>
                    </a:p>
                  </a:txBody>
                  <a:tcPr/>
                </a:tc>
                <a:tc>
                  <a:txBody>
                    <a:bodyPr/>
                    <a:lstStyle/>
                    <a:p>
                      <a:pPr algn="ctr"/>
                      <a:r>
                        <a:rPr lang="en-US" dirty="0" smtClean="0"/>
                        <a:t>Action</a:t>
                      </a:r>
                      <a:endParaRPr lang="en-US" dirty="0"/>
                    </a:p>
                  </a:txBody>
                  <a:tcPr/>
                </a:tc>
                <a:extLst>
                  <a:ext uri="{0D108BD9-81ED-4DB2-BD59-A6C34878D82A}">
                    <a16:rowId xmlns:a16="http://schemas.microsoft.com/office/drawing/2014/main" val="10000"/>
                  </a:ext>
                </a:extLst>
              </a:tr>
              <a:tr h="401437">
                <a:tc>
                  <a:txBody>
                    <a:bodyPr/>
                    <a:lstStyle/>
                    <a:p>
                      <a:pPr algn="ctr"/>
                      <a:r>
                        <a:rPr lang="en-US" dirty="0" smtClean="0"/>
                        <a:t>In</a:t>
                      </a:r>
                      <a:endParaRPr lang="en-US" dirty="0"/>
                    </a:p>
                  </a:txBody>
                  <a:tcPr/>
                </a:tc>
                <a:tc>
                  <a:txBody>
                    <a:bodyPr/>
                    <a:lstStyle/>
                    <a:p>
                      <a:pPr algn="ctr"/>
                      <a:r>
                        <a:rPr lang="en-US" dirty="0" smtClean="0"/>
                        <a:t>Any</a:t>
                      </a:r>
                      <a:endParaRPr lang="en-US" dirty="0"/>
                    </a:p>
                  </a:txBody>
                  <a:tcPr/>
                </a:tc>
                <a:tc>
                  <a:txBody>
                    <a:bodyPr/>
                    <a:lstStyle/>
                    <a:p>
                      <a:pPr algn="ctr"/>
                      <a:r>
                        <a:rPr lang="en-US" smtClean="0"/>
                        <a:t>Network</a:t>
                      </a:r>
                      <a:endParaRPr lang="en-US" dirty="0"/>
                    </a:p>
                  </a:txBody>
                  <a:tcPr/>
                </a:tc>
                <a:tc>
                  <a:txBody>
                    <a:bodyPr/>
                    <a:lstStyle/>
                    <a:p>
                      <a:pPr algn="ctr"/>
                      <a:r>
                        <a:rPr lang="en-US" dirty="0" smtClean="0"/>
                        <a:t>any</a:t>
                      </a:r>
                      <a:endParaRPr lang="en-US" dirty="0"/>
                    </a:p>
                  </a:txBody>
                  <a:tcPr/>
                </a:tc>
                <a:tc>
                  <a:txBody>
                    <a:bodyPr/>
                    <a:lstStyle/>
                    <a:p>
                      <a:pPr algn="ctr"/>
                      <a:r>
                        <a:rPr lang="en-US" dirty="0" smtClean="0"/>
                        <a:t>any</a:t>
                      </a:r>
                      <a:endParaRPr lang="en-US" dirty="0"/>
                    </a:p>
                  </a:txBody>
                  <a:tcPr/>
                </a:tc>
                <a:tc>
                  <a:txBody>
                    <a:bodyPr/>
                    <a:lstStyle/>
                    <a:p>
                      <a:pPr algn="ctr"/>
                      <a:r>
                        <a:rPr lang="en-US" dirty="0" smtClean="0"/>
                        <a:t>80</a:t>
                      </a:r>
                      <a:endParaRPr lang="en-US" dirty="0"/>
                    </a:p>
                  </a:txBody>
                  <a:tcPr/>
                </a:tc>
                <a:tc>
                  <a:txBody>
                    <a:bodyPr/>
                    <a:lstStyle/>
                    <a:p>
                      <a:pPr algn="ctr"/>
                      <a:r>
                        <a:rPr lang="en-US" dirty="0" smtClean="0"/>
                        <a:t>Any</a:t>
                      </a:r>
                      <a:endParaRPr lang="en-US" dirty="0"/>
                    </a:p>
                  </a:txBody>
                  <a:tcPr/>
                </a:tc>
                <a:tc>
                  <a:txBody>
                    <a:bodyPr/>
                    <a:lstStyle/>
                    <a:p>
                      <a:pPr algn="ctr"/>
                      <a:r>
                        <a:rPr lang="en-US" dirty="0" smtClean="0"/>
                        <a:t>deny</a:t>
                      </a:r>
                      <a:endParaRPr lang="en-US" dirty="0"/>
                    </a:p>
                  </a:txBody>
                  <a:tcPr/>
                </a:tc>
                <a:extLst>
                  <a:ext uri="{0D108BD9-81ED-4DB2-BD59-A6C34878D82A}">
                    <a16:rowId xmlns:a16="http://schemas.microsoft.com/office/drawing/2014/main" val="10001"/>
                  </a:ext>
                </a:extLst>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724" y="4082289"/>
            <a:ext cx="3773980" cy="2033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757" y="4082287"/>
            <a:ext cx="3019715" cy="2033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Freeform 22"/>
          <p:cNvSpPr/>
          <p:nvPr/>
        </p:nvSpPr>
        <p:spPr bwMode="auto">
          <a:xfrm>
            <a:off x="968484" y="3462867"/>
            <a:ext cx="1249783" cy="1841477"/>
          </a:xfrm>
          <a:custGeom>
            <a:avLst/>
            <a:gdLst>
              <a:gd name="connsiteX0" fmla="*/ 1249783 w 1249783"/>
              <a:gd name="connsiteY0" fmla="*/ 0 h 1841477"/>
              <a:gd name="connsiteX1" fmla="*/ 166049 w 1249783"/>
              <a:gd name="connsiteY1" fmla="*/ 550333 h 1841477"/>
              <a:gd name="connsiteX2" fmla="*/ 22116 w 1249783"/>
              <a:gd name="connsiteY2" fmla="*/ 1684866 h 1841477"/>
              <a:gd name="connsiteX3" fmla="*/ 352316 w 1249783"/>
              <a:gd name="connsiteY3" fmla="*/ 1803400 h 1841477"/>
            </a:gdLst>
            <a:ahLst/>
            <a:cxnLst>
              <a:cxn ang="0">
                <a:pos x="connsiteX0" y="connsiteY0"/>
              </a:cxn>
              <a:cxn ang="0">
                <a:pos x="connsiteX1" y="connsiteY1"/>
              </a:cxn>
              <a:cxn ang="0">
                <a:pos x="connsiteX2" y="connsiteY2"/>
              </a:cxn>
              <a:cxn ang="0">
                <a:pos x="connsiteX3" y="connsiteY3"/>
              </a:cxn>
            </a:cxnLst>
            <a:rect l="l" t="t" r="r" b="b"/>
            <a:pathLst>
              <a:path w="1249783" h="1841477">
                <a:moveTo>
                  <a:pt x="1249783" y="0"/>
                </a:moveTo>
                <a:cubicBezTo>
                  <a:pt x="810221" y="134761"/>
                  <a:pt x="370660" y="269522"/>
                  <a:pt x="166049" y="550333"/>
                </a:cubicBezTo>
                <a:cubicBezTo>
                  <a:pt x="-38562" y="831144"/>
                  <a:pt x="-8928" y="1476022"/>
                  <a:pt x="22116" y="1684866"/>
                </a:cubicBezTo>
                <a:cubicBezTo>
                  <a:pt x="53160" y="1893710"/>
                  <a:pt x="202738" y="1848555"/>
                  <a:pt x="352316" y="1803400"/>
                </a:cubicBez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24" name="Freeform 23"/>
          <p:cNvSpPr/>
          <p:nvPr/>
        </p:nvSpPr>
        <p:spPr bwMode="auto">
          <a:xfrm>
            <a:off x="539456" y="3462867"/>
            <a:ext cx="2796411" cy="2166760"/>
          </a:xfrm>
          <a:custGeom>
            <a:avLst/>
            <a:gdLst>
              <a:gd name="connsiteX0" fmla="*/ 2796411 w 2796411"/>
              <a:gd name="connsiteY0" fmla="*/ 0 h 2166760"/>
              <a:gd name="connsiteX1" fmla="*/ 214077 w 2796411"/>
              <a:gd name="connsiteY1" fmla="*/ 651933 h 2166760"/>
              <a:gd name="connsiteX2" fmla="*/ 214077 w 2796411"/>
              <a:gd name="connsiteY2" fmla="*/ 1972733 h 2166760"/>
              <a:gd name="connsiteX3" fmla="*/ 781344 w 2796411"/>
              <a:gd name="connsiteY3" fmla="*/ 2133600 h 2166760"/>
            </a:gdLst>
            <a:ahLst/>
            <a:cxnLst>
              <a:cxn ang="0">
                <a:pos x="connsiteX0" y="connsiteY0"/>
              </a:cxn>
              <a:cxn ang="0">
                <a:pos x="connsiteX1" y="connsiteY1"/>
              </a:cxn>
              <a:cxn ang="0">
                <a:pos x="connsiteX2" y="connsiteY2"/>
              </a:cxn>
              <a:cxn ang="0">
                <a:pos x="connsiteX3" y="connsiteY3"/>
              </a:cxn>
            </a:cxnLst>
            <a:rect l="l" t="t" r="r" b="b"/>
            <a:pathLst>
              <a:path w="2796411" h="2166760">
                <a:moveTo>
                  <a:pt x="2796411" y="0"/>
                </a:moveTo>
                <a:cubicBezTo>
                  <a:pt x="1720438" y="161572"/>
                  <a:pt x="644466" y="323144"/>
                  <a:pt x="214077" y="651933"/>
                </a:cubicBezTo>
                <a:cubicBezTo>
                  <a:pt x="-216312" y="980722"/>
                  <a:pt x="119533" y="1725789"/>
                  <a:pt x="214077" y="1972733"/>
                </a:cubicBezTo>
                <a:cubicBezTo>
                  <a:pt x="308621" y="2219677"/>
                  <a:pt x="544982" y="2176638"/>
                  <a:pt x="781344" y="2133600"/>
                </a:cubicBez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26" name="Freeform 25"/>
          <p:cNvSpPr/>
          <p:nvPr/>
        </p:nvSpPr>
        <p:spPr bwMode="auto">
          <a:xfrm>
            <a:off x="2912533" y="3488267"/>
            <a:ext cx="1439334" cy="1278466"/>
          </a:xfrm>
          <a:custGeom>
            <a:avLst/>
            <a:gdLst>
              <a:gd name="connsiteX0" fmla="*/ 1439334 w 1439334"/>
              <a:gd name="connsiteY0" fmla="*/ 0 h 1278466"/>
              <a:gd name="connsiteX1" fmla="*/ 0 w 1439334"/>
              <a:gd name="connsiteY1" fmla="*/ 1278466 h 1278466"/>
            </a:gdLst>
            <a:ahLst/>
            <a:cxnLst>
              <a:cxn ang="0">
                <a:pos x="connsiteX0" y="connsiteY0"/>
              </a:cxn>
              <a:cxn ang="0">
                <a:pos x="connsiteX1" y="connsiteY1"/>
              </a:cxn>
            </a:cxnLst>
            <a:rect l="l" t="t" r="r" b="b"/>
            <a:pathLst>
              <a:path w="1439334" h="1278466">
                <a:moveTo>
                  <a:pt x="1439334" y="0"/>
                </a:moveTo>
                <a:lnTo>
                  <a:pt x="0" y="1278466"/>
                </a:ln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27" name="Freeform 26"/>
          <p:cNvSpPr/>
          <p:nvPr/>
        </p:nvSpPr>
        <p:spPr bwMode="auto">
          <a:xfrm>
            <a:off x="5647267" y="3479800"/>
            <a:ext cx="169333" cy="626533"/>
          </a:xfrm>
          <a:custGeom>
            <a:avLst/>
            <a:gdLst>
              <a:gd name="connsiteX0" fmla="*/ 0 w 169333"/>
              <a:gd name="connsiteY0" fmla="*/ 0 h 626533"/>
              <a:gd name="connsiteX1" fmla="*/ 169333 w 169333"/>
              <a:gd name="connsiteY1" fmla="*/ 626533 h 626533"/>
            </a:gdLst>
            <a:ahLst/>
            <a:cxnLst>
              <a:cxn ang="0">
                <a:pos x="connsiteX0" y="connsiteY0"/>
              </a:cxn>
              <a:cxn ang="0">
                <a:pos x="connsiteX1" y="connsiteY1"/>
              </a:cxn>
            </a:cxnLst>
            <a:rect l="l" t="t" r="r" b="b"/>
            <a:pathLst>
              <a:path w="169333" h="626533">
                <a:moveTo>
                  <a:pt x="0" y="0"/>
                </a:moveTo>
                <a:lnTo>
                  <a:pt x="169333" y="626533"/>
                </a:ln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28" name="Freeform 27"/>
          <p:cNvSpPr/>
          <p:nvPr/>
        </p:nvSpPr>
        <p:spPr bwMode="auto">
          <a:xfrm>
            <a:off x="6790267" y="3488267"/>
            <a:ext cx="431800" cy="618066"/>
          </a:xfrm>
          <a:custGeom>
            <a:avLst/>
            <a:gdLst>
              <a:gd name="connsiteX0" fmla="*/ 0 w 431800"/>
              <a:gd name="connsiteY0" fmla="*/ 0 h 618066"/>
              <a:gd name="connsiteX1" fmla="*/ 431800 w 431800"/>
              <a:gd name="connsiteY1" fmla="*/ 618066 h 618066"/>
            </a:gdLst>
            <a:ahLst/>
            <a:cxnLst>
              <a:cxn ang="0">
                <a:pos x="connsiteX0" y="connsiteY0"/>
              </a:cxn>
              <a:cxn ang="0">
                <a:pos x="connsiteX1" y="connsiteY1"/>
              </a:cxn>
            </a:cxnLst>
            <a:rect l="l" t="t" r="r" b="b"/>
            <a:pathLst>
              <a:path w="431800" h="618066">
                <a:moveTo>
                  <a:pt x="0" y="0"/>
                </a:moveTo>
                <a:lnTo>
                  <a:pt x="431800" y="618066"/>
                </a:ln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29" name="Freeform 28"/>
          <p:cNvSpPr/>
          <p:nvPr/>
        </p:nvSpPr>
        <p:spPr bwMode="auto">
          <a:xfrm>
            <a:off x="6341533" y="3488267"/>
            <a:ext cx="1498600" cy="2099698"/>
          </a:xfrm>
          <a:custGeom>
            <a:avLst/>
            <a:gdLst>
              <a:gd name="connsiteX0" fmla="*/ 1498600 w 1498600"/>
              <a:gd name="connsiteY0" fmla="*/ 0 h 2099698"/>
              <a:gd name="connsiteX1" fmla="*/ 762000 w 1498600"/>
              <a:gd name="connsiteY1" fmla="*/ 1998133 h 2099698"/>
              <a:gd name="connsiteX2" fmla="*/ 0 w 1498600"/>
              <a:gd name="connsiteY2" fmla="*/ 1625600 h 2099698"/>
            </a:gdLst>
            <a:ahLst/>
            <a:cxnLst>
              <a:cxn ang="0">
                <a:pos x="connsiteX0" y="connsiteY0"/>
              </a:cxn>
              <a:cxn ang="0">
                <a:pos x="connsiteX1" y="connsiteY1"/>
              </a:cxn>
              <a:cxn ang="0">
                <a:pos x="connsiteX2" y="connsiteY2"/>
              </a:cxn>
            </a:cxnLst>
            <a:rect l="l" t="t" r="r" b="b"/>
            <a:pathLst>
              <a:path w="1498600" h="2099698">
                <a:moveTo>
                  <a:pt x="1498600" y="0"/>
                </a:moveTo>
                <a:cubicBezTo>
                  <a:pt x="1255183" y="863600"/>
                  <a:pt x="1011767" y="1727200"/>
                  <a:pt x="762000" y="1998133"/>
                </a:cubicBezTo>
                <a:cubicBezTo>
                  <a:pt x="512233" y="2269066"/>
                  <a:pt x="256116" y="1947333"/>
                  <a:pt x="0" y="1625600"/>
                </a:cubicBez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30" name="Freeform 29"/>
          <p:cNvSpPr/>
          <p:nvPr/>
        </p:nvSpPr>
        <p:spPr bwMode="auto">
          <a:xfrm>
            <a:off x="6609681" y="5105400"/>
            <a:ext cx="290652" cy="474133"/>
          </a:xfrm>
          <a:custGeom>
            <a:avLst/>
            <a:gdLst>
              <a:gd name="connsiteX0" fmla="*/ 290652 w 290652"/>
              <a:gd name="connsiteY0" fmla="*/ 474133 h 474133"/>
              <a:gd name="connsiteX1" fmla="*/ 28186 w 290652"/>
              <a:gd name="connsiteY1" fmla="*/ 220133 h 474133"/>
              <a:gd name="connsiteX2" fmla="*/ 19719 w 290652"/>
              <a:gd name="connsiteY2" fmla="*/ 0 h 474133"/>
            </a:gdLst>
            <a:ahLst/>
            <a:cxnLst>
              <a:cxn ang="0">
                <a:pos x="connsiteX0" y="connsiteY0"/>
              </a:cxn>
              <a:cxn ang="0">
                <a:pos x="connsiteX1" y="connsiteY1"/>
              </a:cxn>
              <a:cxn ang="0">
                <a:pos x="connsiteX2" y="connsiteY2"/>
              </a:cxn>
            </a:cxnLst>
            <a:rect l="l" t="t" r="r" b="b"/>
            <a:pathLst>
              <a:path w="290652" h="474133">
                <a:moveTo>
                  <a:pt x="290652" y="474133"/>
                </a:moveTo>
                <a:cubicBezTo>
                  <a:pt x="181996" y="386644"/>
                  <a:pt x="73341" y="299155"/>
                  <a:pt x="28186" y="220133"/>
                </a:cubicBezTo>
                <a:cubicBezTo>
                  <a:pt x="-16969" y="141111"/>
                  <a:pt x="1375" y="70555"/>
                  <a:pt x="19719" y="0"/>
                </a:cubicBez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4" name="Footer Placeholder 3" hidden="1"/>
          <p:cNvSpPr>
            <a:spLocks noGrp="1"/>
          </p:cNvSpPr>
          <p:nvPr>
            <p:ph type="ftr" sz="quarter" idx="10"/>
          </p:nvPr>
        </p:nvSpPr>
        <p:spPr/>
        <p:txBody>
          <a:bodyPr/>
          <a:lstStyle/>
          <a:p>
            <a:endParaRPr lang="en-US"/>
          </a:p>
        </p:txBody>
      </p:sp>
      <p:sp>
        <p:nvSpPr>
          <p:cNvPr id="8" name="Date Placeholder 7"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35849200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inspection</a:t>
            </a:r>
            <a:endParaRPr lang="en-US" dirty="0"/>
          </a:p>
        </p:txBody>
      </p:sp>
      <p:graphicFrame>
        <p:nvGraphicFramePr>
          <p:cNvPr id="5" name="Diagram 4"/>
          <p:cNvGraphicFramePr/>
          <p:nvPr>
            <p:extLst>
              <p:ext uri="{D42A27DB-BD31-4B8C-83A1-F6EECF244321}">
                <p14:modId xmlns:p14="http://schemas.microsoft.com/office/powerpoint/2010/main" val="2097223243"/>
              </p:ext>
            </p:extLst>
          </p:nvPr>
        </p:nvGraphicFramePr>
        <p:xfrm>
          <a:off x="666344" y="1220411"/>
          <a:ext cx="8490182" cy="4942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hidden="1"/>
          <p:cNvSpPr>
            <a:spLocks noGrp="1"/>
          </p:cNvSpPr>
          <p:nvPr>
            <p:ph type="ftr" sz="quarter" idx="10"/>
          </p:nvPr>
        </p:nvSpPr>
        <p:spPr/>
        <p:txBody>
          <a:bodyPr/>
          <a:lstStyle/>
          <a:p>
            <a:endParaRPr lang="en-US"/>
          </a:p>
        </p:txBody>
      </p:sp>
      <p:sp>
        <p:nvSpPr>
          <p:cNvPr id="4" name="Date Placeholder 3"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52031529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Circuit-level Gateway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61" y="524042"/>
            <a:ext cx="5361139" cy="6196170"/>
          </a:xfrm>
        </p:spPr>
      </p:pic>
      <p:sp>
        <p:nvSpPr>
          <p:cNvPr id="6" name="Rectangle 5"/>
          <p:cNvSpPr/>
          <p:nvPr/>
        </p:nvSpPr>
        <p:spPr bwMode="auto">
          <a:xfrm>
            <a:off x="2066795" y="2906038"/>
            <a:ext cx="2755726" cy="739037"/>
          </a:xfrm>
          <a:prstGeom prst="rect">
            <a:avLst/>
          </a:prstGeom>
          <a:noFill/>
          <a:ln w="254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7" name="Left Brace 6"/>
          <p:cNvSpPr/>
          <p:nvPr/>
        </p:nvSpPr>
        <p:spPr bwMode="auto">
          <a:xfrm>
            <a:off x="4985359" y="914401"/>
            <a:ext cx="851770" cy="5461348"/>
          </a:xfrm>
          <a:prstGeom prst="leftBrace">
            <a:avLst>
              <a:gd name="adj1" fmla="val 8333"/>
              <a:gd name="adj2" fmla="val 42890"/>
            </a:avLst>
          </a:prstGeom>
          <a:noFill/>
          <a:ln w="25400" cap="flat" cmpd="sng" algn="ctr">
            <a:solidFill>
              <a:schemeClr val="accent6"/>
            </a:solid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8" name="TextBox 7"/>
          <p:cNvSpPr txBox="1"/>
          <p:nvPr/>
        </p:nvSpPr>
        <p:spPr>
          <a:xfrm>
            <a:off x="5837129" y="1705709"/>
            <a:ext cx="3181611" cy="1754326"/>
          </a:xfrm>
          <a:prstGeom prst="rect">
            <a:avLst/>
          </a:prstGeom>
          <a:noFill/>
        </p:spPr>
        <p:txBody>
          <a:bodyPr wrap="square" rtlCol="0">
            <a:spAutoFit/>
          </a:bodyPr>
          <a:lstStyle/>
          <a:p>
            <a:r>
              <a:rPr lang="en-US" sz="1800" dirty="0" smtClean="0"/>
              <a:t>Monitor TCP handshake between packets to determine if the session request is legitimate. Saves connections in dynamic connection tables</a:t>
            </a:r>
            <a:endParaRPr lang="en-US" sz="1800" dirty="0"/>
          </a:p>
        </p:txBody>
      </p:sp>
      <p:sp>
        <p:nvSpPr>
          <p:cNvPr id="9" name="TextBox 8"/>
          <p:cNvSpPr txBox="1"/>
          <p:nvPr/>
        </p:nvSpPr>
        <p:spPr>
          <a:xfrm>
            <a:off x="5837126" y="3645075"/>
            <a:ext cx="3181611" cy="646331"/>
          </a:xfrm>
          <a:prstGeom prst="rect">
            <a:avLst/>
          </a:prstGeom>
          <a:noFill/>
        </p:spPr>
        <p:txBody>
          <a:bodyPr wrap="square" rtlCol="0">
            <a:spAutoFit/>
          </a:bodyPr>
          <a:lstStyle/>
          <a:p>
            <a:r>
              <a:rPr lang="en-US" sz="1800" dirty="0" smtClean="0"/>
              <a:t>Create 2 TCP connection, functions as MITM</a:t>
            </a:r>
            <a:endParaRPr lang="en-US" sz="1800" dirty="0"/>
          </a:p>
        </p:txBody>
      </p:sp>
      <p:sp>
        <p:nvSpPr>
          <p:cNvPr id="10" name="TextBox 9"/>
          <p:cNvSpPr txBox="1"/>
          <p:nvPr/>
        </p:nvSpPr>
        <p:spPr>
          <a:xfrm>
            <a:off x="5837128" y="1157707"/>
            <a:ext cx="3181611" cy="369332"/>
          </a:xfrm>
          <a:prstGeom prst="rect">
            <a:avLst/>
          </a:prstGeom>
          <a:noFill/>
        </p:spPr>
        <p:txBody>
          <a:bodyPr wrap="square" rtlCol="0">
            <a:spAutoFit/>
          </a:bodyPr>
          <a:lstStyle/>
          <a:p>
            <a:r>
              <a:rPr lang="en-US" sz="1800" dirty="0" smtClean="0"/>
              <a:t>Works on the session layer</a:t>
            </a:r>
            <a:endParaRPr lang="en-US" sz="18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545" y="5239647"/>
            <a:ext cx="1802783" cy="113610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545" y="4306903"/>
            <a:ext cx="3868454" cy="98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hidden="1"/>
          <p:cNvSpPr>
            <a:spLocks noGrp="1"/>
          </p:cNvSpPr>
          <p:nvPr>
            <p:ph type="ftr" sz="quarter" idx="10"/>
          </p:nvPr>
        </p:nvSpPr>
        <p:spPr/>
        <p:txBody>
          <a:bodyPr/>
          <a:lstStyle/>
          <a:p>
            <a:endParaRPr lang="en-US"/>
          </a:p>
        </p:txBody>
      </p:sp>
      <p:sp>
        <p:nvSpPr>
          <p:cNvPr id="4" name="Date Placeholder 3"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61749823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Circuit-level Gateway</a:t>
            </a:r>
          </a:p>
        </p:txBody>
      </p:sp>
      <p:graphicFrame>
        <p:nvGraphicFramePr>
          <p:cNvPr id="8" name="Diagram 7"/>
          <p:cNvGraphicFramePr/>
          <p:nvPr>
            <p:extLst>
              <p:ext uri="{D42A27DB-BD31-4B8C-83A1-F6EECF244321}">
                <p14:modId xmlns:p14="http://schemas.microsoft.com/office/powerpoint/2010/main" val="3141401583"/>
              </p:ext>
            </p:extLst>
          </p:nvPr>
        </p:nvGraphicFramePr>
        <p:xfrm>
          <a:off x="666344" y="1220411"/>
          <a:ext cx="8490182" cy="4942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hidden="1"/>
          <p:cNvSpPr>
            <a:spLocks noGrp="1"/>
          </p:cNvSpPr>
          <p:nvPr>
            <p:ph type="ftr" sz="quarter" idx="10"/>
          </p:nvPr>
        </p:nvSpPr>
        <p:spPr/>
        <p:txBody>
          <a:bodyPr/>
          <a:lstStyle/>
          <a:p>
            <a:endParaRPr lang="en-US"/>
          </a:p>
        </p:txBody>
      </p:sp>
      <p:sp>
        <p:nvSpPr>
          <p:cNvPr id="4" name="Date Placeholder 3"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56748124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Application-level/proxy gateway</a:t>
            </a:r>
          </a:p>
        </p:txBody>
      </p:sp>
      <p:sp>
        <p:nvSpPr>
          <p:cNvPr id="5" name="Footer Placeholder 3"/>
          <p:cNvSpPr txBox="1">
            <a:spLocks/>
          </p:cNvSpPr>
          <p:nvPr/>
        </p:nvSpPr>
        <p:spPr>
          <a:xfrm>
            <a:off x="2338917" y="6502400"/>
            <a:ext cx="4292600" cy="355600"/>
          </a:xfrm>
          <a:prstGeom prst="rect">
            <a:avLst/>
          </a:prstGeom>
        </p:spPr>
        <p:txBody>
          <a:bodyPr vert="horz" lIns="91440" tIns="45720" rIns="91440" bIns="45720" rtlCol="0" anchor="ctr"/>
          <a:lstStyle>
            <a:defPPr>
              <a:defRPr lang="en-US"/>
            </a:defPPr>
            <a:lvl1pPr algn="ctr" rtl="0" fontAlgn="base">
              <a:spcBef>
                <a:spcPct val="20000"/>
              </a:spcBef>
              <a:spcAft>
                <a:spcPct val="0"/>
              </a:spcAft>
              <a:buClr>
                <a:schemeClr val="accent2"/>
              </a:buClr>
              <a:buSzPct val="65000"/>
              <a:buFont typeface="Wingdings" pitchFamily="2" charset="2"/>
              <a:defRPr sz="1100" kern="1200">
                <a:solidFill>
                  <a:schemeClr val="tx1">
                    <a:tint val="75000"/>
                  </a:schemeClr>
                </a:solidFill>
                <a:latin typeface="Helvetica" pitchFamily="34" charset="0"/>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a:lstStyle>
          <a:p>
            <a:r>
              <a:rPr lang="en-US" smtClean="0"/>
              <a:t>[Restricted] ONLY for designated groups and individuals</a:t>
            </a:r>
            <a:endParaRPr lang="en-US"/>
          </a:p>
        </p:txBody>
      </p:sp>
      <p:pic>
        <p:nvPicPr>
          <p:cNvPr id="6"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61" y="524042"/>
            <a:ext cx="5361139" cy="6196170"/>
          </a:xfrm>
        </p:spPr>
      </p:pic>
      <p:sp>
        <p:nvSpPr>
          <p:cNvPr id="7" name="Rectangle 6"/>
          <p:cNvSpPr/>
          <p:nvPr/>
        </p:nvSpPr>
        <p:spPr bwMode="auto">
          <a:xfrm>
            <a:off x="1966587" y="1476935"/>
            <a:ext cx="2755726" cy="739037"/>
          </a:xfrm>
          <a:prstGeom prst="rect">
            <a:avLst/>
          </a:prstGeom>
          <a:noFill/>
          <a:ln w="254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8" name="Left Brace 7"/>
          <p:cNvSpPr/>
          <p:nvPr/>
        </p:nvSpPr>
        <p:spPr bwMode="auto">
          <a:xfrm>
            <a:off x="4985359" y="914401"/>
            <a:ext cx="851770" cy="5461348"/>
          </a:xfrm>
          <a:prstGeom prst="leftBrace">
            <a:avLst>
              <a:gd name="adj1" fmla="val 8333"/>
              <a:gd name="adj2" fmla="val 16514"/>
            </a:avLst>
          </a:prstGeom>
          <a:noFill/>
          <a:ln w="25400" cap="flat" cmpd="sng" algn="ctr">
            <a:solidFill>
              <a:schemeClr val="accent6"/>
            </a:solid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9" name="TextBox 8"/>
          <p:cNvSpPr txBox="1"/>
          <p:nvPr/>
        </p:nvSpPr>
        <p:spPr>
          <a:xfrm>
            <a:off x="5837129" y="1705709"/>
            <a:ext cx="3181611" cy="1200329"/>
          </a:xfrm>
          <a:prstGeom prst="rect">
            <a:avLst/>
          </a:prstGeom>
          <a:noFill/>
        </p:spPr>
        <p:txBody>
          <a:bodyPr wrap="square" rtlCol="0">
            <a:spAutoFit/>
          </a:bodyPr>
          <a:lstStyle/>
          <a:p>
            <a:r>
              <a:rPr lang="en-US" sz="1800" dirty="0" smtClean="0"/>
              <a:t>Sits in the middle of the service and operate as a server (to the client) and as a client (to the server)</a:t>
            </a:r>
            <a:endParaRPr lang="en-US" sz="1800" dirty="0"/>
          </a:p>
        </p:txBody>
      </p:sp>
      <p:sp>
        <p:nvSpPr>
          <p:cNvPr id="10" name="TextBox 9"/>
          <p:cNvSpPr txBox="1"/>
          <p:nvPr/>
        </p:nvSpPr>
        <p:spPr>
          <a:xfrm>
            <a:off x="5837128" y="5049787"/>
            <a:ext cx="3181611" cy="1200329"/>
          </a:xfrm>
          <a:prstGeom prst="rect">
            <a:avLst/>
          </a:prstGeom>
          <a:noFill/>
        </p:spPr>
        <p:txBody>
          <a:bodyPr wrap="square" rtlCol="0">
            <a:spAutoFit/>
          </a:bodyPr>
          <a:lstStyle/>
          <a:p>
            <a:r>
              <a:rPr lang="en-US" sz="1800" dirty="0" smtClean="0"/>
              <a:t>H</a:t>
            </a:r>
            <a:r>
              <a:rPr lang="en-US" sz="1800" dirty="0"/>
              <a:t>ence – a proxy server, filter and examine individual packets streams, depends </a:t>
            </a:r>
            <a:r>
              <a:rPr lang="en-US" sz="1800" dirty="0" smtClean="0"/>
              <a:t>on </a:t>
            </a:r>
            <a:r>
              <a:rPr lang="en-US" sz="1800" dirty="0"/>
              <a:t>the service/application</a:t>
            </a:r>
            <a:r>
              <a:rPr lang="en-US" sz="1800" dirty="0" smtClean="0"/>
              <a:t> </a:t>
            </a:r>
            <a:endParaRPr lang="en-US" sz="1800" dirty="0"/>
          </a:p>
        </p:txBody>
      </p:sp>
      <p:sp>
        <p:nvSpPr>
          <p:cNvPr id="11" name="TextBox 10"/>
          <p:cNvSpPr txBox="1"/>
          <p:nvPr/>
        </p:nvSpPr>
        <p:spPr>
          <a:xfrm>
            <a:off x="5837128" y="1157707"/>
            <a:ext cx="3419606" cy="369332"/>
          </a:xfrm>
          <a:prstGeom prst="rect">
            <a:avLst/>
          </a:prstGeom>
          <a:noFill/>
        </p:spPr>
        <p:txBody>
          <a:bodyPr wrap="square" rtlCol="0">
            <a:spAutoFit/>
          </a:bodyPr>
          <a:lstStyle/>
          <a:p>
            <a:r>
              <a:rPr lang="en-US" sz="1800" dirty="0" smtClean="0"/>
              <a:t>Works on the application layer</a:t>
            </a:r>
            <a:endParaRPr lang="en-US" sz="1800"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7129" y="2906037"/>
            <a:ext cx="2858332" cy="2143749"/>
          </a:xfrm>
          <a:prstGeom prst="rect">
            <a:avLst/>
          </a:prstGeom>
        </p:spPr>
      </p:pic>
      <p:sp>
        <p:nvSpPr>
          <p:cNvPr id="3" name="Footer Placeholder 2" hidden="1"/>
          <p:cNvSpPr>
            <a:spLocks noGrp="1"/>
          </p:cNvSpPr>
          <p:nvPr>
            <p:ph type="ftr" sz="quarter" idx="10"/>
          </p:nvPr>
        </p:nvSpPr>
        <p:spPr/>
        <p:txBody>
          <a:bodyPr/>
          <a:lstStyle/>
          <a:p>
            <a:endParaRPr lang="en-US"/>
          </a:p>
        </p:txBody>
      </p:sp>
      <p:sp>
        <p:nvSpPr>
          <p:cNvPr id="4" name="Date Placeholder 3"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39855347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Application-level/proxy gateway</a:t>
            </a:r>
          </a:p>
        </p:txBody>
      </p:sp>
      <p:graphicFrame>
        <p:nvGraphicFramePr>
          <p:cNvPr id="4" name="Diagram 3"/>
          <p:cNvGraphicFramePr/>
          <p:nvPr>
            <p:extLst>
              <p:ext uri="{D42A27DB-BD31-4B8C-83A1-F6EECF244321}">
                <p14:modId xmlns:p14="http://schemas.microsoft.com/office/powerpoint/2010/main" val="3129907681"/>
              </p:ext>
            </p:extLst>
          </p:nvPr>
        </p:nvGraphicFramePr>
        <p:xfrm>
          <a:off x="666344" y="1220411"/>
          <a:ext cx="8490182" cy="4942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21370158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inspection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61" y="524042"/>
            <a:ext cx="5361139" cy="6196170"/>
          </a:xfrm>
        </p:spPr>
      </p:pic>
      <p:sp>
        <p:nvSpPr>
          <p:cNvPr id="6" name="Footer Placeholder 3"/>
          <p:cNvSpPr txBox="1">
            <a:spLocks/>
          </p:cNvSpPr>
          <p:nvPr/>
        </p:nvSpPr>
        <p:spPr>
          <a:xfrm>
            <a:off x="2338917" y="6502400"/>
            <a:ext cx="4292600" cy="355600"/>
          </a:xfrm>
          <a:prstGeom prst="rect">
            <a:avLst/>
          </a:prstGeom>
        </p:spPr>
        <p:txBody>
          <a:bodyPr vert="horz" lIns="91440" tIns="45720" rIns="91440" bIns="45720" rtlCol="0" anchor="ctr"/>
          <a:lstStyle>
            <a:defPPr>
              <a:defRPr lang="en-US"/>
            </a:defPPr>
            <a:lvl1pPr algn="ctr" rtl="0" fontAlgn="base">
              <a:spcBef>
                <a:spcPct val="20000"/>
              </a:spcBef>
              <a:spcAft>
                <a:spcPct val="0"/>
              </a:spcAft>
              <a:buClr>
                <a:schemeClr val="accent2"/>
              </a:buClr>
              <a:buSzPct val="65000"/>
              <a:buFont typeface="Wingdings" pitchFamily="2" charset="2"/>
              <a:defRPr sz="1100" kern="1200">
                <a:solidFill>
                  <a:schemeClr val="tx1">
                    <a:tint val="75000"/>
                  </a:schemeClr>
                </a:solidFill>
                <a:latin typeface="Helvetica" pitchFamily="34" charset="0"/>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a:lstStyle>
          <a:p>
            <a:r>
              <a:rPr lang="en-US" smtClean="0"/>
              <a:t>[Restricted] ONLY for designated groups and individuals</a:t>
            </a:r>
            <a:endParaRPr lang="en-US"/>
          </a:p>
        </p:txBody>
      </p:sp>
      <p:sp>
        <p:nvSpPr>
          <p:cNvPr id="7" name="Rectangle 6"/>
          <p:cNvSpPr/>
          <p:nvPr/>
        </p:nvSpPr>
        <p:spPr bwMode="auto">
          <a:xfrm>
            <a:off x="2066795" y="3632548"/>
            <a:ext cx="2755726" cy="1453019"/>
          </a:xfrm>
          <a:prstGeom prst="rect">
            <a:avLst/>
          </a:prstGeom>
          <a:noFill/>
          <a:ln w="254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8" name="Left Brace 7"/>
          <p:cNvSpPr/>
          <p:nvPr/>
        </p:nvSpPr>
        <p:spPr bwMode="auto">
          <a:xfrm>
            <a:off x="4985359" y="914401"/>
            <a:ext cx="851770" cy="5461348"/>
          </a:xfrm>
          <a:prstGeom prst="leftBrace">
            <a:avLst>
              <a:gd name="adj1" fmla="val 8333"/>
              <a:gd name="adj2" fmla="val 16285"/>
            </a:avLst>
          </a:prstGeom>
          <a:noFill/>
          <a:ln w="25400" cap="flat" cmpd="sng" algn="ctr">
            <a:solidFill>
              <a:schemeClr val="accent6"/>
            </a:solid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10" name="TextBox 9"/>
          <p:cNvSpPr txBox="1"/>
          <p:nvPr/>
        </p:nvSpPr>
        <p:spPr>
          <a:xfrm>
            <a:off x="5837127" y="2563015"/>
            <a:ext cx="3181611" cy="2197525"/>
          </a:xfrm>
          <a:prstGeom prst="rect">
            <a:avLst/>
          </a:prstGeom>
          <a:noFill/>
        </p:spPr>
        <p:txBody>
          <a:bodyPr wrap="square" rtlCol="0">
            <a:spAutoFit/>
          </a:bodyPr>
          <a:lstStyle/>
          <a:p>
            <a:r>
              <a:rPr lang="en-US" sz="1800" dirty="0" smtClean="0"/>
              <a:t>Decide what to do with a packet based on:</a:t>
            </a:r>
          </a:p>
          <a:p>
            <a:pPr marL="285750" indent="-285750">
              <a:buFontTx/>
              <a:buChar char="-"/>
            </a:pPr>
            <a:r>
              <a:rPr lang="en-US" sz="1800" dirty="0" smtClean="0"/>
              <a:t>Dynamic connection tables</a:t>
            </a:r>
          </a:p>
          <a:p>
            <a:pPr marL="285750" indent="-285750">
              <a:buFontTx/>
              <a:buChar char="-"/>
            </a:pPr>
            <a:r>
              <a:rPr lang="en-US" sz="1800" dirty="0" smtClean="0"/>
              <a:t>Old connections</a:t>
            </a:r>
          </a:p>
          <a:p>
            <a:pPr marL="285750" indent="-285750">
              <a:buFontTx/>
              <a:buChar char="-"/>
            </a:pPr>
            <a:r>
              <a:rPr lang="en-US" sz="1800" dirty="0" smtClean="0"/>
              <a:t>Information from the application layer</a:t>
            </a:r>
          </a:p>
        </p:txBody>
      </p:sp>
      <p:sp>
        <p:nvSpPr>
          <p:cNvPr id="11" name="TextBox 10"/>
          <p:cNvSpPr txBox="1"/>
          <p:nvPr/>
        </p:nvSpPr>
        <p:spPr>
          <a:xfrm>
            <a:off x="5837128" y="1157707"/>
            <a:ext cx="3181611" cy="646331"/>
          </a:xfrm>
          <a:prstGeom prst="rect">
            <a:avLst/>
          </a:prstGeom>
          <a:noFill/>
        </p:spPr>
        <p:txBody>
          <a:bodyPr wrap="square" rtlCol="0">
            <a:spAutoFit/>
          </a:bodyPr>
          <a:lstStyle/>
          <a:p>
            <a:r>
              <a:rPr lang="en-US" sz="1800" dirty="0"/>
              <a:t>Combination of all older methods</a:t>
            </a:r>
          </a:p>
        </p:txBody>
      </p:sp>
      <p:sp>
        <p:nvSpPr>
          <p:cNvPr id="12" name="TextBox 11"/>
          <p:cNvSpPr txBox="1"/>
          <p:nvPr/>
        </p:nvSpPr>
        <p:spPr>
          <a:xfrm>
            <a:off x="5837129" y="5417692"/>
            <a:ext cx="3181611" cy="646331"/>
          </a:xfrm>
          <a:prstGeom prst="rect">
            <a:avLst/>
          </a:prstGeom>
          <a:noFill/>
        </p:spPr>
        <p:txBody>
          <a:bodyPr wrap="square" rtlCol="0">
            <a:spAutoFit/>
          </a:bodyPr>
          <a:lstStyle/>
          <a:p>
            <a:r>
              <a:rPr lang="en-US" sz="1800" dirty="0" smtClean="0"/>
              <a:t>Inspect the headers and the data</a:t>
            </a:r>
            <a:endParaRPr lang="en-US" sz="1800" dirty="0"/>
          </a:p>
        </p:txBody>
      </p:sp>
      <p:sp>
        <p:nvSpPr>
          <p:cNvPr id="13" name="Left Brace 12"/>
          <p:cNvSpPr/>
          <p:nvPr/>
        </p:nvSpPr>
        <p:spPr bwMode="auto">
          <a:xfrm>
            <a:off x="4985359" y="916489"/>
            <a:ext cx="851770" cy="5461348"/>
          </a:xfrm>
          <a:prstGeom prst="leftBrace">
            <a:avLst>
              <a:gd name="adj1" fmla="val 8333"/>
              <a:gd name="adj2" fmla="val 42661"/>
            </a:avLst>
          </a:prstGeom>
          <a:noFill/>
          <a:ln w="25400" cap="flat" cmpd="sng" algn="ctr">
            <a:solidFill>
              <a:schemeClr val="accent6"/>
            </a:solid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14" name="Left Brace 13"/>
          <p:cNvSpPr/>
          <p:nvPr/>
        </p:nvSpPr>
        <p:spPr bwMode="auto">
          <a:xfrm>
            <a:off x="4985359" y="931104"/>
            <a:ext cx="851770" cy="5461348"/>
          </a:xfrm>
          <a:prstGeom prst="leftBrace">
            <a:avLst>
              <a:gd name="adj1" fmla="val 8333"/>
              <a:gd name="adj2" fmla="val 63303"/>
            </a:avLst>
          </a:prstGeom>
          <a:noFill/>
          <a:ln w="25400" cap="flat" cmpd="sng" algn="ctr">
            <a:solidFill>
              <a:schemeClr val="accent6"/>
            </a:solid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15" name="Rectangle 14"/>
          <p:cNvSpPr/>
          <p:nvPr/>
        </p:nvSpPr>
        <p:spPr bwMode="auto">
          <a:xfrm>
            <a:off x="2066795" y="2920653"/>
            <a:ext cx="2755726" cy="711895"/>
          </a:xfrm>
          <a:prstGeom prst="rect">
            <a:avLst/>
          </a:prstGeom>
          <a:noFill/>
          <a:ln w="254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16" name="Rectangle 15"/>
          <p:cNvSpPr/>
          <p:nvPr/>
        </p:nvSpPr>
        <p:spPr bwMode="auto">
          <a:xfrm>
            <a:off x="2058444" y="1480872"/>
            <a:ext cx="2755726" cy="726509"/>
          </a:xfrm>
          <a:prstGeom prst="rect">
            <a:avLst/>
          </a:prstGeom>
          <a:noFill/>
          <a:ln w="254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3" name="Footer Placeholder 2" hidden="1"/>
          <p:cNvSpPr>
            <a:spLocks noGrp="1"/>
          </p:cNvSpPr>
          <p:nvPr>
            <p:ph type="ftr" sz="quarter" idx="10"/>
          </p:nvPr>
        </p:nvSpPr>
        <p:spPr/>
        <p:txBody>
          <a:bodyPr/>
          <a:lstStyle/>
          <a:p>
            <a:endParaRPr lang="en-US"/>
          </a:p>
        </p:txBody>
      </p:sp>
      <p:sp>
        <p:nvSpPr>
          <p:cNvPr id="4" name="Date Placeholder 3"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3502778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inspection</a:t>
            </a:r>
          </a:p>
        </p:txBody>
      </p:sp>
      <p:graphicFrame>
        <p:nvGraphicFramePr>
          <p:cNvPr id="5" name="Diagram 4"/>
          <p:cNvGraphicFramePr/>
          <p:nvPr>
            <p:extLst>
              <p:ext uri="{D42A27DB-BD31-4B8C-83A1-F6EECF244321}">
                <p14:modId xmlns:p14="http://schemas.microsoft.com/office/powerpoint/2010/main" val="665402509"/>
              </p:ext>
            </p:extLst>
          </p:nvPr>
        </p:nvGraphicFramePr>
        <p:xfrm>
          <a:off x="666344" y="1220411"/>
          <a:ext cx="8490182" cy="4942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hidden="1"/>
          <p:cNvSpPr>
            <a:spLocks noGrp="1"/>
          </p:cNvSpPr>
          <p:nvPr>
            <p:ph type="ftr" sz="quarter" idx="10"/>
          </p:nvPr>
        </p:nvSpPr>
        <p:spPr/>
        <p:txBody>
          <a:bodyPr/>
          <a:lstStyle/>
          <a:p>
            <a:endParaRPr lang="en-US"/>
          </a:p>
        </p:txBody>
      </p:sp>
      <p:sp>
        <p:nvSpPr>
          <p:cNvPr id="4" name="Date Placeholder 3"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81257712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latin typeface="Arial" charset="0"/>
              </a:rPr>
              <a:t>What is Firewall</a:t>
            </a:r>
          </a:p>
        </p:txBody>
      </p:sp>
      <p:grpSp>
        <p:nvGrpSpPr>
          <p:cNvPr id="9219" name="Group 8"/>
          <p:cNvGrpSpPr>
            <a:grpSpLocks/>
          </p:cNvGrpSpPr>
          <p:nvPr/>
        </p:nvGrpSpPr>
        <p:grpSpPr bwMode="auto">
          <a:xfrm>
            <a:off x="1293284" y="1749425"/>
            <a:ext cx="7384785" cy="654050"/>
            <a:chOff x="1193800" y="1749425"/>
            <a:chExt cx="6816724" cy="654050"/>
          </a:xfrm>
        </p:grpSpPr>
        <p:grpSp>
          <p:nvGrpSpPr>
            <p:cNvPr id="9241" name="Group 2"/>
            <p:cNvGrpSpPr>
              <a:grpSpLocks/>
            </p:cNvGrpSpPr>
            <p:nvPr/>
          </p:nvGrpSpPr>
          <p:grpSpPr bwMode="auto">
            <a:xfrm>
              <a:off x="1193800" y="1749425"/>
              <a:ext cx="6756401" cy="654050"/>
              <a:chOff x="1193800" y="1749425"/>
              <a:chExt cx="6756401" cy="654050"/>
            </a:xfrm>
          </p:grpSpPr>
          <p:sp>
            <p:nvSpPr>
              <p:cNvPr id="88069" name="Line 5"/>
              <p:cNvSpPr>
                <a:spLocks noChangeShapeType="1"/>
              </p:cNvSpPr>
              <p:nvPr/>
            </p:nvSpPr>
            <p:spPr bwMode="auto">
              <a:xfrm>
                <a:off x="1295400" y="240347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88070" name="Text Box 6"/>
            <p:cNvSpPr txBox="1">
              <a:spLocks noChangeArrowheads="1"/>
            </p:cNvSpPr>
            <p:nvPr/>
          </p:nvSpPr>
          <p:spPr bwMode="auto">
            <a:xfrm>
              <a:off x="1982788" y="1830388"/>
              <a:ext cx="6027736"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defRPr/>
              </a:pPr>
              <a:r>
                <a:rPr lang="en-US" sz="2600" b="1" dirty="0" smtClean="0">
                  <a:solidFill>
                    <a:schemeClr val="accent3"/>
                  </a:solidFill>
                  <a:latin typeface="Arial" pitchFamily="34" charset="0"/>
                  <a:cs typeface="+mn-cs"/>
                </a:rPr>
                <a:t>What is Firewall</a:t>
              </a:r>
              <a:endParaRPr lang="en-US" sz="2600" b="1" dirty="0">
                <a:solidFill>
                  <a:schemeClr val="accent3"/>
                </a:solidFill>
                <a:latin typeface="Arial" pitchFamily="34" charset="0"/>
                <a:cs typeface="+mn-cs"/>
              </a:endParaRPr>
            </a:p>
          </p:txBody>
        </p:sp>
      </p:grpSp>
      <p:grpSp>
        <p:nvGrpSpPr>
          <p:cNvPr id="9220" name="Group 7"/>
          <p:cNvGrpSpPr>
            <a:grpSpLocks/>
          </p:cNvGrpSpPr>
          <p:nvPr/>
        </p:nvGrpSpPr>
        <p:grpSpPr bwMode="auto">
          <a:xfrm>
            <a:off x="1293284" y="2593975"/>
            <a:ext cx="7384785" cy="654050"/>
            <a:chOff x="1193800" y="2593487"/>
            <a:chExt cx="6816724" cy="654538"/>
          </a:xfrm>
        </p:grpSpPr>
        <p:sp>
          <p:nvSpPr>
            <p:cNvPr id="9235"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Types of </a:t>
              </a:r>
              <a:r>
                <a:rPr lang="en-US" sz="2600" dirty="0" smtClean="0">
                  <a:solidFill>
                    <a:srgbClr val="464646"/>
                  </a:solidFill>
                  <a:latin typeface="Arial" charset="0"/>
                </a:rPr>
                <a:t>Firewall</a:t>
              </a:r>
              <a:endParaRPr lang="en-US" sz="2600" dirty="0">
                <a:latin typeface="Arial" charset="0"/>
              </a:endParaRPr>
            </a:p>
          </p:txBody>
        </p:sp>
        <p:grpSp>
          <p:nvGrpSpPr>
            <p:cNvPr id="9236" name="Group 4"/>
            <p:cNvGrpSpPr>
              <a:grpSpLocks/>
            </p:cNvGrpSpPr>
            <p:nvPr/>
          </p:nvGrpSpPr>
          <p:grpSpPr bwMode="auto">
            <a:xfrm>
              <a:off x="1193800" y="2593487"/>
              <a:ext cx="6756401" cy="654538"/>
              <a:chOff x="1193800" y="2593487"/>
              <a:chExt cx="6756401" cy="654538"/>
            </a:xfrm>
          </p:grpSpPr>
          <p:sp>
            <p:nvSpPr>
              <p:cNvPr id="9237"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9221" name="Group 6"/>
          <p:cNvGrpSpPr>
            <a:grpSpLocks/>
          </p:cNvGrpSpPr>
          <p:nvPr/>
        </p:nvGrpSpPr>
        <p:grpSpPr bwMode="auto">
          <a:xfrm>
            <a:off x="1293284" y="3436939"/>
            <a:ext cx="7384785" cy="655637"/>
            <a:chOff x="1193800" y="3437548"/>
            <a:chExt cx="6816724" cy="655027"/>
          </a:xfrm>
        </p:grpSpPr>
        <p:sp>
          <p:nvSpPr>
            <p:cNvPr id="9229" name="Text Box 6"/>
            <p:cNvSpPr txBox="1">
              <a:spLocks noChangeArrowheads="1"/>
            </p:cNvSpPr>
            <p:nvPr/>
          </p:nvSpPr>
          <p:spPr bwMode="auto">
            <a:xfrm>
              <a:off x="1982787" y="3519329"/>
              <a:ext cx="6027737"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Firewall in L</a:t>
              </a:r>
              <a:r>
                <a:rPr lang="en-US" sz="2600" dirty="0" smtClean="0">
                  <a:solidFill>
                    <a:srgbClr val="464646"/>
                  </a:solidFill>
                  <a:latin typeface="Arial" charset="0"/>
                </a:rPr>
                <a:t>inux </a:t>
              </a:r>
              <a:r>
                <a:rPr lang="en-US" sz="2600" dirty="0">
                  <a:solidFill>
                    <a:srgbClr val="464646"/>
                  </a:solidFill>
                  <a:latin typeface="Arial" charset="0"/>
                </a:rPr>
                <a:t>kernel</a:t>
              </a:r>
              <a:endParaRPr lang="en-US" sz="2600" dirty="0">
                <a:latin typeface="Arial" charset="0"/>
              </a:endParaRPr>
            </a:p>
          </p:txBody>
        </p:sp>
        <p:grpSp>
          <p:nvGrpSpPr>
            <p:cNvPr id="9230" name="Group 5"/>
            <p:cNvGrpSpPr>
              <a:grpSpLocks/>
            </p:cNvGrpSpPr>
            <p:nvPr/>
          </p:nvGrpSpPr>
          <p:grpSpPr bwMode="auto">
            <a:xfrm>
              <a:off x="1193800" y="3437548"/>
              <a:ext cx="6756401" cy="655027"/>
              <a:chOff x="1193800" y="3437548"/>
              <a:chExt cx="6756401" cy="655027"/>
            </a:xfrm>
          </p:grpSpPr>
          <p:sp>
            <p:nvSpPr>
              <p:cNvPr id="9231"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52192604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smtClean="0">
                <a:latin typeface="Arial" charset="0"/>
              </a:rPr>
              <a:t>Types of Firewall</a:t>
            </a:r>
          </a:p>
        </p:txBody>
      </p:sp>
      <p:grpSp>
        <p:nvGrpSpPr>
          <p:cNvPr id="11267" name="Group 3"/>
          <p:cNvGrpSpPr>
            <a:grpSpLocks/>
          </p:cNvGrpSpPr>
          <p:nvPr/>
        </p:nvGrpSpPr>
        <p:grpSpPr bwMode="auto">
          <a:xfrm>
            <a:off x="1293284" y="1749425"/>
            <a:ext cx="7384785" cy="654050"/>
            <a:chOff x="1193800" y="1749425"/>
            <a:chExt cx="6816724" cy="654050"/>
          </a:xfrm>
        </p:grpSpPr>
        <p:grpSp>
          <p:nvGrpSpPr>
            <p:cNvPr id="11289" name="Group 2"/>
            <p:cNvGrpSpPr>
              <a:grpSpLocks/>
            </p:cNvGrpSpPr>
            <p:nvPr/>
          </p:nvGrpSpPr>
          <p:grpSpPr bwMode="auto">
            <a:xfrm>
              <a:off x="1193800" y="1749425"/>
              <a:ext cx="6756401" cy="654050"/>
              <a:chOff x="1193800" y="1749425"/>
              <a:chExt cx="6756401" cy="654050"/>
            </a:xfrm>
          </p:grpSpPr>
          <p:sp>
            <p:nvSpPr>
              <p:cNvPr id="11291"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1290"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What is </a:t>
              </a:r>
              <a:r>
                <a:rPr lang="en-US" sz="2600" dirty="0" smtClean="0">
                  <a:solidFill>
                    <a:srgbClr val="464646"/>
                  </a:solidFill>
                  <a:latin typeface="Arial" charset="0"/>
                </a:rPr>
                <a:t>Firewall</a:t>
              </a:r>
              <a:endParaRPr lang="en-US" sz="2600" dirty="0">
                <a:latin typeface="Arial" charset="0"/>
              </a:endParaRPr>
            </a:p>
          </p:txBody>
        </p:sp>
      </p:grpSp>
      <p:grpSp>
        <p:nvGrpSpPr>
          <p:cNvPr id="11268" name="Group 5"/>
          <p:cNvGrpSpPr>
            <a:grpSpLocks/>
          </p:cNvGrpSpPr>
          <p:nvPr/>
        </p:nvGrpSpPr>
        <p:grpSpPr bwMode="auto">
          <a:xfrm>
            <a:off x="1293284" y="2593975"/>
            <a:ext cx="7384785" cy="654050"/>
            <a:chOff x="1193800" y="2593487"/>
            <a:chExt cx="6816724" cy="654538"/>
          </a:xfrm>
        </p:grpSpPr>
        <p:sp>
          <p:nvSpPr>
            <p:cNvPr id="11283"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smtClean="0">
                  <a:solidFill>
                    <a:srgbClr val="464646"/>
                  </a:solidFill>
                  <a:latin typeface="Arial" charset="0"/>
                </a:rPr>
                <a:t>Types of Firewall</a:t>
              </a:r>
              <a:endParaRPr lang="en-US" sz="2600" dirty="0">
                <a:latin typeface="Arial" charset="0"/>
              </a:endParaRPr>
            </a:p>
          </p:txBody>
        </p:sp>
        <p:grpSp>
          <p:nvGrpSpPr>
            <p:cNvPr id="11284" name="Group 4"/>
            <p:cNvGrpSpPr>
              <a:grpSpLocks/>
            </p:cNvGrpSpPr>
            <p:nvPr/>
          </p:nvGrpSpPr>
          <p:grpSpPr bwMode="auto">
            <a:xfrm>
              <a:off x="1193800" y="2593487"/>
              <a:ext cx="6756401" cy="654538"/>
              <a:chOff x="1193800" y="2593487"/>
              <a:chExt cx="6756401" cy="654538"/>
            </a:xfrm>
          </p:grpSpPr>
          <p:sp>
            <p:nvSpPr>
              <p:cNvPr id="11285"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1269" name="Group 7"/>
          <p:cNvGrpSpPr>
            <a:grpSpLocks/>
          </p:cNvGrpSpPr>
          <p:nvPr/>
        </p:nvGrpSpPr>
        <p:grpSpPr bwMode="auto">
          <a:xfrm>
            <a:off x="1293284" y="3414194"/>
            <a:ext cx="7384785" cy="655637"/>
            <a:chOff x="1193800" y="3437548"/>
            <a:chExt cx="6816724" cy="655027"/>
          </a:xfrm>
        </p:grpSpPr>
        <p:sp>
          <p:nvSpPr>
            <p:cNvPr id="27" name="Text Box 6"/>
            <p:cNvSpPr txBox="1">
              <a:spLocks noChangeArrowheads="1"/>
            </p:cNvSpPr>
            <p:nvPr/>
          </p:nvSpPr>
          <p:spPr bwMode="auto">
            <a:xfrm>
              <a:off x="1982788" y="3520021"/>
              <a:ext cx="6027736" cy="49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defRPr/>
              </a:pPr>
              <a:r>
                <a:rPr lang="en-US" sz="2600" b="1" dirty="0">
                  <a:solidFill>
                    <a:schemeClr val="accent3"/>
                  </a:solidFill>
                  <a:latin typeface="Arial" pitchFamily="34" charset="0"/>
                </a:rPr>
                <a:t>Firewall in L</a:t>
              </a:r>
              <a:r>
                <a:rPr lang="en-US" sz="2600" b="1" dirty="0" smtClean="0">
                  <a:solidFill>
                    <a:schemeClr val="accent3"/>
                  </a:solidFill>
                  <a:latin typeface="Arial" pitchFamily="34" charset="0"/>
                </a:rPr>
                <a:t>inux </a:t>
              </a:r>
              <a:r>
                <a:rPr lang="en-US" sz="2600" b="1" dirty="0">
                  <a:solidFill>
                    <a:schemeClr val="accent3"/>
                  </a:solidFill>
                  <a:latin typeface="Arial" pitchFamily="34" charset="0"/>
                </a:rPr>
                <a:t>kernel</a:t>
              </a:r>
              <a:endParaRPr lang="en-US" sz="2600" b="1" dirty="0">
                <a:solidFill>
                  <a:schemeClr val="accent3"/>
                </a:solidFill>
                <a:latin typeface="Arial" pitchFamily="34" charset="0"/>
                <a:cs typeface="+mn-cs"/>
              </a:endParaRPr>
            </a:p>
          </p:txBody>
        </p:sp>
        <p:grpSp>
          <p:nvGrpSpPr>
            <p:cNvPr id="11278" name="Group 6"/>
            <p:cNvGrpSpPr>
              <a:grpSpLocks/>
            </p:cNvGrpSpPr>
            <p:nvPr/>
          </p:nvGrpSpPr>
          <p:grpSpPr bwMode="auto">
            <a:xfrm>
              <a:off x="1193800" y="3437548"/>
              <a:ext cx="6756401" cy="655027"/>
              <a:chOff x="1193800" y="3437548"/>
              <a:chExt cx="6756401" cy="655027"/>
            </a:xfrm>
          </p:grpSpPr>
          <p:sp>
            <p:nvSpPr>
              <p:cNvPr id="29" name="Line 5"/>
              <p:cNvSpPr>
                <a:spLocks noChangeShapeType="1"/>
              </p:cNvSpPr>
              <p:nvPr/>
            </p:nvSpPr>
            <p:spPr bwMode="auto">
              <a:xfrm>
                <a:off x="1295400" y="409257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44424455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inspection in </a:t>
            </a:r>
            <a:r>
              <a:rPr lang="en-US" dirty="0"/>
              <a:t>L</a:t>
            </a:r>
            <a:r>
              <a:rPr lang="en-US" dirty="0" smtClean="0"/>
              <a:t>inux kernel</a:t>
            </a:r>
            <a:endParaRPr lang="en-US" dirty="0"/>
          </a:p>
        </p:txBody>
      </p:sp>
      <p:sp>
        <p:nvSpPr>
          <p:cNvPr id="3" name="Content Placeholder 2"/>
          <p:cNvSpPr>
            <a:spLocks noGrp="1"/>
          </p:cNvSpPr>
          <p:nvPr>
            <p:ph idx="1"/>
          </p:nvPr>
        </p:nvSpPr>
        <p:spPr/>
        <p:txBody>
          <a:bodyPr/>
          <a:lstStyle/>
          <a:p>
            <a:r>
              <a:rPr lang="en-US" dirty="0" smtClean="0"/>
              <a:t>As we discus, the firewall should have minimum performance impact. Therefore we need to implement it in the kernel, so it would have access to </a:t>
            </a:r>
            <a:r>
              <a:rPr lang="en-US" dirty="0"/>
              <a:t>L</a:t>
            </a:r>
            <a:r>
              <a:rPr lang="en-US" dirty="0" smtClean="0"/>
              <a:t>inux network structures to be able to see the packets.</a:t>
            </a:r>
          </a:p>
          <a:p>
            <a:r>
              <a:rPr lang="en-US" dirty="0" smtClean="0"/>
              <a:t>Linux use structure for each protocol and layer</a:t>
            </a:r>
          </a:p>
          <a:p>
            <a:r>
              <a:rPr lang="en-US" dirty="0" smtClean="0"/>
              <a:t>We will be interested in the internet and transport layer (and of course the data itself)</a:t>
            </a:r>
            <a:endParaRPr lang="en-US" dirty="0"/>
          </a:p>
        </p:txBody>
      </p:sp>
      <p:sp>
        <p:nvSpPr>
          <p:cNvPr id="5" name="Rectangle 4"/>
          <p:cNvSpPr/>
          <p:nvPr/>
        </p:nvSpPr>
        <p:spPr bwMode="auto">
          <a:xfrm>
            <a:off x="4646802" y="4649094"/>
            <a:ext cx="3825381"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a:spcBef>
                <a:spcPts val="600"/>
              </a:spcBef>
              <a:spcAft>
                <a:spcPts val="0"/>
              </a:spcAft>
              <a:buSzPct val="115000"/>
            </a:pPr>
            <a:r>
              <a:rPr lang="en-US" sz="1600" dirty="0" smtClean="0">
                <a:latin typeface="Arial" pitchFamily="34" charset="0"/>
                <a:cs typeface="Arial" charset="0"/>
              </a:rPr>
              <a:t>Data</a:t>
            </a:r>
          </a:p>
          <a:p>
            <a:pPr>
              <a:spcBef>
                <a:spcPts val="600"/>
              </a:spcBef>
              <a:spcAft>
                <a:spcPts val="0"/>
              </a:spcAft>
              <a:buSzPct val="115000"/>
            </a:pPr>
            <a:r>
              <a:rPr lang="en-US" sz="900" dirty="0" smtClean="0"/>
              <a:t>HTTP/1.1 200 OK0x20Last-Modified: Mon, 07 Apr 2014 09:16:25 </a:t>
            </a:r>
          </a:p>
          <a:p>
            <a:pPr>
              <a:spcBef>
                <a:spcPts val="600"/>
              </a:spcBef>
              <a:spcAft>
                <a:spcPts val="0"/>
              </a:spcAft>
              <a:buSzPct val="115000"/>
            </a:pPr>
            <a:r>
              <a:rPr lang="en-US" sz="900" dirty="0" smtClean="0"/>
              <a:t>GMT0x20Content-Type</a:t>
            </a:r>
            <a:r>
              <a:rPr lang="en-US" sz="900" dirty="0"/>
              <a:t>: image/jpeg0x20Cache-Control:</a:t>
            </a:r>
          </a:p>
          <a:p>
            <a:pPr>
              <a:spcBef>
                <a:spcPts val="600"/>
              </a:spcBef>
              <a:spcAft>
                <a:spcPts val="0"/>
              </a:spcAft>
              <a:buSzPct val="115000"/>
            </a:pPr>
            <a:r>
              <a:rPr lang="en-US" sz="900" dirty="0"/>
              <a:t> max-age = 3153600000x20magicmarker: 10x20Content-Length:</a:t>
            </a:r>
          </a:p>
          <a:p>
            <a:pPr>
              <a:spcBef>
                <a:spcPts val="600"/>
              </a:spcBef>
              <a:spcAft>
                <a:spcPts val="0"/>
              </a:spcAft>
              <a:buSzPct val="115000"/>
            </a:pPr>
            <a:r>
              <a:rPr lang="en-US" sz="900" dirty="0"/>
              <a:t> 47060x20Accept-Ranges: bytes0x20Date: Mon, 07 Apr 2014 </a:t>
            </a:r>
          </a:p>
          <a:p>
            <a:pPr>
              <a:spcBef>
                <a:spcPts val="600"/>
              </a:spcBef>
              <a:spcAft>
                <a:spcPts val="0"/>
              </a:spcAft>
              <a:buSzPct val="115000"/>
            </a:pPr>
            <a:r>
              <a:rPr lang="en-US" sz="900" dirty="0"/>
              <a:t> 11:35:46 GMT0x20X-Varnish: 2786274250 27578957660x20Age:</a:t>
            </a:r>
          </a:p>
          <a:p>
            <a:pPr>
              <a:spcBef>
                <a:spcPts val="600"/>
              </a:spcBef>
              <a:spcAft>
                <a:spcPts val="0"/>
              </a:spcAft>
              <a:buSzPct val="115000"/>
            </a:pPr>
            <a:endParaRPr lang="en-US" sz="900" dirty="0"/>
          </a:p>
        </p:txBody>
      </p:sp>
      <p:sp>
        <p:nvSpPr>
          <p:cNvPr id="6" name="Rectangle 5"/>
          <p:cNvSpPr/>
          <p:nvPr/>
        </p:nvSpPr>
        <p:spPr bwMode="auto">
          <a:xfrm>
            <a:off x="922090" y="4649094"/>
            <a:ext cx="1862356"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a:spcBef>
                <a:spcPts val="600"/>
              </a:spcBef>
              <a:spcAft>
                <a:spcPts val="0"/>
              </a:spcAft>
              <a:buSzPct val="115000"/>
            </a:pPr>
            <a:r>
              <a:rPr lang="en-US" sz="2000" dirty="0" smtClean="0">
                <a:solidFill>
                  <a:schemeClr val="tx1">
                    <a:lumMod val="85000"/>
                    <a:lumOff val="15000"/>
                  </a:schemeClr>
                </a:solidFill>
                <a:latin typeface="Arial" pitchFamily="34" charset="0"/>
                <a:cs typeface="Arial" charset="0"/>
              </a:rPr>
              <a:t>IP header</a:t>
            </a:r>
            <a:endParaRPr lang="en-US" sz="1800" dirty="0">
              <a:solidFill>
                <a:schemeClr val="tx1">
                  <a:lumMod val="85000"/>
                  <a:lumOff val="15000"/>
                </a:schemeClr>
              </a:solidFill>
              <a:latin typeface="Arial" pitchFamily="34" charset="0"/>
              <a:cs typeface="Arial" charset="0"/>
            </a:endParaRPr>
          </a:p>
        </p:txBody>
      </p:sp>
      <p:sp>
        <p:nvSpPr>
          <p:cNvPr id="7" name="Rectangle 6"/>
          <p:cNvSpPr/>
          <p:nvPr/>
        </p:nvSpPr>
        <p:spPr bwMode="auto">
          <a:xfrm>
            <a:off x="2785145" y="4649094"/>
            <a:ext cx="1862356"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a:spcBef>
                <a:spcPts val="600"/>
              </a:spcBef>
              <a:spcAft>
                <a:spcPts val="0"/>
              </a:spcAft>
              <a:buSzPct val="115000"/>
            </a:pPr>
            <a:r>
              <a:rPr lang="en-US" sz="2000" dirty="0" smtClean="0">
                <a:latin typeface="Arial" pitchFamily="34" charset="0"/>
                <a:cs typeface="Arial" charset="0"/>
              </a:rPr>
              <a:t>TCP/UDP header</a:t>
            </a:r>
            <a:endParaRPr lang="en-US" sz="2000" dirty="0">
              <a:latin typeface="Arial" pitchFamily="34" charset="0"/>
              <a:cs typeface="Arial" charset="0"/>
            </a:endParaRPr>
          </a:p>
        </p:txBody>
      </p:sp>
      <p:sp>
        <p:nvSpPr>
          <p:cNvPr id="4" name="Footer Placeholder 3" hidden="1"/>
          <p:cNvSpPr>
            <a:spLocks noGrp="1"/>
          </p:cNvSpPr>
          <p:nvPr>
            <p:ph type="ftr" sz="quarter" idx="10"/>
          </p:nvPr>
        </p:nvSpPr>
        <p:spPr/>
        <p:txBody>
          <a:bodyPr/>
          <a:lstStyle/>
          <a:p>
            <a:endParaRPr lang="en-US"/>
          </a:p>
        </p:txBody>
      </p:sp>
      <p:sp>
        <p:nvSpPr>
          <p:cNvPr id="8" name="Date Placeholder 7"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28097546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6"/>
          <p:cNvSpPr>
            <a:spLocks noGrp="1" noChangeArrowheads="1"/>
          </p:cNvSpPr>
          <p:nvPr>
            <p:ph type="ctrTitle"/>
          </p:nvPr>
        </p:nvSpPr>
        <p:spPr/>
        <p:txBody>
          <a:bodyPr/>
          <a:lstStyle/>
          <a:p>
            <a:r>
              <a:rPr lang="en-US" dirty="0"/>
              <a:t>Lecture 1.2: Linux and </a:t>
            </a:r>
            <a:r>
              <a:rPr lang="en-US" dirty="0" smtClean="0"/>
              <a:t>Networking</a:t>
            </a:r>
            <a:r>
              <a:rPr lang="en-US" dirty="0"/>
              <a:t/>
            </a:r>
            <a:br>
              <a:rPr lang="en-US" dirty="0"/>
            </a:b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507"/>
          <a:stretch/>
        </p:blipFill>
        <p:spPr>
          <a:xfrm>
            <a:off x="6618403" y="5316"/>
            <a:ext cx="3179094" cy="1339702"/>
          </a:xfrm>
          <a:prstGeom prst="rect">
            <a:avLst/>
          </a:prstGeom>
        </p:spPr>
      </p:pic>
      <p:sp>
        <p:nvSpPr>
          <p:cNvPr id="3" name="Subtitle 2"/>
          <p:cNvSpPr>
            <a:spLocks noGrp="1"/>
          </p:cNvSpPr>
          <p:nvPr>
            <p:ph type="subTitle" idx="1"/>
          </p:nvPr>
        </p:nvSpPr>
        <p:spPr/>
        <p:txBody>
          <a:bodyPr/>
          <a:lstStyle/>
          <a:p>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30" y="117021"/>
            <a:ext cx="5344706" cy="1291229"/>
          </a:xfrm>
          <a:prstGeom prst="rect">
            <a:avLst/>
          </a:prstGeom>
        </p:spPr>
      </p:pic>
      <p:sp>
        <p:nvSpPr>
          <p:cNvPr id="2" name="Footer Placeholder 1" hidden="1"/>
          <p:cNvSpPr>
            <a:spLocks noGrp="1"/>
          </p:cNvSpPr>
          <p:nvPr>
            <p:ph type="ftr" sz="quarter" idx="10"/>
          </p:nvPr>
        </p:nvSpPr>
        <p:spPr/>
        <p:txBody>
          <a:bodyPr/>
          <a:lstStyle/>
          <a:p>
            <a:endParaRPr lang="en-US"/>
          </a:p>
        </p:txBody>
      </p:sp>
      <p:sp>
        <p:nvSpPr>
          <p:cNvPr id="4" name="Date Placeholder 3"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35908868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p:txBody>
          <a:bodyPr/>
          <a:lstStyle/>
          <a:p>
            <a:pPr eaLnBrk="1" hangingPunct="1"/>
            <a:r>
              <a:rPr lang="en-US" dirty="0" smtClean="0">
                <a:latin typeface="Arial" charset="0"/>
              </a:rPr>
              <a:t>Agenda</a:t>
            </a:r>
          </a:p>
        </p:txBody>
      </p:sp>
      <p:grpSp>
        <p:nvGrpSpPr>
          <p:cNvPr id="8195" name="Group 12"/>
          <p:cNvGrpSpPr>
            <a:grpSpLocks/>
          </p:cNvGrpSpPr>
          <p:nvPr/>
        </p:nvGrpSpPr>
        <p:grpSpPr bwMode="auto">
          <a:xfrm>
            <a:off x="1293284" y="1749425"/>
            <a:ext cx="7384785" cy="1417552"/>
            <a:chOff x="1193800" y="1749425"/>
            <a:chExt cx="6816724" cy="1417552"/>
          </a:xfrm>
        </p:grpSpPr>
        <p:grpSp>
          <p:nvGrpSpPr>
            <p:cNvPr id="8217" name="Group 4"/>
            <p:cNvGrpSpPr>
              <a:grpSpLocks/>
            </p:cNvGrpSpPr>
            <p:nvPr/>
          </p:nvGrpSpPr>
          <p:grpSpPr bwMode="auto">
            <a:xfrm>
              <a:off x="1193800" y="1749425"/>
              <a:ext cx="6756401" cy="654050"/>
              <a:chOff x="1193800" y="1749425"/>
              <a:chExt cx="6756401" cy="654050"/>
            </a:xfrm>
          </p:grpSpPr>
          <p:sp>
            <p:nvSpPr>
              <p:cNvPr id="8219"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8218" name="Text Box 6"/>
            <p:cNvSpPr txBox="1">
              <a:spLocks noChangeArrowheads="1"/>
            </p:cNvSpPr>
            <p:nvPr/>
          </p:nvSpPr>
          <p:spPr bwMode="auto">
            <a:xfrm>
              <a:off x="1982787" y="2674534"/>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Linux kernel </a:t>
              </a:r>
              <a:r>
                <a:rPr lang="en-US" sz="2600" dirty="0" smtClean="0">
                  <a:solidFill>
                    <a:srgbClr val="464646"/>
                  </a:solidFill>
                  <a:latin typeface="Arial" charset="0"/>
                </a:rPr>
                <a:t>modules and networking</a:t>
              </a:r>
              <a:endParaRPr lang="en-US" sz="2600" dirty="0">
                <a:latin typeface="Arial" charset="0"/>
              </a:endParaRPr>
            </a:p>
          </p:txBody>
        </p:sp>
      </p:grpSp>
      <p:grpSp>
        <p:nvGrpSpPr>
          <p:cNvPr id="8196" name="Group 11"/>
          <p:cNvGrpSpPr>
            <a:grpSpLocks/>
          </p:cNvGrpSpPr>
          <p:nvPr/>
        </p:nvGrpSpPr>
        <p:grpSpPr bwMode="auto">
          <a:xfrm>
            <a:off x="1293284" y="2593975"/>
            <a:ext cx="7384785" cy="1416332"/>
            <a:chOff x="1193800" y="2593487"/>
            <a:chExt cx="6816724" cy="1417389"/>
          </a:xfrm>
        </p:grpSpPr>
        <p:sp>
          <p:nvSpPr>
            <p:cNvPr id="8211" name="Text Box 6"/>
            <p:cNvSpPr txBox="1">
              <a:spLocks noChangeArrowheads="1"/>
            </p:cNvSpPr>
            <p:nvPr/>
          </p:nvSpPr>
          <p:spPr bwMode="auto">
            <a:xfrm>
              <a:off x="1982787" y="3518433"/>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Netfilter</a:t>
              </a:r>
              <a:endParaRPr lang="en-US" sz="2600" dirty="0">
                <a:latin typeface="Arial" charset="0"/>
              </a:endParaRPr>
            </a:p>
          </p:txBody>
        </p:sp>
        <p:grpSp>
          <p:nvGrpSpPr>
            <p:cNvPr id="8212" name="Group 5"/>
            <p:cNvGrpSpPr>
              <a:grpSpLocks/>
            </p:cNvGrpSpPr>
            <p:nvPr/>
          </p:nvGrpSpPr>
          <p:grpSpPr bwMode="auto">
            <a:xfrm>
              <a:off x="1193800" y="2593487"/>
              <a:ext cx="6756401" cy="654538"/>
              <a:chOff x="1193800" y="2593487"/>
              <a:chExt cx="6756401" cy="654538"/>
            </a:xfrm>
          </p:grpSpPr>
          <p:sp>
            <p:nvSpPr>
              <p:cNvPr id="8213"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8197" name="Group 10"/>
          <p:cNvGrpSpPr>
            <a:grpSpLocks/>
          </p:cNvGrpSpPr>
          <p:nvPr/>
        </p:nvGrpSpPr>
        <p:grpSpPr bwMode="auto">
          <a:xfrm>
            <a:off x="1293284" y="3436940"/>
            <a:ext cx="7384785" cy="1429199"/>
            <a:chOff x="1193800" y="3437548"/>
            <a:chExt cx="6816724" cy="1427869"/>
          </a:xfrm>
        </p:grpSpPr>
        <p:sp>
          <p:nvSpPr>
            <p:cNvPr id="8205" name="Text Box 6"/>
            <p:cNvSpPr txBox="1">
              <a:spLocks noChangeArrowheads="1"/>
            </p:cNvSpPr>
            <p:nvPr/>
          </p:nvSpPr>
          <p:spPr bwMode="auto">
            <a:xfrm>
              <a:off x="1982787" y="4372974"/>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About first Assignment</a:t>
              </a:r>
              <a:endParaRPr lang="en-US" sz="2600" dirty="0">
                <a:latin typeface="Arial" charset="0"/>
              </a:endParaRPr>
            </a:p>
          </p:txBody>
        </p:sp>
        <p:grpSp>
          <p:nvGrpSpPr>
            <p:cNvPr id="8206" name="Group 6"/>
            <p:cNvGrpSpPr>
              <a:grpSpLocks/>
            </p:cNvGrpSpPr>
            <p:nvPr/>
          </p:nvGrpSpPr>
          <p:grpSpPr bwMode="auto">
            <a:xfrm>
              <a:off x="1193800" y="3437548"/>
              <a:ext cx="6756401" cy="655027"/>
              <a:chOff x="1193800" y="3437548"/>
              <a:chExt cx="6756401" cy="655027"/>
            </a:xfrm>
          </p:grpSpPr>
          <p:sp>
            <p:nvSpPr>
              <p:cNvPr id="8207"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8200" name="Group 8"/>
          <p:cNvGrpSpPr>
            <a:grpSpLocks/>
          </p:cNvGrpSpPr>
          <p:nvPr/>
        </p:nvGrpSpPr>
        <p:grpSpPr bwMode="auto">
          <a:xfrm>
            <a:off x="1293284" y="4292600"/>
            <a:ext cx="7319435" cy="655638"/>
            <a:chOff x="1193800" y="4293333"/>
            <a:chExt cx="6756401" cy="655515"/>
          </a:xfrm>
        </p:grpSpPr>
        <p:sp>
          <p:nvSpPr>
            <p:cNvPr id="8201"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sp>
        <p:nvSpPr>
          <p:cNvPr id="25" name="Text Box 6"/>
          <p:cNvSpPr txBox="1">
            <a:spLocks noChangeArrowheads="1"/>
          </p:cNvSpPr>
          <p:nvPr/>
        </p:nvSpPr>
        <p:spPr bwMode="auto">
          <a:xfrm>
            <a:off x="2148020" y="1830181"/>
            <a:ext cx="6530049" cy="492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Virtualization</a:t>
            </a:r>
            <a:endParaRPr lang="en-US" sz="2600" dirty="0">
              <a:latin typeface="Arial" charset="0"/>
            </a:endParaRPr>
          </a:p>
        </p:txBody>
      </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09756960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r>
              <a:rPr lang="en-US" dirty="0">
                <a:solidFill>
                  <a:srgbClr val="464646"/>
                </a:solidFill>
                <a:latin typeface="Arial" charset="0"/>
              </a:rPr>
              <a:t>Virtualization</a:t>
            </a:r>
            <a:endParaRPr lang="en-US" dirty="0" smtClean="0">
              <a:latin typeface="Arial" charset="0"/>
            </a:endParaRPr>
          </a:p>
        </p:txBody>
      </p:sp>
      <p:grpSp>
        <p:nvGrpSpPr>
          <p:cNvPr id="9219" name="Group 8"/>
          <p:cNvGrpSpPr>
            <a:grpSpLocks/>
          </p:cNvGrpSpPr>
          <p:nvPr/>
        </p:nvGrpSpPr>
        <p:grpSpPr bwMode="auto">
          <a:xfrm>
            <a:off x="1293284" y="1749425"/>
            <a:ext cx="7384785" cy="654050"/>
            <a:chOff x="1193800" y="1749425"/>
            <a:chExt cx="6816724" cy="654050"/>
          </a:xfrm>
        </p:grpSpPr>
        <p:grpSp>
          <p:nvGrpSpPr>
            <p:cNvPr id="9241" name="Group 2"/>
            <p:cNvGrpSpPr>
              <a:grpSpLocks/>
            </p:cNvGrpSpPr>
            <p:nvPr/>
          </p:nvGrpSpPr>
          <p:grpSpPr bwMode="auto">
            <a:xfrm>
              <a:off x="1193800" y="1749425"/>
              <a:ext cx="6756401" cy="654050"/>
              <a:chOff x="1193800" y="1749425"/>
              <a:chExt cx="6756401" cy="654050"/>
            </a:xfrm>
          </p:grpSpPr>
          <p:sp>
            <p:nvSpPr>
              <p:cNvPr id="88069" name="Line 5"/>
              <p:cNvSpPr>
                <a:spLocks noChangeShapeType="1"/>
              </p:cNvSpPr>
              <p:nvPr/>
            </p:nvSpPr>
            <p:spPr bwMode="auto">
              <a:xfrm>
                <a:off x="1295400" y="240347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88070" name="Text Box 6"/>
            <p:cNvSpPr txBox="1">
              <a:spLocks noChangeArrowheads="1"/>
            </p:cNvSpPr>
            <p:nvPr/>
          </p:nvSpPr>
          <p:spPr bwMode="auto">
            <a:xfrm>
              <a:off x="1982788" y="1830388"/>
              <a:ext cx="602773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defRPr/>
              </a:pPr>
              <a:r>
                <a:rPr lang="en-US" sz="2600" b="1" dirty="0">
                  <a:solidFill>
                    <a:schemeClr val="accent3"/>
                  </a:solidFill>
                  <a:latin typeface="Arial" pitchFamily="34" charset="0"/>
                </a:rPr>
                <a:t>Virtualization</a:t>
              </a:r>
            </a:p>
          </p:txBody>
        </p:sp>
      </p:grpSp>
      <p:grpSp>
        <p:nvGrpSpPr>
          <p:cNvPr id="29" name="Group 11"/>
          <p:cNvGrpSpPr>
            <a:grpSpLocks/>
          </p:cNvGrpSpPr>
          <p:nvPr/>
        </p:nvGrpSpPr>
        <p:grpSpPr bwMode="auto">
          <a:xfrm>
            <a:off x="1293284" y="2593975"/>
            <a:ext cx="7384785" cy="1416332"/>
            <a:chOff x="1193800" y="2593487"/>
            <a:chExt cx="6816724" cy="1417389"/>
          </a:xfrm>
        </p:grpSpPr>
        <p:sp>
          <p:nvSpPr>
            <p:cNvPr id="30" name="Text Box 6"/>
            <p:cNvSpPr txBox="1">
              <a:spLocks noChangeArrowheads="1"/>
            </p:cNvSpPr>
            <p:nvPr/>
          </p:nvSpPr>
          <p:spPr bwMode="auto">
            <a:xfrm>
              <a:off x="1982787" y="3518433"/>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Netfilter</a:t>
              </a:r>
              <a:endParaRPr lang="en-US" sz="2600" dirty="0">
                <a:latin typeface="Arial" charset="0"/>
              </a:endParaRPr>
            </a:p>
          </p:txBody>
        </p:sp>
        <p:grpSp>
          <p:nvGrpSpPr>
            <p:cNvPr id="31" name="Group 5"/>
            <p:cNvGrpSpPr>
              <a:grpSpLocks/>
            </p:cNvGrpSpPr>
            <p:nvPr/>
          </p:nvGrpSpPr>
          <p:grpSpPr bwMode="auto">
            <a:xfrm>
              <a:off x="1193800" y="2593487"/>
              <a:ext cx="6756401" cy="654538"/>
              <a:chOff x="1193800" y="2593487"/>
              <a:chExt cx="6756401" cy="654538"/>
            </a:xfrm>
          </p:grpSpPr>
          <p:sp>
            <p:nvSpPr>
              <p:cNvPr id="32"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39" name="Group 6"/>
          <p:cNvGrpSpPr>
            <a:grpSpLocks/>
          </p:cNvGrpSpPr>
          <p:nvPr/>
        </p:nvGrpSpPr>
        <p:grpSpPr bwMode="auto">
          <a:xfrm>
            <a:off x="1293284" y="3436939"/>
            <a:ext cx="7319435" cy="655637"/>
            <a:chOff x="1193800" y="3437548"/>
            <a:chExt cx="6756401" cy="655027"/>
          </a:xfrm>
        </p:grpSpPr>
        <p:sp>
          <p:nvSpPr>
            <p:cNvPr id="40"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sp>
        <p:nvSpPr>
          <p:cNvPr id="47" name="Text Box 6"/>
          <p:cNvSpPr txBox="1">
            <a:spLocks noChangeArrowheads="1"/>
          </p:cNvSpPr>
          <p:nvPr/>
        </p:nvSpPr>
        <p:spPr bwMode="auto">
          <a:xfrm>
            <a:off x="2148020" y="2674534"/>
            <a:ext cx="65300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Linux kernel </a:t>
            </a:r>
            <a:r>
              <a:rPr lang="en-US" sz="2600" dirty="0" smtClean="0">
                <a:solidFill>
                  <a:srgbClr val="464646"/>
                </a:solidFill>
                <a:latin typeface="Arial" charset="0"/>
              </a:rPr>
              <a:t>modules </a:t>
            </a:r>
            <a:r>
              <a:rPr lang="en-US" sz="2600" dirty="0">
                <a:solidFill>
                  <a:srgbClr val="464646"/>
                </a:solidFill>
                <a:latin typeface="Arial" charset="0"/>
              </a:rPr>
              <a:t>and networking</a:t>
            </a:r>
            <a:endParaRPr lang="en-US" sz="2600" dirty="0">
              <a:latin typeface="Arial" charset="0"/>
            </a:endParaRPr>
          </a:p>
        </p:txBody>
      </p:sp>
      <p:grpSp>
        <p:nvGrpSpPr>
          <p:cNvPr id="56" name="Group 9"/>
          <p:cNvGrpSpPr>
            <a:grpSpLocks/>
          </p:cNvGrpSpPr>
          <p:nvPr/>
        </p:nvGrpSpPr>
        <p:grpSpPr bwMode="auto">
          <a:xfrm>
            <a:off x="1293284" y="4292600"/>
            <a:ext cx="7384785" cy="655638"/>
            <a:chOff x="1193800" y="4293333"/>
            <a:chExt cx="6816724" cy="655515"/>
          </a:xfrm>
        </p:grpSpPr>
        <p:sp>
          <p:nvSpPr>
            <p:cNvPr id="57" name="Text Box 6"/>
            <p:cNvSpPr txBox="1">
              <a:spLocks noChangeArrowheads="1"/>
            </p:cNvSpPr>
            <p:nvPr/>
          </p:nvSpPr>
          <p:spPr bwMode="auto">
            <a:xfrm>
              <a:off x="1982787" y="43638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About first Assignment</a:t>
              </a:r>
              <a:endParaRPr lang="en-US" sz="2600" dirty="0">
                <a:latin typeface="Arial" charset="0"/>
              </a:endParaRPr>
            </a:p>
          </p:txBody>
        </p:sp>
        <p:grpSp>
          <p:nvGrpSpPr>
            <p:cNvPr id="58" name="Group 8"/>
            <p:cNvGrpSpPr>
              <a:grpSpLocks/>
            </p:cNvGrpSpPr>
            <p:nvPr/>
          </p:nvGrpSpPr>
          <p:grpSpPr bwMode="auto">
            <a:xfrm>
              <a:off x="1193800" y="4293333"/>
              <a:ext cx="6756401" cy="655515"/>
              <a:chOff x="1193800" y="4293333"/>
              <a:chExt cx="6756401" cy="655515"/>
            </a:xfrm>
          </p:grpSpPr>
          <p:sp>
            <p:nvSpPr>
              <p:cNvPr id="59"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19837013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a:t>
            </a:r>
            <a:endParaRPr lang="en-US" dirty="0"/>
          </a:p>
        </p:txBody>
      </p:sp>
      <p:sp>
        <p:nvSpPr>
          <p:cNvPr id="5" name="Content Placeholder 4"/>
          <p:cNvSpPr>
            <a:spLocks noGrp="1"/>
          </p:cNvSpPr>
          <p:nvPr>
            <p:ph idx="1"/>
          </p:nvPr>
        </p:nvSpPr>
        <p:spPr/>
        <p:txBody>
          <a:bodyPr/>
          <a:lstStyle/>
          <a:p>
            <a:r>
              <a:rPr lang="en-US" dirty="0" smtClean="0"/>
              <a:t>Virtual Machine software, like VMware or </a:t>
            </a:r>
            <a:r>
              <a:rPr lang="en-US" dirty="0" err="1" smtClean="0"/>
              <a:t>VirtualBox</a:t>
            </a:r>
            <a:r>
              <a:rPr lang="en-US" dirty="0" smtClean="0"/>
              <a:t>, provide a service which allow us to build not only virtual computers, but virtual networks too.</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826" y="2202384"/>
            <a:ext cx="3992171" cy="4263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hidden="1"/>
          <p:cNvSpPr>
            <a:spLocks noGrp="1"/>
          </p:cNvSpPr>
          <p:nvPr>
            <p:ph type="ftr" sz="quarter" idx="10"/>
          </p:nvPr>
        </p:nvSpPr>
        <p:spPr/>
        <p:txBody>
          <a:bodyPr/>
          <a:lstStyle/>
          <a:p>
            <a:endParaRPr lang="en-US"/>
          </a:p>
        </p:txBody>
      </p:sp>
      <p:sp>
        <p:nvSpPr>
          <p:cNvPr id="4" name="Date Placeholder 3"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63677170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Virtual NIC</a:t>
            </a:r>
            <a:endParaRPr lang="en-US" dirty="0"/>
          </a:p>
        </p:txBody>
      </p:sp>
      <p:sp>
        <p:nvSpPr>
          <p:cNvPr id="3" name="Content Placeholder 2"/>
          <p:cNvSpPr>
            <a:spLocks noGrp="1"/>
          </p:cNvSpPr>
          <p:nvPr>
            <p:ph idx="1"/>
          </p:nvPr>
        </p:nvSpPr>
        <p:spPr/>
        <p:txBody>
          <a:bodyPr/>
          <a:lstStyle/>
          <a:p>
            <a:r>
              <a:rPr lang="en-US" dirty="0" smtClean="0"/>
              <a:t>Although we only have one NIC, we can</a:t>
            </a:r>
          </a:p>
          <a:p>
            <a:pPr marL="0" indent="0">
              <a:buNone/>
            </a:pPr>
            <a:r>
              <a:rPr lang="en-US" dirty="0"/>
              <a:t> </a:t>
            </a:r>
            <a:r>
              <a:rPr lang="en-US" dirty="0" smtClean="0"/>
              <a:t>  simulate multiple NICs</a:t>
            </a:r>
          </a:p>
          <a:p>
            <a:r>
              <a:rPr lang="en-US" dirty="0" err="1" smtClean="0"/>
              <a:t>vNICs</a:t>
            </a:r>
            <a:r>
              <a:rPr lang="en-US" dirty="0" smtClean="0"/>
              <a:t> send and receive data through </a:t>
            </a:r>
          </a:p>
          <a:p>
            <a:pPr marL="0" indent="0">
              <a:buNone/>
            </a:pPr>
            <a:r>
              <a:rPr lang="en-US" dirty="0"/>
              <a:t> </a:t>
            </a:r>
            <a:r>
              <a:rPr lang="en-US" dirty="0" smtClean="0"/>
              <a:t>  the physical NIC</a:t>
            </a:r>
          </a:p>
          <a:p>
            <a:r>
              <a:rPr lang="en-US" dirty="0" smtClean="0"/>
              <a:t>Data is written to register-variables, sent to the </a:t>
            </a:r>
          </a:p>
          <a:p>
            <a:pPr marL="0" indent="0">
              <a:buNone/>
            </a:pPr>
            <a:r>
              <a:rPr lang="en-US" dirty="0"/>
              <a:t> </a:t>
            </a:r>
            <a:r>
              <a:rPr lang="en-US" dirty="0" smtClean="0"/>
              <a:t>  physical registers</a:t>
            </a:r>
          </a:p>
          <a:p>
            <a:r>
              <a:rPr lang="en-US" dirty="0" smtClean="0"/>
              <a:t>When an answer arrived the NIC interrupts,</a:t>
            </a:r>
          </a:p>
          <a:p>
            <a:pPr marL="0" indent="0">
              <a:buNone/>
            </a:pPr>
            <a:r>
              <a:rPr lang="en-US" dirty="0"/>
              <a:t> </a:t>
            </a:r>
            <a:r>
              <a:rPr lang="en-US" dirty="0" smtClean="0"/>
              <a:t>   the virtualization layer inject the interrupt into the </a:t>
            </a:r>
            <a:r>
              <a:rPr lang="en-US" dirty="0" err="1" smtClean="0"/>
              <a:t>vNIC</a:t>
            </a:r>
            <a:endParaRPr lang="en-US" dirty="0" smtClean="0"/>
          </a:p>
        </p:txBody>
      </p:sp>
      <p:pic>
        <p:nvPicPr>
          <p:cNvPr id="5" name="Picture 7" descr="C:\Users\Abject-3D\Desktop\VMWare Files\FINAL diagrams\Basic Virtualization\3D PNGs\DGRM_10Q2_NetworkIOControl_R2_0.png"/>
          <p:cNvPicPr>
            <a:picLocks noChangeAspect="1" noChangeArrowheads="1"/>
          </p:cNvPicPr>
          <p:nvPr/>
        </p:nvPicPr>
        <p:blipFill>
          <a:blip r:embed="rId2" cstate="print"/>
          <a:srcRect/>
          <a:stretch>
            <a:fillRect/>
          </a:stretch>
        </p:blipFill>
        <p:spPr bwMode="auto">
          <a:xfrm>
            <a:off x="7216808" y="1597557"/>
            <a:ext cx="657225" cy="1638300"/>
          </a:xfrm>
          <a:prstGeom prst="rect">
            <a:avLst/>
          </a:prstGeom>
          <a:noFill/>
        </p:spPr>
      </p:pic>
      <p:pic>
        <p:nvPicPr>
          <p:cNvPr id="6" name="Picture 8" descr="C:\Users\Abject-3D\Desktop\VMWare Files\FINAL diagrams\Basic Virtualization\3D PNGs\DGRM_10Q2_NetworkIOControl_R2_1.png"/>
          <p:cNvPicPr>
            <a:picLocks noChangeAspect="1" noChangeArrowheads="1"/>
          </p:cNvPicPr>
          <p:nvPr/>
        </p:nvPicPr>
        <p:blipFill>
          <a:blip r:embed="rId3" cstate="print"/>
          <a:srcRect/>
          <a:stretch>
            <a:fillRect/>
          </a:stretch>
        </p:blipFill>
        <p:spPr bwMode="auto">
          <a:xfrm>
            <a:off x="7956073" y="1591896"/>
            <a:ext cx="666750" cy="1638300"/>
          </a:xfrm>
          <a:prstGeom prst="rect">
            <a:avLst/>
          </a:prstGeom>
          <a:noFill/>
        </p:spPr>
      </p:pic>
      <p:pic>
        <p:nvPicPr>
          <p:cNvPr id="7" name="Picture 9" descr="C:\Users\Abject-3D\Desktop\VMWare Files\FINAL diagrams\Basic Virtualization\3D PNGs\DGRM_10Q2_NetworkIOControl_R2_2.png"/>
          <p:cNvPicPr>
            <a:picLocks noChangeAspect="1" noChangeArrowheads="1"/>
          </p:cNvPicPr>
          <p:nvPr/>
        </p:nvPicPr>
        <p:blipFill>
          <a:blip r:embed="rId4" cstate="print"/>
          <a:srcRect/>
          <a:stretch>
            <a:fillRect/>
          </a:stretch>
        </p:blipFill>
        <p:spPr bwMode="auto">
          <a:xfrm>
            <a:off x="8715198" y="1600403"/>
            <a:ext cx="666750" cy="1638300"/>
          </a:xfrm>
          <a:prstGeom prst="rect">
            <a:avLst/>
          </a:prstGeom>
          <a:noFill/>
        </p:spPr>
      </p:pic>
      <p:sp>
        <p:nvSpPr>
          <p:cNvPr id="8" name="Rounded Rectangle 7"/>
          <p:cNvSpPr/>
          <p:nvPr/>
        </p:nvSpPr>
        <p:spPr bwMode="auto">
          <a:xfrm>
            <a:off x="7403718" y="3095593"/>
            <a:ext cx="1916317" cy="745234"/>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buClr>
                <a:srgbClr val="000000"/>
              </a:buClr>
              <a:defRPr/>
            </a:pPr>
            <a:r>
              <a:rPr lang="en-US" sz="2000" dirty="0" smtClean="0">
                <a:solidFill>
                  <a:schemeClr val="bg1"/>
                </a:solidFill>
              </a:rPr>
              <a:t>Virtualization layer</a:t>
            </a:r>
            <a:endParaRPr lang="en-US" sz="2000" dirty="0">
              <a:solidFill>
                <a:schemeClr val="bg1"/>
              </a:solidFill>
            </a:endParaRPr>
          </a:p>
        </p:txBody>
      </p:sp>
      <p:pic>
        <p:nvPicPr>
          <p:cNvPr id="9" name="Picture 357" descr="ICON_NIC_Q308"/>
          <p:cNvPicPr>
            <a:picLocks noChangeAspect="1" noChangeArrowheads="1"/>
          </p:cNvPicPr>
          <p:nvPr/>
        </p:nvPicPr>
        <p:blipFill>
          <a:blip r:embed="rId5" cstate="print"/>
          <a:srcRect/>
          <a:stretch>
            <a:fillRect/>
          </a:stretch>
        </p:blipFill>
        <p:spPr bwMode="auto">
          <a:xfrm>
            <a:off x="7971071" y="4257394"/>
            <a:ext cx="784173" cy="925777"/>
          </a:xfrm>
          <a:prstGeom prst="rect">
            <a:avLst/>
          </a:prstGeom>
          <a:noFill/>
          <a:ln w="9525">
            <a:noFill/>
            <a:miter lim="800000"/>
            <a:headEnd/>
            <a:tailEnd/>
          </a:ln>
        </p:spPr>
      </p:pic>
      <p:cxnSp>
        <p:nvCxnSpPr>
          <p:cNvPr id="10" name="Straight Connector 9"/>
          <p:cNvCxnSpPr>
            <a:stCxn id="8" idx="2"/>
          </p:cNvCxnSpPr>
          <p:nvPr/>
        </p:nvCxnSpPr>
        <p:spPr bwMode="auto">
          <a:xfrm rot="16200000" flipH="1">
            <a:off x="8052090" y="4150613"/>
            <a:ext cx="627120" cy="7547"/>
          </a:xfrm>
          <a:prstGeom prst="line">
            <a:avLst/>
          </a:prstGeom>
          <a:solidFill>
            <a:srgbClr val="0095D3"/>
          </a:solidFill>
          <a:ln w="25400" cap="flat" cmpd="sng" algn="ctr">
            <a:solidFill>
              <a:schemeClr val="tx1"/>
            </a:solidFill>
            <a:prstDash val="sysDot"/>
            <a:round/>
            <a:headEnd type="none" w="med" len="med"/>
            <a:tailEnd type="none" w="med" len="med"/>
          </a:ln>
          <a:effectLst/>
        </p:spPr>
      </p:cxnSp>
      <p:sp>
        <p:nvSpPr>
          <p:cNvPr id="4" name="Footer Placeholder 3" hidden="1"/>
          <p:cNvSpPr>
            <a:spLocks noGrp="1"/>
          </p:cNvSpPr>
          <p:nvPr>
            <p:ph type="ftr" sz="quarter" idx="10"/>
          </p:nvPr>
        </p:nvSpPr>
        <p:spPr/>
        <p:txBody>
          <a:bodyPr/>
          <a:lstStyle/>
          <a:p>
            <a:endParaRPr lang="en-US"/>
          </a:p>
        </p:txBody>
      </p:sp>
      <p:sp>
        <p:nvSpPr>
          <p:cNvPr id="11" name="Date Placeholder 10"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4682224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in our Workshop</a:t>
            </a:r>
            <a:endParaRPr lang="en-US" dirty="0"/>
          </a:p>
        </p:txBody>
      </p:sp>
      <p:sp>
        <p:nvSpPr>
          <p:cNvPr id="6" name="TextBox 5"/>
          <p:cNvSpPr txBox="1"/>
          <p:nvPr/>
        </p:nvSpPr>
        <p:spPr>
          <a:xfrm>
            <a:off x="922109" y="3347246"/>
            <a:ext cx="660400" cy="461665"/>
          </a:xfrm>
          <a:prstGeom prst="rect">
            <a:avLst/>
          </a:prstGeom>
          <a:noFill/>
        </p:spPr>
        <p:txBody>
          <a:bodyPr wrap="square" rtlCol="0">
            <a:spAutoFit/>
          </a:bodyPr>
          <a:lstStyle/>
          <a:p>
            <a:pPr algn="ctr"/>
            <a:r>
              <a:rPr lang="en-US" sz="2400" b="1" dirty="0" smtClean="0"/>
              <a:t>in</a:t>
            </a:r>
            <a:endParaRPr lang="en-US" sz="1800" b="1" dirty="0"/>
          </a:p>
        </p:txBody>
      </p:sp>
      <p:sp>
        <p:nvSpPr>
          <p:cNvPr id="7" name="TextBox 6"/>
          <p:cNvSpPr txBox="1"/>
          <p:nvPr/>
        </p:nvSpPr>
        <p:spPr>
          <a:xfrm>
            <a:off x="8187403" y="3347246"/>
            <a:ext cx="660400" cy="461665"/>
          </a:xfrm>
          <a:prstGeom prst="rect">
            <a:avLst/>
          </a:prstGeom>
          <a:noFill/>
        </p:spPr>
        <p:txBody>
          <a:bodyPr wrap="square" rtlCol="0">
            <a:spAutoFit/>
          </a:bodyPr>
          <a:lstStyle/>
          <a:p>
            <a:pPr algn="ctr"/>
            <a:r>
              <a:rPr lang="en-US" sz="2400" b="1" dirty="0" smtClean="0"/>
              <a:t>out</a:t>
            </a:r>
            <a:endParaRPr lang="en-US" sz="1800" b="1"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895350"/>
            <a:ext cx="9048750"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27350230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918" y="2932915"/>
            <a:ext cx="5614823" cy="3144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The VMs</a:t>
            </a:r>
            <a:endParaRPr lang="en-US" dirty="0"/>
          </a:p>
        </p:txBody>
      </p:sp>
      <p:sp>
        <p:nvSpPr>
          <p:cNvPr id="3" name="Content Placeholder 2"/>
          <p:cNvSpPr>
            <a:spLocks noGrp="1"/>
          </p:cNvSpPr>
          <p:nvPr>
            <p:ph idx="1"/>
          </p:nvPr>
        </p:nvSpPr>
        <p:spPr/>
        <p:txBody>
          <a:bodyPr/>
          <a:lstStyle/>
          <a:p>
            <a:r>
              <a:rPr lang="en-US" dirty="0" smtClean="0"/>
              <a:t>There are three virtual machines we will work with:</a:t>
            </a:r>
          </a:p>
          <a:p>
            <a:pPr marL="914400" lvl="1" indent="-457200">
              <a:buFont typeface="+mj-lt"/>
              <a:buAutoNum type="arabicPeriod"/>
            </a:pPr>
            <a:r>
              <a:rPr lang="en-US" dirty="0" smtClean="0"/>
              <a:t>FW: this is the firewall machine, which will sit in the middle of the topology. It runs Ubuntu with GUI, so you can do development inside the VM</a:t>
            </a:r>
          </a:p>
        </p:txBody>
      </p:sp>
      <p:sp>
        <p:nvSpPr>
          <p:cNvPr id="6" name="Oval 5"/>
          <p:cNvSpPr/>
          <p:nvPr/>
        </p:nvSpPr>
        <p:spPr bwMode="auto">
          <a:xfrm>
            <a:off x="4400058" y="4472954"/>
            <a:ext cx="1691013" cy="1909342"/>
          </a:xfrm>
          <a:prstGeom prst="ellipse">
            <a:avLst/>
          </a:pr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cxnSp>
        <p:nvCxnSpPr>
          <p:cNvPr id="8" name="Straight Arrow Connector 7"/>
          <p:cNvCxnSpPr>
            <a:endCxn id="6" idx="1"/>
          </p:cNvCxnSpPr>
          <p:nvPr/>
        </p:nvCxnSpPr>
        <p:spPr bwMode="auto">
          <a:xfrm>
            <a:off x="2354865" y="2706784"/>
            <a:ext cx="2292836" cy="2045787"/>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rot="19419528">
            <a:off x="1633309" y="4664823"/>
            <a:ext cx="660400" cy="369332"/>
          </a:xfrm>
          <a:prstGeom prst="rect">
            <a:avLst/>
          </a:prstGeom>
          <a:noFill/>
        </p:spPr>
        <p:txBody>
          <a:bodyPr wrap="square" rtlCol="0">
            <a:spAutoFit/>
          </a:bodyPr>
          <a:lstStyle/>
          <a:p>
            <a:pPr algn="ctr"/>
            <a:r>
              <a:rPr lang="en-US" sz="1800" dirty="0" smtClean="0"/>
              <a:t>in</a:t>
            </a:r>
            <a:endParaRPr lang="en-US" sz="1800" dirty="0"/>
          </a:p>
        </p:txBody>
      </p:sp>
      <p:sp>
        <p:nvSpPr>
          <p:cNvPr id="9" name="TextBox 8"/>
          <p:cNvSpPr txBox="1"/>
          <p:nvPr/>
        </p:nvSpPr>
        <p:spPr>
          <a:xfrm rot="1899599">
            <a:off x="8153536" y="4567904"/>
            <a:ext cx="660400" cy="369332"/>
          </a:xfrm>
          <a:prstGeom prst="rect">
            <a:avLst/>
          </a:prstGeom>
          <a:noFill/>
        </p:spPr>
        <p:txBody>
          <a:bodyPr wrap="square" rtlCol="0">
            <a:spAutoFit/>
          </a:bodyPr>
          <a:lstStyle/>
          <a:p>
            <a:pPr algn="ctr"/>
            <a:r>
              <a:rPr lang="en-US" sz="1800" dirty="0" smtClean="0"/>
              <a:t>out</a:t>
            </a:r>
            <a:endParaRPr lang="en-US" sz="1800" dirty="0"/>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93934066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298" y="2965607"/>
            <a:ext cx="5849440" cy="3275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The VMs</a:t>
            </a:r>
            <a:endParaRPr lang="en-US" dirty="0"/>
          </a:p>
        </p:txBody>
      </p:sp>
      <p:sp>
        <p:nvSpPr>
          <p:cNvPr id="3" name="Content Placeholder 2"/>
          <p:cNvSpPr>
            <a:spLocks noGrp="1"/>
          </p:cNvSpPr>
          <p:nvPr>
            <p:ph idx="1"/>
          </p:nvPr>
        </p:nvSpPr>
        <p:spPr/>
        <p:txBody>
          <a:bodyPr/>
          <a:lstStyle/>
          <a:p>
            <a:r>
              <a:rPr lang="en-US" dirty="0" smtClean="0"/>
              <a:t>There are three virtual machines in the course site:</a:t>
            </a:r>
          </a:p>
          <a:p>
            <a:pPr marL="457200" lvl="1" indent="0">
              <a:buNone/>
            </a:pPr>
            <a:r>
              <a:rPr lang="en-US" dirty="0" smtClean="0"/>
              <a:t>2-3. host1 and host2: testing machines which will communicate with each other though your firewall. Runs </a:t>
            </a:r>
            <a:r>
              <a:rPr lang="en-US" dirty="0"/>
              <a:t>U</a:t>
            </a:r>
            <a:r>
              <a:rPr lang="en-US" dirty="0" smtClean="0"/>
              <a:t>buntu cli    </a:t>
            </a:r>
          </a:p>
        </p:txBody>
      </p:sp>
      <p:cxnSp>
        <p:nvCxnSpPr>
          <p:cNvPr id="8" name="Straight Arrow Connector 7"/>
          <p:cNvCxnSpPr>
            <a:endCxn id="10" idx="0"/>
          </p:cNvCxnSpPr>
          <p:nvPr/>
        </p:nvCxnSpPr>
        <p:spPr bwMode="auto">
          <a:xfrm>
            <a:off x="2338917" y="2642992"/>
            <a:ext cx="4268563" cy="2082285"/>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Oval 8"/>
          <p:cNvSpPr/>
          <p:nvPr/>
        </p:nvSpPr>
        <p:spPr bwMode="auto">
          <a:xfrm>
            <a:off x="966592" y="4725277"/>
            <a:ext cx="1691013" cy="1450055"/>
          </a:xfrm>
          <a:prstGeom prst="ellipse">
            <a:avLst/>
          </a:pr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10" name="Oval 9"/>
          <p:cNvSpPr/>
          <p:nvPr/>
        </p:nvSpPr>
        <p:spPr bwMode="auto">
          <a:xfrm>
            <a:off x="5761973" y="4725277"/>
            <a:ext cx="1691013" cy="1450055"/>
          </a:xfrm>
          <a:prstGeom prst="ellipse">
            <a:avLst/>
          </a:pr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cxnSp>
        <p:nvCxnSpPr>
          <p:cNvPr id="11" name="Straight Arrow Connector 10"/>
          <p:cNvCxnSpPr>
            <a:endCxn id="9" idx="0"/>
          </p:cNvCxnSpPr>
          <p:nvPr/>
        </p:nvCxnSpPr>
        <p:spPr bwMode="auto">
          <a:xfrm flipH="1">
            <a:off x="1812099" y="2642992"/>
            <a:ext cx="526818" cy="2082285"/>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rot="19419528">
            <a:off x="835174" y="4669169"/>
            <a:ext cx="660400" cy="369332"/>
          </a:xfrm>
          <a:prstGeom prst="rect">
            <a:avLst/>
          </a:prstGeom>
          <a:noFill/>
        </p:spPr>
        <p:txBody>
          <a:bodyPr wrap="square" rtlCol="0">
            <a:spAutoFit/>
          </a:bodyPr>
          <a:lstStyle/>
          <a:p>
            <a:pPr algn="ctr"/>
            <a:r>
              <a:rPr lang="en-US" sz="1800" dirty="0" smtClean="0"/>
              <a:t>in</a:t>
            </a:r>
            <a:endParaRPr lang="en-US" sz="1800" dirty="0"/>
          </a:p>
        </p:txBody>
      </p:sp>
      <p:sp>
        <p:nvSpPr>
          <p:cNvPr id="13" name="TextBox 12"/>
          <p:cNvSpPr txBox="1"/>
          <p:nvPr/>
        </p:nvSpPr>
        <p:spPr>
          <a:xfrm rot="1899599">
            <a:off x="6886602" y="4601032"/>
            <a:ext cx="660400" cy="369332"/>
          </a:xfrm>
          <a:prstGeom prst="rect">
            <a:avLst/>
          </a:prstGeom>
          <a:noFill/>
        </p:spPr>
        <p:txBody>
          <a:bodyPr wrap="square" rtlCol="0">
            <a:spAutoFit/>
          </a:bodyPr>
          <a:lstStyle/>
          <a:p>
            <a:pPr algn="ctr"/>
            <a:r>
              <a:rPr lang="en-US" sz="1800" dirty="0" smtClean="0"/>
              <a:t>out</a:t>
            </a:r>
            <a:endParaRPr lang="en-US" sz="1800" dirty="0"/>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57037440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603648" y="5062539"/>
            <a:ext cx="8353028" cy="4349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charset="0"/>
            </a:endParaRPr>
          </a:p>
        </p:txBody>
      </p:sp>
      <p:sp>
        <p:nvSpPr>
          <p:cNvPr id="6147" name="Rectangle 2"/>
          <p:cNvSpPr>
            <a:spLocks noGrp="1" noChangeArrowheads="1"/>
          </p:cNvSpPr>
          <p:nvPr>
            <p:ph type="title"/>
          </p:nvPr>
        </p:nvSpPr>
        <p:spPr/>
        <p:txBody>
          <a:bodyPr/>
          <a:lstStyle/>
          <a:p>
            <a:pPr eaLnBrk="1" hangingPunct="1"/>
            <a:r>
              <a:rPr lang="en-US" dirty="0" smtClean="0">
                <a:latin typeface="Arial" charset="0"/>
              </a:rPr>
              <a:t>What is Firewall</a:t>
            </a:r>
          </a:p>
        </p:txBody>
      </p:sp>
      <p:sp>
        <p:nvSpPr>
          <p:cNvPr id="56326" name="Rectangle 6"/>
          <p:cNvSpPr>
            <a:spLocks noGrp="1" noChangeArrowheads="1"/>
          </p:cNvSpPr>
          <p:nvPr>
            <p:ph idx="1"/>
          </p:nvPr>
        </p:nvSpPr>
        <p:spPr>
          <a:xfrm>
            <a:off x="195197" y="730456"/>
            <a:ext cx="9169929" cy="4992624"/>
          </a:xfrm>
          <a:solidFill>
            <a:schemeClr val="bg1"/>
          </a:solidFill>
        </p:spPr>
        <p:txBody>
          <a:bodyPr/>
          <a:lstStyle/>
          <a:p>
            <a:pPr>
              <a:defRPr/>
            </a:pPr>
            <a:r>
              <a:rPr lang="en-US" dirty="0" smtClean="0"/>
              <a:t>Primary goal</a:t>
            </a:r>
            <a:r>
              <a:rPr lang="en-US" dirty="0"/>
              <a:t>: protect an internal network (or host) from external </a:t>
            </a:r>
            <a:r>
              <a:rPr lang="en-US" dirty="0" smtClean="0"/>
              <a:t>attacks</a:t>
            </a:r>
            <a:endParaRPr lang="en-US" dirty="0"/>
          </a:p>
          <a:p>
            <a:pPr>
              <a:defRPr/>
            </a:pPr>
            <a:r>
              <a:rPr lang="en-US" dirty="0" smtClean="0"/>
              <a:t>Inspects and controls network traffic</a:t>
            </a:r>
            <a:endParaRPr lang="en-US" dirty="0"/>
          </a:p>
          <a:p>
            <a:pPr>
              <a:defRPr/>
            </a:pPr>
            <a:r>
              <a:rPr lang="en-US" dirty="0"/>
              <a:t>Controls the incoming and outgoing network traffic from a network (or host) based on </a:t>
            </a:r>
            <a:r>
              <a:rPr lang="en-US" dirty="0" smtClean="0"/>
              <a:t>a rule set</a:t>
            </a:r>
          </a:p>
          <a:p>
            <a:pPr>
              <a:defRPr/>
            </a:pPr>
            <a:r>
              <a:rPr lang="en-US" dirty="0" smtClean="0"/>
              <a:t>A firewall </a:t>
            </a:r>
            <a:r>
              <a:rPr lang="en-US" dirty="0"/>
              <a:t>establishes a barrier between a trusted, secure internal network and another network (e.g., the Internet) that is not assumed to be secure and </a:t>
            </a:r>
            <a:r>
              <a:rPr lang="en-US" dirty="0" smtClean="0"/>
              <a:t>trusted</a:t>
            </a:r>
          </a:p>
          <a:p>
            <a:pPr eaLnBrk="1" hangingPunct="1">
              <a:defRPr/>
            </a:pPr>
            <a:r>
              <a:rPr lang="en-US" dirty="0" smtClean="0"/>
              <a:t>Can be hardware or software-based, depends on needs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653" y="5129345"/>
            <a:ext cx="3304762" cy="96190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2627" y="4338037"/>
            <a:ext cx="1570647" cy="2230079"/>
          </a:xfrm>
          <a:prstGeom prst="rect">
            <a:avLst/>
          </a:prstGeom>
        </p:spPr>
      </p:pic>
      <p:sp>
        <p:nvSpPr>
          <p:cNvPr id="2" name="Footer Placeholder 1"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609389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p:txBody>
          <a:bodyPr/>
          <a:lstStyle/>
          <a:p>
            <a:r>
              <a:rPr lang="en-US" dirty="0">
                <a:latin typeface="Arial" charset="0"/>
              </a:rPr>
              <a:t>Linux kernel modules and </a:t>
            </a:r>
            <a:r>
              <a:rPr lang="en-US" dirty="0" smtClean="0">
                <a:latin typeface="Arial" charset="0"/>
              </a:rPr>
              <a:t>networking</a:t>
            </a:r>
          </a:p>
        </p:txBody>
      </p:sp>
      <p:grpSp>
        <p:nvGrpSpPr>
          <p:cNvPr id="10243" name="Group 3"/>
          <p:cNvGrpSpPr>
            <a:grpSpLocks/>
          </p:cNvGrpSpPr>
          <p:nvPr/>
        </p:nvGrpSpPr>
        <p:grpSpPr bwMode="auto">
          <a:xfrm>
            <a:off x="1293284" y="1749425"/>
            <a:ext cx="7384785" cy="654050"/>
            <a:chOff x="1193800" y="1749425"/>
            <a:chExt cx="6816724" cy="654050"/>
          </a:xfrm>
        </p:grpSpPr>
        <p:grpSp>
          <p:nvGrpSpPr>
            <p:cNvPr id="10265" name="Group 2"/>
            <p:cNvGrpSpPr>
              <a:grpSpLocks/>
            </p:cNvGrpSpPr>
            <p:nvPr/>
          </p:nvGrpSpPr>
          <p:grpSpPr bwMode="auto">
            <a:xfrm>
              <a:off x="1193800" y="1749425"/>
              <a:ext cx="6756401" cy="654050"/>
              <a:chOff x="1193800" y="1749425"/>
              <a:chExt cx="6756401" cy="654050"/>
            </a:xfrm>
          </p:grpSpPr>
          <p:sp>
            <p:nvSpPr>
              <p:cNvPr id="10267"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0266"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Virtualization</a:t>
              </a:r>
              <a:endParaRPr lang="en-US" sz="2600" dirty="0">
                <a:latin typeface="Arial" charset="0"/>
              </a:endParaRPr>
            </a:p>
          </p:txBody>
        </p:sp>
      </p:grpSp>
      <p:grpSp>
        <p:nvGrpSpPr>
          <p:cNvPr id="10244" name="Group 5"/>
          <p:cNvGrpSpPr>
            <a:grpSpLocks/>
          </p:cNvGrpSpPr>
          <p:nvPr/>
        </p:nvGrpSpPr>
        <p:grpSpPr bwMode="auto">
          <a:xfrm>
            <a:off x="1293284" y="2593975"/>
            <a:ext cx="7384785" cy="654050"/>
            <a:chOff x="1193800" y="2593487"/>
            <a:chExt cx="6816724" cy="654538"/>
          </a:xfrm>
        </p:grpSpPr>
        <p:sp>
          <p:nvSpPr>
            <p:cNvPr id="10259"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b="1" dirty="0">
                  <a:solidFill>
                    <a:srgbClr val="F06414"/>
                  </a:solidFill>
                  <a:latin typeface="Arial" charset="0"/>
                </a:rPr>
                <a:t>Linux kernel </a:t>
              </a:r>
              <a:r>
                <a:rPr lang="en-US" sz="2600" b="1" dirty="0" smtClean="0">
                  <a:solidFill>
                    <a:srgbClr val="F06414"/>
                  </a:solidFill>
                  <a:latin typeface="Arial" charset="0"/>
                </a:rPr>
                <a:t>modules and networking</a:t>
              </a:r>
              <a:endParaRPr lang="en-US" sz="2600" b="1" dirty="0">
                <a:solidFill>
                  <a:srgbClr val="F06414"/>
                </a:solidFill>
                <a:latin typeface="Arial" charset="0"/>
              </a:endParaRPr>
            </a:p>
          </p:txBody>
        </p:sp>
        <p:grpSp>
          <p:nvGrpSpPr>
            <p:cNvPr id="10260" name="Group 4"/>
            <p:cNvGrpSpPr>
              <a:grpSpLocks/>
            </p:cNvGrpSpPr>
            <p:nvPr/>
          </p:nvGrpSpPr>
          <p:grpSpPr bwMode="auto">
            <a:xfrm>
              <a:off x="1193800" y="2593487"/>
              <a:ext cx="6756401" cy="654538"/>
              <a:chOff x="1193800" y="2593487"/>
              <a:chExt cx="6756401" cy="654538"/>
            </a:xfrm>
          </p:grpSpPr>
          <p:sp>
            <p:nvSpPr>
              <p:cNvPr id="24" name="Line 5"/>
              <p:cNvSpPr>
                <a:spLocks noChangeShapeType="1"/>
              </p:cNvSpPr>
              <p:nvPr/>
            </p:nvSpPr>
            <p:spPr bwMode="auto">
              <a:xfrm>
                <a:off x="1295400" y="324802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0245" name="Group 7"/>
          <p:cNvGrpSpPr>
            <a:grpSpLocks/>
          </p:cNvGrpSpPr>
          <p:nvPr/>
        </p:nvGrpSpPr>
        <p:grpSpPr bwMode="auto">
          <a:xfrm>
            <a:off x="1293284" y="3436939"/>
            <a:ext cx="7384785" cy="655637"/>
            <a:chOff x="1193800" y="3437548"/>
            <a:chExt cx="6816724" cy="655027"/>
          </a:xfrm>
        </p:grpSpPr>
        <p:sp>
          <p:nvSpPr>
            <p:cNvPr id="10253" name="Text Box 6"/>
            <p:cNvSpPr txBox="1">
              <a:spLocks noChangeArrowheads="1"/>
            </p:cNvSpPr>
            <p:nvPr/>
          </p:nvSpPr>
          <p:spPr bwMode="auto">
            <a:xfrm>
              <a:off x="1982787" y="3519329"/>
              <a:ext cx="6027737"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Netfilter</a:t>
              </a:r>
              <a:endParaRPr lang="en-US" sz="2600" dirty="0">
                <a:solidFill>
                  <a:srgbClr val="464646"/>
                </a:solidFill>
                <a:latin typeface="Arial" charset="0"/>
              </a:endParaRPr>
            </a:p>
          </p:txBody>
        </p:sp>
        <p:grpSp>
          <p:nvGrpSpPr>
            <p:cNvPr id="10254" name="Group 6"/>
            <p:cNvGrpSpPr>
              <a:grpSpLocks/>
            </p:cNvGrpSpPr>
            <p:nvPr/>
          </p:nvGrpSpPr>
          <p:grpSpPr bwMode="auto">
            <a:xfrm>
              <a:off x="1193800" y="3437548"/>
              <a:ext cx="6756401" cy="655027"/>
              <a:chOff x="1193800" y="3437548"/>
              <a:chExt cx="6756401" cy="655027"/>
            </a:xfrm>
          </p:grpSpPr>
          <p:sp>
            <p:nvSpPr>
              <p:cNvPr id="10255"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10246" name="Group 9"/>
          <p:cNvGrpSpPr>
            <a:grpSpLocks/>
          </p:cNvGrpSpPr>
          <p:nvPr/>
        </p:nvGrpSpPr>
        <p:grpSpPr bwMode="auto">
          <a:xfrm>
            <a:off x="1293284" y="4292600"/>
            <a:ext cx="7384785" cy="655638"/>
            <a:chOff x="1193800" y="4293333"/>
            <a:chExt cx="6816724" cy="655515"/>
          </a:xfrm>
        </p:grpSpPr>
        <p:sp>
          <p:nvSpPr>
            <p:cNvPr id="10247" name="Text Box 6"/>
            <p:cNvSpPr txBox="1">
              <a:spLocks noChangeArrowheads="1"/>
            </p:cNvSpPr>
            <p:nvPr/>
          </p:nvSpPr>
          <p:spPr bwMode="auto">
            <a:xfrm>
              <a:off x="1982787" y="4363879"/>
              <a:ext cx="6027737" cy="4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About first </a:t>
              </a:r>
              <a:r>
                <a:rPr lang="en-US" sz="2600" dirty="0" smtClean="0">
                  <a:solidFill>
                    <a:srgbClr val="464646"/>
                  </a:solidFill>
                  <a:latin typeface="Arial" charset="0"/>
                </a:rPr>
                <a:t>Assignment</a:t>
              </a:r>
              <a:endParaRPr lang="en-US" sz="2600" dirty="0">
                <a:latin typeface="Arial" charset="0"/>
              </a:endParaRPr>
            </a:p>
          </p:txBody>
        </p:sp>
        <p:grpSp>
          <p:nvGrpSpPr>
            <p:cNvPr id="10248" name="Group 8"/>
            <p:cNvGrpSpPr>
              <a:grpSpLocks/>
            </p:cNvGrpSpPr>
            <p:nvPr/>
          </p:nvGrpSpPr>
          <p:grpSpPr bwMode="auto">
            <a:xfrm>
              <a:off x="1193800" y="4293333"/>
              <a:ext cx="6756401" cy="655515"/>
              <a:chOff x="1193800" y="4293333"/>
              <a:chExt cx="6756401" cy="655515"/>
            </a:xfrm>
          </p:grpSpPr>
          <p:sp>
            <p:nvSpPr>
              <p:cNvPr id="10249"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51884984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dirty="0" smtClean="0">
                <a:latin typeface="Arial" charset="0"/>
              </a:rPr>
              <a:t>What </a:t>
            </a:r>
            <a:r>
              <a:rPr lang="en-US" dirty="0">
                <a:latin typeface="Arial" charset="0"/>
              </a:rPr>
              <a:t>is a Kernel </a:t>
            </a:r>
            <a:r>
              <a:rPr lang="en-US" dirty="0" smtClean="0">
                <a:latin typeface="Arial" charset="0"/>
              </a:rPr>
              <a:t>Module</a:t>
            </a:r>
          </a:p>
        </p:txBody>
      </p:sp>
      <p:sp>
        <p:nvSpPr>
          <p:cNvPr id="56326" name="Rectangle 6"/>
          <p:cNvSpPr>
            <a:spLocks noGrp="1" noChangeArrowheads="1"/>
          </p:cNvSpPr>
          <p:nvPr>
            <p:ph idx="1"/>
          </p:nvPr>
        </p:nvSpPr>
        <p:spPr/>
        <p:txBody>
          <a:bodyPr/>
          <a:lstStyle/>
          <a:p>
            <a:pPr>
              <a:defRPr/>
            </a:pPr>
            <a:r>
              <a:rPr lang="en-US" dirty="0" smtClean="0"/>
              <a:t>An object file that contains code to </a:t>
            </a:r>
            <a:r>
              <a:rPr lang="en-US" dirty="0" smtClean="0">
                <a:solidFill>
                  <a:schemeClr val="accent3"/>
                </a:solidFill>
              </a:rPr>
              <a:t>extend</a:t>
            </a:r>
            <a:r>
              <a:rPr lang="en-US" dirty="0" smtClean="0"/>
              <a:t> the operating system’s kernel</a:t>
            </a:r>
          </a:p>
          <a:p>
            <a:pPr>
              <a:defRPr/>
            </a:pPr>
            <a:r>
              <a:rPr lang="en-US" dirty="0" smtClean="0"/>
              <a:t>Loaded at run time, after kernel is already up and running</a:t>
            </a:r>
          </a:p>
          <a:p>
            <a:pPr>
              <a:defRPr/>
            </a:pPr>
            <a:r>
              <a:rPr lang="en-US" dirty="0" smtClean="0"/>
              <a:t>A</a:t>
            </a:r>
            <a:r>
              <a:rPr lang="en-US" altLang="en-US" dirty="0" smtClean="0"/>
              <a:t>dds functionality:</a:t>
            </a:r>
            <a:endParaRPr lang="en-US" altLang="en-US" dirty="0"/>
          </a:p>
          <a:p>
            <a:pPr lvl="1">
              <a:defRPr/>
            </a:pPr>
            <a:r>
              <a:rPr lang="en-US" dirty="0" smtClean="0"/>
              <a:t>Device drivers</a:t>
            </a:r>
          </a:p>
          <a:p>
            <a:pPr lvl="1">
              <a:defRPr/>
            </a:pPr>
            <a:r>
              <a:rPr lang="en-US" dirty="0" smtClean="0"/>
              <a:t>New features</a:t>
            </a:r>
          </a:p>
        </p:txBody>
      </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42576181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316" y="110362"/>
            <a:ext cx="7429500" cy="914400"/>
          </a:xfrm>
        </p:spPr>
        <p:txBody>
          <a:bodyPr/>
          <a:lstStyle/>
          <a:p>
            <a:r>
              <a:rPr lang="en-US" dirty="0" smtClean="0"/>
              <a:t>How kernel modules different from user-space programs</a:t>
            </a:r>
            <a:endParaRPr lang="en-US" dirty="0"/>
          </a:p>
        </p:txBody>
      </p:sp>
      <p:sp>
        <p:nvSpPr>
          <p:cNvPr id="3" name="Content Placeholder 2"/>
          <p:cNvSpPr>
            <a:spLocks noGrp="1"/>
          </p:cNvSpPr>
          <p:nvPr>
            <p:ph idx="1"/>
          </p:nvPr>
        </p:nvSpPr>
        <p:spPr/>
        <p:txBody>
          <a:bodyPr/>
          <a:lstStyle/>
          <a:p>
            <a:r>
              <a:rPr lang="en-US" dirty="0" smtClean="0"/>
              <a:t>Cannot use regular libraries, like </a:t>
            </a:r>
            <a:r>
              <a:rPr lang="en-US" dirty="0" err="1" smtClean="0"/>
              <a:t>stdlib</a:t>
            </a:r>
            <a:endParaRPr lang="en-US" dirty="0" smtClean="0"/>
          </a:p>
          <a:p>
            <a:pPr lvl="1">
              <a:spcBef>
                <a:spcPts val="600"/>
              </a:spcBef>
              <a:defRPr/>
            </a:pPr>
            <a:r>
              <a:rPr lang="en-US" altLang="en-US" dirty="0"/>
              <a:t>Most of C library is implemented in the kernel</a:t>
            </a:r>
            <a:endParaRPr lang="en-US" dirty="0">
              <a:solidFill>
                <a:srgbClr val="4E4E4E"/>
              </a:solidFill>
            </a:endParaRPr>
          </a:p>
          <a:p>
            <a:pPr lvl="1">
              <a:spcBef>
                <a:spcPts val="600"/>
              </a:spcBef>
              <a:defRPr/>
            </a:pPr>
            <a:r>
              <a:rPr lang="en-US" dirty="0">
                <a:solidFill>
                  <a:srgbClr val="4E4E4E"/>
                </a:solidFill>
              </a:rPr>
              <a:t>Besides, </a:t>
            </a:r>
            <a:r>
              <a:rPr lang="en-US" dirty="0">
                <a:solidFill>
                  <a:srgbClr val="4E4E4E"/>
                </a:solidFill>
                <a:latin typeface="Courier New" panose="02070309020205020404" pitchFamily="49" charset="0"/>
                <a:cs typeface="Courier New" panose="02070309020205020404" pitchFamily="49" charset="0"/>
              </a:rPr>
              <a:t>&lt;</a:t>
            </a:r>
            <a:r>
              <a:rPr lang="en-US" dirty="0" err="1">
                <a:solidFill>
                  <a:srgbClr val="4E4E4E"/>
                </a:solidFill>
                <a:latin typeface="Courier New" panose="02070309020205020404" pitchFamily="49" charset="0"/>
                <a:cs typeface="Courier New" panose="02070309020205020404" pitchFamily="49" charset="0"/>
              </a:rPr>
              <a:t>kernel.h</a:t>
            </a:r>
            <a:r>
              <a:rPr lang="en-US" dirty="0">
                <a:solidFill>
                  <a:srgbClr val="4E4E4E"/>
                </a:solidFill>
                <a:latin typeface="Courier New" panose="02070309020205020404" pitchFamily="49" charset="0"/>
                <a:cs typeface="Courier New" panose="02070309020205020404" pitchFamily="49" charset="0"/>
              </a:rPr>
              <a:t>&gt;</a:t>
            </a:r>
            <a:r>
              <a:rPr lang="en-US" dirty="0">
                <a:solidFill>
                  <a:srgbClr val="4E4E4E"/>
                </a:solidFill>
              </a:rPr>
              <a:t> offers some nice utilities</a:t>
            </a:r>
          </a:p>
          <a:p>
            <a:r>
              <a:rPr lang="en-US" dirty="0" smtClean="0"/>
              <a:t>Cannot use floating point math</a:t>
            </a:r>
          </a:p>
          <a:p>
            <a:pPr>
              <a:spcBef>
                <a:spcPts val="600"/>
              </a:spcBef>
              <a:defRPr/>
            </a:pPr>
            <a:r>
              <a:rPr lang="en-US" dirty="0" smtClean="0">
                <a:solidFill>
                  <a:srgbClr val="4E4E4E"/>
                </a:solidFill>
              </a:rPr>
              <a:t>Run in privileged mode, so security is critical</a:t>
            </a:r>
          </a:p>
          <a:p>
            <a:pPr lvl="1">
              <a:spcBef>
                <a:spcPts val="600"/>
              </a:spcBef>
              <a:defRPr/>
            </a:pPr>
            <a:r>
              <a:rPr lang="en-US" dirty="0" smtClean="0">
                <a:solidFill>
                  <a:srgbClr val="4E4E4E"/>
                </a:solidFill>
              </a:rPr>
              <a:t>Don’t </a:t>
            </a:r>
            <a:r>
              <a:rPr lang="en-US" dirty="0">
                <a:solidFill>
                  <a:srgbClr val="4E4E4E"/>
                </a:solidFill>
              </a:rPr>
              <a:t>trust the user</a:t>
            </a:r>
          </a:p>
          <a:p>
            <a:pPr lvl="1">
              <a:spcBef>
                <a:spcPts val="600"/>
              </a:spcBef>
              <a:defRPr/>
            </a:pPr>
            <a:r>
              <a:rPr lang="en-US" dirty="0">
                <a:solidFill>
                  <a:srgbClr val="4E4E4E"/>
                </a:solidFill>
              </a:rPr>
              <a:t>Check all input sizes, formats, etc.</a:t>
            </a:r>
          </a:p>
          <a:p>
            <a:pPr lvl="1">
              <a:spcBef>
                <a:spcPts val="600"/>
              </a:spcBef>
              <a:defRPr/>
            </a:pPr>
            <a:r>
              <a:rPr lang="en-US" dirty="0">
                <a:solidFill>
                  <a:srgbClr val="4E4E4E"/>
                </a:solidFill>
              </a:rPr>
              <a:t>Check all exceptional conditions and potential errors</a:t>
            </a:r>
          </a:p>
          <a:p>
            <a:pPr lvl="1">
              <a:spcBef>
                <a:spcPts val="600"/>
              </a:spcBef>
              <a:defRPr/>
            </a:pPr>
            <a:r>
              <a:rPr lang="en-US" dirty="0">
                <a:solidFill>
                  <a:srgbClr val="4E4E4E"/>
                </a:solidFill>
              </a:rPr>
              <a:t>Don’t trust the </a:t>
            </a:r>
            <a:r>
              <a:rPr lang="en-US" dirty="0" smtClean="0">
                <a:solidFill>
                  <a:srgbClr val="4E4E4E"/>
                </a:solidFill>
              </a:rPr>
              <a:t>user</a:t>
            </a:r>
            <a:endParaRPr lang="en-US" dirty="0">
              <a:solidFill>
                <a:srgbClr val="4E4E4E"/>
              </a:solidFill>
            </a:endParaRPr>
          </a:p>
          <a:p>
            <a:pPr>
              <a:spcBef>
                <a:spcPts val="600"/>
              </a:spcBef>
              <a:defRPr/>
            </a:pPr>
            <a:r>
              <a:rPr lang="en-US" dirty="0" smtClean="0">
                <a:solidFill>
                  <a:srgbClr val="4E4E4E"/>
                </a:solidFill>
              </a:rPr>
              <a:t>More about it - </a:t>
            </a:r>
            <a:r>
              <a:rPr lang="en-US" dirty="0" smtClean="0">
                <a:solidFill>
                  <a:srgbClr val="4E4E4E"/>
                </a:solidFill>
                <a:hlinkClick r:id="rId2"/>
              </a:rPr>
              <a:t>Linux Kernel Development</a:t>
            </a:r>
            <a:r>
              <a:rPr lang="en-US" dirty="0" smtClean="0">
                <a:solidFill>
                  <a:srgbClr val="4E4E4E"/>
                </a:solidFill>
              </a:rPr>
              <a:t>, pages 16-22</a:t>
            </a:r>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45826523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dirty="0" smtClean="0">
                <a:latin typeface="Arial" charset="0"/>
              </a:rPr>
              <a:t>Building the Module</a:t>
            </a:r>
          </a:p>
        </p:txBody>
      </p:sp>
      <p:sp>
        <p:nvSpPr>
          <p:cNvPr id="56326" name="Rectangle 6"/>
          <p:cNvSpPr>
            <a:spLocks noGrp="1" noChangeArrowheads="1"/>
          </p:cNvSpPr>
          <p:nvPr>
            <p:ph idx="1"/>
          </p:nvPr>
        </p:nvSpPr>
        <p:spPr/>
        <p:txBody>
          <a:bodyPr/>
          <a:lstStyle/>
          <a:p>
            <a:pPr>
              <a:defRPr/>
            </a:pPr>
            <a:r>
              <a:rPr lang="en-US" dirty="0" smtClean="0"/>
              <a:t>The purpose – eliminate the need to re-compile the kernel every time you need to add/remove a specific </a:t>
            </a:r>
            <a:r>
              <a:rPr lang="en-US" dirty="0" smtClean="0">
                <a:solidFill>
                  <a:schemeClr val="accent3"/>
                </a:solidFill>
              </a:rPr>
              <a:t>feature</a:t>
            </a:r>
            <a:endParaRPr lang="en-US" dirty="0" smtClean="0"/>
          </a:p>
          <a:p>
            <a:pPr>
              <a:defRPr/>
            </a:pPr>
            <a:r>
              <a:rPr lang="en-US" dirty="0" smtClean="0"/>
              <a:t>A </a:t>
            </a:r>
            <a:r>
              <a:rPr lang="en-US" dirty="0" err="1" smtClean="0">
                <a:solidFill>
                  <a:schemeClr val="accent3"/>
                </a:solidFill>
              </a:rPr>
              <a:t>Makefile</a:t>
            </a:r>
            <a:r>
              <a:rPr lang="en-US" dirty="0" smtClean="0">
                <a:solidFill>
                  <a:schemeClr val="accent3"/>
                </a:solidFill>
              </a:rPr>
              <a:t> </a:t>
            </a:r>
            <a:r>
              <a:rPr lang="en-US" dirty="0" smtClean="0"/>
              <a:t>that adapts itself to current kernel</a:t>
            </a:r>
          </a:p>
          <a:p>
            <a:pPr>
              <a:defRPr/>
            </a:pPr>
            <a:r>
              <a:rPr lang="en-US" dirty="0" smtClean="0"/>
              <a:t>Put the module in and out the kernel by command line</a:t>
            </a:r>
          </a:p>
          <a:p>
            <a:pPr lvl="1">
              <a:defRPr/>
            </a:pPr>
            <a:r>
              <a:rPr lang="en-US" dirty="0" err="1">
                <a:latin typeface="Courier New" panose="02070309020205020404" pitchFamily="49" charset="0"/>
                <a:cs typeface="Courier New" panose="02070309020205020404" pitchFamily="49" charset="0"/>
              </a:rPr>
              <a:t>i</a:t>
            </a:r>
            <a:r>
              <a:rPr lang="en-US" dirty="0" err="1" smtClean="0">
                <a:latin typeface="Courier New" panose="02070309020205020404" pitchFamily="49" charset="0"/>
                <a:cs typeface="Courier New" panose="02070309020205020404" pitchFamily="49" charset="0"/>
              </a:rPr>
              <a:t>nsmod</a:t>
            </a:r>
            <a:r>
              <a:rPr lang="en-US" dirty="0" smtClean="0">
                <a:latin typeface="Courier New" panose="02070309020205020404" pitchFamily="49" charset="0"/>
                <a:cs typeface="Courier New" panose="02070309020205020404" pitchFamily="49" charset="0"/>
              </a:rPr>
              <a:t> &lt;module name&gt;</a:t>
            </a:r>
            <a:r>
              <a:rPr lang="en-US" dirty="0" smtClean="0"/>
              <a:t> to insert the module</a:t>
            </a:r>
          </a:p>
          <a:p>
            <a:pPr lvl="1">
              <a:defRPr/>
            </a:pPr>
            <a:r>
              <a:rPr lang="en-US" dirty="0" err="1">
                <a:latin typeface="Courier New" panose="02070309020205020404" pitchFamily="49" charset="0"/>
                <a:cs typeface="Courier New" panose="02070309020205020404" pitchFamily="49" charset="0"/>
              </a:rPr>
              <a:t>r</a:t>
            </a:r>
            <a:r>
              <a:rPr lang="en-US" dirty="0" err="1" smtClean="0">
                <a:latin typeface="Courier New" panose="02070309020205020404" pitchFamily="49" charset="0"/>
                <a:cs typeface="Courier New" panose="02070309020205020404" pitchFamily="49" charset="0"/>
              </a:rPr>
              <a:t>mmod</a:t>
            </a:r>
            <a:r>
              <a:rPr lang="en-US" dirty="0" smtClean="0">
                <a:latin typeface="Courier New" panose="02070309020205020404" pitchFamily="49" charset="0"/>
                <a:cs typeface="Courier New" panose="02070309020205020404" pitchFamily="49" charset="0"/>
              </a:rPr>
              <a:t> &lt;module name&gt;</a:t>
            </a:r>
            <a:r>
              <a:rPr lang="en-US" dirty="0" smtClean="0"/>
              <a:t> to remove it</a:t>
            </a:r>
          </a:p>
          <a:p>
            <a:pPr>
              <a:defRPr/>
            </a:pPr>
            <a:r>
              <a:rPr lang="en-US" dirty="0" smtClean="0"/>
              <a:t>Initialization function that is called when the module enters the kernel</a:t>
            </a:r>
          </a:p>
          <a:p>
            <a:pPr>
              <a:defRPr/>
            </a:pPr>
            <a:r>
              <a:rPr lang="en-US" dirty="0" smtClean="0"/>
              <a:t>Cleanup function that is called when the module is removed from the kernel</a:t>
            </a:r>
          </a:p>
          <a:p>
            <a:pPr>
              <a:defRPr/>
            </a:pPr>
            <a:endParaRPr lang="en-US" dirty="0" smtClean="0"/>
          </a:p>
          <a:p>
            <a:pPr marL="0" indent="0" eaLnBrk="1" hangingPunct="1">
              <a:buFont typeface="Wingdings" pitchFamily="2" charset="2"/>
              <a:buNone/>
              <a:defRPr/>
            </a:pPr>
            <a:endParaRPr lang="en-US" dirty="0"/>
          </a:p>
          <a:p>
            <a:pPr lvl="4" eaLnBrk="1" hangingPunct="1">
              <a:defRPr/>
            </a:pPr>
            <a:endParaRPr lang="en-US" dirty="0"/>
          </a:p>
        </p:txBody>
      </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92859918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kernel module</a:t>
            </a:r>
            <a:endParaRPr lang="en-US" dirty="0"/>
          </a:p>
        </p:txBody>
      </p:sp>
      <p:sp>
        <p:nvSpPr>
          <p:cNvPr id="5" name="Rectangle 4"/>
          <p:cNvSpPr/>
          <p:nvPr/>
        </p:nvSpPr>
        <p:spPr>
          <a:xfrm>
            <a:off x="150312" y="1089237"/>
            <a:ext cx="9482203" cy="4425827"/>
          </a:xfrm>
          <a:prstGeom prst="rect">
            <a:avLst/>
          </a:prstGeom>
        </p:spPr>
        <p:txBody>
          <a:bodyPr wrap="square">
            <a:spAutoFit/>
          </a:bodyPr>
          <a:lstStyle/>
          <a:p>
            <a:r>
              <a:rPr lang="en-US" sz="2200" dirty="0">
                <a:solidFill>
                  <a:srgbClr val="7030A0"/>
                </a:solidFill>
                <a:latin typeface="Courier New" panose="02070309020205020404" pitchFamily="49" charset="0"/>
                <a:cs typeface="Courier New" panose="02070309020205020404" pitchFamily="49" charset="0"/>
              </a:rPr>
              <a:t>#include &lt;</a:t>
            </a:r>
            <a:r>
              <a:rPr lang="en-US" sz="2200" dirty="0" err="1">
                <a:solidFill>
                  <a:srgbClr val="7030A0"/>
                </a:solidFill>
                <a:latin typeface="Courier New" panose="02070309020205020404" pitchFamily="49" charset="0"/>
                <a:cs typeface="Courier New" panose="02070309020205020404" pitchFamily="49" charset="0"/>
              </a:rPr>
              <a:t>linux</a:t>
            </a:r>
            <a:r>
              <a:rPr lang="en-US" sz="2200" dirty="0">
                <a:solidFill>
                  <a:srgbClr val="7030A0"/>
                </a:solidFill>
                <a:latin typeface="Courier New" panose="02070309020205020404" pitchFamily="49" charset="0"/>
                <a:cs typeface="Courier New" panose="02070309020205020404" pitchFamily="49" charset="0"/>
              </a:rPr>
              <a:t>/</a:t>
            </a:r>
            <a:r>
              <a:rPr lang="en-US" sz="2200" dirty="0" err="1">
                <a:solidFill>
                  <a:srgbClr val="7030A0"/>
                </a:solidFill>
                <a:latin typeface="Courier New" panose="02070309020205020404" pitchFamily="49" charset="0"/>
                <a:cs typeface="Courier New" panose="02070309020205020404" pitchFamily="49" charset="0"/>
              </a:rPr>
              <a:t>module.h</a:t>
            </a:r>
            <a:r>
              <a:rPr lang="en-US" sz="2200" dirty="0">
                <a:solidFill>
                  <a:srgbClr val="7030A0"/>
                </a:solidFill>
                <a:latin typeface="Courier New" panose="02070309020205020404" pitchFamily="49" charset="0"/>
                <a:cs typeface="Courier New" panose="02070309020205020404" pitchFamily="49" charset="0"/>
              </a:rPr>
              <a:t>&gt;</a:t>
            </a:r>
            <a:r>
              <a:rPr lang="en-US" sz="2200" dirty="0">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 Needed by all modules */</a:t>
            </a:r>
          </a:p>
          <a:p>
            <a:r>
              <a:rPr lang="en-US" sz="2200" dirty="0">
                <a:solidFill>
                  <a:srgbClr val="7030A0"/>
                </a:solidFill>
                <a:latin typeface="Courier New" panose="02070309020205020404" pitchFamily="49" charset="0"/>
                <a:cs typeface="Courier New" panose="02070309020205020404" pitchFamily="49" charset="0"/>
              </a:rPr>
              <a:t>#include &lt;</a:t>
            </a:r>
            <a:r>
              <a:rPr lang="en-US" sz="2200" dirty="0" err="1">
                <a:solidFill>
                  <a:srgbClr val="7030A0"/>
                </a:solidFill>
                <a:latin typeface="Courier New" panose="02070309020205020404" pitchFamily="49" charset="0"/>
                <a:cs typeface="Courier New" panose="02070309020205020404" pitchFamily="49" charset="0"/>
              </a:rPr>
              <a:t>linux</a:t>
            </a:r>
            <a:r>
              <a:rPr lang="en-US" sz="2200" dirty="0">
                <a:solidFill>
                  <a:srgbClr val="7030A0"/>
                </a:solidFill>
                <a:latin typeface="Courier New" panose="02070309020205020404" pitchFamily="49" charset="0"/>
                <a:cs typeface="Courier New" panose="02070309020205020404" pitchFamily="49" charset="0"/>
              </a:rPr>
              <a:t>/</a:t>
            </a:r>
            <a:r>
              <a:rPr lang="en-US" sz="2200" dirty="0" err="1">
                <a:solidFill>
                  <a:srgbClr val="7030A0"/>
                </a:solidFill>
                <a:latin typeface="Courier New" panose="02070309020205020404" pitchFamily="49" charset="0"/>
                <a:cs typeface="Courier New" panose="02070309020205020404" pitchFamily="49" charset="0"/>
              </a:rPr>
              <a:t>kernel.h</a:t>
            </a:r>
            <a:r>
              <a:rPr lang="en-US" sz="2200" dirty="0">
                <a:solidFill>
                  <a:srgbClr val="7030A0"/>
                </a:solidFill>
                <a:latin typeface="Courier New" panose="02070309020205020404" pitchFamily="49" charset="0"/>
                <a:cs typeface="Courier New" panose="02070309020205020404" pitchFamily="49" charset="0"/>
              </a:rPr>
              <a:t>&gt;</a:t>
            </a:r>
            <a:r>
              <a:rPr lang="en-US" sz="2200" dirty="0">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 Needed for KERN_INFO */</a:t>
            </a:r>
          </a:p>
          <a:p>
            <a:endParaRPr lang="en-US" sz="2200" dirty="0">
              <a:latin typeface="Courier New" panose="02070309020205020404" pitchFamily="49" charset="0"/>
              <a:cs typeface="Courier New" panose="02070309020205020404" pitchFamily="49" charset="0"/>
            </a:endParaRPr>
          </a:p>
          <a:p>
            <a:r>
              <a:rPr lang="en-US" sz="2200" dirty="0" err="1">
                <a:solidFill>
                  <a:srgbClr val="0070C0"/>
                </a:solidFill>
                <a:latin typeface="Courier New" panose="02070309020205020404" pitchFamily="49" charset="0"/>
                <a:cs typeface="Courier New" panose="02070309020205020404" pitchFamily="49" charset="0"/>
              </a:rPr>
              <a:t>int</a:t>
            </a:r>
            <a:r>
              <a:rPr lang="en-US" sz="2200" dirty="0">
                <a:solidFill>
                  <a:srgbClr val="0070C0"/>
                </a:solidFill>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init_module</a:t>
            </a:r>
            <a:r>
              <a:rPr lang="en-US" sz="2200" dirty="0">
                <a:latin typeface="Courier New" panose="02070309020205020404" pitchFamily="49" charset="0"/>
                <a:cs typeface="Courier New" panose="02070309020205020404" pitchFamily="49" charset="0"/>
              </a:rPr>
              <a:t>(</a:t>
            </a:r>
            <a:r>
              <a:rPr lang="en-US" sz="2200" dirty="0">
                <a:solidFill>
                  <a:srgbClr val="0070C0"/>
                </a:solidFill>
                <a:latin typeface="Courier New" panose="02070309020205020404" pitchFamily="49" charset="0"/>
                <a:cs typeface="Courier New" panose="02070309020205020404" pitchFamily="49" charset="0"/>
              </a:rPr>
              <a:t>void</a:t>
            </a:r>
            <a:r>
              <a:rPr lang="en-US" sz="2200" dirty="0">
                <a:latin typeface="Courier New" panose="02070309020205020404" pitchFamily="49" charset="0"/>
                <a:cs typeface="Courier New" panose="02070309020205020404" pitchFamily="49" charset="0"/>
              </a:rPr>
              <a:t>) {</a:t>
            </a:r>
          </a:p>
          <a:p>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printk</a:t>
            </a:r>
            <a:r>
              <a:rPr lang="en-US" sz="2200" dirty="0">
                <a:latin typeface="Courier New" panose="02070309020205020404" pitchFamily="49" charset="0"/>
                <a:cs typeface="Courier New" panose="02070309020205020404" pitchFamily="49" charset="0"/>
              </a:rPr>
              <a:t>(KERN_INFO </a:t>
            </a:r>
            <a:r>
              <a:rPr lang="en-US" sz="2200" i="1" dirty="0">
                <a:solidFill>
                  <a:schemeClr val="accent3"/>
                </a:solidFill>
                <a:latin typeface="Courier New" panose="02070309020205020404" pitchFamily="49" charset="0"/>
                <a:cs typeface="Courier New" panose="02070309020205020404" pitchFamily="49" charset="0"/>
              </a:rPr>
              <a:t>"Hello World!\n"</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return 0; </a:t>
            </a:r>
            <a:r>
              <a:rPr lang="en-US" sz="2200" dirty="0">
                <a:solidFill>
                  <a:srgbClr val="00B050"/>
                </a:solidFill>
                <a:latin typeface="Courier New" panose="02070309020205020404" pitchFamily="49" charset="0"/>
                <a:cs typeface="Courier New" panose="02070309020205020404" pitchFamily="49" charset="0"/>
              </a:rPr>
              <a:t>/* if </a:t>
            </a:r>
            <a:r>
              <a:rPr lang="en-US" sz="2200" dirty="0" smtClean="0">
                <a:solidFill>
                  <a:srgbClr val="00B050"/>
                </a:solidFill>
                <a:latin typeface="Courier New" panose="02070309020205020404" pitchFamily="49" charset="0"/>
                <a:cs typeface="Courier New" panose="02070309020205020404" pitchFamily="49" charset="0"/>
              </a:rPr>
              <a:t>non-0 </a:t>
            </a:r>
            <a:r>
              <a:rPr lang="en-US" sz="2200" dirty="0">
                <a:solidFill>
                  <a:srgbClr val="00B050"/>
                </a:solidFill>
                <a:latin typeface="Courier New" panose="02070309020205020404" pitchFamily="49" charset="0"/>
                <a:cs typeface="Courier New" panose="02070309020205020404" pitchFamily="49" charset="0"/>
              </a:rPr>
              <a:t>return means </a:t>
            </a:r>
            <a:r>
              <a:rPr lang="en-US" sz="2200" dirty="0" err="1" smtClean="0">
                <a:solidFill>
                  <a:srgbClr val="00B050"/>
                </a:solidFill>
                <a:latin typeface="Courier New" panose="02070309020205020404" pitchFamily="49" charset="0"/>
                <a:cs typeface="Courier New" panose="02070309020205020404" pitchFamily="49" charset="0"/>
              </a:rPr>
              <a:t>init_module</a:t>
            </a:r>
            <a:r>
              <a:rPr lang="en-US" sz="2200" dirty="0" smtClean="0">
                <a:solidFill>
                  <a:srgbClr val="00B050"/>
                </a:solidFill>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failed */</a:t>
            </a:r>
          </a:p>
          <a:p>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r>
              <a:rPr lang="en-US" sz="2200" dirty="0">
                <a:solidFill>
                  <a:srgbClr val="0070C0"/>
                </a:solidFill>
                <a:latin typeface="Courier New" panose="02070309020205020404" pitchFamily="49" charset="0"/>
                <a:cs typeface="Courier New" panose="02070309020205020404" pitchFamily="49" charset="0"/>
              </a:rPr>
              <a:t>void</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cleanup_module</a:t>
            </a:r>
            <a:r>
              <a:rPr lang="en-US" sz="2200" dirty="0">
                <a:latin typeface="Courier New" panose="02070309020205020404" pitchFamily="49" charset="0"/>
                <a:cs typeface="Courier New" panose="02070309020205020404" pitchFamily="49" charset="0"/>
              </a:rPr>
              <a:t>(</a:t>
            </a:r>
            <a:r>
              <a:rPr lang="en-US" sz="2200" dirty="0">
                <a:solidFill>
                  <a:srgbClr val="0070C0"/>
                </a:solidFill>
                <a:latin typeface="Courier New" panose="02070309020205020404" pitchFamily="49" charset="0"/>
                <a:cs typeface="Courier New" panose="02070309020205020404" pitchFamily="49" charset="0"/>
              </a:rPr>
              <a:t>void</a:t>
            </a:r>
            <a:r>
              <a:rPr lang="en-US" sz="2200" dirty="0" smtClean="0">
                <a:latin typeface="Courier New" panose="02070309020205020404" pitchFamily="49" charset="0"/>
                <a:cs typeface="Courier New" panose="02070309020205020404" pitchFamily="49" charset="0"/>
              </a:rPr>
              <a:t>) {</a:t>
            </a:r>
            <a:endParaRPr lang="en-US" sz="2200" dirty="0">
              <a:latin typeface="Courier New" panose="02070309020205020404" pitchFamily="49" charset="0"/>
              <a:cs typeface="Courier New" panose="02070309020205020404" pitchFamily="49" charset="0"/>
            </a:endParaRPr>
          </a:p>
          <a:p>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printk</a:t>
            </a:r>
            <a:r>
              <a:rPr lang="en-US" sz="2200" dirty="0">
                <a:latin typeface="Courier New" panose="02070309020205020404" pitchFamily="49" charset="0"/>
                <a:cs typeface="Courier New" panose="02070309020205020404" pitchFamily="49" charset="0"/>
              </a:rPr>
              <a:t>(KERN_INFO </a:t>
            </a:r>
            <a:r>
              <a:rPr lang="en-US" sz="2200" i="1" dirty="0">
                <a:solidFill>
                  <a:schemeClr val="accent3"/>
                </a:solidFill>
                <a:latin typeface="Courier New" panose="02070309020205020404" pitchFamily="49" charset="0"/>
                <a:cs typeface="Courier New" panose="02070309020205020404" pitchFamily="49" charset="0"/>
              </a:rPr>
              <a:t>"Goodbye World!\n"</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a:t>
            </a:r>
          </a:p>
        </p:txBody>
      </p:sp>
      <p:sp>
        <p:nvSpPr>
          <p:cNvPr id="3" name="Footer Placeholder 2" hidden="1"/>
          <p:cNvSpPr>
            <a:spLocks noGrp="1"/>
          </p:cNvSpPr>
          <p:nvPr>
            <p:ph type="ftr" sz="quarter" idx="10"/>
          </p:nvPr>
        </p:nvSpPr>
        <p:spPr/>
        <p:txBody>
          <a:bodyPr/>
          <a:lstStyle/>
          <a:p>
            <a:endParaRPr lang="en-US"/>
          </a:p>
        </p:txBody>
      </p:sp>
      <p:sp>
        <p:nvSpPr>
          <p:cNvPr id="4" name="Date Placeholder 3"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55962609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lstStyle/>
          <a:p>
            <a:r>
              <a:rPr lang="en-US" dirty="0" err="1" smtClean="0">
                <a:latin typeface="Courier New" panose="02070309020205020404" pitchFamily="49" charset="0"/>
                <a:cs typeface="Courier New" panose="02070309020205020404" pitchFamily="49" charset="0"/>
              </a:rPr>
              <a:t>init_module</a:t>
            </a:r>
            <a:r>
              <a:rPr lang="en-US" dirty="0" smtClean="0">
                <a:latin typeface="Courier New" panose="02070309020205020404" pitchFamily="49" charset="0"/>
                <a:cs typeface="Courier New" panose="02070309020205020404" pitchFamily="49" charset="0"/>
              </a:rPr>
              <a:t>()</a:t>
            </a:r>
            <a:r>
              <a:rPr lang="en-US" dirty="0" smtClean="0"/>
              <a:t> is called when module is loaded</a:t>
            </a:r>
          </a:p>
          <a:p>
            <a:r>
              <a:rPr lang="en-US" dirty="0" err="1" smtClean="0">
                <a:latin typeface="Courier New" panose="02070309020205020404" pitchFamily="49" charset="0"/>
                <a:cs typeface="Courier New" panose="02070309020205020404" pitchFamily="49" charset="0"/>
              </a:rPr>
              <a:t>cleanup_module</a:t>
            </a:r>
            <a:r>
              <a:rPr lang="en-US" dirty="0" smtClean="0">
                <a:latin typeface="Courier New" panose="02070309020205020404" pitchFamily="49" charset="0"/>
                <a:cs typeface="Courier New" panose="02070309020205020404" pitchFamily="49" charset="0"/>
              </a:rPr>
              <a:t>()</a:t>
            </a:r>
            <a:r>
              <a:rPr lang="en-US" dirty="0" smtClean="0"/>
              <a:t> </a:t>
            </a:r>
            <a:r>
              <a:rPr lang="en-US" altLang="en-US" dirty="0"/>
              <a:t>is called when module is </a:t>
            </a:r>
            <a:r>
              <a:rPr lang="en-US" altLang="en-US" dirty="0" smtClean="0"/>
              <a:t>unloaded</a:t>
            </a:r>
          </a:p>
          <a:p>
            <a:r>
              <a:rPr lang="en-US" altLang="en-US" dirty="0" smtClean="0"/>
              <a:t>Another option: Macros!</a:t>
            </a:r>
            <a:endParaRPr lang="en-US" altLang="en-US" dirty="0"/>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79969115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module with macros</a:t>
            </a:r>
            <a:endParaRPr lang="en-US" dirty="0"/>
          </a:p>
        </p:txBody>
      </p:sp>
      <p:sp>
        <p:nvSpPr>
          <p:cNvPr id="4" name="Rectangle 3"/>
          <p:cNvSpPr/>
          <p:nvPr/>
        </p:nvSpPr>
        <p:spPr>
          <a:xfrm>
            <a:off x="150312" y="1089237"/>
            <a:ext cx="9482203" cy="5576911"/>
          </a:xfrm>
          <a:prstGeom prst="rect">
            <a:avLst/>
          </a:prstGeom>
        </p:spPr>
        <p:txBody>
          <a:bodyPr wrap="square">
            <a:spAutoFit/>
          </a:bodyPr>
          <a:lstStyle/>
          <a:p>
            <a:r>
              <a:rPr lang="en-US" sz="2200" dirty="0">
                <a:solidFill>
                  <a:srgbClr val="7030A0"/>
                </a:solidFill>
                <a:latin typeface="Courier New" panose="02070309020205020404" pitchFamily="49" charset="0"/>
                <a:cs typeface="Courier New" panose="02070309020205020404" pitchFamily="49" charset="0"/>
              </a:rPr>
              <a:t>#include &lt;</a:t>
            </a:r>
            <a:r>
              <a:rPr lang="en-US" sz="2200" dirty="0" err="1">
                <a:solidFill>
                  <a:srgbClr val="7030A0"/>
                </a:solidFill>
                <a:latin typeface="Courier New" panose="02070309020205020404" pitchFamily="49" charset="0"/>
                <a:cs typeface="Courier New" panose="02070309020205020404" pitchFamily="49" charset="0"/>
              </a:rPr>
              <a:t>linux</a:t>
            </a:r>
            <a:r>
              <a:rPr lang="en-US" sz="2200" dirty="0">
                <a:solidFill>
                  <a:srgbClr val="7030A0"/>
                </a:solidFill>
                <a:latin typeface="Courier New" panose="02070309020205020404" pitchFamily="49" charset="0"/>
                <a:cs typeface="Courier New" panose="02070309020205020404" pitchFamily="49" charset="0"/>
              </a:rPr>
              <a:t>/</a:t>
            </a:r>
            <a:r>
              <a:rPr lang="en-US" sz="2200" dirty="0" err="1">
                <a:solidFill>
                  <a:srgbClr val="7030A0"/>
                </a:solidFill>
                <a:latin typeface="Courier New" panose="02070309020205020404" pitchFamily="49" charset="0"/>
                <a:cs typeface="Courier New" panose="02070309020205020404" pitchFamily="49" charset="0"/>
              </a:rPr>
              <a:t>module.h</a:t>
            </a:r>
            <a:r>
              <a:rPr lang="en-US" sz="2200" dirty="0">
                <a:solidFill>
                  <a:srgbClr val="7030A0"/>
                </a:solidFill>
                <a:latin typeface="Courier New" panose="02070309020205020404" pitchFamily="49" charset="0"/>
                <a:cs typeface="Courier New" panose="02070309020205020404" pitchFamily="49" charset="0"/>
              </a:rPr>
              <a:t>&gt;</a:t>
            </a:r>
            <a:r>
              <a:rPr lang="en-US" sz="2200" dirty="0">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 Needed by all modules */</a:t>
            </a:r>
          </a:p>
          <a:p>
            <a:r>
              <a:rPr lang="en-US" sz="2200" dirty="0">
                <a:solidFill>
                  <a:srgbClr val="7030A0"/>
                </a:solidFill>
                <a:latin typeface="Courier New" panose="02070309020205020404" pitchFamily="49" charset="0"/>
                <a:cs typeface="Courier New" panose="02070309020205020404" pitchFamily="49" charset="0"/>
              </a:rPr>
              <a:t>#include &lt;</a:t>
            </a:r>
            <a:r>
              <a:rPr lang="en-US" sz="2200" dirty="0" err="1">
                <a:solidFill>
                  <a:srgbClr val="7030A0"/>
                </a:solidFill>
                <a:latin typeface="Courier New" panose="02070309020205020404" pitchFamily="49" charset="0"/>
                <a:cs typeface="Courier New" panose="02070309020205020404" pitchFamily="49" charset="0"/>
              </a:rPr>
              <a:t>linux</a:t>
            </a:r>
            <a:r>
              <a:rPr lang="en-US" sz="2200" dirty="0">
                <a:solidFill>
                  <a:srgbClr val="7030A0"/>
                </a:solidFill>
                <a:latin typeface="Courier New" panose="02070309020205020404" pitchFamily="49" charset="0"/>
                <a:cs typeface="Courier New" panose="02070309020205020404" pitchFamily="49" charset="0"/>
              </a:rPr>
              <a:t>/</a:t>
            </a:r>
            <a:r>
              <a:rPr lang="en-US" sz="2200" dirty="0" err="1">
                <a:solidFill>
                  <a:srgbClr val="7030A0"/>
                </a:solidFill>
                <a:latin typeface="Courier New" panose="02070309020205020404" pitchFamily="49" charset="0"/>
                <a:cs typeface="Courier New" panose="02070309020205020404" pitchFamily="49" charset="0"/>
              </a:rPr>
              <a:t>kernel.h</a:t>
            </a:r>
            <a:r>
              <a:rPr lang="en-US" sz="2200" dirty="0">
                <a:solidFill>
                  <a:srgbClr val="7030A0"/>
                </a:solidFill>
                <a:latin typeface="Courier New" panose="02070309020205020404" pitchFamily="49" charset="0"/>
                <a:cs typeface="Courier New" panose="02070309020205020404" pitchFamily="49" charset="0"/>
              </a:rPr>
              <a:t>&gt;</a:t>
            </a:r>
            <a:r>
              <a:rPr lang="en-US" sz="2200" dirty="0">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 Needed for KERN_INFO </a:t>
            </a:r>
            <a:r>
              <a:rPr lang="en-US" sz="2200" dirty="0" smtClean="0">
                <a:solidFill>
                  <a:srgbClr val="00B050"/>
                </a:solidFill>
                <a:latin typeface="Courier New" panose="02070309020205020404" pitchFamily="49" charset="0"/>
                <a:cs typeface="Courier New" panose="02070309020205020404" pitchFamily="49" charset="0"/>
              </a:rPr>
              <a:t>and </a:t>
            </a:r>
            <a:r>
              <a:rPr lang="en-US" sz="2200" dirty="0">
                <a:solidFill>
                  <a:srgbClr val="00B050"/>
                </a:solidFill>
                <a:latin typeface="Courier New" panose="02070309020205020404" pitchFamily="49" charset="0"/>
                <a:cs typeface="Courier New" panose="02070309020205020404" pitchFamily="49" charset="0"/>
              </a:rPr>
              <a:t>for </a:t>
            </a:r>
            <a:r>
              <a:rPr lang="en-US" sz="2200" dirty="0" smtClean="0">
                <a:solidFill>
                  <a:srgbClr val="00B050"/>
                </a:solidFill>
                <a:latin typeface="Courier New" panose="02070309020205020404" pitchFamily="49" charset="0"/>
                <a:cs typeface="Courier New" panose="02070309020205020404" pitchFamily="49" charset="0"/>
              </a:rPr>
              <a:t>the 						Macros </a:t>
            </a:r>
            <a:r>
              <a:rPr lang="en-US" sz="2200" dirty="0">
                <a:solidFill>
                  <a:srgbClr val="00B050"/>
                </a:solidFill>
                <a:latin typeface="Courier New" panose="02070309020205020404" pitchFamily="49" charset="0"/>
                <a:cs typeface="Courier New" panose="02070309020205020404" pitchFamily="49" charset="0"/>
              </a:rPr>
              <a:t>*/</a:t>
            </a:r>
          </a:p>
          <a:p>
            <a:endParaRPr lang="en-US" sz="2200" dirty="0">
              <a:latin typeface="Courier New" panose="02070309020205020404" pitchFamily="49" charset="0"/>
              <a:cs typeface="Courier New" panose="02070309020205020404" pitchFamily="49" charset="0"/>
            </a:endParaRPr>
          </a:p>
          <a:p>
            <a:r>
              <a:rPr lang="en-US" sz="2200" dirty="0" smtClean="0">
                <a:latin typeface="Courier New" panose="02070309020205020404" pitchFamily="49" charset="0"/>
                <a:cs typeface="Courier New" panose="02070309020205020404" pitchFamily="49" charset="0"/>
              </a:rPr>
              <a:t>static</a:t>
            </a:r>
            <a:r>
              <a:rPr lang="en-US" sz="2200" dirty="0" smtClean="0">
                <a:solidFill>
                  <a:srgbClr val="0070C0"/>
                </a:solidFill>
                <a:latin typeface="Courier New" panose="02070309020205020404" pitchFamily="49" charset="0"/>
                <a:cs typeface="Courier New" panose="02070309020205020404" pitchFamily="49" charset="0"/>
              </a:rPr>
              <a:t> </a:t>
            </a:r>
            <a:r>
              <a:rPr lang="en-US" sz="2200" dirty="0" err="1" smtClean="0">
                <a:solidFill>
                  <a:srgbClr val="0070C0"/>
                </a:solidFill>
                <a:latin typeface="Courier New" panose="02070309020205020404" pitchFamily="49" charset="0"/>
                <a:cs typeface="Courier New" panose="02070309020205020404" pitchFamily="49" charset="0"/>
              </a:rPr>
              <a:t>int</a:t>
            </a:r>
            <a:r>
              <a:rPr lang="en-US" sz="2200" dirty="0" smtClean="0">
                <a:solidFill>
                  <a:srgbClr val="0070C0"/>
                </a:solidFill>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__</a:t>
            </a:r>
            <a:r>
              <a:rPr lang="en-US" sz="2200" dirty="0" err="1" smtClean="0">
                <a:latin typeface="Courier New" panose="02070309020205020404" pitchFamily="49" charset="0"/>
                <a:cs typeface="Courier New" panose="02070309020205020404" pitchFamily="49" charset="0"/>
              </a:rPr>
              <a:t>init</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my_module_init_function</a:t>
            </a:r>
            <a:r>
              <a:rPr lang="en-US" sz="2200" dirty="0" smtClean="0">
                <a:latin typeface="Courier New" panose="02070309020205020404" pitchFamily="49" charset="0"/>
                <a:cs typeface="Courier New" panose="02070309020205020404" pitchFamily="49" charset="0"/>
              </a:rPr>
              <a:t>(</a:t>
            </a:r>
            <a:r>
              <a:rPr lang="en-US" sz="2200" dirty="0" smtClean="0">
                <a:solidFill>
                  <a:srgbClr val="0070C0"/>
                </a:solidFill>
                <a:latin typeface="Courier New" panose="02070309020205020404" pitchFamily="49" charset="0"/>
                <a:cs typeface="Courier New" panose="02070309020205020404" pitchFamily="49" charset="0"/>
              </a:rPr>
              <a:t>void</a:t>
            </a:r>
            <a:r>
              <a:rPr lang="en-US" sz="2200" dirty="0">
                <a:latin typeface="Courier New" panose="02070309020205020404" pitchFamily="49" charset="0"/>
                <a:cs typeface="Courier New" panose="02070309020205020404" pitchFamily="49" charset="0"/>
              </a:rPr>
              <a:t>) {</a:t>
            </a:r>
          </a:p>
          <a:p>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printk</a:t>
            </a:r>
            <a:r>
              <a:rPr lang="en-US" sz="2200" dirty="0">
                <a:latin typeface="Courier New" panose="02070309020205020404" pitchFamily="49" charset="0"/>
                <a:cs typeface="Courier New" panose="02070309020205020404" pitchFamily="49" charset="0"/>
              </a:rPr>
              <a:t>(KERN_INFO </a:t>
            </a:r>
            <a:r>
              <a:rPr lang="en-US" sz="2200" i="1" dirty="0">
                <a:solidFill>
                  <a:schemeClr val="accent3"/>
                </a:solidFill>
                <a:latin typeface="Courier New" panose="02070309020205020404" pitchFamily="49" charset="0"/>
                <a:cs typeface="Courier New" panose="02070309020205020404" pitchFamily="49" charset="0"/>
              </a:rPr>
              <a:t>"Hello World!\n"</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return 0; </a:t>
            </a:r>
            <a:r>
              <a:rPr lang="en-US" sz="2200" dirty="0">
                <a:solidFill>
                  <a:srgbClr val="00B050"/>
                </a:solidFill>
                <a:latin typeface="Courier New" panose="02070309020205020404" pitchFamily="49" charset="0"/>
                <a:cs typeface="Courier New" panose="02070309020205020404" pitchFamily="49" charset="0"/>
              </a:rPr>
              <a:t>/* if </a:t>
            </a:r>
            <a:r>
              <a:rPr lang="en-US" sz="2200" dirty="0" smtClean="0">
                <a:solidFill>
                  <a:srgbClr val="00B050"/>
                </a:solidFill>
                <a:latin typeface="Courier New" panose="02070309020205020404" pitchFamily="49" charset="0"/>
                <a:cs typeface="Courier New" panose="02070309020205020404" pitchFamily="49" charset="0"/>
              </a:rPr>
              <a:t>non-0 </a:t>
            </a:r>
            <a:r>
              <a:rPr lang="en-US" sz="2200" dirty="0">
                <a:solidFill>
                  <a:srgbClr val="00B050"/>
                </a:solidFill>
                <a:latin typeface="Courier New" panose="02070309020205020404" pitchFamily="49" charset="0"/>
                <a:cs typeface="Courier New" panose="02070309020205020404" pitchFamily="49" charset="0"/>
              </a:rPr>
              <a:t>return means </a:t>
            </a:r>
            <a:r>
              <a:rPr lang="en-US" sz="2200" dirty="0" err="1" smtClean="0">
                <a:solidFill>
                  <a:srgbClr val="00B050"/>
                </a:solidFill>
                <a:latin typeface="Courier New" panose="02070309020205020404" pitchFamily="49" charset="0"/>
                <a:cs typeface="Courier New" panose="02070309020205020404" pitchFamily="49" charset="0"/>
              </a:rPr>
              <a:t>init_module</a:t>
            </a:r>
            <a:r>
              <a:rPr lang="en-US" sz="2200" dirty="0" smtClean="0">
                <a:solidFill>
                  <a:srgbClr val="00B050"/>
                </a:solidFill>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failed */</a:t>
            </a:r>
          </a:p>
          <a:p>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r>
              <a:rPr lang="en-US" sz="2200" dirty="0" smtClean="0">
                <a:latin typeface="Courier New" panose="02070309020205020404" pitchFamily="49" charset="0"/>
                <a:cs typeface="Courier New" panose="02070309020205020404" pitchFamily="49" charset="0"/>
              </a:rPr>
              <a:t>static</a:t>
            </a:r>
            <a:r>
              <a:rPr lang="en-US" sz="2200" dirty="0" smtClean="0">
                <a:solidFill>
                  <a:srgbClr val="0070C0"/>
                </a:solidFill>
                <a:latin typeface="Courier New" panose="02070309020205020404" pitchFamily="49" charset="0"/>
                <a:cs typeface="Courier New" panose="02070309020205020404" pitchFamily="49" charset="0"/>
              </a:rPr>
              <a:t> void</a:t>
            </a:r>
            <a:r>
              <a:rPr lang="en-US" sz="2200" dirty="0" smtClean="0">
                <a:latin typeface="Courier New" panose="02070309020205020404" pitchFamily="49" charset="0"/>
                <a:cs typeface="Courier New" panose="02070309020205020404" pitchFamily="49" charset="0"/>
              </a:rPr>
              <a:t> __exit </a:t>
            </a:r>
            <a:r>
              <a:rPr lang="en-US" sz="2200" dirty="0" err="1" smtClean="0">
                <a:latin typeface="Courier New" panose="02070309020205020404" pitchFamily="49" charset="0"/>
                <a:cs typeface="Courier New" panose="02070309020205020404" pitchFamily="49" charset="0"/>
              </a:rPr>
              <a:t>my_module_exit_function</a:t>
            </a:r>
            <a:r>
              <a:rPr lang="en-US" sz="2200" dirty="0" smtClean="0">
                <a:latin typeface="Courier New" panose="02070309020205020404" pitchFamily="49" charset="0"/>
                <a:cs typeface="Courier New" panose="02070309020205020404" pitchFamily="49" charset="0"/>
              </a:rPr>
              <a:t>(</a:t>
            </a:r>
            <a:r>
              <a:rPr lang="en-US" sz="2200" dirty="0" smtClean="0">
                <a:solidFill>
                  <a:srgbClr val="0070C0"/>
                </a:solidFill>
                <a:latin typeface="Courier New" panose="02070309020205020404" pitchFamily="49" charset="0"/>
                <a:cs typeface="Courier New" panose="02070309020205020404" pitchFamily="49" charset="0"/>
              </a:rPr>
              <a:t>void</a:t>
            </a:r>
            <a:r>
              <a:rPr lang="en-US" sz="2200" dirty="0" smtClean="0">
                <a:latin typeface="Courier New" panose="02070309020205020404" pitchFamily="49" charset="0"/>
                <a:cs typeface="Courier New" panose="02070309020205020404" pitchFamily="49" charset="0"/>
              </a:rPr>
              <a:t>) {</a:t>
            </a:r>
            <a:endParaRPr lang="en-US" sz="2200" dirty="0">
              <a:latin typeface="Courier New" panose="02070309020205020404" pitchFamily="49" charset="0"/>
              <a:cs typeface="Courier New" panose="02070309020205020404" pitchFamily="49" charset="0"/>
            </a:endParaRPr>
          </a:p>
          <a:p>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printk</a:t>
            </a:r>
            <a:r>
              <a:rPr lang="en-US" sz="2200" dirty="0">
                <a:latin typeface="Courier New" panose="02070309020205020404" pitchFamily="49" charset="0"/>
                <a:cs typeface="Courier New" panose="02070309020205020404" pitchFamily="49" charset="0"/>
              </a:rPr>
              <a:t>(KERN_INFO </a:t>
            </a:r>
            <a:r>
              <a:rPr lang="en-US" sz="2200" i="1" dirty="0">
                <a:solidFill>
                  <a:schemeClr val="accent3"/>
                </a:solidFill>
                <a:latin typeface="Courier New" panose="02070309020205020404" pitchFamily="49" charset="0"/>
                <a:cs typeface="Courier New" panose="02070309020205020404" pitchFamily="49" charset="0"/>
              </a:rPr>
              <a:t>"Goodbye World!\n"</a:t>
            </a:r>
            <a:r>
              <a:rPr lang="en-US" sz="2200" dirty="0">
                <a:latin typeface="Courier New" panose="02070309020205020404" pitchFamily="49" charset="0"/>
                <a:cs typeface="Courier New" panose="02070309020205020404" pitchFamily="49" charset="0"/>
              </a:rPr>
              <a:t>);</a:t>
            </a:r>
          </a:p>
          <a:p>
            <a:r>
              <a:rPr lang="en-US" sz="2200" dirty="0" smtClean="0">
                <a:latin typeface="Courier New" panose="02070309020205020404" pitchFamily="49" charset="0"/>
                <a:cs typeface="Courier New" panose="02070309020205020404" pitchFamily="49" charset="0"/>
              </a:rPr>
              <a:t>}</a:t>
            </a:r>
          </a:p>
          <a:p>
            <a:r>
              <a:rPr lang="en-US" sz="2200" dirty="0" err="1" smtClean="0">
                <a:latin typeface="Courier New" panose="02070309020205020404" pitchFamily="49" charset="0"/>
                <a:cs typeface="Courier New" panose="02070309020205020404" pitchFamily="49" charset="0"/>
              </a:rPr>
              <a:t>module_init</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my_module_init_function</a:t>
            </a:r>
            <a:r>
              <a:rPr lang="en-US" sz="2200" dirty="0" smtClean="0">
                <a:latin typeface="Courier New" panose="02070309020205020404" pitchFamily="49" charset="0"/>
                <a:cs typeface="Courier New" panose="02070309020205020404" pitchFamily="49" charset="0"/>
              </a:rPr>
              <a:t>);</a:t>
            </a:r>
          </a:p>
          <a:p>
            <a:r>
              <a:rPr lang="en-US" sz="2200" dirty="0" err="1" smtClean="0">
                <a:latin typeface="Courier New" panose="02070309020205020404" pitchFamily="49" charset="0"/>
                <a:cs typeface="Courier New" panose="02070309020205020404" pitchFamily="49" charset="0"/>
              </a:rPr>
              <a:t>module_exit</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my_module_exit_function</a:t>
            </a:r>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p:txBody>
      </p:sp>
      <p:sp>
        <p:nvSpPr>
          <p:cNvPr id="3" name="Footer Placeholder 2"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96661904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Macros and why</a:t>
            </a:r>
            <a:endParaRPr lang="en-US" dirty="0"/>
          </a:p>
        </p:txBody>
      </p:sp>
      <p:sp>
        <p:nvSpPr>
          <p:cNvPr id="3" name="Content Placeholder 2"/>
          <p:cNvSpPr>
            <a:spLocks noGrp="1"/>
          </p:cNvSpPr>
          <p:nvPr>
            <p:ph idx="1"/>
          </p:nvPr>
        </p:nvSpPr>
        <p:spPr/>
        <p:txBody>
          <a:bodyPr/>
          <a:lstStyle/>
          <a:p>
            <a:r>
              <a:rPr lang="en-US" dirty="0" smtClean="0">
                <a:latin typeface="Courier New" panose="02070309020205020404" pitchFamily="49" charset="0"/>
                <a:cs typeface="Courier New" panose="02070309020205020404" pitchFamily="49" charset="0"/>
              </a:rPr>
              <a:t>__</a:t>
            </a:r>
            <a:r>
              <a:rPr lang="en-US" dirty="0" err="1" smtClean="0">
                <a:latin typeface="Courier New" panose="02070309020205020404" pitchFamily="49" charset="0"/>
                <a:cs typeface="Courier New" panose="02070309020205020404" pitchFamily="49" charset="0"/>
              </a:rPr>
              <a:t>init</a:t>
            </a:r>
            <a:r>
              <a:rPr lang="en-US" dirty="0" smtClean="0"/>
              <a:t> and </a:t>
            </a:r>
            <a:r>
              <a:rPr lang="en-US" dirty="0" smtClean="0">
                <a:latin typeface="Courier New" panose="02070309020205020404" pitchFamily="49" charset="0"/>
                <a:cs typeface="Courier New" panose="02070309020205020404" pitchFamily="49" charset="0"/>
              </a:rPr>
              <a:t>__exit</a:t>
            </a:r>
            <a:r>
              <a:rPr lang="en-US" dirty="0" smtClean="0"/>
              <a:t> macros </a:t>
            </a:r>
            <a:r>
              <a:rPr lang="en-US" altLang="en-US" dirty="0"/>
              <a:t>tells the kernel when we use </a:t>
            </a:r>
            <a:r>
              <a:rPr lang="en-US" altLang="en-US" dirty="0" smtClean="0"/>
              <a:t>those functions</a:t>
            </a:r>
            <a:endParaRPr lang="en-US" altLang="en-US" dirty="0"/>
          </a:p>
          <a:p>
            <a:r>
              <a:rPr lang="en-US" altLang="en-US" dirty="0"/>
              <a:t>This allows to free kernel memory that is used only at </a:t>
            </a:r>
            <a:r>
              <a:rPr lang="en-US" altLang="en-US" dirty="0" err="1" smtClean="0"/>
              <a:t>init</a:t>
            </a:r>
            <a:endParaRPr lang="en-US" altLang="en-US" dirty="0"/>
          </a:p>
          <a:p>
            <a:pPr lvl="1"/>
            <a:r>
              <a:rPr lang="en-US" altLang="en-US" dirty="0" smtClean="0"/>
              <a:t>Kernel memory is </a:t>
            </a:r>
            <a:r>
              <a:rPr lang="en-US" dirty="0" smtClean="0"/>
              <a:t>scarce, and we need to free it whenever we can</a:t>
            </a:r>
          </a:p>
          <a:p>
            <a:pPr marL="457200" lvl="1" indent="0">
              <a:buNone/>
            </a:pPr>
            <a:endParaRPr lang="en-US" altLang="en-US" dirty="0"/>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538971029"/>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compile a </a:t>
            </a:r>
            <a:r>
              <a:rPr lang="en-US" dirty="0" smtClean="0"/>
              <a:t>Linux </a:t>
            </a:r>
            <a:r>
              <a:rPr lang="en-US" dirty="0"/>
              <a:t>module?</a:t>
            </a:r>
          </a:p>
        </p:txBody>
      </p:sp>
      <p:sp>
        <p:nvSpPr>
          <p:cNvPr id="3" name="Content Placeholder 2"/>
          <p:cNvSpPr>
            <a:spLocks noGrp="1"/>
          </p:cNvSpPr>
          <p:nvPr>
            <p:ph idx="1"/>
          </p:nvPr>
        </p:nvSpPr>
        <p:spPr/>
        <p:txBody>
          <a:bodyPr/>
          <a:lstStyle/>
          <a:p>
            <a:r>
              <a:rPr lang="en-US" dirty="0" smtClean="0"/>
              <a:t>Suppose that our simple module called “</a:t>
            </a:r>
            <a:r>
              <a:rPr lang="en-US" dirty="0" err="1" smtClean="0"/>
              <a:t>module.c</a:t>
            </a:r>
            <a:r>
              <a:rPr lang="en-US" dirty="0" smtClean="0"/>
              <a:t>”</a:t>
            </a:r>
            <a:endParaRPr lang="en-US" altLang="en-US" dirty="0"/>
          </a:p>
          <a:p>
            <a:r>
              <a:rPr lang="en-US" altLang="en-US" dirty="0" smtClean="0"/>
              <a:t>We need in this folder another file called “</a:t>
            </a:r>
            <a:r>
              <a:rPr lang="en-US" altLang="en-US" dirty="0" err="1" smtClean="0"/>
              <a:t>Makefile</a:t>
            </a:r>
            <a:r>
              <a:rPr lang="en-US" altLang="en-US" dirty="0" smtClean="0"/>
              <a:t>” (case sensitive)</a:t>
            </a:r>
          </a:p>
          <a:p>
            <a:endParaRPr lang="en-US" altLang="en-US" dirty="0" smtClean="0"/>
          </a:p>
          <a:p>
            <a:endParaRPr lang="en-US" dirty="0" smtClean="0"/>
          </a:p>
          <a:p>
            <a:r>
              <a:rPr lang="en-US" dirty="0" smtClean="0"/>
              <a:t>This </a:t>
            </a:r>
            <a:r>
              <a:rPr lang="en-US" dirty="0"/>
              <a:t>file contains </a:t>
            </a:r>
            <a:r>
              <a:rPr lang="en-US" dirty="0" smtClean="0"/>
              <a:t>instructions to the OS how to compile this module</a:t>
            </a:r>
          </a:p>
          <a:p>
            <a:pPr marL="457200" lvl="1" indent="0">
              <a:buNone/>
            </a:pPr>
            <a:endParaRPr lang="en-US"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974" y="2496993"/>
            <a:ext cx="394335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537071500"/>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err="1" smtClean="0"/>
              <a:t>Makefile</a:t>
            </a:r>
            <a:endParaRPr lang="en-US" dirty="0"/>
          </a:p>
        </p:txBody>
      </p:sp>
      <p:sp>
        <p:nvSpPr>
          <p:cNvPr id="3" name="TextBox 2"/>
          <p:cNvSpPr txBox="1"/>
          <p:nvPr/>
        </p:nvSpPr>
        <p:spPr>
          <a:xfrm>
            <a:off x="0" y="1910718"/>
            <a:ext cx="9501189" cy="2363724"/>
          </a:xfrm>
          <a:prstGeom prst="rect">
            <a:avLst/>
          </a:prstGeom>
          <a:noFill/>
        </p:spPr>
        <p:txBody>
          <a:bodyPr wrap="square" rtlCol="0">
            <a:spAutoFit/>
          </a:bodyPr>
          <a:lstStyle/>
          <a:p>
            <a:r>
              <a:rPr lang="en-US" sz="1800" dirty="0" err="1">
                <a:latin typeface="Courier New" panose="02070309020205020404" pitchFamily="49" charset="0"/>
                <a:cs typeface="Courier New" panose="02070309020205020404" pitchFamily="49" charset="0"/>
              </a:rPr>
              <a:t>obj</a:t>
            </a:r>
            <a:r>
              <a:rPr lang="en-US" sz="1800" dirty="0">
                <a:latin typeface="Courier New" panose="02070309020205020404" pitchFamily="49" charset="0"/>
                <a:cs typeface="Courier New" panose="02070309020205020404" pitchFamily="49" charset="0"/>
              </a:rPr>
              <a:t>-m += </a:t>
            </a:r>
            <a:r>
              <a:rPr lang="en-US" sz="1800" dirty="0" err="1">
                <a:latin typeface="Courier New" panose="02070309020205020404" pitchFamily="49" charset="0"/>
                <a:cs typeface="Courier New" panose="02070309020205020404" pitchFamily="49" charset="0"/>
              </a:rPr>
              <a:t>module.o</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all:</a:t>
            </a:r>
          </a:p>
          <a:p>
            <a:r>
              <a:rPr lang="en-US" sz="1800" dirty="0">
                <a:latin typeface="Courier New" panose="02070309020205020404" pitchFamily="49" charset="0"/>
                <a:cs typeface="Courier New" panose="02070309020205020404" pitchFamily="49" charset="0"/>
              </a:rPr>
              <a:t>	make -C /lib/modules/$(shell </a:t>
            </a:r>
            <a:r>
              <a:rPr lang="en-US" sz="1800" dirty="0" err="1">
                <a:latin typeface="Courier New" panose="02070309020205020404" pitchFamily="49" charset="0"/>
                <a:cs typeface="Courier New" panose="02070309020205020404" pitchFamily="49" charset="0"/>
              </a:rPr>
              <a:t>uname</a:t>
            </a:r>
            <a:r>
              <a:rPr lang="en-US" sz="1800" dirty="0">
                <a:latin typeface="Courier New" panose="02070309020205020404" pitchFamily="49" charset="0"/>
                <a:cs typeface="Courier New" panose="02070309020205020404" pitchFamily="49" charset="0"/>
              </a:rPr>
              <a:t> -r)/build M=$(PWD) modules</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clean:</a:t>
            </a:r>
          </a:p>
          <a:p>
            <a:r>
              <a:rPr lang="en-US" sz="1800" dirty="0">
                <a:latin typeface="Courier New" panose="02070309020205020404" pitchFamily="49" charset="0"/>
                <a:cs typeface="Courier New" panose="02070309020205020404" pitchFamily="49" charset="0"/>
              </a:rPr>
              <a:t>	make -C /lib/modules/$(shell </a:t>
            </a:r>
            <a:r>
              <a:rPr lang="en-US" sz="1800" dirty="0" err="1">
                <a:latin typeface="Courier New" panose="02070309020205020404" pitchFamily="49" charset="0"/>
                <a:cs typeface="Courier New" panose="02070309020205020404" pitchFamily="49" charset="0"/>
              </a:rPr>
              <a:t>uname</a:t>
            </a:r>
            <a:r>
              <a:rPr lang="en-US" sz="1800" dirty="0">
                <a:latin typeface="Courier New" panose="02070309020205020404" pitchFamily="49" charset="0"/>
                <a:cs typeface="Courier New" panose="02070309020205020404" pitchFamily="49" charset="0"/>
              </a:rPr>
              <a:t> -r)/build M=$(PWD) clean</a:t>
            </a:r>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66709986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603648" y="5062539"/>
            <a:ext cx="8353028" cy="4349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charset="0"/>
            </a:endParaRPr>
          </a:p>
        </p:txBody>
      </p:sp>
      <p:sp>
        <p:nvSpPr>
          <p:cNvPr id="6147" name="Rectangle 2"/>
          <p:cNvSpPr>
            <a:spLocks noGrp="1" noChangeArrowheads="1"/>
          </p:cNvSpPr>
          <p:nvPr>
            <p:ph type="title"/>
          </p:nvPr>
        </p:nvSpPr>
        <p:spPr/>
        <p:txBody>
          <a:bodyPr/>
          <a:lstStyle/>
          <a:p>
            <a:pPr eaLnBrk="1" hangingPunct="1"/>
            <a:r>
              <a:rPr lang="en-US" dirty="0" smtClean="0">
                <a:latin typeface="Arial" charset="0"/>
              </a:rPr>
              <a:t>Network topology</a:t>
            </a:r>
          </a:p>
        </p:txBody>
      </p:sp>
      <p:sp>
        <p:nvSpPr>
          <p:cNvPr id="3" name="Content Placeholder 2"/>
          <p:cNvSpPr>
            <a:spLocks noGrp="1"/>
          </p:cNvSpPr>
          <p:nvPr>
            <p:ph idx="1"/>
          </p:nvPr>
        </p:nvSpPr>
        <p:spPr>
          <a:xfrm>
            <a:off x="366316" y="1312505"/>
            <a:ext cx="9169929" cy="4992624"/>
          </a:xfrm>
          <a:solidFill>
            <a:schemeClr val="bg1"/>
          </a:solidFill>
        </p:spPr>
        <p:txBody>
          <a:bodyPr/>
          <a:lstStyle/>
          <a:p>
            <a:r>
              <a:rPr lang="en-US" dirty="0" smtClean="0"/>
              <a:t>All network traffic should go though the firewall to be effective</a:t>
            </a:r>
          </a:p>
          <a:p>
            <a:r>
              <a:rPr lang="en-US" dirty="0"/>
              <a:t>We need to set up the network topology in such way that all incoming/outgoing traffic will go though the </a:t>
            </a:r>
            <a:r>
              <a:rPr lang="en-US" dirty="0" smtClean="0"/>
              <a:t>firewall</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48" y="2928003"/>
            <a:ext cx="4519591" cy="2484592"/>
          </a:xfrm>
          <a:prstGeom prst="rect">
            <a:avLst/>
          </a:prstGeom>
        </p:spPr>
      </p:pic>
      <p:cxnSp>
        <p:nvCxnSpPr>
          <p:cNvPr id="8" name="Straight Connector 7"/>
          <p:cNvCxnSpPr/>
          <p:nvPr/>
        </p:nvCxnSpPr>
        <p:spPr bwMode="auto">
          <a:xfrm>
            <a:off x="989556" y="5280026"/>
            <a:ext cx="0" cy="1038478"/>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989556" y="6318504"/>
            <a:ext cx="2354893"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V="1">
            <a:off x="3344449" y="5062540"/>
            <a:ext cx="0" cy="1255964"/>
          </a:xfrm>
          <a:prstGeom prst="straightConnector1">
            <a:avLst/>
          </a:prstGeom>
          <a:solidFill>
            <a:schemeClr val="bg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3169085" y="5497514"/>
            <a:ext cx="325677" cy="301751"/>
          </a:xfrm>
          <a:prstGeom prst="line">
            <a:avLst/>
          </a:prstGeom>
          <a:solidFill>
            <a:schemeClr val="bg1"/>
          </a:solidFill>
          <a:ln w="508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V="1">
            <a:off x="3169085" y="5497514"/>
            <a:ext cx="325677" cy="301751"/>
          </a:xfrm>
          <a:prstGeom prst="line">
            <a:avLst/>
          </a:prstGeom>
          <a:solidFill>
            <a:schemeClr val="bg1"/>
          </a:solidFill>
          <a:ln w="508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Footer Placeholder 1"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758092391"/>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compile a </a:t>
            </a:r>
            <a:r>
              <a:rPr lang="en-US" dirty="0" smtClean="0"/>
              <a:t>Linux </a:t>
            </a:r>
            <a:r>
              <a:rPr lang="en-US" dirty="0"/>
              <a:t>module?</a:t>
            </a:r>
          </a:p>
        </p:txBody>
      </p:sp>
      <p:sp>
        <p:nvSpPr>
          <p:cNvPr id="3" name="Content Placeholder 2"/>
          <p:cNvSpPr>
            <a:spLocks noGrp="1"/>
          </p:cNvSpPr>
          <p:nvPr>
            <p:ph idx="1"/>
          </p:nvPr>
        </p:nvSpPr>
        <p:spPr>
          <a:xfrm>
            <a:off x="366316" y="792126"/>
            <a:ext cx="9169929" cy="5526378"/>
          </a:xfrm>
        </p:spPr>
        <p:txBody>
          <a:bodyPr/>
          <a:lstStyle/>
          <a:p>
            <a:r>
              <a:rPr lang="en-US" dirty="0" smtClean="0"/>
              <a:t>Then, the command “make” compiles the module</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file “</a:t>
            </a:r>
            <a:r>
              <a:rPr lang="en-US" dirty="0" err="1" smtClean="0"/>
              <a:t>module.ko</a:t>
            </a:r>
            <a:r>
              <a:rPr lang="en-US" dirty="0" smtClean="0"/>
              <a:t>” is </a:t>
            </a:r>
            <a:r>
              <a:rPr lang="en-US" dirty="0"/>
              <a:t>the </a:t>
            </a:r>
            <a:r>
              <a:rPr lang="en-US" dirty="0" smtClean="0"/>
              <a:t>executable file</a:t>
            </a:r>
          </a:p>
          <a:p>
            <a:pPr marL="457200" lvl="1" indent="0">
              <a:buNone/>
            </a:pPr>
            <a:endParaRPr lang="en-US"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 y="1435503"/>
            <a:ext cx="8309953" cy="3377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7" y="5456821"/>
            <a:ext cx="854392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18971674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load a Linux </a:t>
            </a:r>
            <a:r>
              <a:rPr lang="en-US" dirty="0"/>
              <a:t>module?</a:t>
            </a:r>
          </a:p>
        </p:txBody>
      </p:sp>
      <p:sp>
        <p:nvSpPr>
          <p:cNvPr id="3" name="Content Placeholder 2"/>
          <p:cNvSpPr>
            <a:spLocks noGrp="1"/>
          </p:cNvSpPr>
          <p:nvPr>
            <p:ph idx="1"/>
          </p:nvPr>
        </p:nvSpPr>
        <p:spPr/>
        <p:txBody>
          <a:bodyPr/>
          <a:lstStyle/>
          <a:p>
            <a:r>
              <a:rPr lang="en-US" dirty="0" smtClean="0"/>
              <a:t>The command “</a:t>
            </a:r>
            <a:r>
              <a:rPr lang="en-US" dirty="0" err="1" smtClean="0">
                <a:latin typeface="Courier New" panose="02070309020205020404" pitchFamily="49" charset="0"/>
                <a:cs typeface="Courier New" panose="02070309020205020404" pitchFamily="49" charset="0"/>
              </a:rPr>
              <a:t>insmod</a:t>
            </a: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mod_name</a:t>
            </a:r>
            <a:r>
              <a:rPr lang="en-US" dirty="0" smtClean="0">
                <a:latin typeface="Courier New" panose="02070309020205020404" pitchFamily="49" charset="0"/>
                <a:cs typeface="Courier New" panose="02070309020205020404" pitchFamily="49" charset="0"/>
              </a:rPr>
              <a:t>&gt;.</a:t>
            </a:r>
            <a:r>
              <a:rPr lang="en-US" dirty="0" err="1" smtClean="0">
                <a:latin typeface="Courier New" panose="02070309020205020404" pitchFamily="49" charset="0"/>
                <a:cs typeface="Courier New" panose="02070309020205020404" pitchFamily="49" charset="0"/>
              </a:rPr>
              <a:t>ko</a:t>
            </a:r>
            <a:r>
              <a:rPr lang="en-US" dirty="0" smtClean="0"/>
              <a:t>” binds the module to the kernel. The “</a:t>
            </a:r>
            <a:r>
              <a:rPr lang="en-US" dirty="0" err="1" smtClean="0"/>
              <a:t>init</a:t>
            </a:r>
            <a:r>
              <a:rPr lang="en-US" dirty="0" smtClean="0"/>
              <a:t>” function is being execute</a:t>
            </a:r>
          </a:p>
          <a:p>
            <a:r>
              <a:rPr lang="en-US" dirty="0" smtClean="0"/>
              <a:t>The command “</a:t>
            </a:r>
            <a:r>
              <a:rPr lang="en-US" dirty="0" err="1" smtClean="0">
                <a:latin typeface="Courier New" panose="02070309020205020404" pitchFamily="49" charset="0"/>
                <a:cs typeface="Courier New" panose="02070309020205020404" pitchFamily="49" charset="0"/>
              </a:rPr>
              <a:t>rmmod</a:t>
            </a: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mod_name</a:t>
            </a:r>
            <a:r>
              <a:rPr lang="en-US" dirty="0" smtClean="0">
                <a:latin typeface="Courier New" panose="02070309020205020404" pitchFamily="49" charset="0"/>
                <a:cs typeface="Courier New" panose="02070309020205020404" pitchFamily="49" charset="0"/>
              </a:rPr>
              <a:t>&gt;</a:t>
            </a:r>
            <a:r>
              <a:rPr lang="en-US" dirty="0" smtClean="0"/>
              <a:t>” removes the module from the kernel. The “cleanup” function is being execute</a:t>
            </a:r>
          </a:p>
          <a:p>
            <a:pPr marL="457200" lvl="1" indent="0">
              <a:buNone/>
            </a:pPr>
            <a:endParaRPr lang="en-US"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826" y="3523376"/>
            <a:ext cx="6745410" cy="2441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711700360"/>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dirty="0" smtClean="0">
                <a:latin typeface="Arial" charset="0"/>
              </a:rPr>
              <a:t>Our Kernel Module – The Firewall!</a:t>
            </a:r>
          </a:p>
        </p:txBody>
      </p:sp>
      <p:sp>
        <p:nvSpPr>
          <p:cNvPr id="56326" name="Rectangle 6"/>
          <p:cNvSpPr>
            <a:spLocks noGrp="1" noChangeArrowheads="1"/>
          </p:cNvSpPr>
          <p:nvPr>
            <p:ph idx="1"/>
          </p:nvPr>
        </p:nvSpPr>
        <p:spPr/>
        <p:txBody>
          <a:bodyPr/>
          <a:lstStyle/>
          <a:p>
            <a:pPr eaLnBrk="1" hangingPunct="1">
              <a:defRPr/>
            </a:pPr>
            <a:r>
              <a:rPr lang="en-US" dirty="0" smtClean="0"/>
              <a:t>What will we do with our kernel module? (spoilers ahead)</a:t>
            </a:r>
          </a:p>
          <a:p>
            <a:pPr lvl="1">
              <a:defRPr/>
            </a:pPr>
            <a:r>
              <a:rPr lang="en-US" dirty="0"/>
              <a:t>Register our own functions (AKA: </a:t>
            </a:r>
            <a:r>
              <a:rPr lang="en-US" dirty="0">
                <a:solidFill>
                  <a:schemeClr val="accent3"/>
                </a:solidFill>
              </a:rPr>
              <a:t>hooks</a:t>
            </a:r>
            <a:r>
              <a:rPr lang="en-US" dirty="0"/>
              <a:t>) with the </a:t>
            </a:r>
            <a:r>
              <a:rPr lang="en-US" dirty="0" err="1">
                <a:solidFill>
                  <a:schemeClr val="accent3"/>
                </a:solidFill>
              </a:rPr>
              <a:t>netfilter</a:t>
            </a:r>
            <a:r>
              <a:rPr lang="en-US" dirty="0">
                <a:solidFill>
                  <a:schemeClr val="accent3"/>
                </a:solidFill>
              </a:rPr>
              <a:t> </a:t>
            </a:r>
            <a:r>
              <a:rPr lang="en-US" dirty="0"/>
              <a:t>API, to issue verdicts on packets going in/out/through our L</a:t>
            </a:r>
            <a:r>
              <a:rPr lang="en-US" dirty="0" smtClean="0"/>
              <a:t>inux box</a:t>
            </a:r>
          </a:p>
          <a:p>
            <a:pPr lvl="1">
              <a:defRPr/>
            </a:pPr>
            <a:r>
              <a:rPr lang="en-US" dirty="0" smtClean="0"/>
              <a:t>Register a </a:t>
            </a:r>
            <a:r>
              <a:rPr lang="en-US" dirty="0" smtClean="0">
                <a:solidFill>
                  <a:schemeClr val="accent3"/>
                </a:solidFill>
              </a:rPr>
              <a:t>char device</a:t>
            </a:r>
            <a:r>
              <a:rPr lang="en-US" dirty="0" smtClean="0"/>
              <a:t>, to communicate with the user space</a:t>
            </a:r>
          </a:p>
          <a:p>
            <a:pPr lvl="2">
              <a:defRPr/>
            </a:pPr>
            <a:r>
              <a:rPr lang="en-US" dirty="0" smtClean="0"/>
              <a:t>Send commands to set module values</a:t>
            </a:r>
          </a:p>
          <a:p>
            <a:pPr lvl="2">
              <a:defRPr/>
            </a:pPr>
            <a:r>
              <a:rPr lang="en-US" dirty="0" smtClean="0"/>
              <a:t>Receive data from the firewall about the state of the system</a:t>
            </a:r>
          </a:p>
          <a:p>
            <a:pPr>
              <a:defRPr/>
            </a:pPr>
            <a:r>
              <a:rPr lang="en-US" dirty="0" smtClean="0"/>
              <a:t>When our module will be removed, it will </a:t>
            </a:r>
            <a:r>
              <a:rPr lang="en-US" dirty="0" smtClean="0">
                <a:solidFill>
                  <a:schemeClr val="accent3"/>
                </a:solidFill>
              </a:rPr>
              <a:t>clean up </a:t>
            </a:r>
            <a:r>
              <a:rPr lang="en-US" dirty="0" smtClean="0"/>
              <a:t>all this mess, as if it was never there</a:t>
            </a:r>
          </a:p>
          <a:p>
            <a:pPr marL="0" indent="0" eaLnBrk="1" hangingPunct="1">
              <a:buFont typeface="Wingdings" pitchFamily="2" charset="2"/>
              <a:buNone/>
              <a:defRPr/>
            </a:pPr>
            <a:endParaRPr lang="en-US" dirty="0"/>
          </a:p>
          <a:p>
            <a:pPr lvl="4" eaLnBrk="1" hangingPunct="1">
              <a:defRPr/>
            </a:pPr>
            <a:endParaRPr lang="en-US" dirty="0"/>
          </a:p>
        </p:txBody>
      </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980770251"/>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networking</a:t>
            </a:r>
            <a:endParaRPr lang="en-US" dirty="0"/>
          </a:p>
        </p:txBody>
      </p:sp>
      <p:sp>
        <p:nvSpPr>
          <p:cNvPr id="3" name="Content Placeholder 2"/>
          <p:cNvSpPr>
            <a:spLocks noGrp="1"/>
          </p:cNvSpPr>
          <p:nvPr>
            <p:ph idx="1"/>
          </p:nvPr>
        </p:nvSpPr>
        <p:spPr/>
        <p:txBody>
          <a:bodyPr/>
          <a:lstStyle/>
          <a:p>
            <a:r>
              <a:rPr lang="en-US" dirty="0" smtClean="0"/>
              <a:t>We need a way to see the packets</a:t>
            </a:r>
          </a:p>
          <a:p>
            <a:r>
              <a:rPr lang="en-US" dirty="0" smtClean="0"/>
              <a:t>Packets has headers for each layer and data</a:t>
            </a:r>
          </a:p>
          <a:p>
            <a:r>
              <a:rPr lang="en-US" dirty="0" smtClean="0"/>
              <a:t>Linux contains set of useful tools and structures to manage packets over the kernel</a:t>
            </a:r>
            <a:endParaRPr lang="en-US" dirty="0"/>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277746991"/>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solidFill>
                  <a:schemeClr val="tx1">
                    <a:lumMod val="75000"/>
                    <a:lumOff val="25000"/>
                  </a:schemeClr>
                </a:solidFill>
                <a:latin typeface="Arial" panose="020B0604020202020204" pitchFamily="34" charset="0"/>
                <a:cs typeface="Arial" panose="020B0604020202020204" pitchFamily="34" charset="0"/>
              </a:rPr>
              <a:t>Each packet comes with headers, each for every layer</a:t>
            </a:r>
          </a:p>
          <a:p>
            <a:r>
              <a:rPr lang="en-US" sz="2800" dirty="0" smtClean="0">
                <a:solidFill>
                  <a:schemeClr val="tx1">
                    <a:lumMod val="75000"/>
                    <a:lumOff val="25000"/>
                  </a:schemeClr>
                </a:solidFill>
                <a:latin typeface="Arial" panose="020B0604020202020204" pitchFamily="34" charset="0"/>
                <a:cs typeface="Arial" panose="020B0604020202020204" pitchFamily="34" charset="0"/>
              </a:rPr>
              <a:t>The layers we are interested in are the network layer and transport layer</a:t>
            </a:r>
          </a:p>
          <a:p>
            <a:pPr marL="0" indent="0">
              <a:buNone/>
            </a:pPr>
            <a:endParaRPr lang="en-US" dirty="0"/>
          </a:p>
        </p:txBody>
      </p:sp>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Packet Headers</a:t>
            </a:r>
            <a:endParaRPr lang="en-US" sz="2800" b="1" dirty="0">
              <a:solidFill>
                <a:prstClr val="black"/>
              </a:solidFill>
              <a:latin typeface="Arial" panose="020B0604020202020204" pitchFamily="34" charset="0"/>
              <a:cs typeface="Arial" panose="020B0604020202020204" pitchFamily="34" charset="0"/>
            </a:endParaRPr>
          </a:p>
        </p:txBody>
      </p:sp>
      <p:sp>
        <p:nvSpPr>
          <p:cNvPr id="5" name="Rectangle 4"/>
          <p:cNvSpPr/>
          <p:nvPr/>
        </p:nvSpPr>
        <p:spPr bwMode="auto">
          <a:xfrm>
            <a:off x="5034796" y="4648200"/>
            <a:ext cx="4144163"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1600" dirty="0" smtClean="0">
                <a:solidFill>
                  <a:prstClr val="black"/>
                </a:solidFill>
                <a:latin typeface="Arial" pitchFamily="34" charset="0"/>
                <a:cs typeface="Arial" charset="0"/>
              </a:rPr>
              <a:t>Data</a:t>
            </a:r>
          </a:p>
          <a:p>
            <a:pPr fontAlgn="auto">
              <a:spcBef>
                <a:spcPts val="600"/>
              </a:spcBef>
              <a:spcAft>
                <a:spcPts val="0"/>
              </a:spcAft>
              <a:buClrTx/>
              <a:buSzPct val="115000"/>
              <a:buFontTx/>
              <a:buNone/>
            </a:pPr>
            <a:r>
              <a:rPr lang="en-US" sz="900" dirty="0" smtClean="0">
                <a:solidFill>
                  <a:prstClr val="black"/>
                </a:solidFill>
                <a:latin typeface="Calibri"/>
              </a:rPr>
              <a:t>HTTP/1.1 200 OK0x20Last-Modified: Mon, 07 Apr 2014 09:16:25 </a:t>
            </a:r>
          </a:p>
          <a:p>
            <a:pPr fontAlgn="auto">
              <a:spcBef>
                <a:spcPts val="600"/>
              </a:spcBef>
              <a:spcAft>
                <a:spcPts val="0"/>
              </a:spcAft>
              <a:buClrTx/>
              <a:buSzPct val="115000"/>
              <a:buFontTx/>
              <a:buNone/>
            </a:pPr>
            <a:r>
              <a:rPr lang="en-US" sz="900" dirty="0" smtClean="0">
                <a:solidFill>
                  <a:prstClr val="black"/>
                </a:solidFill>
                <a:latin typeface="Calibri"/>
              </a:rPr>
              <a:t>GMT0x20Content-Type</a:t>
            </a:r>
            <a:r>
              <a:rPr lang="en-US" sz="900" dirty="0">
                <a:solidFill>
                  <a:prstClr val="black"/>
                </a:solidFill>
                <a:latin typeface="Calibri"/>
              </a:rPr>
              <a:t>: image/jpeg0x20Cache-Control:</a:t>
            </a:r>
          </a:p>
          <a:p>
            <a:pPr fontAlgn="auto">
              <a:spcBef>
                <a:spcPts val="600"/>
              </a:spcBef>
              <a:spcAft>
                <a:spcPts val="0"/>
              </a:spcAft>
              <a:buClrTx/>
              <a:buSzPct val="115000"/>
              <a:buFontTx/>
              <a:buNone/>
            </a:pPr>
            <a:r>
              <a:rPr lang="en-US" sz="900" dirty="0">
                <a:solidFill>
                  <a:prstClr val="black"/>
                </a:solidFill>
                <a:latin typeface="Calibri"/>
              </a:rPr>
              <a:t> max-age = 3153600000x20magicmarker: 10x20Content-Length:</a:t>
            </a:r>
          </a:p>
          <a:p>
            <a:pPr fontAlgn="auto">
              <a:spcBef>
                <a:spcPts val="600"/>
              </a:spcBef>
              <a:spcAft>
                <a:spcPts val="0"/>
              </a:spcAft>
              <a:buClrTx/>
              <a:buSzPct val="115000"/>
              <a:buFontTx/>
              <a:buNone/>
            </a:pPr>
            <a:r>
              <a:rPr lang="en-US" sz="900" dirty="0">
                <a:solidFill>
                  <a:prstClr val="black"/>
                </a:solidFill>
                <a:latin typeface="Calibri"/>
              </a:rPr>
              <a:t> 47060x20Accept-Ranges: bytes0x20Date: Mon, 07 Apr 2014 </a:t>
            </a:r>
          </a:p>
          <a:p>
            <a:pPr fontAlgn="auto">
              <a:spcBef>
                <a:spcPts val="600"/>
              </a:spcBef>
              <a:spcAft>
                <a:spcPts val="0"/>
              </a:spcAft>
              <a:buClrTx/>
              <a:buSzPct val="115000"/>
              <a:buFontTx/>
              <a:buNone/>
            </a:pPr>
            <a:r>
              <a:rPr lang="en-US" sz="900" dirty="0">
                <a:solidFill>
                  <a:prstClr val="black"/>
                </a:solidFill>
                <a:latin typeface="Calibri"/>
              </a:rPr>
              <a:t> 11:35:46 GMT0x20X-Varnish: 2786274250 27578957660x20Age:</a:t>
            </a:r>
          </a:p>
          <a:p>
            <a:pPr fontAlgn="auto">
              <a:spcBef>
                <a:spcPts val="600"/>
              </a:spcBef>
              <a:spcAft>
                <a:spcPts val="0"/>
              </a:spcAft>
              <a:buClrTx/>
              <a:buSzPct val="115000"/>
              <a:buFontTx/>
              <a:buNone/>
            </a:pPr>
            <a:r>
              <a:rPr lang="en-US" sz="900" dirty="0">
                <a:solidFill>
                  <a:prstClr val="black"/>
                </a:solidFill>
                <a:latin typeface="Calibri"/>
              </a:rPr>
              <a:t> 83980x20Via: 1.1 varnish0x20Connection: keep-alive0x20X-Cache:</a:t>
            </a:r>
          </a:p>
          <a:p>
            <a:pPr fontAlgn="auto">
              <a:spcBef>
                <a:spcPts val="600"/>
              </a:spcBef>
              <a:spcAft>
                <a:spcPts val="0"/>
              </a:spcAft>
              <a:buClrTx/>
              <a:buSzPct val="115000"/>
              <a:buFontTx/>
              <a:buNone/>
            </a:pPr>
            <a:r>
              <a:rPr lang="en-US" sz="900" dirty="0">
                <a:solidFill>
                  <a:prstClr val="black"/>
                </a:solidFill>
                <a:latin typeface="Calibri"/>
              </a:rPr>
              <a:t> </a:t>
            </a:r>
            <a:endParaRPr lang="en-US" sz="900" dirty="0">
              <a:solidFill>
                <a:prstClr val="black"/>
              </a:solidFill>
              <a:latin typeface="Arial" pitchFamily="34" charset="0"/>
              <a:cs typeface="Arial" charset="0"/>
            </a:endParaRPr>
          </a:p>
        </p:txBody>
      </p:sp>
      <p:sp>
        <p:nvSpPr>
          <p:cNvPr id="6" name="Rectangle 5"/>
          <p:cNvSpPr/>
          <p:nvPr/>
        </p:nvSpPr>
        <p:spPr bwMode="auto">
          <a:xfrm>
            <a:off x="999688"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lumMod val="85000"/>
                    <a:lumOff val="15000"/>
                  </a:prstClr>
                </a:solidFill>
                <a:latin typeface="Arial" pitchFamily="34" charset="0"/>
                <a:cs typeface="Arial" charset="0"/>
              </a:rPr>
              <a:t>IP header</a:t>
            </a:r>
            <a:endParaRPr lang="en-US" sz="1800" dirty="0">
              <a:solidFill>
                <a:prstClr val="black">
                  <a:lumMod val="85000"/>
                  <a:lumOff val="15000"/>
                </a:prstClr>
              </a:solidFill>
              <a:latin typeface="Arial" pitchFamily="34" charset="0"/>
              <a:cs typeface="Arial" charset="0"/>
            </a:endParaRPr>
          </a:p>
        </p:txBody>
      </p:sp>
      <p:sp>
        <p:nvSpPr>
          <p:cNvPr id="7" name="Rectangle 6"/>
          <p:cNvSpPr/>
          <p:nvPr/>
        </p:nvSpPr>
        <p:spPr bwMode="auto">
          <a:xfrm>
            <a:off x="3017998"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solidFill>
                <a:latin typeface="Arial" pitchFamily="34" charset="0"/>
                <a:cs typeface="Arial" charset="0"/>
              </a:rPr>
              <a:t>TCP/UDP header</a:t>
            </a:r>
            <a:endParaRPr lang="en-US" sz="2000" dirty="0">
              <a:solidFill>
                <a:prstClr val="black"/>
              </a:solidFill>
              <a:latin typeface="Arial" pitchFamily="34" charset="0"/>
              <a:cs typeface="Arial" charset="0"/>
            </a:endParaRPr>
          </a:p>
        </p:txBody>
      </p:sp>
      <p:grpSp>
        <p:nvGrpSpPr>
          <p:cNvPr id="13" name="Group 12"/>
          <p:cNvGrpSpPr/>
          <p:nvPr/>
        </p:nvGrpSpPr>
        <p:grpSpPr>
          <a:xfrm>
            <a:off x="547068" y="3581400"/>
            <a:ext cx="5396535" cy="3305014"/>
            <a:chOff x="504982" y="3581400"/>
            <a:chExt cx="4981417" cy="3305014"/>
          </a:xfrm>
        </p:grpSpPr>
        <p:grpSp>
          <p:nvGrpSpPr>
            <p:cNvPr id="11" name="Group 10"/>
            <p:cNvGrpSpPr/>
            <p:nvPr/>
          </p:nvGrpSpPr>
          <p:grpSpPr>
            <a:xfrm>
              <a:off x="504982" y="3581400"/>
              <a:ext cx="4981417" cy="3305014"/>
              <a:chOff x="4002416" y="667207"/>
              <a:chExt cx="4560324" cy="2991758"/>
            </a:xfrm>
          </p:grpSpPr>
          <p:sp>
            <p:nvSpPr>
              <p:cNvPr id="8" name="Rounded Rectangle 7"/>
              <p:cNvSpPr/>
              <p:nvPr/>
            </p:nvSpPr>
            <p:spPr>
              <a:xfrm rot="19856351" flipV="1">
                <a:off x="6393206" y="667207"/>
                <a:ext cx="2169534" cy="1923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sp>
            <p:nvSpPr>
              <p:cNvPr id="9" name="Hexagon 8"/>
              <p:cNvSpPr/>
              <p:nvPr/>
            </p:nvSpPr>
            <p:spPr>
              <a:xfrm rot="268836">
                <a:off x="6187079" y="1176314"/>
                <a:ext cx="402532" cy="396665"/>
              </a:xfrm>
              <a:prstGeom prst="hexagon">
                <a:avLst>
                  <a:gd name="adj" fmla="val 27119"/>
                  <a:gd name="vf" fmla="val 115470"/>
                </a:avLst>
              </a:prstGeom>
            </p:spPr>
            <p:style>
              <a:lnRef idx="0">
                <a:schemeClr val="accent6"/>
              </a:lnRef>
              <a:fillRef idx="3">
                <a:schemeClr val="accent6"/>
              </a:fillRef>
              <a:effectRef idx="3">
                <a:schemeClr val="accent6"/>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white"/>
                  </a:solidFill>
                </a:endParaRPr>
              </a:p>
            </p:txBody>
          </p:sp>
          <p:sp>
            <p:nvSpPr>
              <p:cNvPr id="10" name="Donut 9"/>
              <p:cNvSpPr/>
              <p:nvPr/>
            </p:nvSpPr>
            <p:spPr>
              <a:xfrm>
                <a:off x="4002416" y="763365"/>
                <a:ext cx="2489690" cy="2895600"/>
              </a:xfrm>
              <a:prstGeom prst="donut">
                <a:avLst>
                  <a:gd name="adj" fmla="val 8151"/>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grpSp>
        <p:sp>
          <p:nvSpPr>
            <p:cNvPr id="12" name="Oval 11"/>
            <p:cNvSpPr/>
            <p:nvPr/>
          </p:nvSpPr>
          <p:spPr>
            <a:xfrm>
              <a:off x="679355" y="3778033"/>
              <a:ext cx="2349223" cy="3017974"/>
            </a:xfrm>
            <a:prstGeom prst="ellipse">
              <a:avLst/>
            </a:prstGeom>
            <a:gradFill>
              <a:gsLst>
                <a:gs pos="20405">
                  <a:srgbClr val="AFEDFF">
                    <a:alpha val="0"/>
                  </a:srgbClr>
                </a:gs>
                <a:gs pos="0">
                  <a:schemeClr val="accent5">
                    <a:tint val="50000"/>
                    <a:satMod val="300000"/>
                  </a:schemeClr>
                </a:gs>
                <a:gs pos="38000">
                  <a:schemeClr val="accent5">
                    <a:tint val="37000"/>
                    <a:satMod val="300000"/>
                    <a:alpha val="0"/>
                  </a:schemeClr>
                </a:gs>
                <a:gs pos="100000">
                  <a:schemeClr val="accent5">
                    <a:tint val="15000"/>
                    <a:satMod val="350000"/>
                  </a:schemeClr>
                </a:gs>
              </a:gsLst>
            </a:gradFill>
            <a:ln>
              <a:gradFill flip="none" rotWithShape="1">
                <a:gsLst>
                  <a:gs pos="52000">
                    <a:srgbClr val="C1D1ED">
                      <a:alpha val="8000"/>
                    </a:srgbClr>
                  </a:gs>
                  <a:gs pos="61000">
                    <a:srgbClr val="C0D0ED"/>
                  </a:gs>
                  <a:gs pos="43750">
                    <a:srgbClr val="BDCEEC"/>
                  </a:gs>
                  <a:gs pos="37500">
                    <a:srgbClr val="B8CAEB"/>
                  </a:gs>
                  <a:gs pos="25000">
                    <a:srgbClr val="AEC3E9"/>
                  </a:gs>
                  <a:gs pos="0">
                    <a:schemeClr val="accent1">
                      <a:tint val="66000"/>
                      <a:satMod val="160000"/>
                      <a:alpha val="0"/>
                    </a:schemeClr>
                  </a:gs>
                  <a:gs pos="74000">
                    <a:schemeClr val="accent1">
                      <a:tint val="44500"/>
                      <a:satMod val="160000"/>
                    </a:schemeClr>
                  </a:gs>
                  <a:gs pos="100000">
                    <a:schemeClr val="accent1">
                      <a:tint val="23500"/>
                      <a:satMod val="160000"/>
                    </a:schemeClr>
                  </a:gs>
                </a:gsLst>
                <a:path path="circle">
                  <a:fillToRect l="50000" t="50000" r="50000" b="50000"/>
                </a:path>
                <a:tileRect/>
              </a:grad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grpSp>
      <p:sp>
        <p:nvSpPr>
          <p:cNvPr id="2" name="Footer Placeholder 1" hidden="1"/>
          <p:cNvSpPr>
            <a:spLocks noGrp="1"/>
          </p:cNvSpPr>
          <p:nvPr>
            <p:ph type="ftr" sz="quarter" idx="11"/>
          </p:nvPr>
        </p:nvSpPr>
        <p:spPr/>
        <p:txBody>
          <a:bodyPr/>
          <a:lstStyle/>
          <a:p>
            <a:endParaRPr lang="en-US"/>
          </a:p>
        </p:txBody>
      </p:sp>
      <p:sp>
        <p:nvSpPr>
          <p:cNvPr id="14" name="Date Placeholder 13" hidden="1"/>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63629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IP Header</a:t>
            </a:r>
            <a:endParaRPr lang="en-US" sz="2800" b="1" dirty="0">
              <a:solidFill>
                <a:prstClr val="black"/>
              </a:solidFill>
              <a:latin typeface="Arial" panose="020B0604020202020204" pitchFamily="34" charset="0"/>
              <a:cs typeface="Arial" panose="020B0604020202020204"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664" y="1776414"/>
            <a:ext cx="8244681"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hidden="1"/>
          <p:cNvSpPr>
            <a:spLocks noGrp="1"/>
          </p:cNvSpPr>
          <p:nvPr>
            <p:ph type="ftr" sz="quarter" idx="11"/>
          </p:nvPr>
        </p:nvSpPr>
        <p:spPr/>
        <p:txBody>
          <a:bodyPr/>
          <a:lstStyle/>
          <a:p>
            <a:endParaRPr lang="en-US"/>
          </a:p>
        </p:txBody>
      </p:sp>
      <p:sp>
        <p:nvSpPr>
          <p:cNvPr id="3" name="Date Placeholder 2" hidden="1"/>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2711417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IP Header, how Linux knows it</a:t>
            </a:r>
            <a:endParaRPr lang="en-US" sz="2800" b="1" dirty="0">
              <a:solidFill>
                <a:prstClr val="black"/>
              </a:solidFill>
              <a:latin typeface="Arial" panose="020B0604020202020204" pitchFamily="34" charset="0"/>
              <a:cs typeface="Arial" panose="020B0604020202020204" pitchFamily="34" charset="0"/>
            </a:endParaRPr>
          </a:p>
        </p:txBody>
      </p:sp>
      <p:sp>
        <p:nvSpPr>
          <p:cNvPr id="7" name="TextBox 6"/>
          <p:cNvSpPr txBox="1"/>
          <p:nvPr/>
        </p:nvSpPr>
        <p:spPr>
          <a:xfrm>
            <a:off x="4457700" y="1161197"/>
            <a:ext cx="5448300" cy="2308324"/>
          </a:xfrm>
          <a:prstGeom prst="rect">
            <a:avLst/>
          </a:prstGeom>
          <a:noFill/>
        </p:spPr>
        <p:txBody>
          <a:bodyPr wrap="square" rtlCol="0">
            <a:spAutoFit/>
          </a:bodyPr>
          <a:lstStyle/>
          <a:p>
            <a:pPr marL="285750" indent="-285750" fontAlgn="auto">
              <a:spcBef>
                <a:spcPts val="0"/>
              </a:spcBef>
              <a:spcAft>
                <a:spcPts val="0"/>
              </a:spcAft>
              <a:buClrTx/>
              <a:buSzTx/>
              <a:buFont typeface="Arial" panose="020B0604020202020204" pitchFamily="34" charset="0"/>
              <a:buChar char="•"/>
            </a:pPr>
            <a:r>
              <a:rPr lang="en-US" sz="2400" dirty="0" smtClean="0">
                <a:solidFill>
                  <a:prstClr val="black">
                    <a:lumMod val="65000"/>
                    <a:lumOff val="35000"/>
                  </a:prstClr>
                </a:solidFill>
                <a:latin typeface="Arial" panose="020B0604020202020204" pitchFamily="34" charset="0"/>
                <a:cs typeface="Arial" panose="020B0604020202020204" pitchFamily="34" charset="0"/>
              </a:rPr>
              <a:t>Declared in </a:t>
            </a:r>
            <a:r>
              <a:rPr lang="en-US" sz="2400" dirty="0" err="1" smtClean="0">
                <a:solidFill>
                  <a:srgbClr val="F56E31"/>
                </a:solidFill>
                <a:latin typeface="Arial" panose="020B0604020202020204" pitchFamily="34" charset="0"/>
                <a:cs typeface="Arial" panose="020B0604020202020204" pitchFamily="34" charset="0"/>
              </a:rPr>
              <a:t>linux</a:t>
            </a:r>
            <a:r>
              <a:rPr lang="en-US" sz="2400" dirty="0" smtClean="0">
                <a:solidFill>
                  <a:srgbClr val="F56E31"/>
                </a:solidFill>
                <a:latin typeface="Arial" panose="020B0604020202020204" pitchFamily="34" charset="0"/>
                <a:cs typeface="Arial" panose="020B0604020202020204" pitchFamily="34" charset="0"/>
              </a:rPr>
              <a:t>/</a:t>
            </a:r>
            <a:r>
              <a:rPr lang="en-US" sz="2400" dirty="0" err="1" smtClean="0">
                <a:solidFill>
                  <a:srgbClr val="F56E31"/>
                </a:solidFill>
                <a:latin typeface="Arial" panose="020B0604020202020204" pitchFamily="34" charset="0"/>
                <a:cs typeface="Arial" panose="020B0604020202020204" pitchFamily="34" charset="0"/>
              </a:rPr>
              <a:t>ip.h</a:t>
            </a:r>
            <a:endParaRPr lang="en-US" sz="2400" dirty="0" smtClean="0">
              <a:solidFill>
                <a:srgbClr val="F56E31"/>
              </a:solidFill>
              <a:latin typeface="Arial" panose="020B0604020202020204" pitchFamily="34" charset="0"/>
              <a:cs typeface="Arial" panose="020B0604020202020204" pitchFamily="34" charset="0"/>
            </a:endParaRPr>
          </a:p>
          <a:p>
            <a:pPr marL="285750" indent="-285750" fontAlgn="auto">
              <a:spcBef>
                <a:spcPts val="0"/>
              </a:spcBef>
              <a:spcAft>
                <a:spcPts val="0"/>
              </a:spcAft>
              <a:buClrTx/>
              <a:buSzTx/>
              <a:buFont typeface="Arial" panose="020B0604020202020204" pitchFamily="34" charset="0"/>
              <a:buChar char="•"/>
            </a:pPr>
            <a:r>
              <a:rPr lang="en-US" sz="2400" dirty="0" smtClean="0">
                <a:solidFill>
                  <a:prstClr val="black">
                    <a:lumMod val="65000"/>
                    <a:lumOff val="35000"/>
                  </a:prstClr>
                </a:solidFill>
                <a:latin typeface="Arial" panose="020B0604020202020204" pitchFamily="34" charset="0"/>
                <a:cs typeface="Arial" panose="020B0604020202020204" pitchFamily="34" charset="0"/>
              </a:rPr>
              <a:t>To be on the safe side, don’t forget to use </a:t>
            </a:r>
            <a:r>
              <a:rPr lang="en-US" sz="2400" dirty="0" err="1" smtClean="0">
                <a:solidFill>
                  <a:srgbClr val="EC700A"/>
                </a:solidFill>
                <a:latin typeface="Arial" panose="020B0604020202020204" pitchFamily="34" charset="0"/>
                <a:cs typeface="Arial" panose="020B0604020202020204" pitchFamily="34" charset="0"/>
              </a:rPr>
              <a:t>htonl</a:t>
            </a:r>
            <a:r>
              <a:rPr lang="en-US" sz="2400" dirty="0" smtClean="0">
                <a:solidFill>
                  <a:srgbClr val="EC700A"/>
                </a:solidFill>
                <a:latin typeface="Arial" panose="020B0604020202020204" pitchFamily="34" charset="0"/>
                <a:cs typeface="Arial" panose="020B0604020202020204" pitchFamily="34" charset="0"/>
              </a:rPr>
              <a:t>, </a:t>
            </a:r>
            <a:r>
              <a:rPr lang="en-US" sz="2400" dirty="0" err="1" smtClean="0">
                <a:solidFill>
                  <a:srgbClr val="EC700A"/>
                </a:solidFill>
                <a:latin typeface="Arial" panose="020B0604020202020204" pitchFamily="34" charset="0"/>
                <a:cs typeface="Arial" panose="020B0604020202020204" pitchFamily="34" charset="0"/>
              </a:rPr>
              <a:t>htons</a:t>
            </a:r>
            <a:r>
              <a:rPr lang="en-US" sz="2400" dirty="0" smtClean="0">
                <a:solidFill>
                  <a:srgbClr val="EC700A"/>
                </a:solidFill>
                <a:latin typeface="Arial" panose="020B0604020202020204" pitchFamily="34" charset="0"/>
                <a:cs typeface="Arial" panose="020B0604020202020204" pitchFamily="34" charset="0"/>
              </a:rPr>
              <a:t>, </a:t>
            </a:r>
            <a:r>
              <a:rPr lang="en-US" sz="2400" dirty="0" err="1" smtClean="0">
                <a:solidFill>
                  <a:srgbClr val="EC700A"/>
                </a:solidFill>
                <a:latin typeface="Arial" panose="020B0604020202020204" pitchFamily="34" charset="0"/>
                <a:cs typeface="Arial" panose="020B0604020202020204" pitchFamily="34" charset="0"/>
              </a:rPr>
              <a:t>ntohl</a:t>
            </a:r>
            <a:r>
              <a:rPr lang="en-US" sz="2400" dirty="0" smtClean="0">
                <a:solidFill>
                  <a:srgbClr val="EC700A"/>
                </a:solidFill>
                <a:latin typeface="Arial" panose="020B0604020202020204" pitchFamily="34" charset="0"/>
                <a:cs typeface="Arial" panose="020B0604020202020204" pitchFamily="34" charset="0"/>
              </a:rPr>
              <a:t>, </a:t>
            </a:r>
            <a:r>
              <a:rPr lang="en-US" sz="2400" dirty="0" err="1" smtClean="0">
                <a:solidFill>
                  <a:srgbClr val="EC700A"/>
                </a:solidFill>
                <a:latin typeface="Arial" panose="020B0604020202020204" pitchFamily="34" charset="0"/>
                <a:cs typeface="Arial" panose="020B0604020202020204" pitchFamily="34" charset="0"/>
              </a:rPr>
              <a:t>ntohs</a:t>
            </a:r>
            <a:r>
              <a:rPr lang="en-US" sz="2400" dirty="0" smtClean="0">
                <a:solidFill>
                  <a:prstClr val="black">
                    <a:lumMod val="65000"/>
                    <a:lumOff val="35000"/>
                  </a:prstClr>
                </a:solidFill>
                <a:latin typeface="Arial" panose="020B0604020202020204" pitchFamily="34" charset="0"/>
                <a:cs typeface="Arial" panose="020B0604020202020204" pitchFamily="34" charset="0"/>
              </a:rPr>
              <a:t> when processing the fields</a:t>
            </a:r>
          </a:p>
          <a:p>
            <a:pPr marL="285750" indent="-285750" fontAlgn="auto">
              <a:spcBef>
                <a:spcPts val="0"/>
              </a:spcBef>
              <a:spcAft>
                <a:spcPts val="0"/>
              </a:spcAft>
              <a:buClrTx/>
              <a:buSzTx/>
              <a:buFont typeface="Arial" panose="020B0604020202020204" pitchFamily="34" charset="0"/>
              <a:buChar char="•"/>
            </a:pPr>
            <a:endParaRPr lang="en-US" sz="2400" dirty="0" smtClean="0">
              <a:solidFill>
                <a:prstClr val="black">
                  <a:lumMod val="65000"/>
                  <a:lumOff val="35000"/>
                </a:prstClr>
              </a:solidFill>
              <a:latin typeface="Arial" panose="020B0604020202020204" pitchFamily="34" charset="0"/>
              <a:cs typeface="Arial" panose="020B0604020202020204" pitchFamily="34" charset="0"/>
            </a:endParaRPr>
          </a:p>
          <a:p>
            <a:pPr fontAlgn="auto">
              <a:spcBef>
                <a:spcPts val="0"/>
              </a:spcBef>
              <a:spcAft>
                <a:spcPts val="0"/>
              </a:spcAft>
              <a:buClrTx/>
              <a:buSzTx/>
              <a:buFontTx/>
              <a:buNone/>
            </a:pPr>
            <a:endParaRPr lang="en-US" sz="2400" dirty="0">
              <a:solidFill>
                <a:srgbClr val="F56E31"/>
              </a:solidFill>
              <a:latin typeface="Arial" panose="020B0604020202020204" pitchFamily="34" charset="0"/>
              <a:cs typeface="Arial" panose="020B0604020202020204" pitchFamily="34" charset="0"/>
            </a:endParaRPr>
          </a:p>
        </p:txBody>
      </p:sp>
      <p:sp>
        <p:nvSpPr>
          <p:cNvPr id="2" name="Footer Placeholder 1" hidden="1"/>
          <p:cNvSpPr>
            <a:spLocks noGrp="1"/>
          </p:cNvSpPr>
          <p:nvPr>
            <p:ph type="ftr" sz="quarter" idx="11"/>
          </p:nvPr>
        </p:nvSpPr>
        <p:spPr/>
        <p:txBody>
          <a:bodyPr/>
          <a:lstStyle/>
          <a:p>
            <a:endParaRPr lang="en-US"/>
          </a:p>
        </p:txBody>
      </p:sp>
      <p:sp>
        <p:nvSpPr>
          <p:cNvPr id="3" name="Date Placeholder 2" hidden="1"/>
          <p:cNvSpPr>
            <a:spLocks noGrp="1"/>
          </p:cNvSpPr>
          <p:nvPr>
            <p:ph type="dt" sz="half" idx="10"/>
          </p:nvPr>
        </p:nvSpPr>
        <p:spPr/>
        <p:txBody>
          <a:bodyPr/>
          <a:lstStyle/>
          <a:p>
            <a:endParaRPr lang="en-US"/>
          </a:p>
        </p:txBody>
      </p:sp>
      <p:pic>
        <p:nvPicPr>
          <p:cNvPr id="4" name="Picture 3"/>
          <p:cNvPicPr>
            <a:picLocks noChangeAspect="1"/>
          </p:cNvPicPr>
          <p:nvPr/>
        </p:nvPicPr>
        <p:blipFill>
          <a:blip r:embed="rId2"/>
          <a:stretch>
            <a:fillRect/>
          </a:stretch>
        </p:blipFill>
        <p:spPr>
          <a:xfrm>
            <a:off x="193801" y="1161196"/>
            <a:ext cx="4345932" cy="4856146"/>
          </a:xfrm>
          <a:prstGeom prst="rect">
            <a:avLst/>
          </a:prstGeom>
        </p:spPr>
      </p:pic>
    </p:spTree>
    <p:extLst>
      <p:ext uri="{BB962C8B-B14F-4D97-AF65-F5344CB8AC3E}">
        <p14:creationId xmlns:p14="http://schemas.microsoft.com/office/powerpoint/2010/main" val="41835200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34796" y="4648200"/>
            <a:ext cx="4144163"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1600" dirty="0" smtClean="0">
                <a:solidFill>
                  <a:prstClr val="black"/>
                </a:solidFill>
                <a:latin typeface="Arial" pitchFamily="34" charset="0"/>
                <a:cs typeface="Arial" charset="0"/>
              </a:rPr>
              <a:t>Data</a:t>
            </a:r>
          </a:p>
          <a:p>
            <a:pPr fontAlgn="auto">
              <a:spcBef>
                <a:spcPts val="600"/>
              </a:spcBef>
              <a:spcAft>
                <a:spcPts val="0"/>
              </a:spcAft>
              <a:buClrTx/>
              <a:buSzPct val="115000"/>
              <a:buFontTx/>
              <a:buNone/>
            </a:pPr>
            <a:r>
              <a:rPr lang="en-US" sz="900" dirty="0" smtClean="0">
                <a:solidFill>
                  <a:prstClr val="black"/>
                </a:solidFill>
                <a:latin typeface="Calibri"/>
              </a:rPr>
              <a:t>HTTP/1.1 200 OK0x20Last-Modified: Mon, 07 Apr 2014 09:16:25 </a:t>
            </a:r>
          </a:p>
          <a:p>
            <a:pPr fontAlgn="auto">
              <a:spcBef>
                <a:spcPts val="600"/>
              </a:spcBef>
              <a:spcAft>
                <a:spcPts val="0"/>
              </a:spcAft>
              <a:buClrTx/>
              <a:buSzPct val="115000"/>
              <a:buFontTx/>
              <a:buNone/>
            </a:pPr>
            <a:r>
              <a:rPr lang="en-US" sz="900" dirty="0" smtClean="0">
                <a:solidFill>
                  <a:prstClr val="black"/>
                </a:solidFill>
                <a:latin typeface="Calibri"/>
              </a:rPr>
              <a:t>GMT0x20Content-Type</a:t>
            </a:r>
            <a:r>
              <a:rPr lang="en-US" sz="900" dirty="0">
                <a:solidFill>
                  <a:prstClr val="black"/>
                </a:solidFill>
                <a:latin typeface="Calibri"/>
              </a:rPr>
              <a:t>: image/jpeg0x20Cache-Control:</a:t>
            </a:r>
          </a:p>
          <a:p>
            <a:pPr fontAlgn="auto">
              <a:spcBef>
                <a:spcPts val="600"/>
              </a:spcBef>
              <a:spcAft>
                <a:spcPts val="0"/>
              </a:spcAft>
              <a:buClrTx/>
              <a:buSzPct val="115000"/>
              <a:buFontTx/>
              <a:buNone/>
            </a:pPr>
            <a:r>
              <a:rPr lang="en-US" sz="900" dirty="0">
                <a:solidFill>
                  <a:prstClr val="black"/>
                </a:solidFill>
                <a:latin typeface="Calibri"/>
              </a:rPr>
              <a:t> max-age = 3153600000x20magicmarker: 10x20Content-Length:</a:t>
            </a:r>
          </a:p>
          <a:p>
            <a:pPr fontAlgn="auto">
              <a:spcBef>
                <a:spcPts val="600"/>
              </a:spcBef>
              <a:spcAft>
                <a:spcPts val="0"/>
              </a:spcAft>
              <a:buClrTx/>
              <a:buSzPct val="115000"/>
              <a:buFontTx/>
              <a:buNone/>
            </a:pPr>
            <a:r>
              <a:rPr lang="en-US" sz="900" dirty="0">
                <a:solidFill>
                  <a:prstClr val="black"/>
                </a:solidFill>
                <a:latin typeface="Calibri"/>
              </a:rPr>
              <a:t> 47060x20Accept-Ranges: bytes0x20Date: Mon, 07 Apr 2014 </a:t>
            </a:r>
          </a:p>
          <a:p>
            <a:pPr fontAlgn="auto">
              <a:spcBef>
                <a:spcPts val="600"/>
              </a:spcBef>
              <a:spcAft>
                <a:spcPts val="0"/>
              </a:spcAft>
              <a:buClrTx/>
              <a:buSzPct val="115000"/>
              <a:buFontTx/>
              <a:buNone/>
            </a:pPr>
            <a:r>
              <a:rPr lang="en-US" sz="900" dirty="0">
                <a:solidFill>
                  <a:prstClr val="black"/>
                </a:solidFill>
                <a:latin typeface="Calibri"/>
              </a:rPr>
              <a:t> 11:35:46 GMT0x20X-Varnish: 2786274250 27578957660x20Age:</a:t>
            </a:r>
          </a:p>
          <a:p>
            <a:pPr fontAlgn="auto">
              <a:spcBef>
                <a:spcPts val="600"/>
              </a:spcBef>
              <a:spcAft>
                <a:spcPts val="0"/>
              </a:spcAft>
              <a:buClrTx/>
              <a:buSzPct val="115000"/>
              <a:buFontTx/>
              <a:buNone/>
            </a:pPr>
            <a:r>
              <a:rPr lang="en-US" sz="900" dirty="0">
                <a:solidFill>
                  <a:prstClr val="black"/>
                </a:solidFill>
                <a:latin typeface="Calibri"/>
              </a:rPr>
              <a:t> 83980x20Via: 1.1 varnish0x20Connection: keep-alive0x20X-Cache:</a:t>
            </a:r>
          </a:p>
          <a:p>
            <a:pPr fontAlgn="auto">
              <a:spcBef>
                <a:spcPts val="600"/>
              </a:spcBef>
              <a:spcAft>
                <a:spcPts val="0"/>
              </a:spcAft>
              <a:buClrTx/>
              <a:buSzPct val="115000"/>
              <a:buFontTx/>
              <a:buNone/>
            </a:pPr>
            <a:r>
              <a:rPr lang="en-US" sz="900" dirty="0">
                <a:solidFill>
                  <a:prstClr val="black"/>
                </a:solidFill>
                <a:latin typeface="Calibri"/>
              </a:rPr>
              <a:t> </a:t>
            </a:r>
            <a:endParaRPr lang="en-US" sz="900" dirty="0">
              <a:solidFill>
                <a:prstClr val="black"/>
              </a:solidFill>
              <a:latin typeface="Arial" pitchFamily="34" charset="0"/>
              <a:cs typeface="Arial" charset="0"/>
            </a:endParaRPr>
          </a:p>
        </p:txBody>
      </p:sp>
      <p:sp>
        <p:nvSpPr>
          <p:cNvPr id="14" name="Rectangle 13"/>
          <p:cNvSpPr/>
          <p:nvPr/>
        </p:nvSpPr>
        <p:spPr bwMode="auto">
          <a:xfrm>
            <a:off x="999688"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lumMod val="85000"/>
                    <a:lumOff val="15000"/>
                  </a:prstClr>
                </a:solidFill>
                <a:latin typeface="Arial" pitchFamily="34" charset="0"/>
                <a:cs typeface="Arial" charset="0"/>
              </a:rPr>
              <a:t>IP header</a:t>
            </a:r>
            <a:endParaRPr lang="en-US" sz="1800" dirty="0">
              <a:solidFill>
                <a:prstClr val="black">
                  <a:lumMod val="85000"/>
                  <a:lumOff val="15000"/>
                </a:prstClr>
              </a:solidFill>
              <a:latin typeface="Arial" pitchFamily="34" charset="0"/>
              <a:cs typeface="Arial" charset="0"/>
            </a:endParaRPr>
          </a:p>
        </p:txBody>
      </p:sp>
      <p:sp>
        <p:nvSpPr>
          <p:cNvPr id="3" name="Content Placeholder 2"/>
          <p:cNvSpPr>
            <a:spLocks noGrp="1"/>
          </p:cNvSpPr>
          <p:nvPr>
            <p:ph idx="1"/>
          </p:nvPr>
        </p:nvSpPr>
        <p:spPr/>
        <p:txBody>
          <a:bodyPr/>
          <a:lstStyle/>
          <a:p>
            <a:r>
              <a:rPr lang="en-US" sz="2800" dirty="0" smtClean="0">
                <a:solidFill>
                  <a:schemeClr val="tx1">
                    <a:lumMod val="75000"/>
                    <a:lumOff val="25000"/>
                  </a:schemeClr>
                </a:solidFill>
                <a:latin typeface="Arial" panose="020B0604020202020204" pitchFamily="34" charset="0"/>
                <a:cs typeface="Arial" panose="020B0604020202020204" pitchFamily="34" charset="0"/>
              </a:rPr>
              <a:t>Each packet comes with headers, each for every layer.</a:t>
            </a:r>
          </a:p>
          <a:p>
            <a:r>
              <a:rPr lang="en-US" sz="2800" dirty="0" smtClean="0">
                <a:solidFill>
                  <a:schemeClr val="tx1">
                    <a:lumMod val="75000"/>
                    <a:lumOff val="25000"/>
                  </a:schemeClr>
                </a:solidFill>
                <a:latin typeface="Arial" panose="020B0604020202020204" pitchFamily="34" charset="0"/>
                <a:cs typeface="Arial" panose="020B0604020202020204" pitchFamily="34" charset="0"/>
              </a:rPr>
              <a:t>The layers we are interested in are the network layer and transport layer</a:t>
            </a:r>
          </a:p>
          <a:p>
            <a:pPr marL="0" indent="0">
              <a:buNone/>
            </a:pPr>
            <a:endParaRPr lang="en-US" dirty="0"/>
          </a:p>
        </p:txBody>
      </p:sp>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Packet Headers</a:t>
            </a:r>
            <a:endParaRPr lang="en-US" sz="2800" b="1" dirty="0">
              <a:solidFill>
                <a:prstClr val="black"/>
              </a:solidFill>
              <a:latin typeface="Arial" panose="020B0604020202020204" pitchFamily="34" charset="0"/>
              <a:cs typeface="Arial" panose="020B0604020202020204" pitchFamily="34" charset="0"/>
            </a:endParaRPr>
          </a:p>
        </p:txBody>
      </p:sp>
      <p:sp>
        <p:nvSpPr>
          <p:cNvPr id="7" name="Rectangle 6"/>
          <p:cNvSpPr/>
          <p:nvPr/>
        </p:nvSpPr>
        <p:spPr bwMode="auto">
          <a:xfrm>
            <a:off x="3017241"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solidFill>
                <a:latin typeface="Arial" pitchFamily="34" charset="0"/>
                <a:cs typeface="Arial" charset="0"/>
              </a:rPr>
              <a:t>TCP/UDP header</a:t>
            </a:r>
            <a:endParaRPr lang="en-US" sz="2000" dirty="0">
              <a:solidFill>
                <a:prstClr val="black"/>
              </a:solidFill>
              <a:latin typeface="Arial" pitchFamily="34" charset="0"/>
              <a:cs typeface="Arial" charset="0"/>
            </a:endParaRPr>
          </a:p>
        </p:txBody>
      </p:sp>
      <p:grpSp>
        <p:nvGrpSpPr>
          <p:cNvPr id="13" name="Group 12"/>
          <p:cNvGrpSpPr/>
          <p:nvPr/>
        </p:nvGrpSpPr>
        <p:grpSpPr>
          <a:xfrm>
            <a:off x="547068" y="3581400"/>
            <a:ext cx="5396535" cy="3305014"/>
            <a:chOff x="504982" y="3581400"/>
            <a:chExt cx="4981417" cy="3305014"/>
          </a:xfrm>
        </p:grpSpPr>
        <p:grpSp>
          <p:nvGrpSpPr>
            <p:cNvPr id="11" name="Group 10"/>
            <p:cNvGrpSpPr/>
            <p:nvPr/>
          </p:nvGrpSpPr>
          <p:grpSpPr>
            <a:xfrm>
              <a:off x="504982" y="3581400"/>
              <a:ext cx="4981417" cy="3305014"/>
              <a:chOff x="4002416" y="667207"/>
              <a:chExt cx="4560324" cy="2991758"/>
            </a:xfrm>
          </p:grpSpPr>
          <p:sp>
            <p:nvSpPr>
              <p:cNvPr id="8" name="Rounded Rectangle 7"/>
              <p:cNvSpPr/>
              <p:nvPr/>
            </p:nvSpPr>
            <p:spPr>
              <a:xfrm rot="19856351" flipV="1">
                <a:off x="6393206" y="667207"/>
                <a:ext cx="2169534" cy="1923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sp>
            <p:nvSpPr>
              <p:cNvPr id="9" name="Hexagon 8"/>
              <p:cNvSpPr/>
              <p:nvPr/>
            </p:nvSpPr>
            <p:spPr>
              <a:xfrm rot="268836">
                <a:off x="6187079" y="1176314"/>
                <a:ext cx="402532" cy="396665"/>
              </a:xfrm>
              <a:prstGeom prst="hexagon">
                <a:avLst>
                  <a:gd name="adj" fmla="val 27119"/>
                  <a:gd name="vf" fmla="val 115470"/>
                </a:avLst>
              </a:prstGeom>
            </p:spPr>
            <p:style>
              <a:lnRef idx="0">
                <a:schemeClr val="accent6"/>
              </a:lnRef>
              <a:fillRef idx="3">
                <a:schemeClr val="accent6"/>
              </a:fillRef>
              <a:effectRef idx="3">
                <a:schemeClr val="accent6"/>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white"/>
                  </a:solidFill>
                </a:endParaRPr>
              </a:p>
            </p:txBody>
          </p:sp>
          <p:sp>
            <p:nvSpPr>
              <p:cNvPr id="10" name="Donut 9"/>
              <p:cNvSpPr/>
              <p:nvPr/>
            </p:nvSpPr>
            <p:spPr>
              <a:xfrm>
                <a:off x="4002416" y="763365"/>
                <a:ext cx="2489690" cy="2895600"/>
              </a:xfrm>
              <a:prstGeom prst="donut">
                <a:avLst>
                  <a:gd name="adj" fmla="val 8151"/>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grpSp>
        <p:sp>
          <p:nvSpPr>
            <p:cNvPr id="12" name="Oval 11"/>
            <p:cNvSpPr/>
            <p:nvPr/>
          </p:nvSpPr>
          <p:spPr>
            <a:xfrm>
              <a:off x="679355" y="3778033"/>
              <a:ext cx="2349223" cy="3017974"/>
            </a:xfrm>
            <a:prstGeom prst="ellipse">
              <a:avLst/>
            </a:prstGeom>
            <a:gradFill>
              <a:gsLst>
                <a:gs pos="20405">
                  <a:srgbClr val="AFEDFF">
                    <a:alpha val="0"/>
                  </a:srgbClr>
                </a:gs>
                <a:gs pos="0">
                  <a:schemeClr val="accent5">
                    <a:tint val="50000"/>
                    <a:satMod val="300000"/>
                  </a:schemeClr>
                </a:gs>
                <a:gs pos="38000">
                  <a:schemeClr val="accent5">
                    <a:tint val="37000"/>
                    <a:satMod val="300000"/>
                    <a:alpha val="0"/>
                  </a:schemeClr>
                </a:gs>
                <a:gs pos="100000">
                  <a:schemeClr val="accent5">
                    <a:tint val="15000"/>
                    <a:satMod val="350000"/>
                  </a:schemeClr>
                </a:gs>
              </a:gsLst>
            </a:gradFill>
            <a:ln>
              <a:gradFill flip="none" rotWithShape="1">
                <a:gsLst>
                  <a:gs pos="52000">
                    <a:srgbClr val="C1D1ED">
                      <a:alpha val="8000"/>
                    </a:srgbClr>
                  </a:gs>
                  <a:gs pos="61000">
                    <a:srgbClr val="C0D0ED"/>
                  </a:gs>
                  <a:gs pos="43750">
                    <a:srgbClr val="BDCEEC"/>
                  </a:gs>
                  <a:gs pos="37500">
                    <a:srgbClr val="B8CAEB"/>
                  </a:gs>
                  <a:gs pos="25000">
                    <a:srgbClr val="AEC3E9"/>
                  </a:gs>
                  <a:gs pos="0">
                    <a:schemeClr val="accent1">
                      <a:tint val="66000"/>
                      <a:satMod val="160000"/>
                      <a:alpha val="0"/>
                    </a:schemeClr>
                  </a:gs>
                  <a:gs pos="74000">
                    <a:schemeClr val="accent1">
                      <a:tint val="44500"/>
                      <a:satMod val="160000"/>
                    </a:schemeClr>
                  </a:gs>
                  <a:gs pos="100000">
                    <a:schemeClr val="accent1">
                      <a:tint val="23500"/>
                      <a:satMod val="160000"/>
                    </a:schemeClr>
                  </a:gs>
                </a:gsLst>
                <a:path path="circle">
                  <a:fillToRect l="50000" t="50000" r="50000" b="50000"/>
                </a:path>
                <a:tileRect/>
              </a:grad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grpSp>
      <p:sp>
        <p:nvSpPr>
          <p:cNvPr id="2" name="Footer Placeholder 1" hidden="1"/>
          <p:cNvSpPr>
            <a:spLocks noGrp="1"/>
          </p:cNvSpPr>
          <p:nvPr>
            <p:ph type="ftr" sz="quarter" idx="11"/>
          </p:nvPr>
        </p:nvSpPr>
        <p:spPr/>
        <p:txBody>
          <a:bodyPr/>
          <a:lstStyle/>
          <a:p>
            <a:endParaRPr lang="en-US"/>
          </a:p>
        </p:txBody>
      </p:sp>
      <p:sp>
        <p:nvSpPr>
          <p:cNvPr id="5" name="Date Placeholder 4" hidden="1"/>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23837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13873E-6 L 0.1974 0.00347 " pathEditMode="relative" rAng="0" ptsTypes="AA">
                                      <p:cBhvr>
                                        <p:cTn id="6" dur="2000" fill="hold"/>
                                        <p:tgtEl>
                                          <p:spTgt spid="13"/>
                                        </p:tgtEl>
                                        <p:attrNameLst>
                                          <p:attrName>ppt_x</p:attrName>
                                          <p:attrName>ppt_y</p:attrName>
                                        </p:attrNameLst>
                                      </p:cBhvr>
                                      <p:rCtr x="9861"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34796" y="4648200"/>
            <a:ext cx="4144163"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1600" dirty="0" smtClean="0">
                <a:solidFill>
                  <a:prstClr val="black"/>
                </a:solidFill>
                <a:latin typeface="Arial" pitchFamily="34" charset="0"/>
                <a:cs typeface="Arial" charset="0"/>
              </a:rPr>
              <a:t>Data</a:t>
            </a:r>
          </a:p>
          <a:p>
            <a:pPr fontAlgn="auto">
              <a:spcBef>
                <a:spcPts val="600"/>
              </a:spcBef>
              <a:spcAft>
                <a:spcPts val="0"/>
              </a:spcAft>
              <a:buClrTx/>
              <a:buSzPct val="115000"/>
              <a:buFontTx/>
              <a:buNone/>
            </a:pPr>
            <a:r>
              <a:rPr lang="en-US" sz="900" dirty="0" smtClean="0">
                <a:solidFill>
                  <a:prstClr val="black"/>
                </a:solidFill>
                <a:latin typeface="Calibri"/>
              </a:rPr>
              <a:t>HTTP/1.1 200 OK0x20Last-Modified: Mon, 07 Apr 2014 09:16:25 </a:t>
            </a:r>
          </a:p>
          <a:p>
            <a:pPr fontAlgn="auto">
              <a:spcBef>
                <a:spcPts val="600"/>
              </a:spcBef>
              <a:spcAft>
                <a:spcPts val="0"/>
              </a:spcAft>
              <a:buClrTx/>
              <a:buSzPct val="115000"/>
              <a:buFontTx/>
              <a:buNone/>
            </a:pPr>
            <a:r>
              <a:rPr lang="en-US" sz="900" dirty="0" smtClean="0">
                <a:solidFill>
                  <a:prstClr val="black"/>
                </a:solidFill>
                <a:latin typeface="Calibri"/>
              </a:rPr>
              <a:t>GMT0x20Content-Type</a:t>
            </a:r>
            <a:r>
              <a:rPr lang="en-US" sz="900" dirty="0">
                <a:solidFill>
                  <a:prstClr val="black"/>
                </a:solidFill>
                <a:latin typeface="Calibri"/>
              </a:rPr>
              <a:t>: image/jpeg0x20Cache-Control:</a:t>
            </a:r>
          </a:p>
          <a:p>
            <a:pPr fontAlgn="auto">
              <a:spcBef>
                <a:spcPts val="600"/>
              </a:spcBef>
              <a:spcAft>
                <a:spcPts val="0"/>
              </a:spcAft>
              <a:buClrTx/>
              <a:buSzPct val="115000"/>
              <a:buFontTx/>
              <a:buNone/>
            </a:pPr>
            <a:r>
              <a:rPr lang="en-US" sz="900" dirty="0">
                <a:solidFill>
                  <a:prstClr val="black"/>
                </a:solidFill>
                <a:latin typeface="Calibri"/>
              </a:rPr>
              <a:t> max-age = 3153600000x20magicmarker: 10x20Content-Length:</a:t>
            </a:r>
          </a:p>
          <a:p>
            <a:pPr fontAlgn="auto">
              <a:spcBef>
                <a:spcPts val="600"/>
              </a:spcBef>
              <a:spcAft>
                <a:spcPts val="0"/>
              </a:spcAft>
              <a:buClrTx/>
              <a:buSzPct val="115000"/>
              <a:buFontTx/>
              <a:buNone/>
            </a:pPr>
            <a:r>
              <a:rPr lang="en-US" sz="900" dirty="0">
                <a:solidFill>
                  <a:prstClr val="black"/>
                </a:solidFill>
                <a:latin typeface="Calibri"/>
              </a:rPr>
              <a:t> 47060x20Accept-Ranges: bytes0x20Date: Mon, 07 Apr 2014 </a:t>
            </a:r>
          </a:p>
          <a:p>
            <a:pPr fontAlgn="auto">
              <a:spcBef>
                <a:spcPts val="600"/>
              </a:spcBef>
              <a:spcAft>
                <a:spcPts val="0"/>
              </a:spcAft>
              <a:buClrTx/>
              <a:buSzPct val="115000"/>
              <a:buFontTx/>
              <a:buNone/>
            </a:pPr>
            <a:r>
              <a:rPr lang="en-US" sz="900" dirty="0">
                <a:solidFill>
                  <a:prstClr val="black"/>
                </a:solidFill>
                <a:latin typeface="Calibri"/>
              </a:rPr>
              <a:t> 11:35:46 GMT0x20X-Varnish: 2786274250 27578957660x20Age:</a:t>
            </a:r>
          </a:p>
          <a:p>
            <a:pPr fontAlgn="auto">
              <a:spcBef>
                <a:spcPts val="600"/>
              </a:spcBef>
              <a:spcAft>
                <a:spcPts val="0"/>
              </a:spcAft>
              <a:buClrTx/>
              <a:buSzPct val="115000"/>
              <a:buFontTx/>
              <a:buNone/>
            </a:pPr>
            <a:r>
              <a:rPr lang="en-US" sz="900" dirty="0">
                <a:solidFill>
                  <a:prstClr val="black"/>
                </a:solidFill>
                <a:latin typeface="Calibri"/>
              </a:rPr>
              <a:t> 83980x20Via: 1.1 varnish0x20Connection: keep-alive0x20X-Cache:</a:t>
            </a:r>
          </a:p>
          <a:p>
            <a:pPr fontAlgn="auto">
              <a:spcBef>
                <a:spcPts val="600"/>
              </a:spcBef>
              <a:spcAft>
                <a:spcPts val="0"/>
              </a:spcAft>
              <a:buClrTx/>
              <a:buSzPct val="115000"/>
              <a:buFontTx/>
              <a:buNone/>
            </a:pPr>
            <a:r>
              <a:rPr lang="en-US" sz="900" dirty="0">
                <a:solidFill>
                  <a:prstClr val="black"/>
                </a:solidFill>
                <a:latin typeface="Calibri"/>
              </a:rPr>
              <a:t> </a:t>
            </a:r>
            <a:endParaRPr lang="en-US" sz="900" dirty="0">
              <a:solidFill>
                <a:prstClr val="black"/>
              </a:solidFill>
              <a:latin typeface="Arial" pitchFamily="34" charset="0"/>
              <a:cs typeface="Arial" charset="0"/>
            </a:endParaRPr>
          </a:p>
        </p:txBody>
      </p:sp>
      <p:sp>
        <p:nvSpPr>
          <p:cNvPr id="14" name="Rectangle 13"/>
          <p:cNvSpPr/>
          <p:nvPr/>
        </p:nvSpPr>
        <p:spPr bwMode="auto">
          <a:xfrm>
            <a:off x="999688"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lumMod val="85000"/>
                    <a:lumOff val="15000"/>
                  </a:prstClr>
                </a:solidFill>
                <a:latin typeface="Arial" pitchFamily="34" charset="0"/>
                <a:cs typeface="Arial" charset="0"/>
              </a:rPr>
              <a:t>IP header</a:t>
            </a:r>
            <a:endParaRPr lang="en-US" sz="1800" dirty="0">
              <a:solidFill>
                <a:prstClr val="black">
                  <a:lumMod val="85000"/>
                  <a:lumOff val="15000"/>
                </a:prstClr>
              </a:solidFill>
              <a:latin typeface="Arial" pitchFamily="34" charset="0"/>
              <a:cs typeface="Arial" charset="0"/>
            </a:endParaRPr>
          </a:p>
        </p:txBody>
      </p:sp>
      <p:sp>
        <p:nvSpPr>
          <p:cNvPr id="3" name="Content Placeholder 2"/>
          <p:cNvSpPr>
            <a:spLocks noGrp="1"/>
          </p:cNvSpPr>
          <p:nvPr>
            <p:ph idx="1"/>
          </p:nvPr>
        </p:nvSpPr>
        <p:spPr/>
        <p:txBody>
          <a:bodyPr/>
          <a:lstStyle/>
          <a:p>
            <a:r>
              <a:rPr lang="en-US" sz="2800" dirty="0" smtClean="0">
                <a:solidFill>
                  <a:schemeClr val="tx1">
                    <a:lumMod val="75000"/>
                    <a:lumOff val="25000"/>
                  </a:schemeClr>
                </a:solidFill>
                <a:latin typeface="Arial" panose="020B0604020202020204" pitchFamily="34" charset="0"/>
                <a:cs typeface="Arial" panose="020B0604020202020204" pitchFamily="34" charset="0"/>
              </a:rPr>
              <a:t>Each packet comes with headers, each for every layer.</a:t>
            </a:r>
          </a:p>
          <a:p>
            <a:r>
              <a:rPr lang="en-US" sz="2800" dirty="0" smtClean="0">
                <a:solidFill>
                  <a:schemeClr val="tx1">
                    <a:lumMod val="75000"/>
                    <a:lumOff val="25000"/>
                  </a:schemeClr>
                </a:solidFill>
                <a:latin typeface="Arial" panose="020B0604020202020204" pitchFamily="34" charset="0"/>
                <a:cs typeface="Arial" panose="020B0604020202020204" pitchFamily="34" charset="0"/>
              </a:rPr>
              <a:t>The layers we are interested in are the network layer and transport layer</a:t>
            </a:r>
          </a:p>
          <a:p>
            <a:pPr marL="0" indent="0">
              <a:buNone/>
            </a:pPr>
            <a:endParaRPr lang="en-US" dirty="0"/>
          </a:p>
        </p:txBody>
      </p:sp>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Packet Headers</a:t>
            </a:r>
            <a:endParaRPr lang="en-US" sz="2800" b="1" dirty="0">
              <a:solidFill>
                <a:prstClr val="black"/>
              </a:solidFill>
              <a:latin typeface="Arial" panose="020B0604020202020204" pitchFamily="34" charset="0"/>
              <a:cs typeface="Arial" panose="020B0604020202020204" pitchFamily="34" charset="0"/>
            </a:endParaRPr>
          </a:p>
        </p:txBody>
      </p:sp>
      <p:sp>
        <p:nvSpPr>
          <p:cNvPr id="7" name="Rectangle 6"/>
          <p:cNvSpPr/>
          <p:nvPr/>
        </p:nvSpPr>
        <p:spPr bwMode="auto">
          <a:xfrm>
            <a:off x="3017241"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solidFill>
                <a:latin typeface="Arial" pitchFamily="34" charset="0"/>
                <a:cs typeface="Arial" charset="0"/>
              </a:rPr>
              <a:t>TCP/UDP header</a:t>
            </a:r>
            <a:endParaRPr lang="en-US" sz="2000" dirty="0">
              <a:solidFill>
                <a:prstClr val="black"/>
              </a:solidFill>
              <a:latin typeface="Arial" pitchFamily="34" charset="0"/>
              <a:cs typeface="Arial" charset="0"/>
            </a:endParaRPr>
          </a:p>
        </p:txBody>
      </p:sp>
      <p:grpSp>
        <p:nvGrpSpPr>
          <p:cNvPr id="13" name="Group 12"/>
          <p:cNvGrpSpPr/>
          <p:nvPr/>
        </p:nvGrpSpPr>
        <p:grpSpPr>
          <a:xfrm>
            <a:off x="2508375" y="3611914"/>
            <a:ext cx="5396535" cy="3305014"/>
            <a:chOff x="504982" y="3581400"/>
            <a:chExt cx="4981417" cy="3305014"/>
          </a:xfrm>
        </p:grpSpPr>
        <p:grpSp>
          <p:nvGrpSpPr>
            <p:cNvPr id="11" name="Group 10"/>
            <p:cNvGrpSpPr/>
            <p:nvPr/>
          </p:nvGrpSpPr>
          <p:grpSpPr>
            <a:xfrm>
              <a:off x="504982" y="3581400"/>
              <a:ext cx="4981417" cy="3305014"/>
              <a:chOff x="4002416" y="667207"/>
              <a:chExt cx="4560324" cy="2991758"/>
            </a:xfrm>
          </p:grpSpPr>
          <p:sp>
            <p:nvSpPr>
              <p:cNvPr id="8" name="Rounded Rectangle 7"/>
              <p:cNvSpPr/>
              <p:nvPr/>
            </p:nvSpPr>
            <p:spPr>
              <a:xfrm rot="19856351" flipV="1">
                <a:off x="6393206" y="667207"/>
                <a:ext cx="2169534" cy="1923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sp>
            <p:nvSpPr>
              <p:cNvPr id="9" name="Hexagon 8"/>
              <p:cNvSpPr/>
              <p:nvPr/>
            </p:nvSpPr>
            <p:spPr>
              <a:xfrm rot="268836">
                <a:off x="6187079" y="1176314"/>
                <a:ext cx="402532" cy="396665"/>
              </a:xfrm>
              <a:prstGeom prst="hexagon">
                <a:avLst>
                  <a:gd name="adj" fmla="val 27119"/>
                  <a:gd name="vf" fmla="val 115470"/>
                </a:avLst>
              </a:prstGeom>
            </p:spPr>
            <p:style>
              <a:lnRef idx="0">
                <a:schemeClr val="accent6"/>
              </a:lnRef>
              <a:fillRef idx="3">
                <a:schemeClr val="accent6"/>
              </a:fillRef>
              <a:effectRef idx="3">
                <a:schemeClr val="accent6"/>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white"/>
                  </a:solidFill>
                </a:endParaRPr>
              </a:p>
            </p:txBody>
          </p:sp>
          <p:sp>
            <p:nvSpPr>
              <p:cNvPr id="10" name="Donut 9"/>
              <p:cNvSpPr/>
              <p:nvPr/>
            </p:nvSpPr>
            <p:spPr>
              <a:xfrm>
                <a:off x="4002416" y="763365"/>
                <a:ext cx="2489690" cy="2895600"/>
              </a:xfrm>
              <a:prstGeom prst="donut">
                <a:avLst>
                  <a:gd name="adj" fmla="val 8151"/>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grpSp>
        <p:sp>
          <p:nvSpPr>
            <p:cNvPr id="12" name="Oval 11"/>
            <p:cNvSpPr/>
            <p:nvPr/>
          </p:nvSpPr>
          <p:spPr>
            <a:xfrm>
              <a:off x="679355" y="3778033"/>
              <a:ext cx="2349223" cy="3017974"/>
            </a:xfrm>
            <a:prstGeom prst="ellipse">
              <a:avLst/>
            </a:prstGeom>
            <a:gradFill>
              <a:gsLst>
                <a:gs pos="20405">
                  <a:srgbClr val="AFEDFF">
                    <a:alpha val="0"/>
                  </a:srgbClr>
                </a:gs>
                <a:gs pos="0">
                  <a:schemeClr val="accent5">
                    <a:tint val="50000"/>
                    <a:satMod val="300000"/>
                  </a:schemeClr>
                </a:gs>
                <a:gs pos="38000">
                  <a:schemeClr val="accent5">
                    <a:tint val="37000"/>
                    <a:satMod val="300000"/>
                    <a:alpha val="0"/>
                  </a:schemeClr>
                </a:gs>
                <a:gs pos="100000">
                  <a:schemeClr val="accent5">
                    <a:tint val="15000"/>
                    <a:satMod val="350000"/>
                  </a:schemeClr>
                </a:gs>
              </a:gsLst>
            </a:gradFill>
            <a:ln>
              <a:gradFill flip="none" rotWithShape="1">
                <a:gsLst>
                  <a:gs pos="52000">
                    <a:srgbClr val="C1D1ED">
                      <a:alpha val="8000"/>
                    </a:srgbClr>
                  </a:gs>
                  <a:gs pos="61000">
                    <a:srgbClr val="C0D0ED"/>
                  </a:gs>
                  <a:gs pos="43750">
                    <a:srgbClr val="BDCEEC"/>
                  </a:gs>
                  <a:gs pos="37500">
                    <a:srgbClr val="B8CAEB"/>
                  </a:gs>
                  <a:gs pos="25000">
                    <a:srgbClr val="AEC3E9"/>
                  </a:gs>
                  <a:gs pos="0">
                    <a:schemeClr val="accent1">
                      <a:tint val="66000"/>
                      <a:satMod val="160000"/>
                      <a:alpha val="0"/>
                    </a:schemeClr>
                  </a:gs>
                  <a:gs pos="74000">
                    <a:schemeClr val="accent1">
                      <a:tint val="44500"/>
                      <a:satMod val="160000"/>
                    </a:schemeClr>
                  </a:gs>
                  <a:gs pos="100000">
                    <a:schemeClr val="accent1">
                      <a:tint val="23500"/>
                      <a:satMod val="160000"/>
                    </a:schemeClr>
                  </a:gs>
                </a:gsLst>
                <a:path path="circle">
                  <a:fillToRect l="50000" t="50000" r="50000" b="50000"/>
                </a:path>
                <a:tileRect/>
              </a:grad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grpSp>
      <p:sp>
        <p:nvSpPr>
          <p:cNvPr id="2" name="Footer Placeholder 1" hidden="1"/>
          <p:cNvSpPr>
            <a:spLocks noGrp="1"/>
          </p:cNvSpPr>
          <p:nvPr>
            <p:ph type="ftr" sz="quarter" idx="11"/>
          </p:nvPr>
        </p:nvSpPr>
        <p:spPr/>
        <p:txBody>
          <a:bodyPr/>
          <a:lstStyle/>
          <a:p>
            <a:endParaRPr lang="en-US"/>
          </a:p>
        </p:txBody>
      </p:sp>
      <p:sp>
        <p:nvSpPr>
          <p:cNvPr id="5" name="Date Placeholder 4" hidden="1"/>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5567142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TCP Header</a:t>
            </a:r>
            <a:endParaRPr lang="en-US" sz="2800" b="1" dirty="0">
              <a:solidFill>
                <a:prstClr val="black"/>
              </a:solidFill>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20" y="1914525"/>
            <a:ext cx="8182769"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hidden="1"/>
          <p:cNvSpPr>
            <a:spLocks noGrp="1"/>
          </p:cNvSpPr>
          <p:nvPr>
            <p:ph type="ftr" sz="quarter" idx="11"/>
          </p:nvPr>
        </p:nvSpPr>
        <p:spPr/>
        <p:txBody>
          <a:bodyPr/>
          <a:lstStyle/>
          <a:p>
            <a:endParaRPr lang="en-US"/>
          </a:p>
        </p:txBody>
      </p:sp>
      <p:sp>
        <p:nvSpPr>
          <p:cNvPr id="3" name="Date Placeholder 2" hidden="1"/>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991880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solidFill>
                  <a:schemeClr val="bg2">
                    <a:lumMod val="50000"/>
                  </a:schemeClr>
                </a:solidFill>
                <a:latin typeface="Arial" charset="0"/>
              </a:rPr>
              <a:t>Uses of firewall</a:t>
            </a:r>
            <a:endParaRPr lang="en-US" dirty="0">
              <a:solidFill>
                <a:schemeClr val="bg2">
                  <a:lumMod val="50000"/>
                </a:schemeClr>
              </a:solidFill>
              <a:latin typeface="Arial" charset="0"/>
            </a:endParaRPr>
          </a:p>
        </p:txBody>
      </p:sp>
      <p:sp>
        <p:nvSpPr>
          <p:cNvPr id="56326" name="Rectangle 6"/>
          <p:cNvSpPr>
            <a:spLocks noGrp="1" noChangeArrowheads="1"/>
          </p:cNvSpPr>
          <p:nvPr>
            <p:ph idx="1"/>
          </p:nvPr>
        </p:nvSpPr>
        <p:spPr/>
        <p:txBody>
          <a:bodyPr/>
          <a:lstStyle/>
          <a:p>
            <a:pPr>
              <a:defRPr/>
            </a:pPr>
            <a:r>
              <a:rPr lang="en-US" dirty="0" smtClean="0"/>
              <a:t>Barrier </a:t>
            </a:r>
            <a:r>
              <a:rPr lang="en-US" dirty="0"/>
              <a:t>between a </a:t>
            </a:r>
            <a:r>
              <a:rPr lang="en-US" dirty="0" smtClean="0"/>
              <a:t>trusted network to the world</a:t>
            </a:r>
          </a:p>
          <a:p>
            <a:pPr>
              <a:defRPr/>
            </a:pPr>
            <a:r>
              <a:rPr lang="en-US" dirty="0" smtClean="0">
                <a:solidFill>
                  <a:schemeClr val="accent3"/>
                </a:solidFill>
              </a:rPr>
              <a:t>Enforce protocol </a:t>
            </a:r>
            <a:r>
              <a:rPr lang="en-US" dirty="0" smtClean="0"/>
              <a:t>correctness</a:t>
            </a:r>
          </a:p>
          <a:p>
            <a:pPr>
              <a:defRPr/>
            </a:pPr>
            <a:r>
              <a:rPr lang="en-US" dirty="0" smtClean="0">
                <a:solidFill>
                  <a:schemeClr val="accent3"/>
                </a:solidFill>
              </a:rPr>
              <a:t>Enforce policy </a:t>
            </a:r>
            <a:r>
              <a:rPr lang="en-US" dirty="0" smtClean="0"/>
              <a:t>of the network administrator</a:t>
            </a:r>
          </a:p>
          <a:p>
            <a:pPr>
              <a:defRPr/>
            </a:pPr>
            <a:r>
              <a:rPr lang="en-US" dirty="0" smtClean="0"/>
              <a:t>Minimize chance of </a:t>
            </a:r>
            <a:r>
              <a:rPr lang="en-US" dirty="0" smtClean="0">
                <a:solidFill>
                  <a:schemeClr val="accent3"/>
                </a:solidFill>
              </a:rPr>
              <a:t>intrusion &amp; attacks</a:t>
            </a:r>
            <a:endParaRPr lang="en-US" dirty="0" smtClean="0"/>
          </a:p>
          <a:p>
            <a:pPr eaLnBrk="1" hangingPunct="1">
              <a:defRPr/>
            </a:pPr>
            <a:r>
              <a:rPr lang="en-US" dirty="0" smtClean="0"/>
              <a:t>Can operate in different levels of the network stack:</a:t>
            </a:r>
          </a:p>
          <a:p>
            <a:pPr lvl="1">
              <a:defRPr/>
            </a:pPr>
            <a:r>
              <a:rPr lang="en-US" dirty="0" smtClean="0"/>
              <a:t>First firewalls looked up to the TCP/IP level</a:t>
            </a:r>
          </a:p>
          <a:p>
            <a:pPr lvl="1">
              <a:defRPr/>
            </a:pPr>
            <a:r>
              <a:rPr lang="en-US" dirty="0" smtClean="0"/>
              <a:t>Today’s firewalls inspect all the way up to the application level</a:t>
            </a:r>
          </a:p>
        </p:txBody>
      </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171013526"/>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TCP Header, how Linux knows it</a:t>
            </a:r>
            <a:endParaRPr lang="en-US" sz="2800"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4787900" y="1161204"/>
            <a:ext cx="5118100" cy="461665"/>
          </a:xfrm>
          <a:prstGeom prst="rect">
            <a:avLst/>
          </a:prstGeom>
          <a:noFill/>
        </p:spPr>
        <p:txBody>
          <a:bodyPr wrap="square" rtlCol="0">
            <a:spAutoFit/>
          </a:bodyPr>
          <a:lstStyle/>
          <a:p>
            <a:pPr marL="285750" indent="-285750" fontAlgn="auto">
              <a:spcBef>
                <a:spcPts val="0"/>
              </a:spcBef>
              <a:spcAft>
                <a:spcPts val="0"/>
              </a:spcAft>
              <a:buClrTx/>
              <a:buSzTx/>
              <a:buFont typeface="Arial" panose="020B0604020202020204" pitchFamily="34" charset="0"/>
              <a:buChar char="•"/>
            </a:pPr>
            <a:r>
              <a:rPr lang="en-US" sz="2400" dirty="0" smtClean="0">
                <a:solidFill>
                  <a:prstClr val="black">
                    <a:lumMod val="75000"/>
                    <a:lumOff val="25000"/>
                  </a:prstClr>
                </a:solidFill>
                <a:latin typeface="Calibri"/>
              </a:rPr>
              <a:t>Defined in </a:t>
            </a:r>
            <a:r>
              <a:rPr lang="en-US" sz="2400" dirty="0" err="1" smtClean="0">
                <a:solidFill>
                  <a:srgbClr val="EC700A"/>
                </a:solidFill>
                <a:latin typeface="Calibri"/>
              </a:rPr>
              <a:t>linux</a:t>
            </a:r>
            <a:r>
              <a:rPr lang="en-US" sz="2400" dirty="0" smtClean="0">
                <a:solidFill>
                  <a:srgbClr val="EC700A"/>
                </a:solidFill>
                <a:latin typeface="Calibri"/>
              </a:rPr>
              <a:t>/</a:t>
            </a:r>
            <a:r>
              <a:rPr lang="en-US" sz="2400" dirty="0" err="1" smtClean="0">
                <a:solidFill>
                  <a:srgbClr val="EC700A"/>
                </a:solidFill>
                <a:latin typeface="Calibri"/>
              </a:rPr>
              <a:t>tcp.h</a:t>
            </a:r>
            <a:endParaRPr lang="en-US" sz="2400" dirty="0">
              <a:solidFill>
                <a:srgbClr val="EC700A"/>
              </a:solidFill>
              <a:latin typeface="Calibri"/>
            </a:endParaRPr>
          </a:p>
        </p:txBody>
      </p:sp>
      <p:sp>
        <p:nvSpPr>
          <p:cNvPr id="2" name="Footer Placeholder 1" hidden="1"/>
          <p:cNvSpPr>
            <a:spLocks noGrp="1"/>
          </p:cNvSpPr>
          <p:nvPr>
            <p:ph type="ftr" sz="quarter" idx="11"/>
          </p:nvPr>
        </p:nvSpPr>
        <p:spPr/>
        <p:txBody>
          <a:bodyPr/>
          <a:lstStyle/>
          <a:p>
            <a:endParaRPr lang="en-US"/>
          </a:p>
        </p:txBody>
      </p:sp>
      <p:sp>
        <p:nvSpPr>
          <p:cNvPr id="3" name="Date Placeholder 2" hidden="1"/>
          <p:cNvSpPr>
            <a:spLocks noGrp="1"/>
          </p:cNvSpPr>
          <p:nvPr>
            <p:ph type="dt" sz="half" idx="10"/>
          </p:nvPr>
        </p:nvSpPr>
        <p:spPr/>
        <p:txBody>
          <a:bodyPr/>
          <a:lstStyle/>
          <a:p>
            <a:endParaRPr lang="en-US"/>
          </a:p>
        </p:txBody>
      </p:sp>
      <p:pic>
        <p:nvPicPr>
          <p:cNvPr id="5" name="Picture 4"/>
          <p:cNvPicPr>
            <a:picLocks noChangeAspect="1"/>
          </p:cNvPicPr>
          <p:nvPr/>
        </p:nvPicPr>
        <p:blipFill>
          <a:blip r:embed="rId2"/>
          <a:stretch>
            <a:fillRect/>
          </a:stretch>
        </p:blipFill>
        <p:spPr>
          <a:xfrm>
            <a:off x="207623" y="917445"/>
            <a:ext cx="3794106" cy="5816159"/>
          </a:xfrm>
          <a:prstGeom prst="rect">
            <a:avLst/>
          </a:prstGeom>
        </p:spPr>
      </p:pic>
    </p:spTree>
    <p:extLst>
      <p:ext uri="{BB962C8B-B14F-4D97-AF65-F5344CB8AC3E}">
        <p14:creationId xmlns:p14="http://schemas.microsoft.com/office/powerpoint/2010/main" val="32347333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UDP Header</a:t>
            </a:r>
            <a:endParaRPr lang="en-US" sz="2800" b="1" dirty="0">
              <a:solidFill>
                <a:prstClr val="black"/>
              </a:solidFill>
              <a:latin typeface="Arial" panose="020B0604020202020204" pitchFamily="34" charset="0"/>
              <a:cs typeface="Arial" panose="020B060402020202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98" y="1161198"/>
            <a:ext cx="8533606"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929417" y="4258047"/>
            <a:ext cx="4890105" cy="461665"/>
          </a:xfrm>
          <a:prstGeom prst="rect">
            <a:avLst/>
          </a:prstGeom>
          <a:noFill/>
        </p:spPr>
        <p:txBody>
          <a:bodyPr wrap="square" rtlCol="0">
            <a:spAutoFit/>
          </a:bodyPr>
          <a:lstStyle/>
          <a:p>
            <a:pPr marL="285750" indent="-285750" fontAlgn="auto">
              <a:spcBef>
                <a:spcPts val="0"/>
              </a:spcBef>
              <a:spcAft>
                <a:spcPts val="0"/>
              </a:spcAft>
              <a:buClrTx/>
              <a:buSzTx/>
              <a:buFont typeface="Arial" panose="020B0604020202020204" pitchFamily="34" charset="0"/>
              <a:buChar char="•"/>
            </a:pPr>
            <a:r>
              <a:rPr lang="en-US" sz="2400" dirty="0" smtClean="0">
                <a:solidFill>
                  <a:prstClr val="black">
                    <a:lumMod val="75000"/>
                    <a:lumOff val="25000"/>
                  </a:prstClr>
                </a:solidFill>
                <a:latin typeface="Calibri"/>
              </a:rPr>
              <a:t>Defined in </a:t>
            </a:r>
            <a:r>
              <a:rPr lang="en-US" sz="2400" dirty="0" err="1" smtClean="0">
                <a:solidFill>
                  <a:srgbClr val="EC700A"/>
                </a:solidFill>
                <a:latin typeface="Calibri"/>
              </a:rPr>
              <a:t>linux</a:t>
            </a:r>
            <a:r>
              <a:rPr lang="en-US" sz="2400" dirty="0" smtClean="0">
                <a:solidFill>
                  <a:srgbClr val="EC700A"/>
                </a:solidFill>
                <a:latin typeface="Calibri"/>
              </a:rPr>
              <a:t>/</a:t>
            </a:r>
            <a:r>
              <a:rPr lang="en-US" sz="2400" dirty="0" err="1" smtClean="0">
                <a:solidFill>
                  <a:srgbClr val="EC700A"/>
                </a:solidFill>
                <a:latin typeface="Calibri"/>
              </a:rPr>
              <a:t>udp.h</a:t>
            </a:r>
            <a:endParaRPr lang="en-US" sz="2400" dirty="0">
              <a:solidFill>
                <a:srgbClr val="EC700A"/>
              </a:solidFill>
              <a:latin typeface="Calibri"/>
            </a:endParaRPr>
          </a:p>
        </p:txBody>
      </p:sp>
      <p:sp>
        <p:nvSpPr>
          <p:cNvPr id="2" name="Footer Placeholder 1" hidden="1"/>
          <p:cNvSpPr>
            <a:spLocks noGrp="1"/>
          </p:cNvSpPr>
          <p:nvPr>
            <p:ph type="ftr" sz="quarter" idx="11"/>
          </p:nvPr>
        </p:nvSpPr>
        <p:spPr/>
        <p:txBody>
          <a:bodyPr/>
          <a:lstStyle/>
          <a:p>
            <a:endParaRPr lang="en-US"/>
          </a:p>
        </p:txBody>
      </p:sp>
      <p:sp>
        <p:nvSpPr>
          <p:cNvPr id="3" name="Date Placeholder 2" hidden="1"/>
          <p:cNvSpPr>
            <a:spLocks noGrp="1"/>
          </p:cNvSpPr>
          <p:nvPr>
            <p:ph type="dt" sz="half" idx="10"/>
          </p:nvPr>
        </p:nvSpPr>
        <p:spPr/>
        <p:txBody>
          <a:bodyPr/>
          <a:lstStyle/>
          <a:p>
            <a:endParaRPr lang="en-US"/>
          </a:p>
        </p:txBody>
      </p:sp>
      <p:pic>
        <p:nvPicPr>
          <p:cNvPr id="5" name="Picture 4"/>
          <p:cNvPicPr>
            <a:picLocks noChangeAspect="1"/>
          </p:cNvPicPr>
          <p:nvPr/>
        </p:nvPicPr>
        <p:blipFill>
          <a:blip r:embed="rId3"/>
          <a:stretch>
            <a:fillRect/>
          </a:stretch>
        </p:blipFill>
        <p:spPr>
          <a:xfrm>
            <a:off x="650324" y="4221245"/>
            <a:ext cx="3044065" cy="1609283"/>
          </a:xfrm>
          <a:prstGeom prst="rect">
            <a:avLst/>
          </a:prstGeom>
        </p:spPr>
      </p:pic>
    </p:spTree>
    <p:extLst>
      <p:ext uri="{BB962C8B-B14F-4D97-AF65-F5344CB8AC3E}">
        <p14:creationId xmlns:p14="http://schemas.microsoft.com/office/powerpoint/2010/main" val="5237627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ICMP Header</a:t>
            </a:r>
            <a:endParaRPr lang="en-US" sz="2800" b="1" dirty="0">
              <a:solidFill>
                <a:prstClr val="black"/>
              </a:solidFill>
              <a:latin typeface="Arial" panose="020B0604020202020204" pitchFamily="34" charset="0"/>
              <a:cs typeface="Arial" panose="020B0604020202020204" pitchFamily="34" charset="0"/>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41" y="1062041"/>
            <a:ext cx="78835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890108" y="3006190"/>
            <a:ext cx="4890105" cy="461665"/>
          </a:xfrm>
          <a:prstGeom prst="rect">
            <a:avLst/>
          </a:prstGeom>
          <a:noFill/>
        </p:spPr>
        <p:txBody>
          <a:bodyPr wrap="square" rtlCol="0">
            <a:spAutoFit/>
          </a:bodyPr>
          <a:lstStyle/>
          <a:p>
            <a:pPr marL="285750" indent="-285750" fontAlgn="auto">
              <a:spcBef>
                <a:spcPts val="0"/>
              </a:spcBef>
              <a:spcAft>
                <a:spcPts val="0"/>
              </a:spcAft>
              <a:buClrTx/>
              <a:buSzTx/>
              <a:buFont typeface="Arial" panose="020B0604020202020204" pitchFamily="34" charset="0"/>
              <a:buChar char="•"/>
            </a:pPr>
            <a:r>
              <a:rPr lang="en-US" sz="2400" dirty="0" smtClean="0">
                <a:solidFill>
                  <a:prstClr val="black">
                    <a:lumMod val="75000"/>
                    <a:lumOff val="25000"/>
                  </a:prstClr>
                </a:solidFill>
                <a:latin typeface="Calibri"/>
              </a:rPr>
              <a:t>Defined in </a:t>
            </a:r>
            <a:r>
              <a:rPr lang="en-US" sz="2400" dirty="0" err="1" smtClean="0">
                <a:solidFill>
                  <a:srgbClr val="EC700A"/>
                </a:solidFill>
                <a:latin typeface="Calibri"/>
              </a:rPr>
              <a:t>linux</a:t>
            </a:r>
            <a:r>
              <a:rPr lang="en-US" sz="2400" dirty="0" smtClean="0">
                <a:solidFill>
                  <a:srgbClr val="EC700A"/>
                </a:solidFill>
                <a:latin typeface="Calibri"/>
              </a:rPr>
              <a:t>/</a:t>
            </a:r>
            <a:r>
              <a:rPr lang="en-US" sz="2400" dirty="0" err="1" smtClean="0">
                <a:solidFill>
                  <a:srgbClr val="EC700A"/>
                </a:solidFill>
                <a:latin typeface="Calibri"/>
              </a:rPr>
              <a:t>icmp.h</a:t>
            </a:r>
            <a:endParaRPr lang="en-US" sz="2400" dirty="0">
              <a:solidFill>
                <a:srgbClr val="EC700A"/>
              </a:solidFill>
              <a:latin typeface="Calibri"/>
            </a:endParaRPr>
          </a:p>
        </p:txBody>
      </p:sp>
      <p:sp>
        <p:nvSpPr>
          <p:cNvPr id="2" name="Footer Placeholder 1" hidden="1"/>
          <p:cNvSpPr>
            <a:spLocks noGrp="1"/>
          </p:cNvSpPr>
          <p:nvPr>
            <p:ph type="ftr" sz="quarter" idx="11"/>
          </p:nvPr>
        </p:nvSpPr>
        <p:spPr/>
        <p:txBody>
          <a:bodyPr/>
          <a:lstStyle/>
          <a:p>
            <a:endParaRPr lang="en-US"/>
          </a:p>
        </p:txBody>
      </p:sp>
      <p:sp>
        <p:nvSpPr>
          <p:cNvPr id="3" name="Date Placeholder 2" hidden="1"/>
          <p:cNvSpPr>
            <a:spLocks noGrp="1"/>
          </p:cNvSpPr>
          <p:nvPr>
            <p:ph type="dt" sz="half" idx="10"/>
          </p:nvPr>
        </p:nvSpPr>
        <p:spPr/>
        <p:txBody>
          <a:bodyPr/>
          <a:lstStyle/>
          <a:p>
            <a:endParaRPr lang="en-US"/>
          </a:p>
        </p:txBody>
      </p:sp>
      <p:pic>
        <p:nvPicPr>
          <p:cNvPr id="5" name="Picture 4"/>
          <p:cNvPicPr>
            <a:picLocks noChangeAspect="1"/>
          </p:cNvPicPr>
          <p:nvPr/>
        </p:nvPicPr>
        <p:blipFill>
          <a:blip r:embed="rId3"/>
          <a:stretch>
            <a:fillRect/>
          </a:stretch>
        </p:blipFill>
        <p:spPr>
          <a:xfrm>
            <a:off x="365567" y="3006190"/>
            <a:ext cx="3587001" cy="3797506"/>
          </a:xfrm>
          <a:prstGeom prst="rect">
            <a:avLst/>
          </a:prstGeom>
        </p:spPr>
      </p:pic>
    </p:spTree>
    <p:extLst>
      <p:ext uri="{BB962C8B-B14F-4D97-AF65-F5344CB8AC3E}">
        <p14:creationId xmlns:p14="http://schemas.microsoft.com/office/powerpoint/2010/main" val="34552644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5034796" y="4648200"/>
            <a:ext cx="4144163"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1600" dirty="0" smtClean="0">
                <a:solidFill>
                  <a:prstClr val="black"/>
                </a:solidFill>
                <a:latin typeface="Arial" pitchFamily="34" charset="0"/>
                <a:cs typeface="Arial" charset="0"/>
              </a:rPr>
              <a:t>Data</a:t>
            </a:r>
          </a:p>
          <a:p>
            <a:pPr fontAlgn="auto">
              <a:spcBef>
                <a:spcPts val="600"/>
              </a:spcBef>
              <a:spcAft>
                <a:spcPts val="0"/>
              </a:spcAft>
              <a:buClrTx/>
              <a:buSzPct val="115000"/>
              <a:buFontTx/>
              <a:buNone/>
            </a:pPr>
            <a:r>
              <a:rPr lang="en-US" sz="900" dirty="0" smtClean="0">
                <a:solidFill>
                  <a:prstClr val="black"/>
                </a:solidFill>
                <a:latin typeface="Calibri"/>
              </a:rPr>
              <a:t>HTTP/1.1 200 OK0x20Last-Modified: Mon, 07 Apr 2014 09:16:25 </a:t>
            </a:r>
          </a:p>
          <a:p>
            <a:pPr fontAlgn="auto">
              <a:spcBef>
                <a:spcPts val="600"/>
              </a:spcBef>
              <a:spcAft>
                <a:spcPts val="0"/>
              </a:spcAft>
              <a:buClrTx/>
              <a:buSzPct val="115000"/>
              <a:buFontTx/>
              <a:buNone/>
            </a:pPr>
            <a:r>
              <a:rPr lang="en-US" sz="900" dirty="0" smtClean="0">
                <a:solidFill>
                  <a:prstClr val="black"/>
                </a:solidFill>
                <a:latin typeface="Calibri"/>
              </a:rPr>
              <a:t>GMT0x20Content-Type</a:t>
            </a:r>
            <a:r>
              <a:rPr lang="en-US" sz="900" dirty="0">
                <a:solidFill>
                  <a:prstClr val="black"/>
                </a:solidFill>
                <a:latin typeface="Calibri"/>
              </a:rPr>
              <a:t>: image/jpeg0x20Cache-Control:</a:t>
            </a:r>
          </a:p>
          <a:p>
            <a:pPr fontAlgn="auto">
              <a:spcBef>
                <a:spcPts val="600"/>
              </a:spcBef>
              <a:spcAft>
                <a:spcPts val="0"/>
              </a:spcAft>
              <a:buClrTx/>
              <a:buSzPct val="115000"/>
              <a:buFontTx/>
              <a:buNone/>
            </a:pPr>
            <a:r>
              <a:rPr lang="en-US" sz="900" dirty="0">
                <a:solidFill>
                  <a:prstClr val="black"/>
                </a:solidFill>
                <a:latin typeface="Calibri"/>
              </a:rPr>
              <a:t> max-age = 3153600000x20magicmarker: 10x20Content-Length:</a:t>
            </a:r>
          </a:p>
          <a:p>
            <a:pPr fontAlgn="auto">
              <a:spcBef>
                <a:spcPts val="600"/>
              </a:spcBef>
              <a:spcAft>
                <a:spcPts val="0"/>
              </a:spcAft>
              <a:buClrTx/>
              <a:buSzPct val="115000"/>
              <a:buFontTx/>
              <a:buNone/>
            </a:pPr>
            <a:r>
              <a:rPr lang="en-US" sz="900" dirty="0">
                <a:solidFill>
                  <a:prstClr val="black"/>
                </a:solidFill>
                <a:latin typeface="Calibri"/>
              </a:rPr>
              <a:t> 47060x20Accept-Ranges: bytes0x20Date: Mon, 07 Apr 2014 </a:t>
            </a:r>
          </a:p>
          <a:p>
            <a:pPr fontAlgn="auto">
              <a:spcBef>
                <a:spcPts val="600"/>
              </a:spcBef>
              <a:spcAft>
                <a:spcPts val="0"/>
              </a:spcAft>
              <a:buClrTx/>
              <a:buSzPct val="115000"/>
              <a:buFontTx/>
              <a:buNone/>
            </a:pPr>
            <a:r>
              <a:rPr lang="en-US" sz="900" dirty="0">
                <a:solidFill>
                  <a:prstClr val="black"/>
                </a:solidFill>
                <a:latin typeface="Calibri"/>
              </a:rPr>
              <a:t> 11:35:46 GMT0x20X-Varnish: 2786274250 27578957660x20Age:</a:t>
            </a:r>
          </a:p>
          <a:p>
            <a:pPr fontAlgn="auto">
              <a:spcBef>
                <a:spcPts val="600"/>
              </a:spcBef>
              <a:spcAft>
                <a:spcPts val="0"/>
              </a:spcAft>
              <a:buClrTx/>
              <a:buSzPct val="115000"/>
              <a:buFontTx/>
              <a:buNone/>
            </a:pPr>
            <a:r>
              <a:rPr lang="en-US" sz="900" dirty="0">
                <a:solidFill>
                  <a:prstClr val="black"/>
                </a:solidFill>
                <a:latin typeface="Calibri"/>
              </a:rPr>
              <a:t> 83980x20Via: 1.1 varnish0x20Connection: keep-alive0x20X-Cache:</a:t>
            </a:r>
          </a:p>
          <a:p>
            <a:pPr fontAlgn="auto">
              <a:spcBef>
                <a:spcPts val="600"/>
              </a:spcBef>
              <a:spcAft>
                <a:spcPts val="0"/>
              </a:spcAft>
              <a:buClrTx/>
              <a:buSzPct val="115000"/>
              <a:buFontTx/>
              <a:buNone/>
            </a:pPr>
            <a:r>
              <a:rPr lang="en-US" sz="900" dirty="0">
                <a:solidFill>
                  <a:prstClr val="black"/>
                </a:solidFill>
                <a:latin typeface="Calibri"/>
              </a:rPr>
              <a:t> </a:t>
            </a:r>
            <a:endParaRPr lang="en-US" sz="900" dirty="0">
              <a:solidFill>
                <a:prstClr val="black"/>
              </a:solidFill>
              <a:latin typeface="Arial" pitchFamily="34" charset="0"/>
              <a:cs typeface="Arial" charset="0"/>
            </a:endParaRPr>
          </a:p>
        </p:txBody>
      </p:sp>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err="1" smtClean="0">
                <a:solidFill>
                  <a:prstClr val="black">
                    <a:lumMod val="75000"/>
                    <a:lumOff val="25000"/>
                  </a:prstClr>
                </a:solidFill>
                <a:latin typeface="Arial" panose="020B0604020202020204" pitchFamily="34" charset="0"/>
                <a:cs typeface="Arial" panose="020B0604020202020204" pitchFamily="34" charset="0"/>
              </a:rPr>
              <a:t>sk_buff</a:t>
            </a:r>
            <a:endParaRPr lang="en-US" sz="2800" b="1" dirty="0">
              <a:solidFill>
                <a:prstClr val="black">
                  <a:lumMod val="75000"/>
                  <a:lumOff val="25000"/>
                </a:prstClr>
              </a:solidFill>
              <a:latin typeface="Arial" panose="020B0604020202020204" pitchFamily="34" charset="0"/>
              <a:cs typeface="Arial" panose="020B0604020202020204" pitchFamily="34" charset="0"/>
            </a:endParaRPr>
          </a:p>
        </p:txBody>
      </p:sp>
      <p:sp>
        <p:nvSpPr>
          <p:cNvPr id="7" name="Rectangle 6"/>
          <p:cNvSpPr/>
          <p:nvPr/>
        </p:nvSpPr>
        <p:spPr bwMode="auto">
          <a:xfrm>
            <a:off x="999688"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lumMod val="85000"/>
                    <a:lumOff val="15000"/>
                  </a:prstClr>
                </a:solidFill>
                <a:latin typeface="Arial" pitchFamily="34" charset="0"/>
                <a:cs typeface="Arial" charset="0"/>
              </a:rPr>
              <a:t>IP header:</a:t>
            </a:r>
            <a:endParaRPr lang="en-US" sz="1800" dirty="0">
              <a:solidFill>
                <a:prstClr val="black">
                  <a:lumMod val="85000"/>
                  <a:lumOff val="15000"/>
                </a:prstClr>
              </a:solidFill>
              <a:latin typeface="Arial" pitchFamily="34" charset="0"/>
              <a:cs typeface="Arial" charset="0"/>
            </a:endParaRPr>
          </a:p>
        </p:txBody>
      </p:sp>
      <p:sp>
        <p:nvSpPr>
          <p:cNvPr id="8" name="Rectangle 7"/>
          <p:cNvSpPr/>
          <p:nvPr/>
        </p:nvSpPr>
        <p:spPr bwMode="auto">
          <a:xfrm>
            <a:off x="3017241"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solidFill>
                <a:latin typeface="Arial" pitchFamily="34" charset="0"/>
                <a:cs typeface="Arial" charset="0"/>
              </a:rPr>
              <a:t>TCP/UDP header</a:t>
            </a:r>
            <a:endParaRPr lang="en-US" sz="2000" dirty="0">
              <a:solidFill>
                <a:prstClr val="black"/>
              </a:solidFill>
              <a:latin typeface="Arial" pitchFamily="34" charset="0"/>
              <a:cs typeface="Arial" charset="0"/>
            </a:endParaRPr>
          </a:p>
        </p:txBody>
      </p:sp>
      <p:sp>
        <p:nvSpPr>
          <p:cNvPr id="9" name="TextBox 8"/>
          <p:cNvSpPr txBox="1"/>
          <p:nvPr/>
        </p:nvSpPr>
        <p:spPr>
          <a:xfrm>
            <a:off x="165100" y="1161200"/>
            <a:ext cx="9493250" cy="3323987"/>
          </a:xfrm>
          <a:prstGeom prst="rect">
            <a:avLst/>
          </a:prstGeom>
          <a:noFill/>
        </p:spPr>
        <p:txBody>
          <a:bodyPr wrap="square" rtlCol="0">
            <a:spAutoFit/>
          </a:bodyPr>
          <a:lstStyle/>
          <a:p>
            <a:pPr marL="342900" indent="-342900" fontAlgn="auto">
              <a:spcBef>
                <a:spcPts val="0"/>
              </a:spcBef>
              <a:spcAft>
                <a:spcPts val="0"/>
              </a:spcAft>
              <a:buClrTx/>
              <a:buSzTx/>
              <a:buFont typeface="Arial" panose="020B0604020202020204" pitchFamily="34" charset="0"/>
              <a:buChar char="•"/>
            </a:pPr>
            <a:r>
              <a:rPr lang="en-US" sz="2400" dirty="0" smtClean="0">
                <a:solidFill>
                  <a:prstClr val="black">
                    <a:lumMod val="75000"/>
                    <a:lumOff val="25000"/>
                  </a:prstClr>
                </a:solidFill>
                <a:latin typeface="Arial" panose="020B0604020202020204" pitchFamily="34" charset="0"/>
                <a:cs typeface="Arial" panose="020B0604020202020204" pitchFamily="34" charset="0"/>
              </a:rPr>
              <a:t>The Linux </a:t>
            </a:r>
            <a:r>
              <a:rPr lang="en-US" sz="2400" dirty="0" err="1" smtClean="0">
                <a:solidFill>
                  <a:prstClr val="black">
                    <a:lumMod val="75000"/>
                    <a:lumOff val="25000"/>
                  </a:prstClr>
                </a:solidFill>
                <a:latin typeface="Arial" panose="020B0604020202020204" pitchFamily="34" charset="0"/>
                <a:cs typeface="Arial" panose="020B0604020202020204" pitchFamily="34" charset="0"/>
              </a:rPr>
              <a:t>struct</a:t>
            </a:r>
            <a:r>
              <a:rPr lang="en-US" sz="2400" dirty="0" smtClean="0">
                <a:solidFill>
                  <a:prstClr val="black">
                    <a:lumMod val="75000"/>
                    <a:lumOff val="25000"/>
                  </a:prstClr>
                </a:solidFill>
                <a:latin typeface="Arial" panose="020B0604020202020204" pitchFamily="34" charset="0"/>
                <a:cs typeface="Arial" panose="020B0604020202020204" pitchFamily="34" charset="0"/>
              </a:rPr>
              <a:t> that holds a pointer to the packet and metadata about the packet</a:t>
            </a:r>
          </a:p>
          <a:p>
            <a:pPr marL="342900" indent="-342900" fontAlgn="auto">
              <a:spcBef>
                <a:spcPts val="0"/>
              </a:spcBef>
              <a:spcAft>
                <a:spcPts val="0"/>
              </a:spcAft>
              <a:buClrTx/>
              <a:buSzTx/>
              <a:buFont typeface="Arial" panose="020B0604020202020204" pitchFamily="34" charset="0"/>
              <a:buChar char="•"/>
            </a:pPr>
            <a:r>
              <a:rPr lang="en-US" sz="2400" dirty="0" smtClean="0">
                <a:solidFill>
                  <a:prstClr val="black">
                    <a:lumMod val="75000"/>
                    <a:lumOff val="25000"/>
                  </a:prstClr>
                </a:solidFill>
                <a:latin typeface="Arial" panose="020B0604020202020204" pitchFamily="34" charset="0"/>
                <a:cs typeface="Arial" panose="020B0604020202020204" pitchFamily="34" charset="0"/>
              </a:rPr>
              <a:t>Hold many fields for many purposes</a:t>
            </a:r>
          </a:p>
          <a:p>
            <a:pPr marL="800100" lvl="1" indent="-342900" fontAlgn="auto">
              <a:spcBef>
                <a:spcPts val="0"/>
              </a:spcBef>
              <a:spcAft>
                <a:spcPts val="0"/>
              </a:spcAft>
              <a:buClrTx/>
              <a:buSzTx/>
              <a:buFont typeface="Arial" panose="020B0604020202020204" pitchFamily="34" charset="0"/>
              <a:buChar char="•"/>
            </a:pPr>
            <a:r>
              <a:rPr lang="en-US" sz="1800" i="1" dirty="0">
                <a:solidFill>
                  <a:prstClr val="black">
                    <a:lumMod val="75000"/>
                    <a:lumOff val="25000"/>
                  </a:prstClr>
                </a:solidFill>
                <a:latin typeface="Arial" panose="020B0604020202020204" pitchFamily="34" charset="0"/>
                <a:cs typeface="Arial" panose="020B0604020202020204" pitchFamily="34" charset="0"/>
              </a:rPr>
              <a:t>h</a:t>
            </a:r>
            <a:r>
              <a:rPr lang="en-US" sz="1800" i="1" dirty="0" smtClean="0">
                <a:solidFill>
                  <a:prstClr val="black">
                    <a:lumMod val="75000"/>
                    <a:lumOff val="25000"/>
                  </a:prstClr>
                </a:solidFill>
                <a:latin typeface="Arial" panose="020B0604020202020204" pitchFamily="34" charset="0"/>
                <a:cs typeface="Arial" panose="020B0604020202020204" pitchFamily="34" charset="0"/>
              </a:rPr>
              <a:t>ead, data, tail , end</a:t>
            </a:r>
          </a:p>
          <a:p>
            <a:pPr marL="800100" lvl="1" indent="-342900" fontAlgn="auto">
              <a:spcBef>
                <a:spcPts val="0"/>
              </a:spcBef>
              <a:spcAft>
                <a:spcPts val="0"/>
              </a:spcAft>
              <a:buClrTx/>
              <a:buSzTx/>
              <a:buFont typeface="Arial" panose="020B0604020202020204" pitchFamily="34" charset="0"/>
              <a:buChar char="•"/>
            </a:pPr>
            <a:r>
              <a:rPr lang="en-US" sz="1800" i="1" dirty="0" smtClean="0">
                <a:solidFill>
                  <a:prstClr val="black">
                    <a:lumMod val="75000"/>
                    <a:lumOff val="25000"/>
                  </a:prstClr>
                </a:solidFill>
                <a:latin typeface="Arial" panose="020B0604020202020204" pitchFamily="34" charset="0"/>
                <a:cs typeface="Arial" panose="020B0604020202020204" pitchFamily="34" charset="0"/>
              </a:rPr>
              <a:t>transport layer headers</a:t>
            </a:r>
          </a:p>
          <a:p>
            <a:pPr marL="1257300" lvl="2" indent="-342900" fontAlgn="auto">
              <a:spcBef>
                <a:spcPts val="0"/>
              </a:spcBef>
              <a:spcAft>
                <a:spcPts val="0"/>
              </a:spcAft>
              <a:buClrTx/>
              <a:buSzTx/>
              <a:buFont typeface="Arial" panose="020B0604020202020204" pitchFamily="34" charset="0"/>
              <a:buChar char="•"/>
            </a:pPr>
            <a:r>
              <a:rPr lang="en-US" sz="1800" i="1" dirty="0" err="1" smtClean="0">
                <a:solidFill>
                  <a:prstClr val="black">
                    <a:lumMod val="75000"/>
                    <a:lumOff val="25000"/>
                  </a:prstClr>
                </a:solidFill>
                <a:latin typeface="Arial" panose="020B0604020202020204" pitchFamily="34" charset="0"/>
                <a:cs typeface="Arial" panose="020B0604020202020204" pitchFamily="34" charset="0"/>
              </a:rPr>
              <a:t>tcphdr</a:t>
            </a:r>
            <a:r>
              <a:rPr lang="en-US" sz="1800" i="1" dirty="0" smtClean="0">
                <a:solidFill>
                  <a:prstClr val="black">
                    <a:lumMod val="75000"/>
                    <a:lumOff val="25000"/>
                  </a:prstClr>
                </a:solidFill>
                <a:latin typeface="Arial" panose="020B0604020202020204" pitchFamily="34" charset="0"/>
                <a:cs typeface="Arial" panose="020B0604020202020204" pitchFamily="34" charset="0"/>
              </a:rPr>
              <a:t>, </a:t>
            </a:r>
            <a:r>
              <a:rPr lang="en-US" sz="1800" i="1" dirty="0" err="1" smtClean="0">
                <a:solidFill>
                  <a:prstClr val="black">
                    <a:lumMod val="75000"/>
                    <a:lumOff val="25000"/>
                  </a:prstClr>
                </a:solidFill>
                <a:latin typeface="Arial" panose="020B0604020202020204" pitchFamily="34" charset="0"/>
                <a:cs typeface="Arial" panose="020B0604020202020204" pitchFamily="34" charset="0"/>
              </a:rPr>
              <a:t>udphdr</a:t>
            </a:r>
            <a:r>
              <a:rPr lang="en-US" sz="1800" i="1" dirty="0" smtClean="0">
                <a:solidFill>
                  <a:prstClr val="black">
                    <a:lumMod val="75000"/>
                    <a:lumOff val="25000"/>
                  </a:prstClr>
                </a:solidFill>
                <a:latin typeface="Arial" panose="020B0604020202020204" pitchFamily="34" charset="0"/>
                <a:cs typeface="Arial" panose="020B0604020202020204" pitchFamily="34" charset="0"/>
              </a:rPr>
              <a:t>, </a:t>
            </a:r>
            <a:r>
              <a:rPr lang="en-US" sz="1800" i="1" dirty="0" err="1" smtClean="0">
                <a:solidFill>
                  <a:prstClr val="black">
                    <a:lumMod val="75000"/>
                    <a:lumOff val="25000"/>
                  </a:prstClr>
                </a:solidFill>
                <a:latin typeface="Arial" panose="020B0604020202020204" pitchFamily="34" charset="0"/>
                <a:cs typeface="Arial" panose="020B0604020202020204" pitchFamily="34" charset="0"/>
              </a:rPr>
              <a:t>icmphdr</a:t>
            </a:r>
            <a:endParaRPr lang="en-US" sz="1800" i="1" dirty="0" smtClean="0">
              <a:solidFill>
                <a:prstClr val="black">
                  <a:lumMod val="75000"/>
                  <a:lumOff val="25000"/>
                </a:prstClr>
              </a:solidFill>
              <a:latin typeface="Arial" panose="020B0604020202020204" pitchFamily="34" charset="0"/>
              <a:cs typeface="Arial" panose="020B0604020202020204" pitchFamily="34" charset="0"/>
            </a:endParaRPr>
          </a:p>
          <a:p>
            <a:pPr marL="800100" lvl="1" indent="-342900" fontAlgn="auto">
              <a:spcBef>
                <a:spcPts val="0"/>
              </a:spcBef>
              <a:spcAft>
                <a:spcPts val="0"/>
              </a:spcAft>
              <a:buClrTx/>
              <a:buSzTx/>
              <a:buFont typeface="Arial" panose="020B0604020202020204" pitchFamily="34" charset="0"/>
              <a:buChar char="•"/>
            </a:pPr>
            <a:r>
              <a:rPr lang="en-US" sz="1800" i="1" dirty="0" smtClean="0">
                <a:solidFill>
                  <a:prstClr val="black">
                    <a:lumMod val="75000"/>
                    <a:lumOff val="25000"/>
                  </a:prstClr>
                </a:solidFill>
                <a:latin typeface="Arial" panose="020B0604020202020204" pitchFamily="34" charset="0"/>
                <a:cs typeface="Arial" panose="020B0604020202020204" pitchFamily="34" charset="0"/>
              </a:rPr>
              <a:t>network layer headers</a:t>
            </a:r>
          </a:p>
          <a:p>
            <a:pPr marL="1257300" lvl="2" indent="-342900" fontAlgn="auto">
              <a:spcBef>
                <a:spcPts val="0"/>
              </a:spcBef>
              <a:spcAft>
                <a:spcPts val="0"/>
              </a:spcAft>
              <a:buClrTx/>
              <a:buSzTx/>
              <a:buFont typeface="Arial" panose="020B0604020202020204" pitchFamily="34" charset="0"/>
              <a:buChar char="•"/>
            </a:pPr>
            <a:r>
              <a:rPr lang="en-US" sz="1800" i="1" dirty="0" err="1">
                <a:solidFill>
                  <a:prstClr val="black">
                    <a:lumMod val="75000"/>
                    <a:lumOff val="25000"/>
                  </a:prstClr>
                </a:solidFill>
                <a:latin typeface="Arial" panose="020B0604020202020204" pitchFamily="34" charset="0"/>
                <a:cs typeface="Arial" panose="020B0604020202020204" pitchFamily="34" charset="0"/>
              </a:rPr>
              <a:t>i</a:t>
            </a:r>
            <a:r>
              <a:rPr lang="en-US" sz="1800" i="1" dirty="0" err="1" smtClean="0">
                <a:solidFill>
                  <a:prstClr val="black">
                    <a:lumMod val="75000"/>
                    <a:lumOff val="25000"/>
                  </a:prstClr>
                </a:solidFill>
                <a:latin typeface="Arial" panose="020B0604020202020204" pitchFamily="34" charset="0"/>
                <a:cs typeface="Arial" panose="020B0604020202020204" pitchFamily="34" charset="0"/>
              </a:rPr>
              <a:t>ph</a:t>
            </a:r>
            <a:r>
              <a:rPr lang="en-US" sz="1800" i="1" dirty="0" smtClean="0">
                <a:solidFill>
                  <a:prstClr val="black">
                    <a:lumMod val="75000"/>
                    <a:lumOff val="25000"/>
                  </a:prstClr>
                </a:solidFill>
                <a:latin typeface="Arial" panose="020B0604020202020204" pitchFamily="34" charset="0"/>
                <a:cs typeface="Arial" panose="020B0604020202020204" pitchFamily="34" charset="0"/>
              </a:rPr>
              <a:t>, ipv6h</a:t>
            </a:r>
          </a:p>
          <a:p>
            <a:pPr marL="285750" indent="-285750" fontAlgn="auto">
              <a:spcBef>
                <a:spcPts val="0"/>
              </a:spcBef>
              <a:spcAft>
                <a:spcPts val="0"/>
              </a:spcAft>
              <a:buClrTx/>
              <a:buSzTx/>
              <a:buFont typeface="Arial" panose="020B0604020202020204" pitchFamily="34" charset="0"/>
              <a:buChar char="•"/>
            </a:pPr>
            <a:r>
              <a:rPr lang="en-US" sz="2400" dirty="0" smtClean="0">
                <a:solidFill>
                  <a:prstClr val="black">
                    <a:lumMod val="75000"/>
                    <a:lumOff val="25000"/>
                  </a:prstClr>
                </a:solidFill>
                <a:latin typeface="Arial" panose="020B0604020202020204" pitchFamily="34" charset="0"/>
                <a:cs typeface="Arial" panose="020B0604020202020204" pitchFamily="34" charset="0"/>
              </a:rPr>
              <a:t>The packet is copied directly to the RAM (DMA) and each part of the kernel that touches it, just gets a pointer</a:t>
            </a:r>
          </a:p>
        </p:txBody>
      </p:sp>
      <p:sp>
        <p:nvSpPr>
          <p:cNvPr id="10" name="Right Arrow 9"/>
          <p:cNvSpPr/>
          <p:nvPr/>
        </p:nvSpPr>
        <p:spPr>
          <a:xfrm rot="6847014">
            <a:off x="467866" y="3310667"/>
            <a:ext cx="2144963" cy="526148"/>
          </a:xfrm>
          <a:prstGeom prst="rightArrow">
            <a:avLst>
              <a:gd name="adj1" fmla="val 15011"/>
              <a:gd name="adj2" fmla="val 1244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white"/>
              </a:solidFill>
            </a:endParaRPr>
          </a:p>
        </p:txBody>
      </p:sp>
      <p:sp>
        <p:nvSpPr>
          <p:cNvPr id="11" name="Right Arrow 10"/>
          <p:cNvSpPr/>
          <p:nvPr/>
        </p:nvSpPr>
        <p:spPr>
          <a:xfrm rot="1300228">
            <a:off x="2493003" y="3446555"/>
            <a:ext cx="6917452" cy="520544"/>
          </a:xfrm>
          <a:prstGeom prst="rightArrow">
            <a:avLst>
              <a:gd name="adj1" fmla="val 15011"/>
              <a:gd name="adj2" fmla="val 1244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white"/>
              </a:solidFill>
            </a:endParaRPr>
          </a:p>
        </p:txBody>
      </p:sp>
      <p:sp>
        <p:nvSpPr>
          <p:cNvPr id="2" name="Footer Placeholder 1" hidden="1"/>
          <p:cNvSpPr>
            <a:spLocks noGrp="1"/>
          </p:cNvSpPr>
          <p:nvPr>
            <p:ph type="ftr" sz="quarter" idx="11"/>
          </p:nvPr>
        </p:nvSpPr>
        <p:spPr/>
        <p:txBody>
          <a:bodyPr/>
          <a:lstStyle/>
          <a:p>
            <a:endParaRPr lang="en-US"/>
          </a:p>
        </p:txBody>
      </p:sp>
      <p:sp>
        <p:nvSpPr>
          <p:cNvPr id="3" name="Date Placeholder 2" hidden="1"/>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47566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grpId="1" nodeType="clickEffect">
                                  <p:stCondLst>
                                    <p:cond delay="0"/>
                                  </p:stCondLst>
                                  <p:childTnLst>
                                    <p:anim calcmode="lin" valueType="num">
                                      <p:cBhvr>
                                        <p:cTn id="16" dur="500"/>
                                        <p:tgtEl>
                                          <p:spTgt spid="10"/>
                                        </p:tgtEl>
                                        <p:attrNameLst>
                                          <p:attrName>ppt_w</p:attrName>
                                        </p:attrNameLst>
                                      </p:cBhvr>
                                      <p:tavLst>
                                        <p:tav tm="0">
                                          <p:val>
                                            <p:strVal val="ppt_w"/>
                                          </p:val>
                                        </p:tav>
                                        <p:tav tm="100000">
                                          <p:val>
                                            <p:fltVal val="0"/>
                                          </p:val>
                                        </p:tav>
                                      </p:tavLst>
                                    </p:anim>
                                    <p:anim calcmode="lin" valueType="num">
                                      <p:cBhvr>
                                        <p:cTn id="17" dur="500"/>
                                        <p:tgtEl>
                                          <p:spTgt spid="10"/>
                                        </p:tgtEl>
                                        <p:attrNameLst>
                                          <p:attrName>ppt_h</p:attrName>
                                        </p:attrNameLst>
                                      </p:cBhvr>
                                      <p:tavLst>
                                        <p:tav tm="0">
                                          <p:val>
                                            <p:strVal val="ppt_h"/>
                                          </p:val>
                                        </p:tav>
                                        <p:tav tm="100000">
                                          <p:val>
                                            <p:fltVal val="0"/>
                                          </p:val>
                                        </p:tav>
                                      </p:tavLst>
                                    </p:anim>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3" presetClass="exit" presetSubtype="32" fill="hold" grpId="1" nodeType="clickEffect">
                                  <p:stCondLst>
                                    <p:cond delay="0"/>
                                  </p:stCondLst>
                                  <p:childTnLst>
                                    <p:anim calcmode="lin" valueType="num">
                                      <p:cBhvr>
                                        <p:cTn id="23" dur="500"/>
                                        <p:tgtEl>
                                          <p:spTgt spid="11"/>
                                        </p:tgtEl>
                                        <p:attrNameLst>
                                          <p:attrName>ppt_w</p:attrName>
                                        </p:attrNameLst>
                                      </p:cBhvr>
                                      <p:tavLst>
                                        <p:tav tm="0">
                                          <p:val>
                                            <p:strVal val="ppt_w"/>
                                          </p:val>
                                        </p:tav>
                                        <p:tav tm="100000">
                                          <p:val>
                                            <p:fltVal val="0"/>
                                          </p:val>
                                        </p:tav>
                                      </p:tavLst>
                                    </p:anim>
                                    <p:anim calcmode="lin" valueType="num">
                                      <p:cBhvr>
                                        <p:cTn id="24" dur="500"/>
                                        <p:tgtEl>
                                          <p:spTgt spid="11"/>
                                        </p:tgtEl>
                                        <p:attrNameLst>
                                          <p:attrName>ppt_h</p:attrName>
                                        </p:attrNameLst>
                                      </p:cBhvr>
                                      <p:tavLst>
                                        <p:tav tm="0">
                                          <p:val>
                                            <p:strVal val="ppt_h"/>
                                          </p:val>
                                        </p:tav>
                                        <p:tav tm="100000">
                                          <p:val>
                                            <p:fltVal val="0"/>
                                          </p:val>
                                        </p:tav>
                                      </p:tavLst>
                                    </p:anim>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a:lstStyle/>
          <a:p>
            <a:r>
              <a:rPr lang="en-US" dirty="0">
                <a:latin typeface="Arial" charset="0"/>
              </a:rPr>
              <a:t>Agenda</a:t>
            </a:r>
            <a:endParaRPr lang="en-US" dirty="0" smtClean="0">
              <a:latin typeface="Arial" charset="0"/>
            </a:endParaRPr>
          </a:p>
        </p:txBody>
      </p:sp>
      <p:grpSp>
        <p:nvGrpSpPr>
          <p:cNvPr id="11267" name="Group 3"/>
          <p:cNvGrpSpPr>
            <a:grpSpLocks/>
          </p:cNvGrpSpPr>
          <p:nvPr/>
        </p:nvGrpSpPr>
        <p:grpSpPr bwMode="auto">
          <a:xfrm>
            <a:off x="1293284" y="1749425"/>
            <a:ext cx="7384785" cy="654050"/>
            <a:chOff x="1193800" y="1749425"/>
            <a:chExt cx="6816724" cy="654050"/>
          </a:xfrm>
        </p:grpSpPr>
        <p:grpSp>
          <p:nvGrpSpPr>
            <p:cNvPr id="11289" name="Group 2"/>
            <p:cNvGrpSpPr>
              <a:grpSpLocks/>
            </p:cNvGrpSpPr>
            <p:nvPr/>
          </p:nvGrpSpPr>
          <p:grpSpPr bwMode="auto">
            <a:xfrm>
              <a:off x="1193800" y="1749425"/>
              <a:ext cx="6756401" cy="654050"/>
              <a:chOff x="1193800" y="1749425"/>
              <a:chExt cx="6756401" cy="654050"/>
            </a:xfrm>
          </p:grpSpPr>
          <p:sp>
            <p:nvSpPr>
              <p:cNvPr id="11291"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1290"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Virtualization</a:t>
              </a:r>
              <a:endParaRPr lang="en-US" sz="2600" dirty="0">
                <a:latin typeface="Arial" charset="0"/>
              </a:endParaRPr>
            </a:p>
          </p:txBody>
        </p:sp>
      </p:grpSp>
      <p:grpSp>
        <p:nvGrpSpPr>
          <p:cNvPr id="11268" name="Group 5"/>
          <p:cNvGrpSpPr>
            <a:grpSpLocks/>
          </p:cNvGrpSpPr>
          <p:nvPr/>
        </p:nvGrpSpPr>
        <p:grpSpPr bwMode="auto">
          <a:xfrm>
            <a:off x="1293284" y="2593975"/>
            <a:ext cx="7384785" cy="654050"/>
            <a:chOff x="1193800" y="2593487"/>
            <a:chExt cx="6816724" cy="654538"/>
          </a:xfrm>
        </p:grpSpPr>
        <p:sp>
          <p:nvSpPr>
            <p:cNvPr id="11283"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Linux kernel </a:t>
              </a:r>
              <a:r>
                <a:rPr lang="en-US" sz="2600" dirty="0" smtClean="0">
                  <a:solidFill>
                    <a:srgbClr val="464646"/>
                  </a:solidFill>
                  <a:latin typeface="Arial" charset="0"/>
                </a:rPr>
                <a:t>modules </a:t>
              </a:r>
              <a:r>
                <a:rPr lang="en-US" sz="2600" dirty="0">
                  <a:solidFill>
                    <a:srgbClr val="464646"/>
                  </a:solidFill>
                  <a:latin typeface="Arial" charset="0"/>
                </a:rPr>
                <a:t>and networking</a:t>
              </a:r>
              <a:endParaRPr lang="en-US" sz="2600" dirty="0">
                <a:latin typeface="Arial" charset="0"/>
              </a:endParaRPr>
            </a:p>
          </p:txBody>
        </p:sp>
        <p:grpSp>
          <p:nvGrpSpPr>
            <p:cNvPr id="11284" name="Group 4"/>
            <p:cNvGrpSpPr>
              <a:grpSpLocks/>
            </p:cNvGrpSpPr>
            <p:nvPr/>
          </p:nvGrpSpPr>
          <p:grpSpPr bwMode="auto">
            <a:xfrm>
              <a:off x="1193800" y="2593487"/>
              <a:ext cx="6756401" cy="654538"/>
              <a:chOff x="1193800" y="2593487"/>
              <a:chExt cx="6756401" cy="654538"/>
            </a:xfrm>
          </p:grpSpPr>
          <p:sp>
            <p:nvSpPr>
              <p:cNvPr id="11285"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1269" name="Group 7"/>
          <p:cNvGrpSpPr>
            <a:grpSpLocks/>
          </p:cNvGrpSpPr>
          <p:nvPr/>
        </p:nvGrpSpPr>
        <p:grpSpPr bwMode="auto">
          <a:xfrm>
            <a:off x="1293284" y="3437730"/>
            <a:ext cx="7384785" cy="655637"/>
            <a:chOff x="1193800" y="3437548"/>
            <a:chExt cx="6816724" cy="655027"/>
          </a:xfrm>
        </p:grpSpPr>
        <p:sp>
          <p:nvSpPr>
            <p:cNvPr id="27" name="Text Box 6"/>
            <p:cNvSpPr txBox="1">
              <a:spLocks noChangeArrowheads="1"/>
            </p:cNvSpPr>
            <p:nvPr/>
          </p:nvSpPr>
          <p:spPr bwMode="auto">
            <a:xfrm>
              <a:off x="1982788" y="3520018"/>
              <a:ext cx="6027736"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defRPr/>
              </a:pPr>
              <a:r>
                <a:rPr lang="en-US" sz="2600" b="1" dirty="0" err="1">
                  <a:solidFill>
                    <a:schemeClr val="accent3"/>
                  </a:solidFill>
                  <a:latin typeface="Arial" pitchFamily="34" charset="0"/>
                </a:rPr>
                <a:t>Netfilter</a:t>
              </a:r>
              <a:endParaRPr lang="en-US" sz="2600" b="1" dirty="0">
                <a:solidFill>
                  <a:schemeClr val="accent3"/>
                </a:solidFill>
                <a:latin typeface="Arial" pitchFamily="34" charset="0"/>
              </a:endParaRPr>
            </a:p>
          </p:txBody>
        </p:sp>
        <p:grpSp>
          <p:nvGrpSpPr>
            <p:cNvPr id="11278" name="Group 6"/>
            <p:cNvGrpSpPr>
              <a:grpSpLocks/>
            </p:cNvGrpSpPr>
            <p:nvPr/>
          </p:nvGrpSpPr>
          <p:grpSpPr bwMode="auto">
            <a:xfrm>
              <a:off x="1193800" y="3437548"/>
              <a:ext cx="6756401" cy="655027"/>
              <a:chOff x="1193800" y="3437548"/>
              <a:chExt cx="6756401" cy="655027"/>
            </a:xfrm>
          </p:grpSpPr>
          <p:sp>
            <p:nvSpPr>
              <p:cNvPr id="29" name="Line 5"/>
              <p:cNvSpPr>
                <a:spLocks noChangeShapeType="1"/>
              </p:cNvSpPr>
              <p:nvPr/>
            </p:nvSpPr>
            <p:spPr bwMode="auto">
              <a:xfrm>
                <a:off x="1295400" y="409257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11270" name="Group 9"/>
          <p:cNvGrpSpPr>
            <a:grpSpLocks/>
          </p:cNvGrpSpPr>
          <p:nvPr/>
        </p:nvGrpSpPr>
        <p:grpSpPr bwMode="auto">
          <a:xfrm>
            <a:off x="1293284" y="4292600"/>
            <a:ext cx="7384785" cy="655638"/>
            <a:chOff x="1193800" y="4293333"/>
            <a:chExt cx="6816724" cy="655515"/>
          </a:xfrm>
        </p:grpSpPr>
        <p:sp>
          <p:nvSpPr>
            <p:cNvPr id="11271" name="Text Box 6"/>
            <p:cNvSpPr txBox="1">
              <a:spLocks noChangeArrowheads="1"/>
            </p:cNvSpPr>
            <p:nvPr/>
          </p:nvSpPr>
          <p:spPr bwMode="auto">
            <a:xfrm>
              <a:off x="1982787" y="4363879"/>
              <a:ext cx="6027737" cy="4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About first </a:t>
              </a:r>
              <a:r>
                <a:rPr lang="en-US" sz="2600" dirty="0" smtClean="0">
                  <a:solidFill>
                    <a:srgbClr val="464646"/>
                  </a:solidFill>
                  <a:latin typeface="Arial" charset="0"/>
                </a:rPr>
                <a:t>Assignment</a:t>
              </a:r>
              <a:endParaRPr lang="en-US" sz="2600" dirty="0">
                <a:latin typeface="Arial" charset="0"/>
              </a:endParaRPr>
            </a:p>
          </p:txBody>
        </p:sp>
        <p:grpSp>
          <p:nvGrpSpPr>
            <p:cNvPr id="11272" name="Group 8"/>
            <p:cNvGrpSpPr>
              <a:grpSpLocks/>
            </p:cNvGrpSpPr>
            <p:nvPr/>
          </p:nvGrpSpPr>
          <p:grpSpPr bwMode="auto">
            <a:xfrm>
              <a:off x="1193800" y="4293333"/>
              <a:ext cx="6756401" cy="655515"/>
              <a:chOff x="1193800" y="4293333"/>
              <a:chExt cx="6756401" cy="655515"/>
            </a:xfrm>
          </p:grpSpPr>
          <p:sp>
            <p:nvSpPr>
              <p:cNvPr id="11273"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2976802930"/>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Netfilter</a:t>
            </a:r>
            <a:endParaRPr lang="en-US" dirty="0"/>
          </a:p>
        </p:txBody>
      </p:sp>
      <p:sp>
        <p:nvSpPr>
          <p:cNvPr id="3" name="Content Placeholder 2"/>
          <p:cNvSpPr>
            <a:spLocks noGrp="1"/>
          </p:cNvSpPr>
          <p:nvPr>
            <p:ph idx="1"/>
          </p:nvPr>
        </p:nvSpPr>
        <p:spPr/>
        <p:txBody>
          <a:bodyPr/>
          <a:lstStyle/>
          <a:p>
            <a:r>
              <a:rPr lang="en-US" dirty="0" smtClean="0"/>
              <a:t>Easy API to handle and examine packets from the internet</a:t>
            </a:r>
          </a:p>
          <a:p>
            <a:pPr lvl="1"/>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netfilter.h</a:t>
            </a:r>
            <a:r>
              <a:rPr lang="en-US" dirty="0" smtClean="0">
                <a:latin typeface="Courier New" panose="02070309020205020404" pitchFamily="49" charset="0"/>
                <a:cs typeface="Courier New" panose="02070309020205020404" pitchFamily="49" charset="0"/>
              </a:rPr>
              <a:t>&gt;</a:t>
            </a:r>
          </a:p>
          <a:p>
            <a:pPr lvl="1"/>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/netfilter_ipv4.h&gt;</a:t>
            </a:r>
            <a:endParaRPr lang="en-US" dirty="0" smtClean="0">
              <a:latin typeface="Courier New" panose="02070309020205020404" pitchFamily="49" charset="0"/>
              <a:cs typeface="Courier New" panose="02070309020205020404" pitchFamily="49" charset="0"/>
            </a:endParaRPr>
          </a:p>
          <a:p>
            <a:r>
              <a:rPr lang="en-US" dirty="0" smtClean="0"/>
              <a:t>Allow us to </a:t>
            </a:r>
            <a:r>
              <a:rPr lang="en-US" dirty="0" smtClean="0">
                <a:solidFill>
                  <a:schemeClr val="accent3"/>
                </a:solidFill>
              </a:rPr>
              <a:t>hook </a:t>
            </a:r>
            <a:r>
              <a:rPr lang="en-US" dirty="0" smtClean="0"/>
              <a:t>functions to the packet’s route on a specific (important) points though the kernel</a:t>
            </a:r>
          </a:p>
          <a:p>
            <a:r>
              <a:rPr lang="en-US" dirty="0" smtClean="0"/>
              <a:t>There are 5 inspection points we can hook into, each for a different type of packets</a:t>
            </a:r>
            <a:endParaRPr lang="en-US" dirty="0"/>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661714537"/>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Netfilter</a:t>
            </a:r>
            <a:r>
              <a:rPr lang="en-US" dirty="0" smtClean="0"/>
              <a:t> hook points</a:t>
            </a:r>
            <a:endParaRPr lang="en-US" dirty="0"/>
          </a:p>
        </p:txBody>
      </p:sp>
      <p:sp>
        <p:nvSpPr>
          <p:cNvPr id="3" name="Content Placeholder 2"/>
          <p:cNvSpPr>
            <a:spLocks noGrp="1"/>
          </p:cNvSpPr>
          <p:nvPr>
            <p:ph idx="1"/>
          </p:nvPr>
        </p:nvSpPr>
        <p:spPr/>
        <p:txBody>
          <a:bodyPr/>
          <a:lstStyle/>
          <a:p>
            <a:r>
              <a:rPr lang="en-US" dirty="0"/>
              <a:t>W</a:t>
            </a:r>
            <a:r>
              <a:rPr lang="en-US" dirty="0" smtClean="0"/>
              <a:t>here </a:t>
            </a:r>
            <a:r>
              <a:rPr lang="en-US" dirty="0"/>
              <a:t>packets come </a:t>
            </a:r>
            <a:r>
              <a:rPr lang="en-US" dirty="0" smtClean="0"/>
              <a:t>in, having </a:t>
            </a:r>
            <a:r>
              <a:rPr lang="en-US" dirty="0"/>
              <a:t>passed the simple sanity </a:t>
            </a:r>
            <a:r>
              <a:rPr lang="en-US" dirty="0" smtClean="0"/>
              <a:t>checks they </a:t>
            </a:r>
            <a:r>
              <a:rPr lang="en-US" dirty="0"/>
              <a:t>are passed to the </a:t>
            </a:r>
            <a:r>
              <a:rPr lang="en-US" dirty="0" err="1"/>
              <a:t>netfilter</a:t>
            </a:r>
            <a:r>
              <a:rPr lang="en-US" dirty="0"/>
              <a:t> </a:t>
            </a:r>
            <a:r>
              <a:rPr lang="en-US" dirty="0" smtClean="0"/>
              <a:t>framework's </a:t>
            </a:r>
            <a:r>
              <a:rPr lang="en-US" dirty="0" smtClean="0">
                <a:solidFill>
                  <a:schemeClr val="accent3"/>
                </a:solidFill>
              </a:rPr>
              <a:t>NF_IP_PRE_ROUTING </a:t>
            </a:r>
            <a:r>
              <a:rPr lang="en-US" dirty="0" smtClean="0"/>
              <a:t>hook</a:t>
            </a:r>
            <a:endParaRPr lang="en-US" dirty="0"/>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92893" y="3123398"/>
            <a:ext cx="6561551" cy="3379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1941534" y="3557392"/>
            <a:ext cx="1027134" cy="1089764"/>
          </a:xfrm>
          <a:prstGeom prst="ellipse">
            <a:avLst/>
          </a:prstGeom>
          <a:noFill/>
          <a:ln w="44450" algn="ctr">
            <a:solidFill>
              <a:schemeClr val="accent4">
                <a:lumMod val="60000"/>
                <a:lumOff val="40000"/>
              </a:schemeClr>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cxnSp>
        <p:nvCxnSpPr>
          <p:cNvPr id="10" name="Curved Connector 9"/>
          <p:cNvCxnSpPr>
            <a:endCxn id="8" idx="0"/>
          </p:cNvCxnSpPr>
          <p:nvPr/>
        </p:nvCxnSpPr>
        <p:spPr bwMode="auto">
          <a:xfrm rot="5400000">
            <a:off x="1972849" y="3075140"/>
            <a:ext cx="964504" cy="12700"/>
          </a:xfrm>
          <a:prstGeom prst="curvedConnector3">
            <a:avLst>
              <a:gd name="adj1" fmla="val 50000"/>
            </a:avLst>
          </a:prstGeom>
          <a:solidFill>
            <a:schemeClr val="bg1"/>
          </a:solidFill>
          <a:ln w="38100" cap="flat" cmpd="sng" algn="ctr">
            <a:solidFill>
              <a:schemeClr val="accent4">
                <a:lumMod val="40000"/>
                <a:lumOff val="6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Footer Placeholder 3" hidden="1"/>
          <p:cNvSpPr>
            <a:spLocks noGrp="1"/>
          </p:cNvSpPr>
          <p:nvPr>
            <p:ph type="ftr" sz="quarter" idx="10"/>
          </p:nvPr>
        </p:nvSpPr>
        <p:spPr/>
        <p:txBody>
          <a:bodyPr/>
          <a:lstStyle/>
          <a:p>
            <a:endParaRPr lang="en-US"/>
          </a:p>
        </p:txBody>
      </p:sp>
      <p:sp>
        <p:nvSpPr>
          <p:cNvPr id="6" name="Date Placeholder 5"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4118984874"/>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Netfilter</a:t>
            </a:r>
            <a:r>
              <a:rPr lang="en-US" dirty="0" smtClean="0"/>
              <a:t> hook points</a:t>
            </a:r>
            <a:endParaRPr lang="en-US" dirty="0"/>
          </a:p>
        </p:txBody>
      </p:sp>
      <p:sp>
        <p:nvSpPr>
          <p:cNvPr id="3" name="Content Placeholder 2"/>
          <p:cNvSpPr>
            <a:spLocks noGrp="1"/>
          </p:cNvSpPr>
          <p:nvPr>
            <p:ph idx="1"/>
          </p:nvPr>
        </p:nvSpPr>
        <p:spPr/>
        <p:txBody>
          <a:bodyPr/>
          <a:lstStyle/>
          <a:p>
            <a:r>
              <a:rPr lang="en-US" dirty="0" smtClean="0"/>
              <a:t>The </a:t>
            </a:r>
            <a:r>
              <a:rPr lang="en-US" dirty="0"/>
              <a:t>routing </a:t>
            </a:r>
            <a:r>
              <a:rPr lang="en-US" dirty="0" smtClean="0"/>
              <a:t>code </a:t>
            </a:r>
            <a:r>
              <a:rPr lang="en-US" dirty="0"/>
              <a:t>decides whether the packet is destined for another </a:t>
            </a:r>
            <a:r>
              <a:rPr lang="en-US" dirty="0" smtClean="0"/>
              <a:t>interface or </a:t>
            </a:r>
            <a:r>
              <a:rPr lang="en-US" dirty="0"/>
              <a:t>a local </a:t>
            </a:r>
            <a:r>
              <a:rPr lang="en-US" dirty="0" smtClean="0"/>
              <a:t>process. </a:t>
            </a:r>
            <a:r>
              <a:rPr lang="en-US" dirty="0"/>
              <a:t>If it's destined for the box itself, the </a:t>
            </a:r>
            <a:r>
              <a:rPr lang="en-US" dirty="0" err="1"/>
              <a:t>netfilter</a:t>
            </a:r>
            <a:r>
              <a:rPr lang="en-US" dirty="0"/>
              <a:t> framework is called again for </a:t>
            </a:r>
            <a:r>
              <a:rPr lang="en-US" dirty="0" smtClean="0"/>
              <a:t>the </a:t>
            </a:r>
            <a:r>
              <a:rPr lang="en-US" dirty="0" smtClean="0">
                <a:solidFill>
                  <a:schemeClr val="accent3"/>
                </a:solidFill>
              </a:rPr>
              <a:t>NF_IP_LOCAL_IN </a:t>
            </a:r>
            <a:r>
              <a:rPr lang="en-US" dirty="0" smtClean="0"/>
              <a:t>hook</a:t>
            </a:r>
            <a:r>
              <a:rPr lang="en-US" dirty="0"/>
              <a:t>, before being passed to the process </a:t>
            </a: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92893" y="3123398"/>
            <a:ext cx="6561551" cy="3379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3319397" y="4753625"/>
            <a:ext cx="1027134" cy="1089764"/>
          </a:xfrm>
          <a:prstGeom prst="ellipse">
            <a:avLst/>
          </a:prstGeom>
          <a:noFill/>
          <a:ln w="44450" algn="ctr">
            <a:solidFill>
              <a:schemeClr val="accent4">
                <a:lumMod val="60000"/>
                <a:lumOff val="40000"/>
              </a:schemeClr>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cxnSp>
        <p:nvCxnSpPr>
          <p:cNvPr id="10" name="Curved Connector 9"/>
          <p:cNvCxnSpPr>
            <a:endCxn id="8" idx="2"/>
          </p:cNvCxnSpPr>
          <p:nvPr/>
        </p:nvCxnSpPr>
        <p:spPr bwMode="auto">
          <a:xfrm rot="16200000" flipH="1">
            <a:off x="1722330" y="3701440"/>
            <a:ext cx="2379940" cy="814193"/>
          </a:xfrm>
          <a:prstGeom prst="curvedConnector2">
            <a:avLst/>
          </a:prstGeom>
          <a:solidFill>
            <a:schemeClr val="bg1"/>
          </a:solidFill>
          <a:ln w="38100" cap="flat" cmpd="sng" algn="ctr">
            <a:solidFill>
              <a:schemeClr val="accent4">
                <a:lumMod val="40000"/>
                <a:lumOff val="6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Footer Placeholder 3" hidden="1"/>
          <p:cNvSpPr>
            <a:spLocks noGrp="1"/>
          </p:cNvSpPr>
          <p:nvPr>
            <p:ph type="ftr" sz="quarter" idx="10"/>
          </p:nvPr>
        </p:nvSpPr>
        <p:spPr/>
        <p:txBody>
          <a:bodyPr/>
          <a:lstStyle/>
          <a:p>
            <a:endParaRPr lang="en-US"/>
          </a:p>
        </p:txBody>
      </p:sp>
      <p:sp>
        <p:nvSpPr>
          <p:cNvPr id="6" name="Date Placeholder 5"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927976669"/>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Netfilter</a:t>
            </a:r>
            <a:r>
              <a:rPr lang="en-US" dirty="0" smtClean="0"/>
              <a:t> hook points</a:t>
            </a:r>
            <a:endParaRPr lang="en-US" dirty="0"/>
          </a:p>
        </p:txBody>
      </p:sp>
      <p:sp>
        <p:nvSpPr>
          <p:cNvPr id="3" name="Content Placeholder 2"/>
          <p:cNvSpPr>
            <a:spLocks noGrp="1"/>
          </p:cNvSpPr>
          <p:nvPr>
            <p:ph idx="1"/>
          </p:nvPr>
        </p:nvSpPr>
        <p:spPr/>
        <p:txBody>
          <a:bodyPr/>
          <a:lstStyle/>
          <a:p>
            <a:r>
              <a:rPr lang="en-US" dirty="0"/>
              <a:t>If it's destined to pass to another interface instead, the </a:t>
            </a:r>
            <a:r>
              <a:rPr lang="en-US" dirty="0" err="1"/>
              <a:t>netfilter</a:t>
            </a:r>
            <a:r>
              <a:rPr lang="en-US" dirty="0"/>
              <a:t> framework is called for the </a:t>
            </a:r>
            <a:r>
              <a:rPr lang="en-US" dirty="0" smtClean="0">
                <a:solidFill>
                  <a:schemeClr val="accent3"/>
                </a:solidFill>
              </a:rPr>
              <a:t>NF_IP_FORWARD</a:t>
            </a:r>
            <a:r>
              <a:rPr lang="en-US" dirty="0" smtClean="0"/>
              <a:t> hook</a:t>
            </a:r>
            <a:r>
              <a:rPr lang="en-US" dirty="0"/>
              <a:t> </a:t>
            </a: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92893" y="3123398"/>
            <a:ext cx="6561551" cy="3379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4816097" y="3501022"/>
            <a:ext cx="1027134" cy="1089764"/>
          </a:xfrm>
          <a:prstGeom prst="ellipse">
            <a:avLst/>
          </a:prstGeom>
          <a:noFill/>
          <a:ln w="44450" algn="ctr">
            <a:solidFill>
              <a:schemeClr val="accent4">
                <a:lumMod val="60000"/>
                <a:lumOff val="40000"/>
              </a:schemeClr>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cxnSp>
        <p:nvCxnSpPr>
          <p:cNvPr id="10" name="Curved Connector 9"/>
          <p:cNvCxnSpPr>
            <a:endCxn id="8" idx="0"/>
          </p:cNvCxnSpPr>
          <p:nvPr/>
        </p:nvCxnSpPr>
        <p:spPr bwMode="auto">
          <a:xfrm rot="5400000">
            <a:off x="5010333" y="2498860"/>
            <a:ext cx="1321493" cy="682830"/>
          </a:xfrm>
          <a:prstGeom prst="curvedConnector3">
            <a:avLst>
              <a:gd name="adj1" fmla="val 50000"/>
            </a:avLst>
          </a:prstGeom>
          <a:solidFill>
            <a:schemeClr val="bg1"/>
          </a:solidFill>
          <a:ln w="38100" cap="flat" cmpd="sng" algn="ctr">
            <a:solidFill>
              <a:schemeClr val="accent4">
                <a:lumMod val="40000"/>
                <a:lumOff val="6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Footer Placeholder 3" hidden="1"/>
          <p:cNvSpPr>
            <a:spLocks noGrp="1"/>
          </p:cNvSpPr>
          <p:nvPr>
            <p:ph type="ftr" sz="quarter" idx="10"/>
          </p:nvPr>
        </p:nvSpPr>
        <p:spPr/>
        <p:txBody>
          <a:bodyPr/>
          <a:lstStyle/>
          <a:p>
            <a:endParaRPr lang="en-US"/>
          </a:p>
        </p:txBody>
      </p:sp>
      <p:sp>
        <p:nvSpPr>
          <p:cNvPr id="6" name="Date Placeholder 5"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693582687"/>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Netfilter</a:t>
            </a:r>
            <a:r>
              <a:rPr lang="en-US" dirty="0" smtClean="0"/>
              <a:t> hook points</a:t>
            </a:r>
            <a:endParaRPr lang="en-US" dirty="0"/>
          </a:p>
        </p:txBody>
      </p:sp>
      <p:sp>
        <p:nvSpPr>
          <p:cNvPr id="3" name="Content Placeholder 2"/>
          <p:cNvSpPr>
            <a:spLocks noGrp="1"/>
          </p:cNvSpPr>
          <p:nvPr>
            <p:ph idx="1"/>
          </p:nvPr>
        </p:nvSpPr>
        <p:spPr/>
        <p:txBody>
          <a:bodyPr/>
          <a:lstStyle/>
          <a:p>
            <a:r>
              <a:rPr lang="en-US" dirty="0"/>
              <a:t>The packet then passes a final </a:t>
            </a:r>
            <a:r>
              <a:rPr lang="en-US" dirty="0" err="1"/>
              <a:t>netfilter</a:t>
            </a:r>
            <a:r>
              <a:rPr lang="en-US" dirty="0"/>
              <a:t> hook, the </a:t>
            </a:r>
            <a:r>
              <a:rPr lang="en-US" dirty="0" smtClean="0">
                <a:solidFill>
                  <a:schemeClr val="accent3"/>
                </a:solidFill>
              </a:rPr>
              <a:t>NF_IP_POST_ROUTING</a:t>
            </a:r>
            <a:r>
              <a:rPr lang="en-US" dirty="0" smtClean="0"/>
              <a:t> hook</a:t>
            </a:r>
            <a:r>
              <a:rPr lang="en-US" dirty="0"/>
              <a:t>, before </a:t>
            </a:r>
            <a:r>
              <a:rPr lang="en-US" dirty="0" smtClean="0"/>
              <a:t>the packet reaches </a:t>
            </a:r>
            <a:r>
              <a:rPr lang="en-US" dirty="0"/>
              <a:t>the wire again. </a:t>
            </a: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92893" y="3123398"/>
            <a:ext cx="6561551" cy="3379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6431954" y="3501022"/>
            <a:ext cx="1027134" cy="1089764"/>
          </a:xfrm>
          <a:prstGeom prst="ellipse">
            <a:avLst/>
          </a:prstGeom>
          <a:noFill/>
          <a:ln w="44450" algn="ctr">
            <a:solidFill>
              <a:schemeClr val="accent4">
                <a:lumMod val="60000"/>
                <a:lumOff val="40000"/>
              </a:schemeClr>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cxnSp>
        <p:nvCxnSpPr>
          <p:cNvPr id="10" name="Curved Connector 9"/>
          <p:cNvCxnSpPr>
            <a:endCxn id="8" idx="0"/>
          </p:cNvCxnSpPr>
          <p:nvPr/>
        </p:nvCxnSpPr>
        <p:spPr bwMode="auto">
          <a:xfrm>
            <a:off x="3845490" y="2179530"/>
            <a:ext cx="3100031" cy="1321492"/>
          </a:xfrm>
          <a:prstGeom prst="curvedConnector2">
            <a:avLst/>
          </a:prstGeom>
          <a:solidFill>
            <a:schemeClr val="bg1"/>
          </a:solidFill>
          <a:ln w="38100" cap="flat" cmpd="sng" algn="ctr">
            <a:solidFill>
              <a:schemeClr val="accent4">
                <a:lumMod val="40000"/>
                <a:lumOff val="6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Footer Placeholder 3" hidden="1"/>
          <p:cNvSpPr>
            <a:spLocks noGrp="1"/>
          </p:cNvSpPr>
          <p:nvPr>
            <p:ph type="ftr" sz="quarter" idx="10"/>
          </p:nvPr>
        </p:nvSpPr>
        <p:spPr/>
        <p:txBody>
          <a:bodyPr/>
          <a:lstStyle/>
          <a:p>
            <a:endParaRPr lang="en-US"/>
          </a:p>
        </p:txBody>
      </p:sp>
      <p:sp>
        <p:nvSpPr>
          <p:cNvPr id="6" name="Date Placeholder 5"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1636124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603648" y="5062539"/>
            <a:ext cx="8353028" cy="4349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charset="0"/>
            </a:endParaRPr>
          </a:p>
        </p:txBody>
      </p:sp>
      <p:sp>
        <p:nvSpPr>
          <p:cNvPr id="6147" name="Rectangle 2"/>
          <p:cNvSpPr>
            <a:spLocks noGrp="1" noChangeArrowheads="1"/>
          </p:cNvSpPr>
          <p:nvPr>
            <p:ph type="title"/>
          </p:nvPr>
        </p:nvSpPr>
        <p:spPr>
          <a:xfrm>
            <a:off x="366316" y="220724"/>
            <a:ext cx="7429500" cy="914400"/>
          </a:xfrm>
        </p:spPr>
        <p:txBody>
          <a:bodyPr/>
          <a:lstStyle/>
          <a:p>
            <a:pPr eaLnBrk="1" hangingPunct="1"/>
            <a:r>
              <a:rPr lang="en-US" dirty="0" smtClean="0">
                <a:latin typeface="Arial" charset="0"/>
              </a:rPr>
              <a:t>Firewall’s capabilities and implementation goals</a:t>
            </a:r>
          </a:p>
        </p:txBody>
      </p:sp>
      <p:sp>
        <p:nvSpPr>
          <p:cNvPr id="56326" name="Rectangle 6"/>
          <p:cNvSpPr>
            <a:spLocks noGrp="1" noChangeArrowheads="1"/>
          </p:cNvSpPr>
          <p:nvPr>
            <p:ph idx="1"/>
          </p:nvPr>
        </p:nvSpPr>
        <p:spPr>
          <a:solidFill>
            <a:schemeClr val="bg1"/>
          </a:solidFill>
        </p:spPr>
        <p:txBody>
          <a:bodyPr/>
          <a:lstStyle/>
          <a:p>
            <a:pPr marL="0" indent="0">
              <a:buNone/>
              <a:defRPr/>
            </a:pPr>
            <a:endParaRPr lang="en-US" dirty="0" smtClean="0"/>
          </a:p>
          <a:p>
            <a:pPr>
              <a:defRPr/>
            </a:pPr>
            <a:r>
              <a:rPr lang="en-US" dirty="0" smtClean="0"/>
              <a:t>Implementation goals:</a:t>
            </a:r>
          </a:p>
          <a:p>
            <a:pPr lvl="1">
              <a:defRPr/>
            </a:pPr>
            <a:r>
              <a:rPr lang="en-US" dirty="0" smtClean="0"/>
              <a:t>Should have </a:t>
            </a:r>
            <a:r>
              <a:rPr lang="en-US" dirty="0" smtClean="0">
                <a:solidFill>
                  <a:schemeClr val="accent3"/>
                </a:solidFill>
              </a:rPr>
              <a:t>minimum performance impact</a:t>
            </a:r>
            <a:r>
              <a:rPr lang="en-US" dirty="0" smtClean="0"/>
              <a:t> on the network</a:t>
            </a:r>
          </a:p>
          <a:p>
            <a:pPr lvl="1">
              <a:defRPr/>
            </a:pPr>
            <a:r>
              <a:rPr lang="en-US" dirty="0" smtClean="0"/>
              <a:t>Easy to configure</a:t>
            </a:r>
          </a:p>
          <a:p>
            <a:pPr lvl="1">
              <a:defRPr/>
            </a:pPr>
            <a:r>
              <a:rPr lang="en-US" dirty="0" smtClean="0"/>
              <a:t>Provide the user information (logging or monitor system)</a:t>
            </a:r>
          </a:p>
          <a:p>
            <a:pPr>
              <a:defRPr/>
            </a:pPr>
            <a:r>
              <a:rPr lang="en-US" dirty="0" smtClean="0"/>
              <a:t>Limitations:</a:t>
            </a:r>
          </a:p>
          <a:p>
            <a:pPr lvl="1">
              <a:defRPr/>
            </a:pPr>
            <a:r>
              <a:rPr lang="en-US" dirty="0" smtClean="0"/>
              <a:t>Cannot inspect packets which bypass the firewall</a:t>
            </a:r>
          </a:p>
          <a:p>
            <a:pPr lvl="1">
              <a:defRPr/>
            </a:pPr>
            <a:r>
              <a:rPr lang="en-US" dirty="0" smtClean="0"/>
              <a:t>Internal threats usually don’t get inspected by the firewall</a:t>
            </a:r>
          </a:p>
          <a:p>
            <a:pPr lvl="1">
              <a:defRPr/>
            </a:pPr>
            <a:r>
              <a:rPr lang="en-US" dirty="0" smtClean="0"/>
              <a:t>Virus-infected files and programs are transparent to the firewall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6935" y="2145864"/>
            <a:ext cx="463463" cy="463463"/>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6935" y="2609327"/>
            <a:ext cx="463463" cy="463463"/>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6676" y="3072791"/>
            <a:ext cx="463463" cy="46346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8629" y="3968093"/>
            <a:ext cx="280074" cy="30432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8370" y="4424818"/>
            <a:ext cx="280074" cy="304325"/>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8629" y="4881543"/>
            <a:ext cx="280074" cy="304325"/>
          </a:xfrm>
          <a:prstGeom prst="rect">
            <a:avLst/>
          </a:prstGeom>
        </p:spPr>
      </p:pic>
      <p:sp>
        <p:nvSpPr>
          <p:cNvPr id="2" name="Footer Placeholder 1"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4058336706"/>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Netfilter</a:t>
            </a:r>
            <a:r>
              <a:rPr lang="en-US" dirty="0" smtClean="0"/>
              <a:t> hook points</a:t>
            </a:r>
            <a:endParaRPr lang="en-US" dirty="0"/>
          </a:p>
        </p:txBody>
      </p:sp>
      <p:sp>
        <p:nvSpPr>
          <p:cNvPr id="3" name="Content Placeholder 2"/>
          <p:cNvSpPr>
            <a:spLocks noGrp="1"/>
          </p:cNvSpPr>
          <p:nvPr>
            <p:ph idx="1"/>
          </p:nvPr>
        </p:nvSpPr>
        <p:spPr/>
        <p:txBody>
          <a:bodyPr/>
          <a:lstStyle/>
          <a:p>
            <a:r>
              <a:rPr lang="en-US" dirty="0"/>
              <a:t>The </a:t>
            </a:r>
            <a:r>
              <a:rPr lang="en-US" dirty="0" smtClean="0">
                <a:solidFill>
                  <a:schemeClr val="accent3"/>
                </a:solidFill>
              </a:rPr>
              <a:t>NF_IP_LOCAL_OUT</a:t>
            </a:r>
            <a:r>
              <a:rPr lang="en-US" dirty="0" smtClean="0"/>
              <a:t> hook </a:t>
            </a:r>
            <a:r>
              <a:rPr lang="en-US" dirty="0"/>
              <a:t>is called for packets that are created locally</a:t>
            </a:r>
            <a:r>
              <a:rPr lang="en-US" dirty="0" smtClean="0"/>
              <a:t>. </a:t>
            </a:r>
          </a:p>
          <a:p>
            <a:pPr lvl="1"/>
            <a:r>
              <a:rPr lang="en-US" dirty="0" smtClean="0"/>
              <a:t>Routing </a:t>
            </a:r>
            <a:r>
              <a:rPr lang="en-US" dirty="0"/>
              <a:t>code is called before this hook to figure out the IP address and after this hook to decide the route. </a:t>
            </a: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92893" y="3123398"/>
            <a:ext cx="6561551" cy="3379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6431954" y="4268017"/>
            <a:ext cx="1027134" cy="1089764"/>
          </a:xfrm>
          <a:prstGeom prst="ellipse">
            <a:avLst/>
          </a:prstGeom>
          <a:noFill/>
          <a:ln w="44450" algn="ctr">
            <a:solidFill>
              <a:schemeClr val="accent4">
                <a:lumMod val="60000"/>
                <a:lumOff val="40000"/>
              </a:schemeClr>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4" name="Footer Placeholder 3" hidden="1"/>
          <p:cNvSpPr>
            <a:spLocks noGrp="1"/>
          </p:cNvSpPr>
          <p:nvPr>
            <p:ph type="ftr" sz="quarter" idx="10"/>
          </p:nvPr>
        </p:nvSpPr>
        <p:spPr/>
        <p:txBody>
          <a:bodyPr/>
          <a:lstStyle/>
          <a:p>
            <a:endParaRPr lang="en-US"/>
          </a:p>
        </p:txBody>
      </p:sp>
      <p:sp>
        <p:nvSpPr>
          <p:cNvPr id="6" name="Date Placeholder 5"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61040642"/>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Netfilter</a:t>
            </a:r>
            <a:r>
              <a:rPr lang="en-US" dirty="0"/>
              <a:t> hook points</a:t>
            </a:r>
          </a:p>
        </p:txBody>
      </p:sp>
      <p:sp>
        <p:nvSpPr>
          <p:cNvPr id="3" name="Content Placeholder 2"/>
          <p:cNvSpPr>
            <a:spLocks noGrp="1"/>
          </p:cNvSpPr>
          <p:nvPr>
            <p:ph idx="1"/>
          </p:nvPr>
        </p:nvSpPr>
        <p:spPr/>
        <p:txBody>
          <a:bodyPr/>
          <a:lstStyle/>
          <a:p>
            <a:r>
              <a:rPr lang="en-US" dirty="0" smtClean="0"/>
              <a:t>You can find it in the source code: </a:t>
            </a:r>
            <a:r>
              <a:rPr lang="en-US" dirty="0" smtClean="0">
                <a:hlinkClick r:id="rId2"/>
              </a:rPr>
              <a:t>https</a:t>
            </a:r>
            <a:r>
              <a:rPr lang="en-US" dirty="0">
                <a:hlinkClick r:id="rId2"/>
              </a:rPr>
              <a:t>://</a:t>
            </a:r>
            <a:r>
              <a:rPr lang="en-US" dirty="0" smtClean="0">
                <a:hlinkClick r:id="rId2"/>
              </a:rPr>
              <a:t>elixir.bootlin.com/linux/v4.15/source/include/uapi/linux/netfilter_ipv4.h#L44</a:t>
            </a:r>
            <a:endParaRPr lang="en-US" dirty="0" smtClean="0"/>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pic>
        <p:nvPicPr>
          <p:cNvPr id="6" name="Picture 5"/>
          <p:cNvPicPr>
            <a:picLocks noChangeAspect="1"/>
          </p:cNvPicPr>
          <p:nvPr/>
        </p:nvPicPr>
        <p:blipFill>
          <a:blip r:embed="rId3"/>
          <a:stretch>
            <a:fillRect/>
          </a:stretch>
        </p:blipFill>
        <p:spPr>
          <a:xfrm>
            <a:off x="366316" y="2549985"/>
            <a:ext cx="8335232" cy="3860269"/>
          </a:xfrm>
          <a:prstGeom prst="rect">
            <a:avLst/>
          </a:prstGeom>
        </p:spPr>
      </p:pic>
    </p:spTree>
    <p:extLst>
      <p:ext uri="{BB962C8B-B14F-4D97-AF65-F5344CB8AC3E}">
        <p14:creationId xmlns:p14="http://schemas.microsoft.com/office/powerpoint/2010/main" val="992543929"/>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chemeClr val="tx1">
                    <a:lumMod val="75000"/>
                    <a:lumOff val="25000"/>
                  </a:schemeClr>
                </a:solidFill>
                <a:latin typeface="Arial" panose="020B0604020202020204" pitchFamily="34" charset="0"/>
                <a:cs typeface="Arial" panose="020B0604020202020204" pitchFamily="34" charset="0"/>
              </a:rPr>
              <a:t>The hook</a:t>
            </a:r>
            <a:endParaRPr lang="en-US" sz="28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2760159" y="98321"/>
            <a:ext cx="6776226" cy="2654711"/>
          </a:xfrm>
          <a:prstGeom prst="rect">
            <a:avLst/>
          </a:prstGeom>
        </p:spPr>
      </p:pic>
      <p:pic>
        <p:nvPicPr>
          <p:cNvPr id="8" name="Picture 7"/>
          <p:cNvPicPr>
            <a:picLocks noChangeAspect="1"/>
          </p:cNvPicPr>
          <p:nvPr/>
        </p:nvPicPr>
        <p:blipFill>
          <a:blip r:embed="rId3"/>
          <a:stretch>
            <a:fillRect/>
          </a:stretch>
        </p:blipFill>
        <p:spPr>
          <a:xfrm>
            <a:off x="934065" y="2868247"/>
            <a:ext cx="8858764" cy="937728"/>
          </a:xfrm>
          <a:prstGeom prst="rect">
            <a:avLst/>
          </a:prstGeom>
        </p:spPr>
      </p:pic>
      <p:pic>
        <p:nvPicPr>
          <p:cNvPr id="10" name="Picture 9"/>
          <p:cNvPicPr>
            <a:picLocks noChangeAspect="1"/>
          </p:cNvPicPr>
          <p:nvPr/>
        </p:nvPicPr>
        <p:blipFill>
          <a:blip r:embed="rId4"/>
          <a:stretch>
            <a:fillRect/>
          </a:stretch>
        </p:blipFill>
        <p:spPr>
          <a:xfrm>
            <a:off x="1459540" y="4168877"/>
            <a:ext cx="8439680" cy="2517590"/>
          </a:xfrm>
          <a:prstGeom prst="rect">
            <a:avLst/>
          </a:prstGeom>
        </p:spPr>
      </p:pic>
    </p:spTree>
    <p:extLst>
      <p:ext uri="{BB962C8B-B14F-4D97-AF65-F5344CB8AC3E}">
        <p14:creationId xmlns:p14="http://schemas.microsoft.com/office/powerpoint/2010/main" val="1494425963"/>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r>
              <a:rPr lang="en-US" dirty="0">
                <a:latin typeface="Arial" charset="0"/>
              </a:rPr>
              <a:t>Agenda</a:t>
            </a:r>
            <a:endParaRPr lang="en-US" dirty="0" smtClean="0">
              <a:latin typeface="Arial" charset="0"/>
            </a:endParaRPr>
          </a:p>
        </p:txBody>
      </p:sp>
      <p:grpSp>
        <p:nvGrpSpPr>
          <p:cNvPr id="12291" name="Group 9"/>
          <p:cNvGrpSpPr>
            <a:grpSpLocks/>
          </p:cNvGrpSpPr>
          <p:nvPr/>
        </p:nvGrpSpPr>
        <p:grpSpPr bwMode="auto">
          <a:xfrm>
            <a:off x="1293284" y="1749425"/>
            <a:ext cx="7384785" cy="654050"/>
            <a:chOff x="1193800" y="1749425"/>
            <a:chExt cx="6816724" cy="654050"/>
          </a:xfrm>
        </p:grpSpPr>
        <p:grpSp>
          <p:nvGrpSpPr>
            <p:cNvPr id="12313" name="Group 8"/>
            <p:cNvGrpSpPr>
              <a:grpSpLocks/>
            </p:cNvGrpSpPr>
            <p:nvPr/>
          </p:nvGrpSpPr>
          <p:grpSpPr bwMode="auto">
            <a:xfrm>
              <a:off x="1193800" y="1749425"/>
              <a:ext cx="6756401" cy="654050"/>
              <a:chOff x="1193800" y="1749425"/>
              <a:chExt cx="6756401" cy="654050"/>
            </a:xfrm>
          </p:grpSpPr>
          <p:sp>
            <p:nvSpPr>
              <p:cNvPr id="12315"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2314"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Virtualization</a:t>
              </a:r>
              <a:endParaRPr lang="en-US" sz="2600" dirty="0">
                <a:latin typeface="Arial" charset="0"/>
              </a:endParaRPr>
            </a:p>
          </p:txBody>
        </p:sp>
      </p:grpSp>
      <p:grpSp>
        <p:nvGrpSpPr>
          <p:cNvPr id="12292" name="Group 7"/>
          <p:cNvGrpSpPr>
            <a:grpSpLocks/>
          </p:cNvGrpSpPr>
          <p:nvPr/>
        </p:nvGrpSpPr>
        <p:grpSpPr bwMode="auto">
          <a:xfrm>
            <a:off x="1293284" y="2593975"/>
            <a:ext cx="7384785" cy="654050"/>
            <a:chOff x="1193800" y="2593487"/>
            <a:chExt cx="6816724" cy="654538"/>
          </a:xfrm>
        </p:grpSpPr>
        <p:sp>
          <p:nvSpPr>
            <p:cNvPr id="12307" name="Text Box 6"/>
            <p:cNvSpPr txBox="1">
              <a:spLocks noChangeArrowheads="1"/>
            </p:cNvSpPr>
            <p:nvPr/>
          </p:nvSpPr>
          <p:spPr bwMode="auto">
            <a:xfrm>
              <a:off x="1982787" y="2674779"/>
              <a:ext cx="6027737" cy="49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Linux kernel </a:t>
              </a:r>
              <a:r>
                <a:rPr lang="en-US" sz="2600" dirty="0" smtClean="0">
                  <a:solidFill>
                    <a:srgbClr val="464646"/>
                  </a:solidFill>
                  <a:latin typeface="Arial" charset="0"/>
                </a:rPr>
                <a:t>modules </a:t>
              </a:r>
              <a:r>
                <a:rPr lang="en-US" sz="2600" dirty="0">
                  <a:solidFill>
                    <a:srgbClr val="464646"/>
                  </a:solidFill>
                  <a:latin typeface="Arial" charset="0"/>
                </a:rPr>
                <a:t>and networking</a:t>
              </a:r>
              <a:endParaRPr lang="en-US" sz="2600" dirty="0">
                <a:latin typeface="Arial" charset="0"/>
              </a:endParaRPr>
            </a:p>
          </p:txBody>
        </p:sp>
        <p:grpSp>
          <p:nvGrpSpPr>
            <p:cNvPr id="12308" name="Group 6"/>
            <p:cNvGrpSpPr>
              <a:grpSpLocks/>
            </p:cNvGrpSpPr>
            <p:nvPr/>
          </p:nvGrpSpPr>
          <p:grpSpPr bwMode="auto">
            <a:xfrm>
              <a:off x="1193800" y="2593487"/>
              <a:ext cx="6756401" cy="654538"/>
              <a:chOff x="1193800" y="2593487"/>
              <a:chExt cx="6756401" cy="654538"/>
            </a:xfrm>
          </p:grpSpPr>
          <p:sp>
            <p:nvSpPr>
              <p:cNvPr id="12309"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2293" name="Group 5"/>
          <p:cNvGrpSpPr>
            <a:grpSpLocks/>
          </p:cNvGrpSpPr>
          <p:nvPr/>
        </p:nvGrpSpPr>
        <p:grpSpPr bwMode="auto">
          <a:xfrm>
            <a:off x="1293284" y="3436939"/>
            <a:ext cx="7384785" cy="655637"/>
            <a:chOff x="1193800" y="3437548"/>
            <a:chExt cx="6816724" cy="655027"/>
          </a:xfrm>
        </p:grpSpPr>
        <p:sp>
          <p:nvSpPr>
            <p:cNvPr id="12301" name="Text Box 6"/>
            <p:cNvSpPr txBox="1">
              <a:spLocks noChangeArrowheads="1"/>
            </p:cNvSpPr>
            <p:nvPr/>
          </p:nvSpPr>
          <p:spPr bwMode="auto">
            <a:xfrm>
              <a:off x="1982787" y="35193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Netfilter</a:t>
              </a:r>
              <a:endParaRPr lang="en-US" sz="2600" dirty="0">
                <a:solidFill>
                  <a:srgbClr val="464646"/>
                </a:solidFill>
                <a:latin typeface="Arial" charset="0"/>
              </a:endParaRPr>
            </a:p>
          </p:txBody>
        </p:sp>
        <p:grpSp>
          <p:nvGrpSpPr>
            <p:cNvPr id="12302" name="Group 4"/>
            <p:cNvGrpSpPr>
              <a:grpSpLocks/>
            </p:cNvGrpSpPr>
            <p:nvPr/>
          </p:nvGrpSpPr>
          <p:grpSpPr bwMode="auto">
            <a:xfrm>
              <a:off x="1193800" y="3437548"/>
              <a:ext cx="6756401" cy="655027"/>
              <a:chOff x="1193800" y="3437548"/>
              <a:chExt cx="6756401" cy="655027"/>
            </a:xfrm>
          </p:grpSpPr>
          <p:sp>
            <p:nvSpPr>
              <p:cNvPr id="12303"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12294" name="Group 3"/>
          <p:cNvGrpSpPr>
            <a:grpSpLocks/>
          </p:cNvGrpSpPr>
          <p:nvPr/>
        </p:nvGrpSpPr>
        <p:grpSpPr bwMode="auto">
          <a:xfrm>
            <a:off x="1293284" y="4292600"/>
            <a:ext cx="7384785" cy="655638"/>
            <a:chOff x="1193800" y="4293333"/>
            <a:chExt cx="6816724" cy="655515"/>
          </a:xfrm>
        </p:grpSpPr>
        <p:sp>
          <p:nvSpPr>
            <p:cNvPr id="12295" name="Text Box 6"/>
            <p:cNvSpPr txBox="1">
              <a:spLocks noChangeArrowheads="1"/>
            </p:cNvSpPr>
            <p:nvPr/>
          </p:nvSpPr>
          <p:spPr bwMode="auto">
            <a:xfrm>
              <a:off x="1982787" y="4363876"/>
              <a:ext cx="6027737" cy="4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b="1" dirty="0">
                  <a:solidFill>
                    <a:srgbClr val="F06414"/>
                  </a:solidFill>
                  <a:latin typeface="Arial" charset="0"/>
                </a:rPr>
                <a:t>About first </a:t>
              </a:r>
              <a:r>
                <a:rPr lang="en-US" sz="2600" b="1" dirty="0" smtClean="0">
                  <a:solidFill>
                    <a:srgbClr val="F06414"/>
                  </a:solidFill>
                  <a:latin typeface="Arial" charset="0"/>
                </a:rPr>
                <a:t>Assignment</a:t>
              </a:r>
              <a:endParaRPr lang="en-US" sz="2600" b="1" dirty="0">
                <a:solidFill>
                  <a:srgbClr val="F06414"/>
                </a:solidFill>
                <a:latin typeface="Arial" charset="0"/>
              </a:endParaRPr>
            </a:p>
          </p:txBody>
        </p:sp>
        <p:grpSp>
          <p:nvGrpSpPr>
            <p:cNvPr id="12296" name="Group 2"/>
            <p:cNvGrpSpPr>
              <a:grpSpLocks/>
            </p:cNvGrpSpPr>
            <p:nvPr/>
          </p:nvGrpSpPr>
          <p:grpSpPr bwMode="auto">
            <a:xfrm>
              <a:off x="1193800" y="4293333"/>
              <a:ext cx="6756401" cy="655515"/>
              <a:chOff x="1193800" y="4293333"/>
              <a:chExt cx="6756401" cy="655515"/>
            </a:xfrm>
          </p:grpSpPr>
          <p:sp>
            <p:nvSpPr>
              <p:cNvPr id="34" name="Line 5"/>
              <p:cNvSpPr>
                <a:spLocks noChangeShapeType="1"/>
              </p:cNvSpPr>
              <p:nvPr/>
            </p:nvSpPr>
            <p:spPr bwMode="auto">
              <a:xfrm>
                <a:off x="1295400" y="4948848"/>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159826274"/>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 – Building the virtual lab</a:t>
            </a:r>
            <a:endParaRPr lang="en-US" dirty="0"/>
          </a:p>
        </p:txBody>
      </p:sp>
      <p:sp>
        <p:nvSpPr>
          <p:cNvPr id="3" name="Content Placeholder 2"/>
          <p:cNvSpPr>
            <a:spLocks noGrp="1"/>
          </p:cNvSpPr>
          <p:nvPr>
            <p:ph idx="1"/>
          </p:nvPr>
        </p:nvSpPr>
        <p:spPr/>
        <p:txBody>
          <a:bodyPr/>
          <a:lstStyle/>
          <a:p>
            <a:r>
              <a:rPr lang="en-US" dirty="0" smtClean="0"/>
              <a:t>In this assignment we will create the virtual lab</a:t>
            </a:r>
          </a:p>
          <a:p>
            <a:r>
              <a:rPr lang="en-US" dirty="0"/>
              <a:t>U</a:t>
            </a:r>
            <a:r>
              <a:rPr lang="en-US" dirty="0" smtClean="0"/>
              <a:t>se </a:t>
            </a:r>
            <a:r>
              <a:rPr lang="en-US" dirty="0" err="1" smtClean="0"/>
              <a:t>VirtualBox</a:t>
            </a:r>
            <a:r>
              <a:rPr lang="en-US" dirty="0" smtClean="0"/>
              <a:t> or VMware workstation.</a:t>
            </a:r>
          </a:p>
          <a:p>
            <a:pPr lvl="1"/>
            <a:r>
              <a:rPr lang="en-US" dirty="0" smtClean="0"/>
              <a:t>Don’t use VMware player, it doesn’t support virtual networks</a:t>
            </a:r>
          </a:p>
          <a:p>
            <a:r>
              <a:rPr lang="en-US" dirty="0" smtClean="0"/>
              <a:t>Pay attention for network configuration (make it persistent)</a:t>
            </a:r>
          </a:p>
          <a:p>
            <a:r>
              <a:rPr lang="en-US" dirty="0" smtClean="0"/>
              <a:t>In the course site you’ll have 3 VMs (for </a:t>
            </a:r>
            <a:r>
              <a:rPr lang="en-US" dirty="0" err="1" smtClean="0"/>
              <a:t>VirtualBox</a:t>
            </a:r>
            <a:r>
              <a:rPr lang="en-US" dirty="0" smtClean="0"/>
              <a:t>): </a:t>
            </a:r>
            <a:r>
              <a:rPr lang="en-US" dirty="0" smtClean="0"/>
              <a:t>client, server</a:t>
            </a:r>
            <a:r>
              <a:rPr lang="en-US" dirty="0" smtClean="0"/>
              <a:t> </a:t>
            </a:r>
            <a:r>
              <a:rPr lang="en-US" dirty="0" smtClean="0"/>
              <a:t>and F</a:t>
            </a:r>
            <a:r>
              <a:rPr lang="en-US" dirty="0"/>
              <a:t>W</a:t>
            </a:r>
            <a:r>
              <a:rPr lang="en-US" dirty="0" smtClean="0"/>
              <a:t>, so wont have to lose time installing Ubuntu machines. Most of the heavy coding will be performed on the FW VM</a:t>
            </a:r>
          </a:p>
          <a:p>
            <a:endParaRPr lang="en-US" dirty="0"/>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564486072"/>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a:t>
            </a:r>
          </a:p>
        </p:txBody>
      </p:sp>
      <p:sp>
        <p:nvSpPr>
          <p:cNvPr id="3" name="Content Placeholder 2"/>
          <p:cNvSpPr>
            <a:spLocks noGrp="1"/>
          </p:cNvSpPr>
          <p:nvPr>
            <p:ph idx="1"/>
          </p:nvPr>
        </p:nvSpPr>
        <p:spPr/>
        <p:txBody>
          <a:bodyPr/>
          <a:lstStyle/>
          <a:p>
            <a:r>
              <a:rPr lang="en-US" dirty="0" smtClean="0"/>
              <a:t>Make sure you don’t have kernel panics when you load the module – this would have heavy penalty </a:t>
            </a:r>
            <a:r>
              <a:rPr lang="en-US" dirty="0"/>
              <a:t>o</a:t>
            </a:r>
            <a:r>
              <a:rPr lang="en-US" dirty="0" smtClean="0"/>
              <a:t>n your grade</a:t>
            </a:r>
          </a:p>
          <a:p>
            <a:r>
              <a:rPr lang="en-US" dirty="0" smtClean="0"/>
              <a:t>In this assignment, you decide the verdict for each packet base on it’s type, not content. Make use of that fact to make it easier on you. That said, you can use whatever method you want</a:t>
            </a:r>
          </a:p>
          <a:p>
            <a:pPr marL="0" indent="0">
              <a:buNone/>
            </a:pPr>
            <a:endParaRPr lang="en-US" dirty="0" smtClean="0"/>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9511016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latin typeface="Arial" charset="0"/>
              </a:rPr>
              <a:t>How does Firewall works</a:t>
            </a:r>
          </a:p>
        </p:txBody>
      </p:sp>
      <p:grpSp>
        <p:nvGrpSpPr>
          <p:cNvPr id="10243" name="Group 3"/>
          <p:cNvGrpSpPr>
            <a:grpSpLocks/>
          </p:cNvGrpSpPr>
          <p:nvPr/>
        </p:nvGrpSpPr>
        <p:grpSpPr bwMode="auto">
          <a:xfrm>
            <a:off x="1293284" y="1749425"/>
            <a:ext cx="7384785" cy="654050"/>
            <a:chOff x="1193800" y="1749425"/>
            <a:chExt cx="6816724" cy="654050"/>
          </a:xfrm>
        </p:grpSpPr>
        <p:grpSp>
          <p:nvGrpSpPr>
            <p:cNvPr id="10265" name="Group 2"/>
            <p:cNvGrpSpPr>
              <a:grpSpLocks/>
            </p:cNvGrpSpPr>
            <p:nvPr/>
          </p:nvGrpSpPr>
          <p:grpSpPr bwMode="auto">
            <a:xfrm>
              <a:off x="1193800" y="1749425"/>
              <a:ext cx="6756401" cy="654050"/>
              <a:chOff x="1193800" y="1749425"/>
              <a:chExt cx="6756401" cy="654050"/>
            </a:xfrm>
          </p:grpSpPr>
          <p:sp>
            <p:nvSpPr>
              <p:cNvPr id="10267"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0266"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What is </a:t>
              </a:r>
              <a:r>
                <a:rPr lang="en-US" sz="2600" dirty="0" smtClean="0">
                  <a:solidFill>
                    <a:srgbClr val="464646"/>
                  </a:solidFill>
                  <a:latin typeface="Arial" charset="0"/>
                </a:rPr>
                <a:t>Firewall</a:t>
              </a:r>
              <a:endParaRPr lang="en-US" sz="2600" dirty="0">
                <a:latin typeface="Arial" charset="0"/>
              </a:endParaRPr>
            </a:p>
          </p:txBody>
        </p:sp>
      </p:grpSp>
      <p:grpSp>
        <p:nvGrpSpPr>
          <p:cNvPr id="10244" name="Group 5"/>
          <p:cNvGrpSpPr>
            <a:grpSpLocks/>
          </p:cNvGrpSpPr>
          <p:nvPr/>
        </p:nvGrpSpPr>
        <p:grpSpPr bwMode="auto">
          <a:xfrm>
            <a:off x="1293284" y="2593975"/>
            <a:ext cx="7384785" cy="654050"/>
            <a:chOff x="1193800" y="2593487"/>
            <a:chExt cx="6816724" cy="654538"/>
          </a:xfrm>
        </p:grpSpPr>
        <p:sp>
          <p:nvSpPr>
            <p:cNvPr id="10259"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b="1" dirty="0" smtClean="0">
                  <a:solidFill>
                    <a:srgbClr val="F06414"/>
                  </a:solidFill>
                  <a:latin typeface="Arial" charset="0"/>
                </a:rPr>
                <a:t>Types of Firewall</a:t>
              </a:r>
              <a:endParaRPr lang="en-US" sz="2600" b="1" dirty="0">
                <a:solidFill>
                  <a:srgbClr val="F06414"/>
                </a:solidFill>
                <a:latin typeface="Arial" charset="0"/>
              </a:endParaRPr>
            </a:p>
          </p:txBody>
        </p:sp>
        <p:grpSp>
          <p:nvGrpSpPr>
            <p:cNvPr id="10260" name="Group 4"/>
            <p:cNvGrpSpPr>
              <a:grpSpLocks/>
            </p:cNvGrpSpPr>
            <p:nvPr/>
          </p:nvGrpSpPr>
          <p:grpSpPr bwMode="auto">
            <a:xfrm>
              <a:off x="1193800" y="2593487"/>
              <a:ext cx="6756401" cy="654538"/>
              <a:chOff x="1193800" y="2593487"/>
              <a:chExt cx="6756401" cy="654538"/>
            </a:xfrm>
          </p:grpSpPr>
          <p:sp>
            <p:nvSpPr>
              <p:cNvPr id="24" name="Line 5"/>
              <p:cNvSpPr>
                <a:spLocks noChangeShapeType="1"/>
              </p:cNvSpPr>
              <p:nvPr/>
            </p:nvSpPr>
            <p:spPr bwMode="auto">
              <a:xfrm>
                <a:off x="1295400" y="324802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0245" name="Group 7"/>
          <p:cNvGrpSpPr>
            <a:grpSpLocks/>
          </p:cNvGrpSpPr>
          <p:nvPr/>
        </p:nvGrpSpPr>
        <p:grpSpPr bwMode="auto">
          <a:xfrm>
            <a:off x="1293284" y="3436939"/>
            <a:ext cx="7384785" cy="655637"/>
            <a:chOff x="1193800" y="3437548"/>
            <a:chExt cx="6816724" cy="655027"/>
          </a:xfrm>
        </p:grpSpPr>
        <p:sp>
          <p:nvSpPr>
            <p:cNvPr id="10253" name="Text Box 6"/>
            <p:cNvSpPr txBox="1">
              <a:spLocks noChangeArrowheads="1"/>
            </p:cNvSpPr>
            <p:nvPr/>
          </p:nvSpPr>
          <p:spPr bwMode="auto">
            <a:xfrm>
              <a:off x="1982787" y="35193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Firewall in L</a:t>
              </a:r>
              <a:r>
                <a:rPr lang="en-US" sz="2600" dirty="0" smtClean="0">
                  <a:solidFill>
                    <a:srgbClr val="464646"/>
                  </a:solidFill>
                  <a:latin typeface="Arial" charset="0"/>
                </a:rPr>
                <a:t>inux </a:t>
              </a:r>
              <a:r>
                <a:rPr lang="en-US" sz="2600" dirty="0">
                  <a:solidFill>
                    <a:srgbClr val="464646"/>
                  </a:solidFill>
                  <a:latin typeface="Arial" charset="0"/>
                </a:rPr>
                <a:t>kernel</a:t>
              </a:r>
              <a:endParaRPr lang="en-US" sz="2600" dirty="0">
                <a:latin typeface="Arial" charset="0"/>
              </a:endParaRPr>
            </a:p>
          </p:txBody>
        </p:sp>
        <p:grpSp>
          <p:nvGrpSpPr>
            <p:cNvPr id="10254" name="Group 6"/>
            <p:cNvGrpSpPr>
              <a:grpSpLocks/>
            </p:cNvGrpSpPr>
            <p:nvPr/>
          </p:nvGrpSpPr>
          <p:grpSpPr bwMode="auto">
            <a:xfrm>
              <a:off x="1193800" y="3437548"/>
              <a:ext cx="6756401" cy="655027"/>
              <a:chOff x="1193800" y="3437548"/>
              <a:chExt cx="6756401" cy="655027"/>
            </a:xfrm>
          </p:grpSpPr>
          <p:sp>
            <p:nvSpPr>
              <p:cNvPr id="10255"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sp>
        <p:nvSpPr>
          <p:cNvPr id="2" name="Footer Placeholder 1" hidden="1"/>
          <p:cNvSpPr>
            <a:spLocks noGrp="1"/>
          </p:cNvSpPr>
          <p:nvPr>
            <p:ph type="ftr" sz="quarter" idx="10"/>
          </p:nvPr>
        </p:nvSpPr>
        <p:spPr/>
        <p:txBody>
          <a:bodyPr/>
          <a:lstStyle/>
          <a:p>
            <a:endParaRPr lang="en-US"/>
          </a:p>
        </p:txBody>
      </p:sp>
      <p:sp>
        <p:nvSpPr>
          <p:cNvPr id="3" name="Date Placeholder 2"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91935923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Firewall (chronological order)</a:t>
            </a:r>
            <a:endParaRPr lang="en-US" dirty="0"/>
          </a:p>
        </p:txBody>
      </p:sp>
      <p:sp>
        <p:nvSpPr>
          <p:cNvPr id="3" name="Content Placeholder 2"/>
          <p:cNvSpPr>
            <a:spLocks noGrp="1"/>
          </p:cNvSpPr>
          <p:nvPr>
            <p:ph idx="1"/>
          </p:nvPr>
        </p:nvSpPr>
        <p:spPr/>
        <p:txBody>
          <a:bodyPr/>
          <a:lstStyle/>
          <a:p>
            <a:r>
              <a:rPr lang="en-US" dirty="0" smtClean="0"/>
              <a:t>Static packet filtering gateway</a:t>
            </a:r>
          </a:p>
          <a:p>
            <a:pPr lvl="1"/>
            <a:r>
              <a:rPr lang="en-US" dirty="0" smtClean="0"/>
              <a:t>Stateless packet filtering/inspection</a:t>
            </a:r>
          </a:p>
          <a:p>
            <a:r>
              <a:rPr lang="en-US" dirty="0" smtClean="0"/>
              <a:t>Circuit-level Gateway</a:t>
            </a:r>
          </a:p>
          <a:p>
            <a:r>
              <a:rPr lang="en-US" dirty="0" smtClean="0"/>
              <a:t>Application-level/proxy gateway</a:t>
            </a:r>
          </a:p>
          <a:p>
            <a:r>
              <a:rPr lang="en-US" dirty="0" smtClean="0"/>
              <a:t>Dynamic packet filtering gateway</a:t>
            </a:r>
          </a:p>
          <a:p>
            <a:pPr lvl="1"/>
            <a:r>
              <a:rPr lang="en-US" dirty="0" err="1" smtClean="0"/>
              <a:t>Stateful</a:t>
            </a:r>
            <a:r>
              <a:rPr lang="en-US" dirty="0" smtClean="0"/>
              <a:t> inspection</a:t>
            </a:r>
            <a:endParaRPr lang="en-US" dirty="0"/>
          </a:p>
        </p:txBody>
      </p:sp>
      <p:sp>
        <p:nvSpPr>
          <p:cNvPr id="4" name="Footer Placeholder 3" hidden="1"/>
          <p:cNvSpPr>
            <a:spLocks noGrp="1"/>
          </p:cNvSpPr>
          <p:nvPr>
            <p:ph type="ftr" sz="quarter" idx="10"/>
          </p:nvPr>
        </p:nvSpPr>
        <p:spPr/>
        <p:txBody>
          <a:bodyPr/>
          <a:lstStyle/>
          <a:p>
            <a:endParaRPr lang="en-US"/>
          </a:p>
        </p:txBody>
      </p:sp>
      <p:sp>
        <p:nvSpPr>
          <p:cNvPr id="5" name="Date Placeholder 4" hidden="1"/>
          <p:cNvSpPr>
            <a:spLocks noGrp="1"/>
          </p:cNvSpPr>
          <p:nvPr>
            <p:ph type="dt" sz="quarter" idx="11"/>
          </p:nvPr>
        </p:nvSpPr>
        <p:spPr/>
        <p:txBody>
          <a:bodyPr/>
          <a:lstStyle/>
          <a:p>
            <a:endParaRPr lang="en-US"/>
          </a:p>
        </p:txBody>
      </p:sp>
    </p:spTree>
    <p:extLst>
      <p:ext uri="{BB962C8B-B14F-4D97-AF65-F5344CB8AC3E}">
        <p14:creationId xmlns:p14="http://schemas.microsoft.com/office/powerpoint/2010/main" val="371425487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fontScheme name="PPTtemplates_10_01_26_r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a:spPr>
      <a:bodyPr lIns="228600" rIns="228600" anchor="ctr"/>
      <a:lstStyle>
        <a:defPPr marL="228600" indent="-228600">
          <a:spcBef>
            <a:spcPts val="600"/>
          </a:spcBef>
          <a:spcAft>
            <a:spcPts val="0"/>
          </a:spcAft>
          <a:buSzPct val="115000"/>
          <a:buChar char="§"/>
          <a:defRPr sz="2000">
            <a:latin typeface="Arial" pitchFamily="34" charset="0"/>
            <a:cs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28600" tIns="45720" rIns="228600" bIns="45720" numCol="1" anchor="ctr"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defRPr kumimoji="0" lang="en-US" sz="3000" b="0" i="0" u="none" strike="noStrike" cap="none" normalizeH="0" baseline="0" smtClean="0">
            <a:ln>
              <a:noFill/>
            </a:ln>
            <a:solidFill>
              <a:schemeClr val="tx1"/>
            </a:solidFill>
            <a:effectLst/>
            <a:latin typeface="Helvetica" pitchFamily="34" charset="0"/>
          </a:defRPr>
        </a:defPPr>
      </a:lstStyle>
    </a:lnDef>
    <a:txDef>
      <a:spPr>
        <a:noFill/>
      </a:spPr>
      <a:bodyPr wrap="square" rtlCol="0">
        <a:spAutoFit/>
      </a:bodyPr>
      <a:lstStyle>
        <a:defPPr>
          <a:defRPr sz="1800" dirty="0"/>
        </a:defPPr>
      </a:lstStyle>
    </a:txDef>
  </a:objectDefaults>
  <a:extraClrSchemeLst>
    <a:extraClrScheme>
      <a:clrScheme name="PPTtemplates_10_01_26_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templates_10_01_26_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templates_10_01_26_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templates_10_01_26_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templates_10_01_26_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templates_10_01_26_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templates_10_01_26_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templates_10_01_26_rp 8">
        <a:dk1>
          <a:srgbClr val="4E4E4E"/>
        </a:dk1>
        <a:lt1>
          <a:srgbClr val="FFFFFF"/>
        </a:lt1>
        <a:dk2>
          <a:srgbClr val="245491"/>
        </a:dk2>
        <a:lt2>
          <a:srgbClr val="777777"/>
        </a:lt2>
        <a:accent1>
          <a:srgbClr val="6553A0"/>
        </a:accent1>
        <a:accent2>
          <a:srgbClr val="000073"/>
        </a:accent2>
        <a:accent3>
          <a:srgbClr val="FFFFFF"/>
        </a:accent3>
        <a:accent4>
          <a:srgbClr val="414141"/>
        </a:accent4>
        <a:accent5>
          <a:srgbClr val="B8B3CD"/>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
      <a:clrScheme name="PPTtemplates_10_01_26_rp 9">
        <a:dk1>
          <a:srgbClr val="4E4E4E"/>
        </a:dk1>
        <a:lt1>
          <a:srgbClr val="FFFFFF"/>
        </a:lt1>
        <a:dk2>
          <a:srgbClr val="245491"/>
        </a:dk2>
        <a:lt2>
          <a:srgbClr val="777777"/>
        </a:lt2>
        <a:accent1>
          <a:srgbClr val="95B8CF"/>
        </a:accent1>
        <a:accent2>
          <a:srgbClr val="000073"/>
        </a:accent2>
        <a:accent3>
          <a:srgbClr val="FFFFFF"/>
        </a:accent3>
        <a:accent4>
          <a:srgbClr val="414141"/>
        </a:accent4>
        <a:accent5>
          <a:srgbClr val="C8D8E4"/>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fontScheme name="PPTtemplates_10_01_26_r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a:spPr>
      <a:bodyPr lIns="228600" rIns="228600" anchor="ctr"/>
      <a:lstStyle>
        <a:defPPr marL="228600" indent="-228600">
          <a:spcBef>
            <a:spcPts val="600"/>
          </a:spcBef>
          <a:spcAft>
            <a:spcPts val="0"/>
          </a:spcAft>
          <a:buSzPct val="115000"/>
          <a:buChar char="§"/>
          <a:defRPr sz="2000">
            <a:latin typeface="Arial" pitchFamily="34" charset="0"/>
            <a:cs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28600" tIns="45720" rIns="228600" bIns="45720" numCol="1" anchor="ctr"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defRPr kumimoji="0" lang="en-US" sz="3000" b="0" i="0" u="none" strike="noStrike" cap="none" normalizeH="0" baseline="0" smtClean="0">
            <a:ln>
              <a:noFill/>
            </a:ln>
            <a:solidFill>
              <a:schemeClr val="tx1"/>
            </a:solidFill>
            <a:effectLst/>
            <a:latin typeface="Helvetica" pitchFamily="34" charset="0"/>
          </a:defRPr>
        </a:defPPr>
      </a:lstStyle>
    </a:lnDef>
    <a:txDef>
      <a:spPr>
        <a:noFill/>
      </a:spPr>
      <a:bodyPr wrap="square" rtlCol="0">
        <a:spAutoFit/>
      </a:bodyPr>
      <a:lstStyle>
        <a:defPPr>
          <a:defRPr sz="1800" dirty="0"/>
        </a:defPPr>
      </a:lstStyle>
    </a:txDef>
  </a:objectDefaults>
  <a:extraClrSchemeLst>
    <a:extraClrScheme>
      <a:clrScheme name="PPTtemplates_10_01_26_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templates_10_01_26_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templates_10_01_26_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templates_10_01_26_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templates_10_01_26_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templates_10_01_26_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templates_10_01_26_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templates_10_01_26_rp 8">
        <a:dk1>
          <a:srgbClr val="4E4E4E"/>
        </a:dk1>
        <a:lt1>
          <a:srgbClr val="FFFFFF"/>
        </a:lt1>
        <a:dk2>
          <a:srgbClr val="245491"/>
        </a:dk2>
        <a:lt2>
          <a:srgbClr val="777777"/>
        </a:lt2>
        <a:accent1>
          <a:srgbClr val="6553A0"/>
        </a:accent1>
        <a:accent2>
          <a:srgbClr val="000073"/>
        </a:accent2>
        <a:accent3>
          <a:srgbClr val="FFFFFF"/>
        </a:accent3>
        <a:accent4>
          <a:srgbClr val="414141"/>
        </a:accent4>
        <a:accent5>
          <a:srgbClr val="B8B3CD"/>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
      <a:clrScheme name="PPTtemplates_10_01_26_rp 9">
        <a:dk1>
          <a:srgbClr val="4E4E4E"/>
        </a:dk1>
        <a:lt1>
          <a:srgbClr val="FFFFFF"/>
        </a:lt1>
        <a:dk2>
          <a:srgbClr val="245491"/>
        </a:dk2>
        <a:lt2>
          <a:srgbClr val="777777"/>
        </a:lt2>
        <a:accent1>
          <a:srgbClr val="95B8CF"/>
        </a:accent1>
        <a:accent2>
          <a:srgbClr val="000073"/>
        </a:accent2>
        <a:accent3>
          <a:srgbClr val="FFFFFF"/>
        </a:accent3>
        <a:accent4>
          <a:srgbClr val="414141"/>
        </a:accent4>
        <a:accent5>
          <a:srgbClr val="C8D8E4"/>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12083</TotalTime>
  <Words>3209</Words>
  <Application>Microsoft Office PowerPoint</Application>
  <PresentationFormat>A4 Paper (210x297 mm)</PresentationFormat>
  <Paragraphs>517</Paragraphs>
  <Slides>75</Slides>
  <Notes>12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75</vt:i4>
      </vt:variant>
    </vt:vector>
  </HeadingPairs>
  <TitlesOfParts>
    <vt:vector size="83" baseType="lpstr">
      <vt:lpstr>Arial</vt:lpstr>
      <vt:lpstr>Calibri</vt:lpstr>
      <vt:lpstr>Courier New</vt:lpstr>
      <vt:lpstr>Helvetica</vt:lpstr>
      <vt:lpstr>Wingdings</vt:lpstr>
      <vt:lpstr>blank</vt:lpstr>
      <vt:lpstr>Custom Design</vt:lpstr>
      <vt:lpstr>1_blank</vt:lpstr>
      <vt:lpstr>Lecture 1.1: Introduction </vt:lpstr>
      <vt:lpstr>Agenda</vt:lpstr>
      <vt:lpstr>What is Firewall</vt:lpstr>
      <vt:lpstr>What is Firewall</vt:lpstr>
      <vt:lpstr>Network topology</vt:lpstr>
      <vt:lpstr>Uses of firewall</vt:lpstr>
      <vt:lpstr>Firewall’s capabilities and implementation goals</vt:lpstr>
      <vt:lpstr>How does Firewall works</vt:lpstr>
      <vt:lpstr>Types of Firewall (chronological order)</vt:lpstr>
      <vt:lpstr>But first, OSI and TCP/IP models</vt:lpstr>
      <vt:lpstr>TCP/IP </vt:lpstr>
      <vt:lpstr>Layer 3 (network layer)</vt:lpstr>
      <vt:lpstr>Layer 4  (Transport layer)</vt:lpstr>
      <vt:lpstr>Layer 4  (Transport layer) – establishing a connection</vt:lpstr>
      <vt:lpstr>Layer 4  (Transport layer) – passing data</vt:lpstr>
      <vt:lpstr>Layer 4  (Transport layer) – passing data (continues)</vt:lpstr>
      <vt:lpstr>Layer 4  (Transport layer) – terminating a connection</vt:lpstr>
      <vt:lpstr>A packet’s journey</vt:lpstr>
      <vt:lpstr>Stateless packet filtering</vt:lpstr>
      <vt:lpstr>IP header (network layer)</vt:lpstr>
      <vt:lpstr>TCP header (transport layer)</vt:lpstr>
      <vt:lpstr>Stateless packet filtering</vt:lpstr>
      <vt:lpstr>Stateless inspection</vt:lpstr>
      <vt:lpstr>Circuit-level Gateway</vt:lpstr>
      <vt:lpstr>Circuit-level Gateway</vt:lpstr>
      <vt:lpstr>Application-level/proxy gateway</vt:lpstr>
      <vt:lpstr>Application-level/proxy gateway</vt:lpstr>
      <vt:lpstr>Stateful inspection</vt:lpstr>
      <vt:lpstr>Stateful inspection</vt:lpstr>
      <vt:lpstr>Types of Firewall</vt:lpstr>
      <vt:lpstr>Packet inspection in Linux kernel</vt:lpstr>
      <vt:lpstr>Lecture 1.2: Linux and Networking </vt:lpstr>
      <vt:lpstr>Agenda</vt:lpstr>
      <vt:lpstr>Virtualization</vt:lpstr>
      <vt:lpstr>Virtual network</vt:lpstr>
      <vt:lpstr>The Virtual NIC</vt:lpstr>
      <vt:lpstr>Virtual Network in our Workshop</vt:lpstr>
      <vt:lpstr>The VMs</vt:lpstr>
      <vt:lpstr>The VMs</vt:lpstr>
      <vt:lpstr>Linux kernel modules and networking</vt:lpstr>
      <vt:lpstr>What is a Kernel Module</vt:lpstr>
      <vt:lpstr>How kernel modules different from user-space programs</vt:lpstr>
      <vt:lpstr>Building the Module</vt:lpstr>
      <vt:lpstr>Simple kernel module</vt:lpstr>
      <vt:lpstr>Explanation</vt:lpstr>
      <vt:lpstr>Simple module with macros</vt:lpstr>
      <vt:lpstr>What are Macros and why</vt:lpstr>
      <vt:lpstr>How to compile a Linux module?</vt:lpstr>
      <vt:lpstr>Simple Makefile</vt:lpstr>
      <vt:lpstr>How to compile a Linux module?</vt:lpstr>
      <vt:lpstr>How to load a Linux module?</vt:lpstr>
      <vt:lpstr>Our Kernel Module – The Firewall!</vt:lpstr>
      <vt:lpstr>Linux networking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Netfilter</vt:lpstr>
      <vt:lpstr>Netfilter hook points</vt:lpstr>
      <vt:lpstr>Netfilter hook points</vt:lpstr>
      <vt:lpstr>Netfilter hook points</vt:lpstr>
      <vt:lpstr>Netfilter hook points</vt:lpstr>
      <vt:lpstr>Netfilter hook points</vt:lpstr>
      <vt:lpstr>Netfilter hook points</vt:lpstr>
      <vt:lpstr>PowerPoint Presentation</vt:lpstr>
      <vt:lpstr>Agenda</vt:lpstr>
      <vt:lpstr>Assignment 1 – Building the virtual lab</vt:lpstr>
      <vt:lpstr>Assignment 1</vt:lpstr>
    </vt:vector>
  </TitlesOfParts>
  <Company>Check Point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Reuven Plevinsky</cp:lastModifiedBy>
  <cp:revision>179</cp:revision>
  <dcterms:created xsi:type="dcterms:W3CDTF">2014-10-06T14:41:02Z</dcterms:created>
  <dcterms:modified xsi:type="dcterms:W3CDTF">2020-10-14T14:40:41Z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NoClassification</vt:lpwstr>
  </property>
  <property fmtid="{D5CDD505-2E9C-101B-9397-08002B2CF9AE}" pid="3" name="ClassificationDisplay">
    <vt:lpwstr>[No Classification] </vt:lpwstr>
  </property>
  <property fmtid="{D5CDD505-2E9C-101B-9397-08002B2CF9AE}" pid="4" name="ClassificationEntries">
    <vt:lpwstr>3</vt:lpwstr>
  </property>
  <property fmtid="{D5CDD505-2E9C-101B-9397-08002B2CF9AE}" pid="5" name="Classification_1">
    <vt:lpwstr>X3preXRmd3RXZFBjfWp2Zm5rSnOXICeDOz0rm46QcyqeLTcxbyYpNi04SVlCT1E=</vt:lpwstr>
  </property>
  <property fmtid="{D5CDD505-2E9C-101B-9397-08002B2CF9AE}" pid="6" name="Verifier">
    <vt:lpwstr>IyCHJSc6Ni2APpMzOzkqPA==</vt:lpwstr>
  </property>
  <property fmtid="{D5CDD505-2E9C-101B-9397-08002B2CF9AE}" pid="7" name="PolicyName">
    <vt:lpwstr>IyBkiiooNjePMZkxLiQsPTo=</vt:lpwstr>
  </property>
  <property fmtid="{D5CDD505-2E9C-101B-9397-08002B2CF9AE}" pid="8" name="Version">
    <vt:lpwstr>Xw==</vt:lpwstr>
  </property>
  <property fmtid="{D5CDD505-2E9C-101B-9397-08002B2CF9AE}" pid="9" name="PolicyID">
    <vt:lpwstr/>
  </property>
  <property fmtid="{D5CDD505-2E9C-101B-9397-08002B2CF9AE}" pid="10" name="DomainID">
    <vt:lpwstr/>
  </property>
  <property fmtid="{D5CDD505-2E9C-101B-9397-08002B2CF9AE}" pid="11" name="HText">
    <vt:lpwstr/>
  </property>
  <property fmtid="{D5CDD505-2E9C-101B-9397-08002B2CF9AE}" pid="12" name="FText">
    <vt:lpwstr/>
  </property>
  <property fmtid="{D5CDD505-2E9C-101B-9397-08002B2CF9AE}" pid="13" name="WMark">
    <vt:lpwstr/>
  </property>
  <property fmtid="{D5CDD505-2E9C-101B-9397-08002B2CF9AE}" pid="14" name="Set">
    <vt:lpwstr>Ky4oOiM=</vt:lpwstr>
  </property>
  <property fmtid="{D5CDD505-2E9C-101B-9397-08002B2CF9AE}" pid="15" name="Classification_2">
    <vt:lpwstr>XH9rf2l7dXVSd0Voe2F/YmZ5I4V+lzGEPSYhjJ+RLH5ImoqAnSssXkdfVFFdTg==</vt:lpwstr>
  </property>
  <property fmtid="{D5CDD505-2E9C-101B-9397-08002B2CF9AE}" pid="16" name="Classification_3">
    <vt:lpwstr>XH9rf2l7dXVSd0VoemJ/Y2x5I4V+iztXijgpnJidLiyQKTEsO4dfgZCJjYOYP4KdmpOZn5+MnIBHhpyDTj4jVS81N1pITF9SR1Q=</vt:lpwstr>
  </property>
  <property fmtid="{D5CDD505-2E9C-101B-9397-08002B2CF9AE}" pid="17" name="lqminfo">
    <vt:i4>1</vt:i4>
  </property>
  <property fmtid="{D5CDD505-2E9C-101B-9397-08002B2CF9AE}" pid="18" name="lqmsess">
    <vt:lpwstr>1987b87f-a210-454e-8aca-573f31cce062</vt:lpwstr>
  </property>
</Properties>
</file>