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8" r:id="rId2"/>
  </p:sldMasterIdLst>
  <p:notesMasterIdLst>
    <p:notesMasterId r:id="rId34"/>
  </p:notesMasterIdLst>
  <p:sldIdLst>
    <p:sldId id="343" r:id="rId3"/>
    <p:sldId id="320" r:id="rId4"/>
    <p:sldId id="321" r:id="rId5"/>
    <p:sldId id="304" r:id="rId6"/>
    <p:sldId id="305" r:id="rId7"/>
    <p:sldId id="312" r:id="rId8"/>
    <p:sldId id="313" r:id="rId9"/>
    <p:sldId id="314" r:id="rId10"/>
    <p:sldId id="306" r:id="rId11"/>
    <p:sldId id="322" r:id="rId12"/>
    <p:sldId id="325" r:id="rId13"/>
    <p:sldId id="326" r:id="rId14"/>
    <p:sldId id="327" r:id="rId15"/>
    <p:sldId id="328" r:id="rId16"/>
    <p:sldId id="329" r:id="rId17"/>
    <p:sldId id="330" r:id="rId18"/>
    <p:sldId id="332" r:id="rId19"/>
    <p:sldId id="333" r:id="rId20"/>
    <p:sldId id="334" r:id="rId21"/>
    <p:sldId id="335" r:id="rId22"/>
    <p:sldId id="344" r:id="rId23"/>
    <p:sldId id="336" r:id="rId24"/>
    <p:sldId id="323" r:id="rId25"/>
    <p:sldId id="337" r:id="rId26"/>
    <p:sldId id="338" r:id="rId27"/>
    <p:sldId id="339" r:id="rId28"/>
    <p:sldId id="340" r:id="rId29"/>
    <p:sldId id="341" r:id="rId30"/>
    <p:sldId id="342" r:id="rId31"/>
    <p:sldId id="324" r:id="rId32"/>
    <p:sldId id="331" r:id="rId33"/>
  </p:sldIdLst>
  <p:sldSz cx="9906000" cy="6858000" type="A4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65000"/>
      <a:buFont typeface="Wingdings" pitchFamily="2" charset="2"/>
      <a:defRPr sz="30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65000"/>
      <a:buFont typeface="Wingdings" pitchFamily="2" charset="2"/>
      <a:defRPr sz="30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65000"/>
      <a:buFont typeface="Wingdings" pitchFamily="2" charset="2"/>
      <a:defRPr sz="30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65000"/>
      <a:buFont typeface="Wingdings" pitchFamily="2" charset="2"/>
      <a:defRPr sz="30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65000"/>
      <a:buFont typeface="Wingdings" pitchFamily="2" charset="2"/>
      <a:defRPr sz="30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sz="3000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sz="3000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sz="3000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sz="3000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2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chel Peak" initials="" lastIdx="8" clrIdx="0"/>
  <p:cmAuthor id="1" name="Shay Barak" initials="SB" lastIdx="1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3D4DF"/>
    <a:srgbClr val="245491"/>
    <a:srgbClr val="F06414"/>
    <a:srgbClr val="E2E9EE"/>
    <a:srgbClr val="D1DEE7"/>
    <a:srgbClr val="003366"/>
    <a:srgbClr val="EFF3F6"/>
    <a:srgbClr val="DDE6ED"/>
    <a:srgbClr val="D2E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71" autoAdjust="0"/>
    <p:restoredTop sz="93058" autoAdjust="0"/>
  </p:normalViewPr>
  <p:slideViewPr>
    <p:cSldViewPr snapToGrid="0" snapToObjects="1">
      <p:cViewPr varScale="1">
        <p:scale>
          <a:sx n="70" d="100"/>
          <a:sy n="70" d="100"/>
        </p:scale>
        <p:origin x="1552" y="56"/>
      </p:cViewPr>
      <p:guideLst>
        <p:guide orient="horz" pos="352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commentAuthors" Target="commentAuthor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3EEE9B47-791B-47F7-AE03-C0D580CA0B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160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Clr>
                <a:srgbClr val="C0504D"/>
              </a:buClr>
            </a:pPr>
            <a:fld id="{3EEE9B47-791B-47F7-AE03-C0D580CA0B67}" type="slidenum">
              <a:rPr lang="en-US" smtClean="0">
                <a:solidFill>
                  <a:prstClr val="black"/>
                </a:solidFill>
              </a:rPr>
              <a:pPr>
                <a:buClr>
                  <a:srgbClr val="C0504D"/>
                </a:buClr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101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8E5B51A-ECA6-4C5B-8976-9B42C38C3B67}" type="slidenum">
              <a:rPr 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2560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9pPr>
          </a:lstStyle>
          <a:p>
            <a:pPr algn="r" eaLnBrk="1" hangingPunct="1"/>
            <a:fld id="{D2A1E14C-13F1-4767-A3F5-160B683EB85F}" type="slidenum">
              <a:rPr lang="ar-SA" sz="1200">
                <a:latin typeface="Arial" charset="0"/>
              </a:rPr>
              <a:pPr algn="r" eaLnBrk="1" hangingPunct="1"/>
              <a:t>2</a:t>
            </a:fld>
            <a:endParaRPr lang="en-US" sz="1200">
              <a:latin typeface="Arial" charset="0"/>
            </a:endParaRPr>
          </a:p>
        </p:txBody>
      </p:sp>
      <p:sp>
        <p:nvSpPr>
          <p:cNvPr id="2560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9pPr>
          </a:lstStyle>
          <a:p>
            <a:pPr algn="r" eaLnBrk="1" hangingPunct="1"/>
            <a:fld id="{00EB704F-BAD3-4942-ACEF-5AE6CAB3CCE2}" type="slidenum">
              <a:rPr lang="ar-SA" sz="1200">
                <a:latin typeface="Arial" charset="0"/>
              </a:rPr>
              <a:pPr algn="r" eaLnBrk="1" hangingPunct="1"/>
              <a:t>2</a:t>
            </a:fld>
            <a:endParaRPr lang="en-US" sz="1200">
              <a:latin typeface="Arial" charset="0"/>
            </a:endParaRPr>
          </a:p>
        </p:txBody>
      </p:sp>
      <p:sp>
        <p:nvSpPr>
          <p:cNvPr id="2560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9pPr>
          </a:lstStyle>
          <a:p>
            <a:pPr algn="r" eaLnBrk="1" hangingPunct="1"/>
            <a:fld id="{26B66322-B7AF-4955-B176-5667A950E981}" type="slidenum">
              <a:rPr lang="ar-SA" sz="1200">
                <a:latin typeface="Arial" charset="0"/>
              </a:rPr>
              <a:pPr algn="r" eaLnBrk="1" hangingPunct="1"/>
              <a:t>2</a:t>
            </a:fld>
            <a:endParaRPr lang="en-US" sz="1200">
              <a:latin typeface="Arial" charset="0"/>
            </a:endParaRPr>
          </a:p>
        </p:txBody>
      </p:sp>
      <p:sp>
        <p:nvSpPr>
          <p:cNvPr id="256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49361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78EB857-F098-4B90-829D-37F6C1E13B93}" type="slidenum">
              <a:rPr 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2662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9pPr>
          </a:lstStyle>
          <a:p>
            <a:pPr algn="r" eaLnBrk="1" hangingPunct="1"/>
            <a:fld id="{D77E09E1-1AFE-4BC9-86F6-0868F6ED49BA}" type="slidenum">
              <a:rPr lang="ar-SA" sz="1200">
                <a:latin typeface="Arial" charset="0"/>
              </a:rPr>
              <a:pPr algn="r" eaLnBrk="1" hangingPunct="1"/>
              <a:t>3</a:t>
            </a:fld>
            <a:endParaRPr lang="en-US" sz="1200">
              <a:latin typeface="Arial" charset="0"/>
            </a:endParaRPr>
          </a:p>
        </p:txBody>
      </p:sp>
      <p:sp>
        <p:nvSpPr>
          <p:cNvPr id="2662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9pPr>
          </a:lstStyle>
          <a:p>
            <a:pPr algn="r" eaLnBrk="1" hangingPunct="1"/>
            <a:fld id="{66ADD5D0-B8DD-471C-B090-BEBC92188E6C}" type="slidenum">
              <a:rPr lang="ar-SA" sz="1200">
                <a:latin typeface="Arial" charset="0"/>
              </a:rPr>
              <a:pPr algn="r" eaLnBrk="1" hangingPunct="1"/>
              <a:t>3</a:t>
            </a:fld>
            <a:endParaRPr lang="en-US" sz="1200">
              <a:latin typeface="Arial" charset="0"/>
            </a:endParaRPr>
          </a:p>
        </p:txBody>
      </p:sp>
      <p:sp>
        <p:nvSpPr>
          <p:cNvPr id="2662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9pPr>
          </a:lstStyle>
          <a:p>
            <a:pPr algn="r" eaLnBrk="1" hangingPunct="1"/>
            <a:fld id="{61A9241E-47BA-4D81-BE8D-F467E6D76715}" type="slidenum">
              <a:rPr lang="ar-SA" sz="1200">
                <a:latin typeface="Arial" charset="0"/>
              </a:rPr>
              <a:pPr algn="r" eaLnBrk="1" hangingPunct="1"/>
              <a:t>3</a:t>
            </a:fld>
            <a:endParaRPr lang="en-US" sz="1200">
              <a:latin typeface="Arial" charset="0"/>
            </a:endParaRPr>
          </a:p>
        </p:txBody>
      </p:sp>
      <p:sp>
        <p:nvSpPr>
          <p:cNvPr id="266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3754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E9B47-791B-47F7-AE03-C0D580CA0B6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88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E9B47-791B-47F7-AE03-C0D580CA0B6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80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C04EAB-0B84-4A23-895D-064FAE6D5D65}" type="slidenum">
              <a:rPr 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2765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9pPr>
          </a:lstStyle>
          <a:p>
            <a:pPr algn="r" eaLnBrk="1" hangingPunct="1"/>
            <a:fld id="{C5F8F10F-3C3D-4682-A15A-60FC9A28BD0B}" type="slidenum">
              <a:rPr lang="ar-SA" sz="1200">
                <a:latin typeface="Arial" charset="0"/>
              </a:rPr>
              <a:pPr algn="r" eaLnBrk="1" hangingPunct="1"/>
              <a:t>10</a:t>
            </a:fld>
            <a:endParaRPr lang="en-US" sz="1200">
              <a:latin typeface="Arial" charset="0"/>
            </a:endParaRPr>
          </a:p>
        </p:txBody>
      </p:sp>
      <p:sp>
        <p:nvSpPr>
          <p:cNvPr id="2765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9pPr>
          </a:lstStyle>
          <a:p>
            <a:pPr algn="r" eaLnBrk="1" hangingPunct="1"/>
            <a:fld id="{2C52FBC3-2AE9-4CED-BD67-968FA1F6B142}" type="slidenum">
              <a:rPr lang="ar-SA" sz="1200">
                <a:latin typeface="Arial" charset="0"/>
              </a:rPr>
              <a:pPr algn="r" eaLnBrk="1" hangingPunct="1"/>
              <a:t>10</a:t>
            </a:fld>
            <a:endParaRPr lang="en-US" sz="1200">
              <a:latin typeface="Arial" charset="0"/>
            </a:endParaRPr>
          </a:p>
        </p:txBody>
      </p:sp>
      <p:sp>
        <p:nvSpPr>
          <p:cNvPr id="2765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9pPr>
          </a:lstStyle>
          <a:p>
            <a:pPr algn="r" eaLnBrk="1" hangingPunct="1"/>
            <a:fld id="{47702129-9060-4ED2-A776-618AA6EC6032}" type="slidenum">
              <a:rPr lang="ar-SA" sz="1200">
                <a:latin typeface="Arial" charset="0"/>
              </a:rPr>
              <a:pPr algn="r" eaLnBrk="1" hangingPunct="1"/>
              <a:t>10</a:t>
            </a:fld>
            <a:endParaRPr lang="en-US" sz="1200">
              <a:latin typeface="Arial" charset="0"/>
            </a:endParaRPr>
          </a:p>
        </p:txBody>
      </p:sp>
      <p:sp>
        <p:nvSpPr>
          <p:cNvPr id="276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31863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BAECE6-6601-42F9-9CAF-CFB128EBA67E}" type="slidenum">
              <a:rPr 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2867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9pPr>
          </a:lstStyle>
          <a:p>
            <a:pPr algn="r" eaLnBrk="1" hangingPunct="1"/>
            <a:fld id="{46E2AF1C-35D8-4143-8F93-9557D5016D4E}" type="slidenum">
              <a:rPr lang="ar-SA" sz="1200">
                <a:latin typeface="Arial" charset="0"/>
              </a:rPr>
              <a:pPr algn="r" eaLnBrk="1" hangingPunct="1"/>
              <a:t>23</a:t>
            </a:fld>
            <a:endParaRPr lang="en-US" sz="1200">
              <a:latin typeface="Arial" charset="0"/>
            </a:endParaRPr>
          </a:p>
        </p:txBody>
      </p:sp>
      <p:sp>
        <p:nvSpPr>
          <p:cNvPr id="2867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9pPr>
          </a:lstStyle>
          <a:p>
            <a:pPr algn="r" eaLnBrk="1" hangingPunct="1"/>
            <a:fld id="{E5D69510-54B8-4A3E-AEDC-A4C9B1A4A6C7}" type="slidenum">
              <a:rPr lang="ar-SA" sz="1200">
                <a:latin typeface="Arial" charset="0"/>
              </a:rPr>
              <a:pPr algn="r" eaLnBrk="1" hangingPunct="1"/>
              <a:t>23</a:t>
            </a:fld>
            <a:endParaRPr lang="en-US" sz="1200">
              <a:latin typeface="Arial" charset="0"/>
            </a:endParaRPr>
          </a:p>
        </p:txBody>
      </p:sp>
      <p:sp>
        <p:nvSpPr>
          <p:cNvPr id="2867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9pPr>
          </a:lstStyle>
          <a:p>
            <a:pPr algn="r" eaLnBrk="1" hangingPunct="1"/>
            <a:fld id="{6571C0F7-5B61-4730-AD67-574C7A3AFF75}" type="slidenum">
              <a:rPr lang="ar-SA" sz="1200">
                <a:latin typeface="Arial" charset="0"/>
              </a:rPr>
              <a:pPr algn="r" eaLnBrk="1" hangingPunct="1"/>
              <a:t>23</a:t>
            </a:fld>
            <a:endParaRPr lang="en-US" sz="1200">
              <a:latin typeface="Arial" charset="0"/>
            </a:endParaRPr>
          </a:p>
        </p:txBody>
      </p:sp>
      <p:sp>
        <p:nvSpPr>
          <p:cNvPr id="286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Eli </a:t>
            </a:r>
            <a:r>
              <a:rPr lang="en-US" dirty="0" err="1" smtClean="0"/>
              <a:t>Biham’s</a:t>
            </a:r>
            <a:r>
              <a:rPr lang="en-US" dirty="0" smtClean="0"/>
              <a:t> part, based on “computer security</a:t>
            </a:r>
            <a:r>
              <a:rPr lang="en-US" smtClean="0"/>
              <a:t>” course slides</a:t>
            </a:r>
          </a:p>
        </p:txBody>
      </p:sp>
    </p:spTree>
    <p:extLst>
      <p:ext uri="{BB962C8B-B14F-4D97-AF65-F5344CB8AC3E}">
        <p14:creationId xmlns:p14="http://schemas.microsoft.com/office/powerpoint/2010/main" val="2568493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0482CFB-D83D-4EE1-A955-94C0788DA3D1}" type="slidenum">
              <a:rPr 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2969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9pPr>
          </a:lstStyle>
          <a:p>
            <a:pPr algn="r" eaLnBrk="1" hangingPunct="1"/>
            <a:fld id="{730C3CAA-957A-4267-9510-1B8F5AB080B0}" type="slidenum">
              <a:rPr lang="ar-SA" sz="1200">
                <a:latin typeface="Arial" charset="0"/>
              </a:rPr>
              <a:pPr algn="r" eaLnBrk="1" hangingPunct="1"/>
              <a:t>30</a:t>
            </a:fld>
            <a:endParaRPr lang="en-US" sz="1200">
              <a:latin typeface="Arial" charset="0"/>
            </a:endParaRPr>
          </a:p>
        </p:txBody>
      </p:sp>
      <p:sp>
        <p:nvSpPr>
          <p:cNvPr id="2970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9pPr>
          </a:lstStyle>
          <a:p>
            <a:pPr algn="r" eaLnBrk="1" hangingPunct="1"/>
            <a:fld id="{9DFD449B-9F88-46D7-9356-D2123ED038E1}" type="slidenum">
              <a:rPr lang="ar-SA" sz="1200">
                <a:latin typeface="Arial" charset="0"/>
              </a:rPr>
              <a:pPr algn="r" eaLnBrk="1" hangingPunct="1"/>
              <a:t>30</a:t>
            </a:fld>
            <a:endParaRPr lang="en-US" sz="1200">
              <a:latin typeface="Arial" charset="0"/>
            </a:endParaRPr>
          </a:p>
        </p:txBody>
      </p:sp>
      <p:sp>
        <p:nvSpPr>
          <p:cNvPr id="2970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9pPr>
          </a:lstStyle>
          <a:p>
            <a:pPr algn="r" eaLnBrk="1" hangingPunct="1"/>
            <a:fld id="{4B59AADA-F6F5-447D-B14A-5814DBA16BC5}" type="slidenum">
              <a:rPr lang="ar-SA" sz="1200">
                <a:latin typeface="Arial" charset="0"/>
              </a:rPr>
              <a:pPr algn="r" eaLnBrk="1" hangingPunct="1"/>
              <a:t>30</a:t>
            </a:fld>
            <a:endParaRPr lang="en-US" sz="1200">
              <a:latin typeface="Arial" charset="0"/>
            </a:endParaRPr>
          </a:p>
        </p:txBody>
      </p:sp>
      <p:sp>
        <p:nvSpPr>
          <p:cNvPr id="297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27432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9525"/>
            <a:ext cx="9906000" cy="6858000"/>
            <a:chOff x="0" y="9525"/>
            <a:chExt cx="9144000" cy="6858000"/>
          </a:xfrm>
        </p:grpSpPr>
        <p:grpSp>
          <p:nvGrpSpPr>
            <p:cNvPr id="4" name="Group 3"/>
            <p:cNvGrpSpPr/>
            <p:nvPr userDrawn="1"/>
          </p:nvGrpSpPr>
          <p:grpSpPr>
            <a:xfrm>
              <a:off x="0" y="9525"/>
              <a:ext cx="9144000" cy="6858000"/>
              <a:chOff x="0" y="9525"/>
              <a:chExt cx="9144000" cy="6858000"/>
            </a:xfrm>
          </p:grpSpPr>
          <p:pic>
            <p:nvPicPr>
              <p:cNvPr id="59415" name="Picture 23" descr="S1_10_01_20b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9525"/>
                <a:ext cx="9144000" cy="685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Rectangle 1"/>
              <p:cNvSpPr/>
              <p:nvPr userDrawn="1"/>
            </p:nvSpPr>
            <p:spPr bwMode="white">
              <a:xfrm>
                <a:off x="162370" y="1401510"/>
                <a:ext cx="3161944" cy="118786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228600" tIns="45720" rIns="2286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5000"/>
                  <a:buFont typeface="Wingdings" pitchFamily="2" charset="2"/>
                  <a:buNone/>
                  <a:tabLst/>
                </a:pPr>
                <a:endParaRPr kumimoji="0" lang="en-US" sz="3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pic>
          <p:nvPicPr>
            <p:cNvPr id="9" name="Picture 3" descr="C:\Documents and Settings\darlene\Desktop\CheckPoint_LOGO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863" y="1708151"/>
              <a:ext cx="2509837" cy="682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9395" name="Rectangle 3"/>
          <p:cNvSpPr>
            <a:spLocks noGrp="1" noChangeArrowheads="1"/>
          </p:cNvSpPr>
          <p:nvPr userDrawn="1">
            <p:ph type="ctrTitle"/>
          </p:nvPr>
        </p:nvSpPr>
        <p:spPr>
          <a:xfrm>
            <a:off x="227013" y="3028950"/>
            <a:ext cx="4622800" cy="1276350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9396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47650" y="5154658"/>
            <a:ext cx="5393267" cy="10668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338917" y="6502400"/>
            <a:ext cx="4292600" cy="355600"/>
          </a:xfrm>
        </p:spPr>
        <p:txBody>
          <a:bodyPr/>
          <a:lstStyle>
            <a:lvl1pPr>
              <a:defRPr sz="1100"/>
            </a:lvl1pPr>
          </a:lstStyle>
          <a:p>
            <a:r>
              <a:rPr lang="en-US" smtClean="0"/>
              <a:t>Roei Ben-Harush 2015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1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01A2EEE2-DA6B-42E3-B58B-ACF797B83D47}" type="datetimeFigureOut">
              <a:rPr lang="en-US" smtClean="0"/>
              <a:t>10/27/2020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40576" y="705394"/>
            <a:ext cx="6920048" cy="117566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  <a:extLst/>
        </p:spPr>
        <p:txBody>
          <a:bodyPr lIns="228600" rIns="228600" rtlCol="0" anchor="ctr"/>
          <a:lstStyle/>
          <a:p>
            <a:pPr marL="228600" indent="-228600" algn="ctr">
              <a:spcBef>
                <a:spcPts val="600"/>
              </a:spcBef>
              <a:spcAft>
                <a:spcPts val="0"/>
              </a:spcAft>
              <a:buClr>
                <a:srgbClr val="000073"/>
              </a:buClr>
              <a:buSzPct val="115000"/>
              <a:buFont typeface="Wingdings" pitchFamily="2" charset="2"/>
              <a:buChar char="§"/>
            </a:pPr>
            <a:endParaRPr lang="en-US" sz="2000">
              <a:solidFill>
                <a:srgbClr val="4E4E4E"/>
              </a:solidFill>
              <a:latin typeface="Arial" pitchFamily="34" charset="0"/>
              <a:cs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338917" y="6502400"/>
            <a:ext cx="4292600" cy="355600"/>
          </a:xfrm>
        </p:spPr>
        <p:txBody>
          <a:bodyPr/>
          <a:lstStyle>
            <a:lvl1pPr>
              <a:defRPr sz="1100"/>
            </a:lvl1pPr>
          </a:lstStyle>
          <a:p>
            <a:pPr>
              <a:buClr>
                <a:srgbClr val="000073"/>
              </a:buClr>
            </a:pPr>
            <a:r>
              <a:rPr lang="en-US" smtClean="0">
                <a:solidFill>
                  <a:srgbClr val="4E4E4E">
                    <a:tint val="75000"/>
                  </a:srgbClr>
                </a:solidFill>
              </a:rPr>
              <a:t>Roei Ben-Harush 2015</a:t>
            </a:r>
            <a:endParaRPr lang="en-US">
              <a:solidFill>
                <a:srgbClr val="4E4E4E">
                  <a:tint val="75000"/>
                </a:srgb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1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30AE47CA-38EF-4A0F-9271-86CD86BCAE37}" type="datetimeFigureOut">
              <a:rPr lang="en-US" smtClean="0"/>
              <a:t>10/27/2020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622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316" y="1325880"/>
            <a:ext cx="9169929" cy="4992624"/>
          </a:xfrm>
        </p:spPr>
        <p:txBody>
          <a:bodyPr/>
          <a:lstStyle>
            <a:lvl1pPr marL="285750" indent="-285750">
              <a:spcBef>
                <a:spcPts val="1800"/>
              </a:spcBef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338917" y="6502400"/>
            <a:ext cx="4292600" cy="355600"/>
          </a:xfrm>
        </p:spPr>
        <p:txBody>
          <a:bodyPr/>
          <a:lstStyle>
            <a:lvl1pPr>
              <a:defRPr sz="1100"/>
            </a:lvl1pPr>
          </a:lstStyle>
          <a:p>
            <a:r>
              <a:rPr lang="en-US" smtClean="0"/>
              <a:t>Roei Ben-Harush 2015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78390857-B06D-4314-B4BD-310D51507586}" type="datetimeFigureOut">
              <a:rPr lang="en-US" smtClean="0"/>
              <a:t>10/27/2020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432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317" y="1325880"/>
            <a:ext cx="4502415" cy="4992624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831" y="1325880"/>
            <a:ext cx="4502415" cy="4992624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000" smtClean="0"/>
            </a:lvl1pPr>
            <a:lvl2pPr>
              <a:defRPr lang="en-US" sz="1800" smtClean="0"/>
            </a:lvl2pPr>
            <a:lvl3pPr>
              <a:defRPr lang="en-US" sz="1600" smtClean="0"/>
            </a:lvl3pPr>
            <a:lvl4pPr>
              <a:defRPr lang="en-US" sz="1400" smtClean="0"/>
            </a:lvl4pPr>
            <a:lvl5pPr>
              <a:defRPr lang="en-US"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338917" y="6502400"/>
            <a:ext cx="4292600" cy="355600"/>
          </a:xfrm>
        </p:spPr>
        <p:txBody>
          <a:bodyPr/>
          <a:lstStyle>
            <a:lvl1pPr>
              <a:defRPr sz="1100"/>
            </a:lvl1pPr>
          </a:lstStyle>
          <a:p>
            <a:r>
              <a:rPr lang="en-US" smtClean="0"/>
              <a:t>Roei Ben-Harush 2015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1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78961E86-D9D9-41D7-9375-71A5CB197CCF}" type="datetimeFigureOut">
              <a:rPr lang="en-US" smtClean="0"/>
              <a:t>10/27/2020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037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338917" y="6502400"/>
            <a:ext cx="4292600" cy="355600"/>
          </a:xfrm>
        </p:spPr>
        <p:txBody>
          <a:bodyPr/>
          <a:lstStyle>
            <a:lvl1pPr>
              <a:defRPr sz="1100"/>
            </a:lvl1pPr>
          </a:lstStyle>
          <a:p>
            <a:r>
              <a:rPr lang="en-US" smtClean="0"/>
              <a:t>Roei Ben-Harush 2015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1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F0A216E6-868B-4DD9-B1D2-47A954FFF917}" type="datetimeFigureOut">
              <a:rPr lang="en-US" smtClean="0"/>
              <a:t>10/27/2020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02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40576" y="705394"/>
            <a:ext cx="6920048" cy="117566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  <a:extLst/>
        </p:spPr>
        <p:txBody>
          <a:bodyPr lIns="228600" rIns="228600" rtlCol="0" anchor="ctr"/>
          <a:lstStyle/>
          <a:p>
            <a:pPr marL="228600" indent="-228600" algn="ctr">
              <a:spcBef>
                <a:spcPts val="600"/>
              </a:spcBef>
              <a:spcAft>
                <a:spcPts val="0"/>
              </a:spcAft>
              <a:buSzPct val="115000"/>
              <a:buChar char="§"/>
            </a:pPr>
            <a:endParaRPr lang="en-US" sz="2000">
              <a:latin typeface="Arial" pitchFamily="34" charset="0"/>
              <a:cs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338917" y="6502400"/>
            <a:ext cx="4292600" cy="355600"/>
          </a:xfrm>
        </p:spPr>
        <p:txBody>
          <a:bodyPr/>
          <a:lstStyle>
            <a:lvl1pPr>
              <a:defRPr sz="1100"/>
            </a:lvl1pPr>
          </a:lstStyle>
          <a:p>
            <a:r>
              <a:rPr lang="en-US" smtClean="0"/>
              <a:t>Roei Ben-Harush 2015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1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EFAA61FC-A273-47E2-AC95-99BFCFD94F74}" type="datetimeFigureOut">
              <a:rPr lang="en-US" smtClean="0"/>
              <a:t>10/27/2020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832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9525"/>
            <a:ext cx="9906000" cy="6858000"/>
            <a:chOff x="0" y="9525"/>
            <a:chExt cx="9144000" cy="6858000"/>
          </a:xfrm>
        </p:grpSpPr>
        <p:pic>
          <p:nvPicPr>
            <p:cNvPr id="59415" name="Picture 23" descr="S1_10_01_20b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525"/>
              <a:ext cx="9144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 userDrawn="1"/>
          </p:nvSpPr>
          <p:spPr bwMode="white">
            <a:xfrm>
              <a:off x="162370" y="1401510"/>
              <a:ext cx="3161944" cy="118786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228600" tIns="45720" rIns="22860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>
                <a:buClr>
                  <a:srgbClr val="000073"/>
                </a:buClr>
              </a:pPr>
              <a:endParaRPr lang="en-US" dirty="0" smtClean="0">
                <a:solidFill>
                  <a:srgbClr val="4E4E4E"/>
                </a:solidFill>
                <a:latin typeface="Arial" pitchFamily="34" charset="0"/>
              </a:endParaRPr>
            </a:p>
          </p:txBody>
        </p:sp>
      </p:grpSp>
      <p:sp>
        <p:nvSpPr>
          <p:cNvPr id="59395" name="Rectangle 3"/>
          <p:cNvSpPr>
            <a:spLocks noGrp="1" noChangeArrowheads="1"/>
          </p:cNvSpPr>
          <p:nvPr userDrawn="1">
            <p:ph type="ctrTitle"/>
          </p:nvPr>
        </p:nvSpPr>
        <p:spPr>
          <a:xfrm>
            <a:off x="227013" y="3028950"/>
            <a:ext cx="4622800" cy="1276350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9396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47650" y="5154658"/>
            <a:ext cx="5393267" cy="10668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338917" y="6502400"/>
            <a:ext cx="4292600" cy="355600"/>
          </a:xfrm>
        </p:spPr>
        <p:txBody>
          <a:bodyPr/>
          <a:lstStyle>
            <a:lvl1pPr>
              <a:defRPr sz="1100"/>
            </a:lvl1pPr>
          </a:lstStyle>
          <a:p>
            <a:pPr>
              <a:buClr>
                <a:srgbClr val="000073"/>
              </a:buClr>
            </a:pPr>
            <a:r>
              <a:rPr lang="en-US" smtClean="0">
                <a:solidFill>
                  <a:srgbClr val="4E4E4E">
                    <a:tint val="75000"/>
                  </a:srgbClr>
                </a:solidFill>
              </a:rPr>
              <a:t>Roei Ben-Harush 2015</a:t>
            </a:r>
            <a:endParaRPr lang="en-US">
              <a:solidFill>
                <a:srgbClr val="4E4E4E">
                  <a:tint val="75000"/>
                </a:srgbClr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00E3C66D-8AA8-407D-BC26-95611288F235}" type="datetimeFigureOut">
              <a:rPr lang="en-US" smtClean="0"/>
              <a:t>10/27/2020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08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316" y="1325880"/>
            <a:ext cx="9169929" cy="4992624"/>
          </a:xfrm>
        </p:spPr>
        <p:txBody>
          <a:bodyPr/>
          <a:lstStyle>
            <a:lvl1pPr marL="285750" indent="-285750">
              <a:spcBef>
                <a:spcPts val="1800"/>
              </a:spcBef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338917" y="6502400"/>
            <a:ext cx="4292600" cy="355600"/>
          </a:xfrm>
        </p:spPr>
        <p:txBody>
          <a:bodyPr/>
          <a:lstStyle>
            <a:lvl1pPr>
              <a:defRPr sz="1100"/>
            </a:lvl1pPr>
          </a:lstStyle>
          <a:p>
            <a:pPr>
              <a:buClr>
                <a:srgbClr val="000073"/>
              </a:buClr>
            </a:pPr>
            <a:r>
              <a:rPr lang="en-US" smtClean="0">
                <a:solidFill>
                  <a:srgbClr val="4E4E4E">
                    <a:tint val="75000"/>
                  </a:srgbClr>
                </a:solidFill>
              </a:rPr>
              <a:t>Roei Ben-Harush 2015</a:t>
            </a:r>
            <a:endParaRPr lang="en-US" dirty="0">
              <a:solidFill>
                <a:srgbClr val="4E4E4E">
                  <a:tint val="75000"/>
                </a:srgbClr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41997736-0681-42DC-9E63-BDE41BC2B8E9}" type="datetimeFigureOut">
              <a:rPr lang="en-US" smtClean="0"/>
              <a:t>10/27/2020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848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317" y="1325880"/>
            <a:ext cx="4502415" cy="4992624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831" y="1325880"/>
            <a:ext cx="4502415" cy="4992624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000" smtClean="0"/>
            </a:lvl1pPr>
            <a:lvl2pPr>
              <a:defRPr lang="en-US" sz="1800" smtClean="0"/>
            </a:lvl2pPr>
            <a:lvl3pPr>
              <a:defRPr lang="en-US" sz="1600" smtClean="0"/>
            </a:lvl3pPr>
            <a:lvl4pPr>
              <a:defRPr lang="en-US" sz="1400" smtClean="0"/>
            </a:lvl4pPr>
            <a:lvl5pPr>
              <a:defRPr lang="en-US"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338917" y="6502400"/>
            <a:ext cx="4292600" cy="355600"/>
          </a:xfrm>
        </p:spPr>
        <p:txBody>
          <a:bodyPr/>
          <a:lstStyle>
            <a:lvl1pPr>
              <a:defRPr sz="1100"/>
            </a:lvl1pPr>
          </a:lstStyle>
          <a:p>
            <a:pPr>
              <a:buClr>
                <a:srgbClr val="000073"/>
              </a:buClr>
            </a:pPr>
            <a:r>
              <a:rPr lang="en-US" smtClean="0">
                <a:solidFill>
                  <a:srgbClr val="4E4E4E">
                    <a:tint val="75000"/>
                  </a:srgbClr>
                </a:solidFill>
              </a:rPr>
              <a:t>Roei Ben-Harush 2015</a:t>
            </a:r>
            <a:endParaRPr lang="en-US">
              <a:solidFill>
                <a:srgbClr val="4E4E4E">
                  <a:tint val="75000"/>
                </a:srgb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1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BE346A1E-2456-4EEF-AF84-520035677A2E}" type="datetimeFigureOut">
              <a:rPr lang="en-US" smtClean="0"/>
              <a:t>10/27/2020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606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338917" y="6502400"/>
            <a:ext cx="4292600" cy="355600"/>
          </a:xfrm>
        </p:spPr>
        <p:txBody>
          <a:bodyPr/>
          <a:lstStyle>
            <a:lvl1pPr>
              <a:defRPr sz="1100"/>
            </a:lvl1pPr>
          </a:lstStyle>
          <a:p>
            <a:pPr>
              <a:buClr>
                <a:srgbClr val="000073"/>
              </a:buClr>
            </a:pPr>
            <a:r>
              <a:rPr lang="en-US" smtClean="0">
                <a:solidFill>
                  <a:srgbClr val="4E4E4E">
                    <a:tint val="75000"/>
                  </a:srgbClr>
                </a:solidFill>
              </a:rPr>
              <a:t>Roei Ben-Harush 2015</a:t>
            </a:r>
            <a:endParaRPr lang="en-US">
              <a:solidFill>
                <a:srgbClr val="4E4E4E">
                  <a:tint val="75000"/>
                </a:srgb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1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DFA85BE0-F0AE-47AB-8404-9CAB19BE1EAC}" type="datetimeFigureOut">
              <a:rPr lang="en-US" smtClean="0"/>
              <a:t>10/27/2020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157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66316" y="0"/>
            <a:ext cx="7429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6316" y="1323976"/>
            <a:ext cx="9169929" cy="4991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9032346" y="6592888"/>
            <a:ext cx="660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349D3042-9933-4C71-BBE3-FA9237566B45}" type="slidenum">
              <a:rPr lang="en-US" sz="900">
                <a:solidFill>
                  <a:srgbClr val="4E4E4E"/>
                </a:solidFill>
                <a:latin typeface="Arial" pitchFamily="34" charset="0"/>
                <a:cs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US" sz="900" dirty="0">
              <a:solidFill>
                <a:srgbClr val="4E4E4E"/>
              </a:solidFill>
              <a:latin typeface="Arial" pitchFamily="34" charset="0"/>
              <a:cs typeface="Arial" charset="0"/>
            </a:endParaRPr>
          </a:p>
        </p:txBody>
      </p:sp>
      <p:sp>
        <p:nvSpPr>
          <p:cNvPr id="58391" name="Rectangle 23"/>
          <p:cNvSpPr>
            <a:spLocks noChangeArrowheads="1"/>
          </p:cNvSpPr>
          <p:nvPr/>
        </p:nvSpPr>
        <p:spPr bwMode="auto">
          <a:xfrm>
            <a:off x="421350" y="4021138"/>
            <a:ext cx="9169929" cy="2436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 typeface="Wingdings" pitchFamily="2" charset="2"/>
              <a:buChar char="n"/>
            </a:pPr>
            <a:endParaRPr lang="en-US" dirty="0">
              <a:latin typeface="Arial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Roei Ben-Harush 2015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8BF36-FAB4-4D73-96D3-63C45ED457AC}" type="datetimeFigureOut">
              <a:rPr lang="en-US" smtClean="0"/>
              <a:t>10/27/2020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6" r:id="rId4"/>
    <p:sldLayoutId id="2147483657" r:id="rId5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Arial" pitchFamily="34" charset="0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Helvetic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Helvetic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Helvetic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Helvetic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Helvetic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Helvetic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Helvetic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Helvetica" pitchFamily="34" charset="0"/>
        </a:defRPr>
      </a:lvl9pPr>
    </p:titleStyle>
    <p:bodyStyle>
      <a:lvl1pPr marL="228600" indent="-228600" algn="l" rtl="0" eaLnBrk="1" fontAlgn="base" hangingPunct="1">
        <a:spcBef>
          <a:spcPts val="1200"/>
        </a:spcBef>
        <a:spcAft>
          <a:spcPct val="0"/>
        </a:spcAft>
        <a:buClr>
          <a:schemeClr val="accent2"/>
        </a:buClr>
        <a:buSzPct val="11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5800" indent="-228600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SzPct val="100000"/>
        <a:buFont typeface="Helvetica" pitchFamily="34" charset="0"/>
        <a:buChar char="–"/>
        <a:defRPr sz="2200">
          <a:solidFill>
            <a:schemeClr val="tx1"/>
          </a:solidFill>
          <a:latin typeface="Arial" pitchFamily="34" charset="0"/>
        </a:defRPr>
      </a:lvl2pPr>
      <a:lvl3pPr marL="1143000" indent="-228600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SzPct val="100000"/>
        <a:buFont typeface="Helvetica" pitchFamily="34" charset="0"/>
        <a:buChar char="–"/>
        <a:defRPr sz="2000">
          <a:solidFill>
            <a:schemeClr val="tx1"/>
          </a:solidFill>
          <a:latin typeface="Arial" pitchFamily="34" charset="0"/>
        </a:defRPr>
      </a:lvl3pPr>
      <a:lvl4pPr marL="1600200" indent="-228600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SzPct val="100000"/>
        <a:buFont typeface="Helvetica" pitchFamily="34" charset="0"/>
        <a:buChar char="–"/>
        <a:defRPr sz="1800">
          <a:solidFill>
            <a:schemeClr val="tx1"/>
          </a:solidFill>
          <a:latin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Helvetica" pitchFamily="34" charset="0"/>
        <a:buChar char="–"/>
        <a:defRPr sz="1600" baseline="0">
          <a:solidFill>
            <a:schemeClr val="tx1"/>
          </a:solidFill>
          <a:latin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66316" y="0"/>
            <a:ext cx="7429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6316" y="1323976"/>
            <a:ext cx="9169929" cy="4991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9032346" y="6592888"/>
            <a:ext cx="660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349D3042-9933-4C71-BBE3-FA9237566B45}" type="slidenum">
              <a:rPr lang="en-US" sz="900">
                <a:solidFill>
                  <a:srgbClr val="4E4E4E"/>
                </a:solidFill>
                <a:latin typeface="Arial" pitchFamily="34" charset="0"/>
                <a:cs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US" sz="900" dirty="0">
              <a:solidFill>
                <a:srgbClr val="4E4E4E"/>
              </a:solidFill>
              <a:latin typeface="Arial" pitchFamily="34" charset="0"/>
              <a:cs typeface="Arial" charset="0"/>
            </a:endParaRPr>
          </a:p>
        </p:txBody>
      </p:sp>
      <p:sp>
        <p:nvSpPr>
          <p:cNvPr id="58391" name="Rectangle 23"/>
          <p:cNvSpPr>
            <a:spLocks noChangeArrowheads="1"/>
          </p:cNvSpPr>
          <p:nvPr/>
        </p:nvSpPr>
        <p:spPr bwMode="auto">
          <a:xfrm>
            <a:off x="421350" y="4021138"/>
            <a:ext cx="9169929" cy="2436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Clr>
                <a:srgbClr val="000073"/>
              </a:buClr>
              <a:buFont typeface="Wingdings" pitchFamily="2" charset="2"/>
              <a:buChar char="n"/>
            </a:pPr>
            <a:endParaRPr lang="en-US" dirty="0">
              <a:solidFill>
                <a:srgbClr val="4E4E4E"/>
              </a:solidFill>
              <a:latin typeface="Arial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000073"/>
              </a:buClr>
            </a:pPr>
            <a:r>
              <a:rPr lang="en-US" smtClean="0">
                <a:solidFill>
                  <a:srgbClr val="4E4E4E">
                    <a:tint val="75000"/>
                  </a:srgbClr>
                </a:solidFill>
              </a:rPr>
              <a:t>Roei Ben-Harush 2015</a:t>
            </a:r>
            <a:endParaRPr lang="en-US" dirty="0">
              <a:solidFill>
                <a:srgbClr val="4E4E4E">
                  <a:tint val="75000"/>
                </a:srgbClr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77668-1C83-4A74-AD81-D28E4D9F65B6}" type="datetimeFigureOut">
              <a:rPr lang="en-US" smtClean="0"/>
              <a:t>10/27/2020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Arial" pitchFamily="34" charset="0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Helvetic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Helvetic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Helvetic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Helvetic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Helvetic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Helvetic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Helvetic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Helvetica" pitchFamily="34" charset="0"/>
        </a:defRPr>
      </a:lvl9pPr>
    </p:titleStyle>
    <p:bodyStyle>
      <a:lvl1pPr marL="228600" indent="-228600" algn="l" rtl="0" eaLnBrk="1" fontAlgn="base" hangingPunct="1">
        <a:spcBef>
          <a:spcPts val="1200"/>
        </a:spcBef>
        <a:spcAft>
          <a:spcPct val="0"/>
        </a:spcAft>
        <a:buClr>
          <a:schemeClr val="accent2"/>
        </a:buClr>
        <a:buSzPct val="11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5800" indent="-228600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SzPct val="100000"/>
        <a:buFont typeface="Helvetica" pitchFamily="34" charset="0"/>
        <a:buChar char="–"/>
        <a:defRPr sz="2200">
          <a:solidFill>
            <a:schemeClr val="tx1"/>
          </a:solidFill>
          <a:latin typeface="Arial" pitchFamily="34" charset="0"/>
        </a:defRPr>
      </a:lvl2pPr>
      <a:lvl3pPr marL="1143000" indent="-228600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SzPct val="100000"/>
        <a:buFont typeface="Helvetica" pitchFamily="34" charset="0"/>
        <a:buChar char="–"/>
        <a:defRPr sz="2000">
          <a:solidFill>
            <a:schemeClr val="tx1"/>
          </a:solidFill>
          <a:latin typeface="Arial" pitchFamily="34" charset="0"/>
        </a:defRPr>
      </a:lvl3pPr>
      <a:lvl4pPr marL="1600200" indent="-228600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SzPct val="100000"/>
        <a:buFont typeface="Helvetica" pitchFamily="34" charset="0"/>
        <a:buChar char="–"/>
        <a:defRPr sz="1800">
          <a:solidFill>
            <a:schemeClr val="tx1"/>
          </a:solidFill>
          <a:latin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Helvetica" pitchFamily="34" charset="0"/>
        <a:buChar char="–"/>
        <a:defRPr sz="1600" baseline="0">
          <a:solidFill>
            <a:schemeClr val="tx1"/>
          </a:solidFill>
          <a:latin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8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3: </a:t>
            </a:r>
            <a:r>
              <a:rPr lang="en-US" dirty="0" smtClean="0"/>
              <a:t>Stateless Packet Filtering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07"/>
          <a:stretch/>
        </p:blipFill>
        <p:spPr>
          <a:xfrm>
            <a:off x="6618403" y="5316"/>
            <a:ext cx="3179094" cy="133970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30" y="117021"/>
            <a:ext cx="5344706" cy="1291229"/>
          </a:xfrm>
          <a:prstGeom prst="rect">
            <a:avLst/>
          </a:prstGeom>
        </p:spPr>
      </p:pic>
      <p:sp>
        <p:nvSpPr>
          <p:cNvPr id="2" name="Footer Placeholder 1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20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Agenda With Highlight</a:t>
            </a:r>
          </a:p>
        </p:txBody>
      </p:sp>
      <p:grpSp>
        <p:nvGrpSpPr>
          <p:cNvPr id="10243" name="Group 3"/>
          <p:cNvGrpSpPr>
            <a:grpSpLocks/>
          </p:cNvGrpSpPr>
          <p:nvPr/>
        </p:nvGrpSpPr>
        <p:grpSpPr bwMode="auto">
          <a:xfrm>
            <a:off x="1293284" y="1749425"/>
            <a:ext cx="7384785" cy="654050"/>
            <a:chOff x="1193800" y="1749425"/>
            <a:chExt cx="6816724" cy="654050"/>
          </a:xfrm>
        </p:grpSpPr>
        <p:grpSp>
          <p:nvGrpSpPr>
            <p:cNvPr id="10265" name="Group 2"/>
            <p:cNvGrpSpPr>
              <a:grpSpLocks/>
            </p:cNvGrpSpPr>
            <p:nvPr/>
          </p:nvGrpSpPr>
          <p:grpSpPr bwMode="auto">
            <a:xfrm>
              <a:off x="1193800" y="1749425"/>
              <a:ext cx="6756401" cy="654050"/>
              <a:chOff x="1193800" y="1749425"/>
              <a:chExt cx="6756401" cy="654050"/>
            </a:xfrm>
          </p:grpSpPr>
          <p:sp>
            <p:nvSpPr>
              <p:cNvPr id="10267" name="Line 5"/>
              <p:cNvSpPr>
                <a:spLocks noChangeShapeType="1"/>
              </p:cNvSpPr>
              <p:nvPr/>
            </p:nvSpPr>
            <p:spPr bwMode="auto">
              <a:xfrm>
                <a:off x="1295400" y="2403475"/>
                <a:ext cx="6654801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068" name="Rectangle 4"/>
              <p:cNvSpPr>
                <a:spLocks noChangeArrowheads="1"/>
              </p:cNvSpPr>
              <p:nvPr/>
            </p:nvSpPr>
            <p:spPr bwMode="auto">
              <a:xfrm>
                <a:off x="1193800" y="1749425"/>
                <a:ext cx="654050" cy="654050"/>
              </a:xfrm>
              <a:prstGeom prst="roundRect">
                <a:avLst>
                  <a:gd name="adj" fmla="val 11290"/>
                </a:avLst>
              </a:prstGeom>
              <a:gradFill flip="none" rotWithShape="1"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headEnd/>
                <a:tailEnd/>
              </a:ln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182880" tIns="91440" rIns="182880" bIns="9144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/>
                  <a:t>1</a:t>
                </a:r>
              </a:p>
            </p:txBody>
          </p:sp>
        </p:grpSp>
        <p:sp>
          <p:nvSpPr>
            <p:cNvPr id="10266" name="Text Box 6"/>
            <p:cNvSpPr txBox="1">
              <a:spLocks noChangeArrowheads="1"/>
            </p:cNvSpPr>
            <p:nvPr/>
          </p:nvSpPr>
          <p:spPr bwMode="auto">
            <a:xfrm>
              <a:off x="1982787" y="1830229"/>
              <a:ext cx="6027737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600" dirty="0">
                  <a:solidFill>
                    <a:srgbClr val="464646"/>
                  </a:solidFill>
                  <a:latin typeface="Arial" charset="0"/>
                </a:rPr>
                <a:t>Linux </a:t>
              </a:r>
              <a:r>
                <a:rPr lang="en-US" sz="2600" dirty="0" smtClean="0">
                  <a:solidFill>
                    <a:srgbClr val="464646"/>
                  </a:solidFill>
                  <a:latin typeface="Arial" charset="0"/>
                </a:rPr>
                <a:t>File </a:t>
              </a:r>
              <a:r>
                <a:rPr lang="en-US" sz="2600" dirty="0">
                  <a:solidFill>
                    <a:srgbClr val="464646"/>
                  </a:solidFill>
                  <a:latin typeface="Arial" charset="0"/>
                </a:rPr>
                <a:t>S</a:t>
              </a:r>
              <a:r>
                <a:rPr lang="en-US" sz="2600" dirty="0" smtClean="0">
                  <a:solidFill>
                    <a:srgbClr val="464646"/>
                  </a:solidFill>
                  <a:latin typeface="Arial" charset="0"/>
                </a:rPr>
                <a:t>ystem </a:t>
              </a:r>
              <a:r>
                <a:rPr lang="en-US" sz="2600" dirty="0">
                  <a:solidFill>
                    <a:srgbClr val="464646"/>
                  </a:solidFill>
                  <a:latin typeface="Arial" charset="0"/>
                </a:rPr>
                <a:t>- </a:t>
              </a:r>
              <a:r>
                <a:rPr lang="en-US" sz="2600" dirty="0" smtClean="0">
                  <a:solidFill>
                    <a:srgbClr val="464646"/>
                  </a:solidFill>
                  <a:latin typeface="Arial" charset="0"/>
                </a:rPr>
                <a:t>Networking</a:t>
              </a:r>
              <a:endParaRPr lang="en-US" sz="2600" dirty="0">
                <a:latin typeface="Arial" charset="0"/>
              </a:endParaRPr>
            </a:p>
          </p:txBody>
        </p:sp>
      </p:grpSp>
      <p:grpSp>
        <p:nvGrpSpPr>
          <p:cNvPr id="10244" name="Group 5"/>
          <p:cNvGrpSpPr>
            <a:grpSpLocks/>
          </p:cNvGrpSpPr>
          <p:nvPr/>
        </p:nvGrpSpPr>
        <p:grpSpPr bwMode="auto">
          <a:xfrm>
            <a:off x="1293284" y="2593975"/>
            <a:ext cx="7384785" cy="654050"/>
            <a:chOff x="1193800" y="2593487"/>
            <a:chExt cx="6816724" cy="654538"/>
          </a:xfrm>
        </p:grpSpPr>
        <p:sp>
          <p:nvSpPr>
            <p:cNvPr id="10259" name="Text Box 6"/>
            <p:cNvSpPr txBox="1">
              <a:spLocks noChangeArrowheads="1"/>
            </p:cNvSpPr>
            <p:nvPr/>
          </p:nvSpPr>
          <p:spPr bwMode="auto">
            <a:xfrm>
              <a:off x="1982787" y="2674779"/>
              <a:ext cx="6027737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600" b="1" dirty="0" err="1">
                  <a:solidFill>
                    <a:srgbClr val="F06414"/>
                  </a:solidFill>
                  <a:latin typeface="Arial" charset="0"/>
                </a:rPr>
                <a:t>sk_buff</a:t>
              </a:r>
              <a:endParaRPr lang="en-US" sz="2600" b="1" dirty="0">
                <a:solidFill>
                  <a:srgbClr val="F06414"/>
                </a:solidFill>
                <a:latin typeface="Arial" charset="0"/>
              </a:endParaRPr>
            </a:p>
          </p:txBody>
        </p:sp>
        <p:grpSp>
          <p:nvGrpSpPr>
            <p:cNvPr id="10260" name="Group 4"/>
            <p:cNvGrpSpPr>
              <a:grpSpLocks/>
            </p:cNvGrpSpPr>
            <p:nvPr/>
          </p:nvGrpSpPr>
          <p:grpSpPr bwMode="auto">
            <a:xfrm>
              <a:off x="1193800" y="2593487"/>
              <a:ext cx="6756401" cy="654538"/>
              <a:chOff x="1193800" y="2593487"/>
              <a:chExt cx="6756401" cy="654538"/>
            </a:xfrm>
          </p:grpSpPr>
          <p:sp>
            <p:nvSpPr>
              <p:cNvPr id="24" name="Line 5"/>
              <p:cNvSpPr>
                <a:spLocks noChangeShapeType="1"/>
              </p:cNvSpPr>
              <p:nvPr/>
            </p:nvSpPr>
            <p:spPr bwMode="auto">
              <a:xfrm>
                <a:off x="1295400" y="3248025"/>
                <a:ext cx="6654799" cy="0"/>
              </a:xfrm>
              <a:prstGeom prst="line">
                <a:avLst/>
              </a:prstGeom>
              <a:noFill/>
              <a:ln w="12700">
                <a:solidFill>
                  <a:schemeClr val="accent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35" name="Rectangle 4"/>
              <p:cNvSpPr>
                <a:spLocks noChangeArrowheads="1"/>
              </p:cNvSpPr>
              <p:nvPr/>
            </p:nvSpPr>
            <p:spPr bwMode="auto">
              <a:xfrm>
                <a:off x="1193800" y="2593487"/>
                <a:ext cx="654050" cy="654050"/>
              </a:xfrm>
              <a:prstGeom prst="roundRect">
                <a:avLst>
                  <a:gd name="adj" fmla="val 11290"/>
                </a:avLst>
              </a:prstGeom>
              <a:gradFill flip="none" rotWithShape="1">
                <a:gsLst>
                  <a:gs pos="0">
                    <a:schemeClr val="accent3">
                      <a:shade val="30000"/>
                      <a:satMod val="115000"/>
                    </a:schemeClr>
                  </a:gs>
                  <a:gs pos="50000">
                    <a:schemeClr val="accent3">
                      <a:shade val="67500"/>
                      <a:satMod val="115000"/>
                    </a:schemeClr>
                  </a:gs>
                  <a:gs pos="100000">
                    <a:schemeClr val="accent3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headEnd/>
                <a:tailEnd/>
              </a:ln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182880" tIns="91440" rIns="182880" bIns="9144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/>
                  <a:t>2</a:t>
                </a:r>
              </a:p>
            </p:txBody>
          </p:sp>
        </p:grpSp>
      </p:grpSp>
      <p:grpSp>
        <p:nvGrpSpPr>
          <p:cNvPr id="10245" name="Group 7"/>
          <p:cNvGrpSpPr>
            <a:grpSpLocks/>
          </p:cNvGrpSpPr>
          <p:nvPr/>
        </p:nvGrpSpPr>
        <p:grpSpPr bwMode="auto">
          <a:xfrm>
            <a:off x="1293284" y="3436939"/>
            <a:ext cx="7384785" cy="655637"/>
            <a:chOff x="1193800" y="3437548"/>
            <a:chExt cx="6816724" cy="655027"/>
          </a:xfrm>
        </p:grpSpPr>
        <p:sp>
          <p:nvSpPr>
            <p:cNvPr id="10253" name="Text Box 6"/>
            <p:cNvSpPr txBox="1">
              <a:spLocks noChangeArrowheads="1"/>
            </p:cNvSpPr>
            <p:nvPr/>
          </p:nvSpPr>
          <p:spPr bwMode="auto">
            <a:xfrm>
              <a:off x="1982787" y="3519329"/>
              <a:ext cx="6027737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600" dirty="0">
                  <a:solidFill>
                    <a:srgbClr val="464646"/>
                  </a:solidFill>
                  <a:latin typeface="Arial" charset="0"/>
                </a:rPr>
                <a:t>Stateless </a:t>
              </a:r>
              <a:r>
                <a:rPr lang="en-US" sz="2600" dirty="0" smtClean="0">
                  <a:solidFill>
                    <a:srgbClr val="464646"/>
                  </a:solidFill>
                  <a:latin typeface="Arial" charset="0"/>
                </a:rPr>
                <a:t>Packet </a:t>
              </a:r>
              <a:r>
                <a:rPr lang="en-US" sz="2600" dirty="0">
                  <a:solidFill>
                    <a:srgbClr val="464646"/>
                  </a:solidFill>
                  <a:latin typeface="Arial" charset="0"/>
                </a:rPr>
                <a:t>F</a:t>
              </a:r>
              <a:r>
                <a:rPr lang="en-US" sz="2600" dirty="0" smtClean="0">
                  <a:solidFill>
                    <a:srgbClr val="464646"/>
                  </a:solidFill>
                  <a:latin typeface="Arial" charset="0"/>
                </a:rPr>
                <a:t>iltering</a:t>
              </a:r>
              <a:endParaRPr lang="en-US" sz="2600" dirty="0">
                <a:latin typeface="Arial" charset="0"/>
              </a:endParaRPr>
            </a:p>
          </p:txBody>
        </p:sp>
        <p:grpSp>
          <p:nvGrpSpPr>
            <p:cNvPr id="10254" name="Group 6"/>
            <p:cNvGrpSpPr>
              <a:grpSpLocks/>
            </p:cNvGrpSpPr>
            <p:nvPr/>
          </p:nvGrpSpPr>
          <p:grpSpPr bwMode="auto">
            <a:xfrm>
              <a:off x="1193800" y="3437548"/>
              <a:ext cx="6756401" cy="655027"/>
              <a:chOff x="1193800" y="3437548"/>
              <a:chExt cx="6756401" cy="655027"/>
            </a:xfrm>
          </p:grpSpPr>
          <p:sp>
            <p:nvSpPr>
              <p:cNvPr id="10255" name="Line 5"/>
              <p:cNvSpPr>
                <a:spLocks noChangeShapeType="1"/>
              </p:cNvSpPr>
              <p:nvPr/>
            </p:nvSpPr>
            <p:spPr bwMode="auto">
              <a:xfrm>
                <a:off x="1295400" y="4092575"/>
                <a:ext cx="6654801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4"/>
              <p:cNvSpPr>
                <a:spLocks noChangeArrowheads="1"/>
              </p:cNvSpPr>
              <p:nvPr/>
            </p:nvSpPr>
            <p:spPr bwMode="auto">
              <a:xfrm>
                <a:off x="1193800" y="3437548"/>
                <a:ext cx="654050" cy="654050"/>
              </a:xfrm>
              <a:prstGeom prst="roundRect">
                <a:avLst>
                  <a:gd name="adj" fmla="val 11290"/>
                </a:avLst>
              </a:prstGeom>
              <a:gradFill flip="none" rotWithShape="1"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headEnd/>
                <a:tailEnd/>
              </a:ln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182880" tIns="91440" rIns="182880" bIns="9144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/>
                  <a:t>3</a:t>
                </a:r>
              </a:p>
            </p:txBody>
          </p:sp>
        </p:grpSp>
      </p:grpSp>
      <p:grpSp>
        <p:nvGrpSpPr>
          <p:cNvPr id="10246" name="Group 9"/>
          <p:cNvGrpSpPr>
            <a:grpSpLocks/>
          </p:cNvGrpSpPr>
          <p:nvPr/>
        </p:nvGrpSpPr>
        <p:grpSpPr bwMode="auto">
          <a:xfrm>
            <a:off x="1293284" y="4292600"/>
            <a:ext cx="7384785" cy="655638"/>
            <a:chOff x="1193800" y="4293333"/>
            <a:chExt cx="6816724" cy="655515"/>
          </a:xfrm>
        </p:grpSpPr>
        <p:sp>
          <p:nvSpPr>
            <p:cNvPr id="10247" name="Text Box 6"/>
            <p:cNvSpPr txBox="1">
              <a:spLocks noChangeArrowheads="1"/>
            </p:cNvSpPr>
            <p:nvPr/>
          </p:nvSpPr>
          <p:spPr bwMode="auto">
            <a:xfrm>
              <a:off x="1982787" y="4363879"/>
              <a:ext cx="6027737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600" dirty="0">
                  <a:solidFill>
                    <a:srgbClr val="464646"/>
                  </a:solidFill>
                  <a:latin typeface="Arial" charset="0"/>
                </a:rPr>
                <a:t>About </a:t>
              </a:r>
              <a:r>
                <a:rPr lang="en-US" sz="2600" dirty="0" smtClean="0">
                  <a:solidFill>
                    <a:srgbClr val="464646"/>
                  </a:solidFill>
                  <a:latin typeface="Arial" charset="0"/>
                </a:rPr>
                <a:t>Next </a:t>
              </a:r>
              <a:r>
                <a:rPr lang="en-US" sz="2600" dirty="0">
                  <a:solidFill>
                    <a:srgbClr val="464646"/>
                  </a:solidFill>
                  <a:latin typeface="Arial" charset="0"/>
                </a:rPr>
                <a:t>A</a:t>
              </a:r>
              <a:r>
                <a:rPr lang="en-US" sz="2600" dirty="0" smtClean="0">
                  <a:solidFill>
                    <a:srgbClr val="464646"/>
                  </a:solidFill>
                  <a:latin typeface="Arial" charset="0"/>
                </a:rPr>
                <a:t>ssignment</a:t>
              </a:r>
              <a:endParaRPr lang="en-US" sz="2600" dirty="0">
                <a:latin typeface="Arial" charset="0"/>
              </a:endParaRPr>
            </a:p>
          </p:txBody>
        </p:sp>
        <p:grpSp>
          <p:nvGrpSpPr>
            <p:cNvPr id="10248" name="Group 8"/>
            <p:cNvGrpSpPr>
              <a:grpSpLocks/>
            </p:cNvGrpSpPr>
            <p:nvPr/>
          </p:nvGrpSpPr>
          <p:grpSpPr bwMode="auto">
            <a:xfrm>
              <a:off x="1193800" y="4293333"/>
              <a:ext cx="6756401" cy="655515"/>
              <a:chOff x="1193800" y="4293333"/>
              <a:chExt cx="6756401" cy="655515"/>
            </a:xfrm>
          </p:grpSpPr>
          <p:sp>
            <p:nvSpPr>
              <p:cNvPr id="10249" name="Line 5"/>
              <p:cNvSpPr>
                <a:spLocks noChangeShapeType="1"/>
              </p:cNvSpPr>
              <p:nvPr/>
            </p:nvSpPr>
            <p:spPr bwMode="auto">
              <a:xfrm>
                <a:off x="1295400" y="4948848"/>
                <a:ext cx="6654801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Rectangle 4"/>
              <p:cNvSpPr>
                <a:spLocks noChangeArrowheads="1"/>
              </p:cNvSpPr>
              <p:nvPr/>
            </p:nvSpPr>
            <p:spPr bwMode="auto">
              <a:xfrm>
                <a:off x="1193800" y="4293333"/>
                <a:ext cx="654050" cy="654050"/>
              </a:xfrm>
              <a:prstGeom prst="roundRect">
                <a:avLst>
                  <a:gd name="adj" fmla="val 11290"/>
                </a:avLst>
              </a:prstGeom>
              <a:gradFill flip="none" rotWithShape="1"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headEnd/>
                <a:tailEnd/>
              </a:ln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182880" tIns="91440" rIns="182880" bIns="9144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/>
                  <a:t>4</a:t>
                </a:r>
              </a:p>
            </p:txBody>
          </p:sp>
        </p:grpSp>
      </p:grpSp>
      <p:sp>
        <p:nvSpPr>
          <p:cNvPr id="2" name="Footer Placeholder 1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690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Protocol Layer - </a:t>
            </a:r>
            <a:r>
              <a:rPr lang="en-US" altLang="zh-TW" dirty="0" err="1"/>
              <a:t>sk_buff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Defined in </a:t>
            </a:r>
            <a:r>
              <a:rPr lang="en-US" i="1" dirty="0" smtClean="0">
                <a:solidFill>
                  <a:schemeClr val="accent3"/>
                </a:solidFill>
              </a:rPr>
              <a:t>include/</a:t>
            </a:r>
            <a:r>
              <a:rPr lang="en-US" i="1" dirty="0" err="1" smtClean="0">
                <a:solidFill>
                  <a:schemeClr val="accent3"/>
                </a:solidFill>
              </a:rPr>
              <a:t>linux</a:t>
            </a:r>
            <a:r>
              <a:rPr lang="en-US" i="1" dirty="0" smtClean="0">
                <a:solidFill>
                  <a:schemeClr val="accent3"/>
                </a:solidFill>
              </a:rPr>
              <a:t>/</a:t>
            </a:r>
            <a:r>
              <a:rPr lang="en-US" i="1" dirty="0" err="1" smtClean="0">
                <a:solidFill>
                  <a:schemeClr val="accent3"/>
                </a:solidFill>
              </a:rPr>
              <a:t>skbuff.h</a:t>
            </a:r>
            <a:endParaRPr lang="en-US" i="1" dirty="0" smtClean="0">
              <a:solidFill>
                <a:schemeClr val="accent3"/>
              </a:solidFill>
            </a:endParaRPr>
          </a:p>
          <a:p>
            <a:r>
              <a:rPr lang="en-US" dirty="0"/>
              <a:t>The structure which de facto contains the packet (and its data)</a:t>
            </a:r>
          </a:p>
          <a:p>
            <a:r>
              <a:rPr lang="en-US" dirty="0" smtClean="0"/>
              <a:t>We will use it to access the packet data and meta data (layers’ headers) to determine the verdict of the packet according to our stateless rules and/or </a:t>
            </a:r>
            <a:r>
              <a:rPr lang="en-US" dirty="0" err="1" smtClean="0"/>
              <a:t>stateful</a:t>
            </a:r>
            <a:r>
              <a:rPr lang="en-US" dirty="0" smtClean="0"/>
              <a:t> inspect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netfilter</a:t>
            </a:r>
            <a:r>
              <a:rPr lang="en-US" dirty="0"/>
              <a:t> </a:t>
            </a:r>
            <a:r>
              <a:rPr lang="en-US" dirty="0" smtClean="0"/>
              <a:t>gives us as an input to its hook functions, a pointer to the current packet’s </a:t>
            </a:r>
            <a:r>
              <a:rPr lang="en-US" dirty="0" err="1" smtClean="0"/>
              <a:t>sk_buff</a:t>
            </a:r>
            <a:r>
              <a:rPr lang="en-US" dirty="0" smtClean="0"/>
              <a:t> structure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6315" y="4779901"/>
            <a:ext cx="9319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hook_func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sk_buff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nf_hook_state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429257" y="4779901"/>
            <a:ext cx="1935192" cy="249299"/>
          </a:xfrm>
          <a:prstGeom prst="rect">
            <a:avLst/>
          </a:prstGeom>
          <a:noFill/>
          <a:ln w="25400" algn="ctr">
            <a:solidFill>
              <a:schemeClr val="accent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lIns="228600" rIns="228600" rtlCol="0" anchor="ctr"/>
          <a:lstStyle/>
          <a:p>
            <a:pPr marL="228600" indent="-228600" algn="ctr">
              <a:spcBef>
                <a:spcPts val="600"/>
              </a:spcBef>
              <a:spcAft>
                <a:spcPts val="0"/>
              </a:spcAft>
              <a:buSzPct val="115000"/>
              <a:buChar char="§"/>
            </a:pPr>
            <a:endParaRPr lang="en-US" sz="2000">
              <a:latin typeface="Arial" pitchFamily="34" charset="0"/>
              <a:cs typeface="Arial" charset="0"/>
            </a:endParaRP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650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Protocol Layer - </a:t>
            </a:r>
            <a:r>
              <a:rPr lang="en-US" altLang="zh-TW" dirty="0" err="1" smtClean="0"/>
              <a:t>sk_buff</a:t>
            </a:r>
            <a:endParaRPr lang="en-US" altLang="zh-TW" dirty="0"/>
          </a:p>
        </p:txBody>
      </p:sp>
      <p:pic>
        <p:nvPicPr>
          <p:cNvPr id="22533" name="Picture 5"/>
          <p:cNvPicPr>
            <a:picLocks noGrp="1" noChangeAspect="1" noChangeArrowheads="1"/>
          </p:cNvPicPr>
          <p:nvPr>
            <p:ph type="body"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7049" y="914400"/>
            <a:ext cx="6335138" cy="2948515"/>
          </a:xfrm>
          <a:noFill/>
          <a:ln/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87394" y="1142520"/>
            <a:ext cx="2427155" cy="511482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</p:pic>
      <p:grpSp>
        <p:nvGrpSpPr>
          <p:cNvPr id="7" name="Group 6"/>
          <p:cNvGrpSpPr/>
          <p:nvPr/>
        </p:nvGrpSpPr>
        <p:grpSpPr>
          <a:xfrm>
            <a:off x="-435009" y="1142520"/>
            <a:ext cx="5396535" cy="3305014"/>
            <a:chOff x="504982" y="3581400"/>
            <a:chExt cx="4981417" cy="3305014"/>
          </a:xfrm>
        </p:grpSpPr>
        <p:grpSp>
          <p:nvGrpSpPr>
            <p:cNvPr id="8" name="Group 7"/>
            <p:cNvGrpSpPr/>
            <p:nvPr/>
          </p:nvGrpSpPr>
          <p:grpSpPr>
            <a:xfrm>
              <a:off x="504982" y="3581400"/>
              <a:ext cx="4981417" cy="3305014"/>
              <a:chOff x="4002416" y="667207"/>
              <a:chExt cx="4560324" cy="2991758"/>
            </a:xfrm>
          </p:grpSpPr>
          <p:sp>
            <p:nvSpPr>
              <p:cNvPr id="10" name="Rounded Rectangle 9"/>
              <p:cNvSpPr/>
              <p:nvPr/>
            </p:nvSpPr>
            <p:spPr>
              <a:xfrm rot="19856351" flipV="1">
                <a:off x="6393206" y="667207"/>
                <a:ext cx="2169534" cy="192316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Hexagon 10"/>
              <p:cNvSpPr/>
              <p:nvPr/>
            </p:nvSpPr>
            <p:spPr>
              <a:xfrm rot="268836">
                <a:off x="6187079" y="1176314"/>
                <a:ext cx="402532" cy="396665"/>
              </a:xfrm>
              <a:prstGeom prst="hexagon">
                <a:avLst>
                  <a:gd name="adj" fmla="val 27119"/>
                  <a:gd name="vf" fmla="val 115470"/>
                </a:avLst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Donut 11"/>
              <p:cNvSpPr/>
              <p:nvPr/>
            </p:nvSpPr>
            <p:spPr>
              <a:xfrm>
                <a:off x="4002416" y="763365"/>
                <a:ext cx="2489690" cy="2895600"/>
              </a:xfrm>
              <a:prstGeom prst="donut">
                <a:avLst>
                  <a:gd name="adj" fmla="val 8151"/>
                </a:avLst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lang="en-US" sz="18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" name="Oval 8"/>
            <p:cNvSpPr/>
            <p:nvPr/>
          </p:nvSpPr>
          <p:spPr>
            <a:xfrm>
              <a:off x="679355" y="3778033"/>
              <a:ext cx="2349223" cy="3017974"/>
            </a:xfrm>
            <a:prstGeom prst="ellipse">
              <a:avLst/>
            </a:prstGeom>
            <a:gradFill>
              <a:gsLst>
                <a:gs pos="20405">
                  <a:srgbClr val="AFEDFF">
                    <a:alpha val="0"/>
                  </a:srgbClr>
                </a:gs>
                <a:gs pos="0">
                  <a:schemeClr val="accent5">
                    <a:tint val="50000"/>
                    <a:satMod val="300000"/>
                  </a:schemeClr>
                </a:gs>
                <a:gs pos="38000">
                  <a:schemeClr val="accent5">
                    <a:tint val="37000"/>
                    <a:satMod val="300000"/>
                    <a:alpha val="0"/>
                  </a:schemeClr>
                </a:gs>
                <a:gs pos="100000">
                  <a:schemeClr val="accent5">
                    <a:tint val="15000"/>
                    <a:satMod val="350000"/>
                  </a:schemeClr>
                </a:gs>
              </a:gsLst>
            </a:gradFill>
            <a:ln>
              <a:gradFill flip="none" rotWithShape="1">
                <a:gsLst>
                  <a:gs pos="52000">
                    <a:srgbClr val="C1D1ED">
                      <a:alpha val="8000"/>
                    </a:srgbClr>
                  </a:gs>
                  <a:gs pos="61000">
                    <a:srgbClr val="C0D0ED"/>
                  </a:gs>
                  <a:gs pos="43750">
                    <a:srgbClr val="BDCEEC"/>
                  </a:gs>
                  <a:gs pos="37500">
                    <a:srgbClr val="B8CAEB"/>
                  </a:gs>
                  <a:gs pos="25000">
                    <a:srgbClr val="AEC3E9"/>
                  </a:gs>
                  <a:gs pos="0">
                    <a:schemeClr val="accent1">
                      <a:tint val="66000"/>
                      <a:satMod val="160000"/>
                      <a:alpha val="0"/>
                    </a:schemeClr>
                  </a:gs>
                  <a:gs pos="74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800">
                <a:solidFill>
                  <a:prstClr val="black"/>
                </a:solidFill>
              </a:endParaRPr>
            </a:p>
          </p:txBody>
        </p:sp>
      </p:grpSp>
      <p:sp>
        <p:nvSpPr>
          <p:cNvPr id="2" name="Footer Placeholder 1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201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Protocol Layer - </a:t>
            </a:r>
            <a:r>
              <a:rPr lang="en-US" altLang="zh-TW" dirty="0" err="1"/>
              <a:t>sk_buff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06546" y="1865488"/>
            <a:ext cx="5804102" cy="4634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ts val="18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Helvetica" pitchFamily="34" charset="0"/>
              <a:buChar char="–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Helvetica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Helvetica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Helvetica" pitchFamily="34" charset="0"/>
              <a:buChar char="–"/>
              <a:defRPr sz="1600" baseline="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zh-TW" sz="1600" kern="0" dirty="0" err="1">
                <a:latin typeface="Courier New" pitchFamily="49" charset="0"/>
              </a:rPr>
              <a:t>struct</a:t>
            </a:r>
            <a:r>
              <a:rPr lang="en-US" altLang="zh-TW" sz="1600" kern="0" dirty="0">
                <a:latin typeface="Courier New" pitchFamily="49" charset="0"/>
              </a:rPr>
              <a:t> </a:t>
            </a:r>
            <a:r>
              <a:rPr lang="en-US" altLang="zh-TW" sz="1600" kern="0" dirty="0" err="1">
                <a:latin typeface="Courier New" pitchFamily="49" charset="0"/>
              </a:rPr>
              <a:t>sk_buff</a:t>
            </a:r>
            <a:r>
              <a:rPr lang="en-US" altLang="zh-TW" sz="1600" kern="0" dirty="0">
                <a:latin typeface="Courier New" pitchFamily="49" charset="0"/>
              </a:rPr>
              <a:t> </a:t>
            </a:r>
            <a:r>
              <a:rPr lang="en-US" altLang="zh-TW" sz="1600" kern="0" dirty="0" smtClean="0">
                <a:latin typeface="Courier New" pitchFamily="49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1600" kern="0" dirty="0">
                <a:latin typeface="Courier New" pitchFamily="49" charset="0"/>
              </a:rPr>
              <a:t>	</a:t>
            </a:r>
            <a:r>
              <a:rPr lang="en-US" altLang="zh-TW" sz="1600" kern="0" dirty="0" smtClean="0">
                <a:latin typeface="Courier New" pitchFamily="49" charset="0"/>
              </a:rPr>
              <a:t>/* </a:t>
            </a:r>
            <a:r>
              <a:rPr lang="en-US" altLang="zh-TW" sz="1600" kern="0" dirty="0">
                <a:latin typeface="Courier New" pitchFamily="49" charset="0"/>
              </a:rPr>
              <a:t>These two members must be first. </a:t>
            </a:r>
            <a:r>
              <a:rPr lang="en-US" altLang="zh-TW" sz="1600" kern="0" dirty="0" smtClean="0">
                <a:latin typeface="Courier New" pitchFamily="49" charset="0"/>
              </a:rPr>
              <a:t>*/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1600" kern="0" dirty="0">
                <a:latin typeface="Courier New" pitchFamily="49" charset="0"/>
              </a:rPr>
              <a:t>	</a:t>
            </a:r>
            <a:r>
              <a:rPr lang="en-US" altLang="zh-TW" sz="1600" kern="0" dirty="0" err="1" smtClean="0">
                <a:latin typeface="Courier New" pitchFamily="49" charset="0"/>
              </a:rPr>
              <a:t>struct</a:t>
            </a:r>
            <a:r>
              <a:rPr lang="en-US" altLang="zh-TW" sz="1600" kern="0" dirty="0" smtClean="0">
                <a:latin typeface="Courier New" pitchFamily="49" charset="0"/>
              </a:rPr>
              <a:t> </a:t>
            </a:r>
            <a:r>
              <a:rPr lang="en-US" altLang="zh-TW" sz="1600" kern="0" dirty="0" err="1" smtClean="0">
                <a:latin typeface="Courier New" pitchFamily="49" charset="0"/>
              </a:rPr>
              <a:t>sk_buff</a:t>
            </a:r>
            <a:r>
              <a:rPr lang="en-US" altLang="zh-TW" sz="1600" kern="0" dirty="0" smtClean="0">
                <a:latin typeface="Courier New" pitchFamily="49" charset="0"/>
              </a:rPr>
              <a:t> *next;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1600" kern="0" dirty="0">
                <a:latin typeface="Courier New" pitchFamily="49" charset="0"/>
              </a:rPr>
              <a:t>	</a:t>
            </a:r>
            <a:r>
              <a:rPr lang="en-US" altLang="zh-TW" sz="1600" kern="0" dirty="0" err="1" smtClean="0">
                <a:latin typeface="Courier New" pitchFamily="49" charset="0"/>
              </a:rPr>
              <a:t>struct</a:t>
            </a:r>
            <a:r>
              <a:rPr lang="en-US" altLang="zh-TW" sz="1600" kern="0" dirty="0" smtClean="0">
                <a:latin typeface="Courier New" pitchFamily="49" charset="0"/>
              </a:rPr>
              <a:t> </a:t>
            </a:r>
            <a:r>
              <a:rPr lang="en-US" altLang="zh-TW" sz="1600" kern="0" dirty="0" err="1">
                <a:latin typeface="Courier New" pitchFamily="49" charset="0"/>
              </a:rPr>
              <a:t>sk_buff</a:t>
            </a:r>
            <a:r>
              <a:rPr lang="en-US" altLang="zh-TW" sz="1600" kern="0" dirty="0">
                <a:latin typeface="Courier New" pitchFamily="49" charset="0"/>
              </a:rPr>
              <a:t> </a:t>
            </a:r>
            <a:r>
              <a:rPr lang="en-US" altLang="zh-TW" sz="1600" kern="0" dirty="0" smtClean="0">
                <a:latin typeface="Courier New" pitchFamily="49" charset="0"/>
              </a:rPr>
              <a:t>*</a:t>
            </a:r>
            <a:r>
              <a:rPr lang="en-US" altLang="zh-TW" sz="1600" kern="0" dirty="0" err="1">
                <a:latin typeface="Courier New" pitchFamily="49" charset="0"/>
              </a:rPr>
              <a:t>prev</a:t>
            </a:r>
            <a:r>
              <a:rPr lang="en-US" altLang="zh-TW" sz="1600" kern="0" dirty="0" smtClean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1600" kern="0" dirty="0">
                <a:latin typeface="Courier New" pitchFamily="49" charset="0"/>
              </a:rPr>
              <a:t>	</a:t>
            </a:r>
            <a:r>
              <a:rPr lang="en-US" altLang="zh-TW" sz="1600" kern="0" dirty="0" smtClean="0">
                <a:latin typeface="Courier New" pitchFamily="49" charset="0"/>
              </a:rPr>
              <a:t>...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1600" kern="0" dirty="0">
                <a:latin typeface="Courier New" pitchFamily="49" charset="0"/>
              </a:rPr>
              <a:t>	</a:t>
            </a:r>
            <a:r>
              <a:rPr lang="en-US" altLang="zh-TW" sz="1600" kern="0" dirty="0" smtClean="0">
                <a:latin typeface="Courier New" pitchFamily="49" charset="0"/>
              </a:rPr>
              <a:t>__u16 </a:t>
            </a:r>
            <a:r>
              <a:rPr lang="en-US" altLang="zh-TW" sz="1600" kern="0" dirty="0" err="1" smtClean="0">
                <a:latin typeface="Courier New" pitchFamily="49" charset="0"/>
              </a:rPr>
              <a:t>transport_header</a:t>
            </a:r>
            <a:r>
              <a:rPr lang="en-US" altLang="zh-TW" sz="1600" kern="0" dirty="0" smtClean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1600" kern="0" dirty="0">
                <a:latin typeface="Courier New" pitchFamily="49" charset="0"/>
              </a:rPr>
              <a:t>	</a:t>
            </a:r>
            <a:r>
              <a:rPr lang="en-US" altLang="zh-TW" sz="1600" kern="0" dirty="0" smtClean="0">
                <a:latin typeface="Courier New" pitchFamily="49" charset="0"/>
              </a:rPr>
              <a:t>__u16 </a:t>
            </a:r>
            <a:r>
              <a:rPr lang="en-US" altLang="zh-TW" sz="1600" kern="0" dirty="0" err="1">
                <a:latin typeface="Courier New" pitchFamily="49" charset="0"/>
              </a:rPr>
              <a:t>network_header</a:t>
            </a:r>
            <a:r>
              <a:rPr lang="en-US" altLang="zh-TW" sz="1600" kern="0" dirty="0" smtClean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1600" kern="0" dirty="0">
                <a:latin typeface="Courier New" pitchFamily="49" charset="0"/>
              </a:rPr>
              <a:t>	</a:t>
            </a:r>
            <a:r>
              <a:rPr lang="en-US" altLang="zh-TW" sz="1600" kern="0" dirty="0" smtClean="0">
                <a:latin typeface="Courier New" pitchFamily="49" charset="0"/>
              </a:rPr>
              <a:t>__u16 </a:t>
            </a:r>
            <a:r>
              <a:rPr lang="en-US" altLang="zh-TW" sz="1600" kern="0" dirty="0" err="1">
                <a:latin typeface="Courier New" pitchFamily="49" charset="0"/>
              </a:rPr>
              <a:t>mac_header</a:t>
            </a:r>
            <a:r>
              <a:rPr lang="en-US" altLang="zh-TW" sz="1600" kern="0" dirty="0" smtClean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1600" kern="0" dirty="0">
                <a:latin typeface="Courier New" pitchFamily="49" charset="0"/>
              </a:rPr>
              <a:t>	</a:t>
            </a:r>
            <a:r>
              <a:rPr lang="en-US" altLang="zh-TW" sz="1600" kern="0" dirty="0" smtClean="0">
                <a:latin typeface="Courier New" pitchFamily="49" charset="0"/>
              </a:rPr>
              <a:t>...</a:t>
            </a:r>
            <a:endParaRPr lang="en-US" altLang="zh-TW" sz="1600" kern="0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TW" sz="1600" kern="0" dirty="0">
                <a:latin typeface="Courier New" pitchFamily="49" charset="0"/>
              </a:rPr>
              <a:t>	</a:t>
            </a:r>
            <a:r>
              <a:rPr lang="en-US" altLang="zh-TW" sz="1600" kern="0" dirty="0" smtClean="0">
                <a:latin typeface="Courier New" pitchFamily="49" charset="0"/>
              </a:rPr>
              <a:t>/* </a:t>
            </a:r>
            <a:r>
              <a:rPr lang="en-US" altLang="zh-TW" sz="1600" kern="0" dirty="0">
                <a:latin typeface="Courier New" pitchFamily="49" charset="0"/>
              </a:rPr>
              <a:t>These elements must be at the </a:t>
            </a:r>
            <a:r>
              <a:rPr lang="en-US" altLang="zh-TW" sz="1600" kern="0" dirty="0" smtClean="0">
                <a:latin typeface="Courier New" pitchFamily="49" charset="0"/>
              </a:rPr>
              <a:t>end... */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1600" kern="0" dirty="0">
                <a:latin typeface="Courier New" pitchFamily="49" charset="0"/>
              </a:rPr>
              <a:t>	</a:t>
            </a:r>
            <a:r>
              <a:rPr lang="en-US" altLang="zh-TW" sz="1600" kern="0" dirty="0" err="1" smtClean="0">
                <a:latin typeface="Courier New" pitchFamily="49" charset="0"/>
              </a:rPr>
              <a:t>sk_buff_data_t</a:t>
            </a:r>
            <a:r>
              <a:rPr lang="en-US" altLang="zh-TW" sz="1600" kern="0" dirty="0" smtClean="0">
                <a:latin typeface="Courier New" pitchFamily="49" charset="0"/>
              </a:rPr>
              <a:t> tail;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1600" kern="0" dirty="0">
                <a:latin typeface="Courier New" pitchFamily="49" charset="0"/>
              </a:rPr>
              <a:t>	</a:t>
            </a:r>
            <a:r>
              <a:rPr lang="en-US" altLang="zh-TW" sz="1600" kern="0" dirty="0" err="1" smtClean="0">
                <a:latin typeface="Courier New" pitchFamily="49" charset="0"/>
              </a:rPr>
              <a:t>sk_buff_data_t</a:t>
            </a:r>
            <a:r>
              <a:rPr lang="en-US" altLang="zh-TW" sz="1600" kern="0" dirty="0" smtClean="0">
                <a:latin typeface="Courier New" pitchFamily="49" charset="0"/>
              </a:rPr>
              <a:t> end;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1600" kern="0" dirty="0">
                <a:latin typeface="Courier New" pitchFamily="49" charset="0"/>
              </a:rPr>
              <a:t>	</a:t>
            </a:r>
            <a:r>
              <a:rPr lang="en-US" altLang="zh-TW" sz="1600" kern="0" dirty="0" smtClean="0">
                <a:latin typeface="Courier New" pitchFamily="49" charset="0"/>
              </a:rPr>
              <a:t>unsigned char *head, *</a:t>
            </a:r>
            <a:r>
              <a:rPr lang="en-US" altLang="zh-TW" sz="1600" kern="0" dirty="0">
                <a:latin typeface="Courier New" pitchFamily="49" charset="0"/>
              </a:rPr>
              <a:t>data</a:t>
            </a:r>
            <a:r>
              <a:rPr lang="en-US" altLang="zh-TW" sz="1600" kern="0" dirty="0" smtClean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1600" kern="0" dirty="0">
                <a:latin typeface="Courier New" pitchFamily="49" charset="0"/>
              </a:rPr>
              <a:t>	</a:t>
            </a:r>
            <a:r>
              <a:rPr lang="en-US" altLang="zh-TW" sz="1600" kern="0" dirty="0" smtClean="0">
                <a:latin typeface="Courier New" pitchFamily="49" charset="0"/>
              </a:rPr>
              <a:t>...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1600" kern="0" dirty="0" smtClean="0">
                <a:latin typeface="Courier New" pitchFamily="49" charset="0"/>
              </a:rPr>
              <a:t>};</a:t>
            </a:r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26246" y="1248833"/>
            <a:ext cx="2427155" cy="5114828"/>
          </a:xfrm>
          <a:prstGeom prst="rect">
            <a:avLst/>
          </a:prstGeom>
          <a:noFill/>
          <a:ln/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701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sk_buff</a:t>
            </a:r>
            <a:r>
              <a:rPr lang="en-US" altLang="zh-TW" dirty="0" smtClean="0"/>
              <a:t> – Access the </a:t>
            </a:r>
            <a:r>
              <a:rPr lang="en-US" altLang="zh-TW" dirty="0"/>
              <a:t>H</a:t>
            </a:r>
            <a:r>
              <a:rPr lang="en-US" altLang="zh-TW" dirty="0" smtClean="0"/>
              <a:t>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access directly to the </a:t>
            </a:r>
            <a:r>
              <a:rPr lang="en-US" dirty="0" err="1" smtClean="0"/>
              <a:t>ip</a:t>
            </a:r>
            <a:r>
              <a:rPr lang="en-US" dirty="0" smtClean="0"/>
              <a:t>/</a:t>
            </a:r>
            <a:r>
              <a:rPr lang="en-US" dirty="0" err="1" smtClean="0"/>
              <a:t>tcp</a:t>
            </a:r>
            <a:r>
              <a:rPr lang="en-US" dirty="0" smtClean="0"/>
              <a:t> header?</a:t>
            </a:r>
          </a:p>
          <a:p>
            <a:r>
              <a:rPr lang="en-US" dirty="0" smtClean="0"/>
              <a:t>We can access directly from </a:t>
            </a:r>
            <a:r>
              <a:rPr lang="en-US" dirty="0" err="1" smtClean="0"/>
              <a:t>skb</a:t>
            </a:r>
            <a:r>
              <a:rPr lang="en-US" dirty="0" smtClean="0"/>
              <a:t>-&gt;data</a:t>
            </a:r>
          </a:p>
          <a:p>
            <a:pPr lvl="1"/>
            <a:r>
              <a:rPr lang="en-US" dirty="0" smtClean="0"/>
              <a:t>For example:</a:t>
            </a:r>
          </a:p>
          <a:p>
            <a:endParaRPr lang="en-US" sz="3000" dirty="0"/>
          </a:p>
          <a:p>
            <a:endParaRPr lang="en-US" sz="3000" dirty="0" smtClean="0"/>
          </a:p>
          <a:p>
            <a:r>
              <a:rPr lang="en-US" dirty="0" smtClean="0"/>
              <a:t>We can also use preset functions and Linux structures to get directly to important fields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64690" y="2777067"/>
            <a:ext cx="7117778" cy="134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ts val="18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Helvetica" pitchFamily="34" charset="0"/>
              <a:buChar char="–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Helvetica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Helvetica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Helvetica" pitchFamily="34" charset="0"/>
              <a:buChar char="–"/>
              <a:defRPr sz="1600" baseline="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zh-TW" sz="1800" kern="0" dirty="0" smtClean="0">
                <a:latin typeface="Courier New" pitchFamily="49" charset="0"/>
              </a:rPr>
              <a:t>protocol = *((__u8 *) (buffer-&gt;data + 9));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1800" kern="0" dirty="0" err="1" smtClean="0">
                <a:latin typeface="Courier New" pitchFamily="49" charset="0"/>
              </a:rPr>
              <a:t>source_ip</a:t>
            </a:r>
            <a:r>
              <a:rPr lang="en-US" altLang="zh-TW" sz="1800" kern="0" dirty="0" smtClean="0">
                <a:latin typeface="Courier New" pitchFamily="49" charset="0"/>
              </a:rPr>
              <a:t> </a:t>
            </a:r>
            <a:r>
              <a:rPr lang="en-US" altLang="zh-TW" sz="1800" kern="0" dirty="0">
                <a:latin typeface="Courier New" pitchFamily="49" charset="0"/>
              </a:rPr>
              <a:t>= *((unsigned </a:t>
            </a:r>
            <a:r>
              <a:rPr lang="en-US" altLang="zh-TW" sz="1800" kern="0" dirty="0" err="1">
                <a:latin typeface="Courier New" pitchFamily="49" charset="0"/>
              </a:rPr>
              <a:t>int</a:t>
            </a:r>
            <a:r>
              <a:rPr lang="en-US" altLang="zh-TW" sz="1800" kern="0" dirty="0">
                <a:latin typeface="Courier New" pitchFamily="49" charset="0"/>
              </a:rPr>
              <a:t> *)(buffer-&gt;data + 12</a:t>
            </a:r>
            <a:r>
              <a:rPr lang="en-US" altLang="zh-TW" sz="1800" kern="0" dirty="0" smtClean="0">
                <a:latin typeface="Courier New" pitchFamily="49" charset="0"/>
              </a:rPr>
              <a:t>));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1800" kern="0" dirty="0" err="1">
                <a:latin typeface="Courier New" pitchFamily="49" charset="0"/>
              </a:rPr>
              <a:t>dest_ip</a:t>
            </a:r>
            <a:r>
              <a:rPr lang="en-US" altLang="zh-TW" sz="1800" kern="0" dirty="0">
                <a:latin typeface="Courier New" pitchFamily="49" charset="0"/>
              </a:rPr>
              <a:t> = *((unsigned </a:t>
            </a:r>
            <a:r>
              <a:rPr lang="en-US" altLang="zh-TW" sz="1800" kern="0" dirty="0" err="1">
                <a:latin typeface="Courier New" pitchFamily="49" charset="0"/>
              </a:rPr>
              <a:t>int</a:t>
            </a:r>
            <a:r>
              <a:rPr lang="en-US" altLang="zh-TW" sz="1800" kern="0" dirty="0">
                <a:latin typeface="Courier New" pitchFamily="49" charset="0"/>
              </a:rPr>
              <a:t> *)(buffer-&gt;data + 16</a:t>
            </a:r>
            <a:r>
              <a:rPr lang="en-US" altLang="zh-TW" sz="1800" kern="0" dirty="0" smtClean="0">
                <a:latin typeface="Courier New" pitchFamily="49" charset="0"/>
              </a:rPr>
              <a:t>));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1400" kern="0" dirty="0" err="1">
                <a:latin typeface="Courier New" pitchFamily="49" charset="0"/>
              </a:rPr>
              <a:t>source_port</a:t>
            </a:r>
            <a:r>
              <a:rPr lang="en-US" altLang="zh-TW" sz="1400" kern="0" dirty="0">
                <a:latin typeface="Courier New" pitchFamily="49" charset="0"/>
              </a:rPr>
              <a:t> = ((__be16 *)((unsigned char*) (&amp;(buffer-&gt;data[4 * ((((unsigned char*)(buffer-&gt;data))[0]) &amp; 0b00001111)]))))[0];</a:t>
            </a:r>
            <a:endParaRPr lang="en-US" altLang="zh-TW" sz="1400" kern="0" dirty="0" smtClean="0">
              <a:latin typeface="Courier New" pitchFamily="49" charset="0"/>
            </a:endParaRP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501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sk_buff</a:t>
            </a:r>
            <a:r>
              <a:rPr lang="en-US" altLang="zh-TW" dirty="0" smtClean="0"/>
              <a:t> – Access the Headers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example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Choose your method wisely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64690" y="1786467"/>
            <a:ext cx="7117778" cy="134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ts val="18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Helvetica" pitchFamily="34" charset="0"/>
              <a:buChar char="–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Helvetica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Helvetica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Helvetica" pitchFamily="34" charset="0"/>
              <a:buChar char="–"/>
              <a:defRPr sz="1600" baseline="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zh-TW" sz="1800" kern="0" dirty="0" smtClean="0">
                <a:latin typeface="Courier New" pitchFamily="49" charset="0"/>
              </a:rPr>
              <a:t>protocol = </a:t>
            </a:r>
            <a:r>
              <a:rPr lang="en-US" altLang="zh-TW" sz="1800" kern="0" dirty="0" err="1" smtClean="0">
                <a:latin typeface="Courier New" pitchFamily="49" charset="0"/>
              </a:rPr>
              <a:t>iphdr</a:t>
            </a:r>
            <a:r>
              <a:rPr lang="en-US" altLang="zh-TW" sz="1800" kern="0" dirty="0" smtClean="0">
                <a:latin typeface="Courier New" pitchFamily="49" charset="0"/>
              </a:rPr>
              <a:t>-&gt;protocol;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1800" kern="0" dirty="0" err="1" smtClean="0">
                <a:latin typeface="Courier New" pitchFamily="49" charset="0"/>
              </a:rPr>
              <a:t>source_ip</a:t>
            </a:r>
            <a:r>
              <a:rPr lang="en-US" altLang="zh-TW" sz="1800" kern="0" dirty="0" smtClean="0">
                <a:latin typeface="Courier New" pitchFamily="49" charset="0"/>
              </a:rPr>
              <a:t> </a:t>
            </a:r>
            <a:r>
              <a:rPr lang="en-US" altLang="zh-TW" sz="1800" kern="0" dirty="0">
                <a:latin typeface="Courier New" pitchFamily="49" charset="0"/>
              </a:rPr>
              <a:t>= </a:t>
            </a:r>
            <a:r>
              <a:rPr lang="en-US" altLang="zh-TW" sz="1800" kern="0" dirty="0" err="1">
                <a:latin typeface="Courier New" pitchFamily="49" charset="0"/>
              </a:rPr>
              <a:t>iphdr</a:t>
            </a:r>
            <a:r>
              <a:rPr lang="en-US" altLang="zh-TW" sz="1800" kern="0" dirty="0">
                <a:latin typeface="Courier New" pitchFamily="49" charset="0"/>
              </a:rPr>
              <a:t>-</a:t>
            </a:r>
            <a:r>
              <a:rPr lang="en-US" altLang="zh-TW" sz="1800" kern="0" dirty="0" smtClean="0">
                <a:latin typeface="Courier New" pitchFamily="49" charset="0"/>
              </a:rPr>
              <a:t>&gt;</a:t>
            </a:r>
            <a:r>
              <a:rPr lang="en-US" altLang="zh-TW" sz="1800" kern="0" dirty="0" err="1" smtClean="0">
                <a:latin typeface="Courier New" pitchFamily="49" charset="0"/>
              </a:rPr>
              <a:t>saddr</a:t>
            </a:r>
            <a:r>
              <a:rPr lang="en-US" altLang="zh-TW" sz="1800" kern="0" dirty="0" smtClean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1800" kern="0" dirty="0" err="1" smtClean="0">
                <a:latin typeface="Courier New" pitchFamily="49" charset="0"/>
              </a:rPr>
              <a:t>dest_ip</a:t>
            </a:r>
            <a:r>
              <a:rPr lang="en-US" altLang="zh-TW" sz="1800" kern="0" dirty="0" smtClean="0">
                <a:latin typeface="Courier New" pitchFamily="49" charset="0"/>
              </a:rPr>
              <a:t> = </a:t>
            </a:r>
            <a:r>
              <a:rPr lang="en-US" altLang="zh-TW" sz="1800" kern="0" dirty="0" err="1">
                <a:latin typeface="Courier New" pitchFamily="49" charset="0"/>
              </a:rPr>
              <a:t>iphdr</a:t>
            </a:r>
            <a:r>
              <a:rPr lang="en-US" altLang="zh-TW" sz="1800" kern="0" dirty="0">
                <a:latin typeface="Courier New" pitchFamily="49" charset="0"/>
              </a:rPr>
              <a:t>-</a:t>
            </a:r>
            <a:r>
              <a:rPr lang="en-US" altLang="zh-TW" sz="1800" kern="0" dirty="0" smtClean="0">
                <a:latin typeface="Courier New" pitchFamily="49" charset="0"/>
              </a:rPr>
              <a:t>&gt;</a:t>
            </a:r>
            <a:r>
              <a:rPr lang="en-US" altLang="zh-TW" sz="1800" kern="0" dirty="0" err="1" smtClean="0">
                <a:latin typeface="Courier New" pitchFamily="49" charset="0"/>
              </a:rPr>
              <a:t>daddr</a:t>
            </a:r>
            <a:r>
              <a:rPr lang="en-US" altLang="zh-TW" sz="1800" kern="0" dirty="0" smtClean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1800" kern="0" dirty="0" err="1" smtClean="0">
                <a:latin typeface="Courier New" pitchFamily="49" charset="0"/>
              </a:rPr>
              <a:t>source_port</a:t>
            </a:r>
            <a:r>
              <a:rPr lang="en-US" altLang="zh-TW" sz="1800" kern="0" dirty="0" smtClean="0">
                <a:latin typeface="Courier New" pitchFamily="49" charset="0"/>
              </a:rPr>
              <a:t> = </a:t>
            </a:r>
            <a:r>
              <a:rPr lang="en-US" altLang="zh-TW" sz="1800" kern="0" dirty="0" err="1" smtClean="0">
                <a:latin typeface="Courier New" pitchFamily="49" charset="0"/>
              </a:rPr>
              <a:t>tcphdr</a:t>
            </a:r>
            <a:r>
              <a:rPr lang="en-US" altLang="zh-TW" sz="1800" kern="0" dirty="0" smtClean="0">
                <a:latin typeface="Courier New" pitchFamily="49" charset="0"/>
              </a:rPr>
              <a:t>-&gt;source;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64690" y="3666067"/>
            <a:ext cx="7117778" cy="134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ts val="18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Helvetica" pitchFamily="34" charset="0"/>
              <a:buChar char="–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Helvetica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Helvetica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Helvetica" pitchFamily="34" charset="0"/>
              <a:buChar char="–"/>
              <a:defRPr sz="1600" baseline="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zh-TW" sz="1800" kern="0" dirty="0" smtClean="0">
                <a:latin typeface="Courier New" pitchFamily="49" charset="0"/>
              </a:rPr>
              <a:t>protocol = *((__u8 *) (buffer-&gt;data + 9));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1800" kern="0" dirty="0" err="1" smtClean="0">
                <a:latin typeface="Courier New" pitchFamily="49" charset="0"/>
              </a:rPr>
              <a:t>source_ip</a:t>
            </a:r>
            <a:r>
              <a:rPr lang="en-US" altLang="zh-TW" sz="1800" kern="0" dirty="0" smtClean="0">
                <a:latin typeface="Courier New" pitchFamily="49" charset="0"/>
              </a:rPr>
              <a:t> </a:t>
            </a:r>
            <a:r>
              <a:rPr lang="en-US" altLang="zh-TW" sz="1800" kern="0" dirty="0">
                <a:latin typeface="Courier New" pitchFamily="49" charset="0"/>
              </a:rPr>
              <a:t>= *((unsigned </a:t>
            </a:r>
            <a:r>
              <a:rPr lang="en-US" altLang="zh-TW" sz="1800" kern="0" dirty="0" err="1">
                <a:latin typeface="Courier New" pitchFamily="49" charset="0"/>
              </a:rPr>
              <a:t>int</a:t>
            </a:r>
            <a:r>
              <a:rPr lang="en-US" altLang="zh-TW" sz="1800" kern="0" dirty="0">
                <a:latin typeface="Courier New" pitchFamily="49" charset="0"/>
              </a:rPr>
              <a:t> *)(buffer-&gt;data + 12</a:t>
            </a:r>
            <a:r>
              <a:rPr lang="en-US" altLang="zh-TW" sz="1800" kern="0" dirty="0" smtClean="0">
                <a:latin typeface="Courier New" pitchFamily="49" charset="0"/>
              </a:rPr>
              <a:t>));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1800" kern="0" dirty="0" err="1">
                <a:latin typeface="Courier New" pitchFamily="49" charset="0"/>
              </a:rPr>
              <a:t>dest_ip</a:t>
            </a:r>
            <a:r>
              <a:rPr lang="en-US" altLang="zh-TW" sz="1800" kern="0" dirty="0">
                <a:latin typeface="Courier New" pitchFamily="49" charset="0"/>
              </a:rPr>
              <a:t> = *((unsigned </a:t>
            </a:r>
            <a:r>
              <a:rPr lang="en-US" altLang="zh-TW" sz="1800" kern="0" dirty="0" err="1">
                <a:latin typeface="Courier New" pitchFamily="49" charset="0"/>
              </a:rPr>
              <a:t>int</a:t>
            </a:r>
            <a:r>
              <a:rPr lang="en-US" altLang="zh-TW" sz="1800" kern="0" dirty="0">
                <a:latin typeface="Courier New" pitchFamily="49" charset="0"/>
              </a:rPr>
              <a:t> *)(buffer-&gt;data + 16</a:t>
            </a:r>
            <a:r>
              <a:rPr lang="en-US" altLang="zh-TW" sz="1800" kern="0" dirty="0" smtClean="0">
                <a:latin typeface="Courier New" pitchFamily="49" charset="0"/>
              </a:rPr>
              <a:t>));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1400" kern="0" dirty="0" err="1">
                <a:latin typeface="Courier New" pitchFamily="49" charset="0"/>
              </a:rPr>
              <a:t>source_port</a:t>
            </a:r>
            <a:r>
              <a:rPr lang="en-US" altLang="zh-TW" sz="1400" kern="0" dirty="0">
                <a:latin typeface="Courier New" pitchFamily="49" charset="0"/>
              </a:rPr>
              <a:t> = ((__be16 *)((unsigned char*) (&amp;(buffer-&gt;data[4 * ((((unsigned char*)(buffer-&gt;data))[0]) &amp; 0b00001111)]))))[0];</a:t>
            </a:r>
            <a:endParaRPr lang="en-US" altLang="zh-TW" sz="1400" kern="0" dirty="0" smtClean="0">
              <a:latin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64690" y="2658533"/>
            <a:ext cx="4162910" cy="330200"/>
          </a:xfrm>
          <a:prstGeom prst="rect">
            <a:avLst/>
          </a:prstGeom>
          <a:noFill/>
          <a:ln w="25400" algn="ctr">
            <a:solidFill>
              <a:schemeClr val="accent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lIns="228600" rIns="228600" rtlCol="0" anchor="ctr"/>
          <a:lstStyle/>
          <a:p>
            <a:pPr marL="228600" indent="-228600" algn="ctr">
              <a:spcBef>
                <a:spcPts val="600"/>
              </a:spcBef>
              <a:spcAft>
                <a:spcPts val="0"/>
              </a:spcAft>
              <a:buSzPct val="115000"/>
              <a:buChar char="§"/>
            </a:pPr>
            <a:endParaRPr lang="en-US" sz="2000">
              <a:latin typeface="Arial" pitchFamily="34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64690" y="4495800"/>
            <a:ext cx="7117778" cy="609600"/>
          </a:xfrm>
          <a:prstGeom prst="rect">
            <a:avLst/>
          </a:prstGeom>
          <a:noFill/>
          <a:ln w="25400" algn="ctr">
            <a:solidFill>
              <a:schemeClr val="accent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lIns="228600" rIns="228600" rtlCol="0" anchor="ctr"/>
          <a:lstStyle/>
          <a:p>
            <a:pPr marL="228600" indent="-228600" algn="ctr">
              <a:spcBef>
                <a:spcPts val="600"/>
              </a:spcBef>
              <a:spcAft>
                <a:spcPts val="0"/>
              </a:spcAft>
              <a:buSzPct val="115000"/>
              <a:buChar char="§"/>
            </a:pPr>
            <a:endParaRPr lang="en-US" sz="2000">
              <a:latin typeface="Arial" pitchFamily="34" charset="0"/>
              <a:cs typeface="Arial" charset="0"/>
            </a:endParaRP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ate Placeholder 8" hidden="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750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the Headers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how do we set those headers?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Same for </a:t>
            </a:r>
            <a:r>
              <a:rPr lang="en-US" dirty="0" err="1" smtClean="0"/>
              <a:t>tcphdr</a:t>
            </a:r>
            <a:endParaRPr lang="en-US" dirty="0" smtClean="0"/>
          </a:p>
          <a:p>
            <a:r>
              <a:rPr lang="en-US" dirty="0" smtClean="0"/>
              <a:t>Each layer got the same macro with the same variable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53536" y="1854201"/>
            <a:ext cx="8576732" cy="1820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ts val="18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Helvetica" pitchFamily="34" charset="0"/>
              <a:buChar char="–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Helvetica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Helvetica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Helvetica" pitchFamily="34" charset="0"/>
              <a:buChar char="–"/>
              <a:defRPr sz="1600" baseline="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zh-TW" sz="1400" kern="0" dirty="0" smtClean="0">
                <a:latin typeface="Courier New" pitchFamily="49" charset="0"/>
              </a:rPr>
              <a:t>//from include/</a:t>
            </a:r>
            <a:r>
              <a:rPr lang="en-US" altLang="zh-TW" sz="1400" kern="0" dirty="0" err="1" smtClean="0">
                <a:latin typeface="Courier New" pitchFamily="49" charset="0"/>
              </a:rPr>
              <a:t>linux</a:t>
            </a:r>
            <a:r>
              <a:rPr lang="en-US" altLang="zh-TW" sz="1400" kern="0" dirty="0" smtClean="0">
                <a:latin typeface="Courier New" pitchFamily="49" charset="0"/>
              </a:rPr>
              <a:t>/</a:t>
            </a:r>
            <a:r>
              <a:rPr lang="en-US" altLang="zh-TW" sz="1400" kern="0" dirty="0" err="1" smtClean="0">
                <a:latin typeface="Courier New" pitchFamily="49" charset="0"/>
              </a:rPr>
              <a:t>ip.h</a:t>
            </a:r>
            <a:endParaRPr lang="en-US" altLang="zh-TW" sz="1400" kern="0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TW" sz="1400" kern="0" dirty="0" smtClean="0">
                <a:latin typeface="Courier New" pitchFamily="49" charset="0"/>
              </a:rPr>
              <a:t>static </a:t>
            </a:r>
            <a:r>
              <a:rPr lang="en-US" altLang="zh-TW" sz="1400" kern="0" dirty="0">
                <a:latin typeface="Courier New" pitchFamily="49" charset="0"/>
              </a:rPr>
              <a:t>inline </a:t>
            </a:r>
            <a:r>
              <a:rPr lang="en-US" altLang="zh-TW" sz="1400" kern="0" dirty="0" err="1">
                <a:latin typeface="Courier New" pitchFamily="49" charset="0"/>
              </a:rPr>
              <a:t>struct</a:t>
            </a:r>
            <a:r>
              <a:rPr lang="en-US" altLang="zh-TW" sz="1400" kern="0" dirty="0">
                <a:latin typeface="Courier New" pitchFamily="49" charset="0"/>
              </a:rPr>
              <a:t> </a:t>
            </a:r>
            <a:r>
              <a:rPr lang="en-US" altLang="zh-TW" sz="1400" kern="0" dirty="0" err="1">
                <a:latin typeface="Courier New" pitchFamily="49" charset="0"/>
              </a:rPr>
              <a:t>iphdr</a:t>
            </a:r>
            <a:r>
              <a:rPr lang="en-US" altLang="zh-TW" sz="1400" kern="0" dirty="0">
                <a:latin typeface="Courier New" pitchFamily="49" charset="0"/>
              </a:rPr>
              <a:t> *</a:t>
            </a:r>
            <a:r>
              <a:rPr lang="en-US" altLang="zh-TW" sz="1400" kern="0" dirty="0" err="1">
                <a:latin typeface="Courier New" pitchFamily="49" charset="0"/>
              </a:rPr>
              <a:t>ip_hdr</a:t>
            </a:r>
            <a:r>
              <a:rPr lang="en-US" altLang="zh-TW" sz="1400" kern="0" dirty="0">
                <a:latin typeface="Courier New" pitchFamily="49" charset="0"/>
              </a:rPr>
              <a:t>(</a:t>
            </a:r>
            <a:r>
              <a:rPr lang="en-US" altLang="zh-TW" sz="1400" kern="0" dirty="0" err="1">
                <a:latin typeface="Courier New" pitchFamily="49" charset="0"/>
              </a:rPr>
              <a:t>const</a:t>
            </a:r>
            <a:r>
              <a:rPr lang="en-US" altLang="zh-TW" sz="1400" kern="0" dirty="0">
                <a:latin typeface="Courier New" pitchFamily="49" charset="0"/>
              </a:rPr>
              <a:t> </a:t>
            </a:r>
            <a:r>
              <a:rPr lang="en-US" altLang="zh-TW" sz="1400" kern="0" dirty="0" err="1">
                <a:latin typeface="Courier New" pitchFamily="49" charset="0"/>
              </a:rPr>
              <a:t>struct</a:t>
            </a:r>
            <a:r>
              <a:rPr lang="en-US" altLang="zh-TW" sz="1400" kern="0" dirty="0">
                <a:latin typeface="Courier New" pitchFamily="49" charset="0"/>
              </a:rPr>
              <a:t> </a:t>
            </a:r>
            <a:r>
              <a:rPr lang="en-US" altLang="zh-TW" sz="1400" kern="0" dirty="0" err="1">
                <a:latin typeface="Courier New" pitchFamily="49" charset="0"/>
              </a:rPr>
              <a:t>sk_buff</a:t>
            </a:r>
            <a:r>
              <a:rPr lang="en-US" altLang="zh-TW" sz="1400" kern="0" dirty="0">
                <a:latin typeface="Courier New" pitchFamily="49" charset="0"/>
              </a:rPr>
              <a:t> *</a:t>
            </a:r>
            <a:r>
              <a:rPr lang="en-US" altLang="zh-TW" sz="1400" kern="0" dirty="0" err="1">
                <a:latin typeface="Courier New" pitchFamily="49" charset="0"/>
              </a:rPr>
              <a:t>skb</a:t>
            </a:r>
            <a:r>
              <a:rPr lang="en-US" altLang="zh-TW" sz="1400" kern="0" dirty="0" smtClean="0">
                <a:latin typeface="Courier New" pitchFamily="49" charset="0"/>
              </a:rPr>
              <a:t>) {</a:t>
            </a:r>
            <a:endParaRPr lang="en-US" altLang="zh-TW" sz="1400" kern="0" dirty="0">
              <a:latin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TW" sz="1400" kern="0" dirty="0" smtClean="0">
                <a:latin typeface="Courier New" pitchFamily="49" charset="0"/>
              </a:rPr>
              <a:t>	return </a:t>
            </a:r>
            <a:r>
              <a:rPr lang="en-US" altLang="zh-TW" sz="1400" kern="0" dirty="0">
                <a:latin typeface="Courier New" pitchFamily="49" charset="0"/>
              </a:rPr>
              <a:t>(</a:t>
            </a:r>
            <a:r>
              <a:rPr lang="en-US" altLang="zh-TW" sz="1400" kern="0" dirty="0" err="1">
                <a:latin typeface="Courier New" pitchFamily="49" charset="0"/>
              </a:rPr>
              <a:t>struct</a:t>
            </a:r>
            <a:r>
              <a:rPr lang="en-US" altLang="zh-TW" sz="1400" kern="0" dirty="0">
                <a:latin typeface="Courier New" pitchFamily="49" charset="0"/>
              </a:rPr>
              <a:t> </a:t>
            </a:r>
            <a:r>
              <a:rPr lang="en-US" altLang="zh-TW" sz="1400" kern="0" dirty="0" err="1" smtClean="0">
                <a:latin typeface="Courier New" pitchFamily="49" charset="0"/>
              </a:rPr>
              <a:t>iphdr</a:t>
            </a:r>
            <a:r>
              <a:rPr lang="en-US" altLang="zh-TW" sz="1400" kern="0" dirty="0" smtClean="0">
                <a:latin typeface="Courier New" pitchFamily="49" charset="0"/>
              </a:rPr>
              <a:t> *)</a:t>
            </a:r>
            <a:r>
              <a:rPr lang="en-US" altLang="zh-TW" sz="1400" kern="0" dirty="0" err="1">
                <a:latin typeface="Courier New" pitchFamily="49" charset="0"/>
              </a:rPr>
              <a:t>skb_network_header</a:t>
            </a:r>
            <a:r>
              <a:rPr lang="en-US" altLang="zh-TW" sz="1400" kern="0" dirty="0">
                <a:latin typeface="Courier New" pitchFamily="49" charset="0"/>
              </a:rPr>
              <a:t>(</a:t>
            </a:r>
            <a:r>
              <a:rPr lang="en-US" altLang="zh-TW" sz="1400" kern="0" dirty="0" err="1">
                <a:latin typeface="Courier New" pitchFamily="49" charset="0"/>
              </a:rPr>
              <a:t>skb</a:t>
            </a:r>
            <a:r>
              <a:rPr lang="en-US" altLang="zh-TW" sz="1400" kern="0" dirty="0" smtClean="0">
                <a:latin typeface="Courier New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1400" kern="0" dirty="0" smtClean="0">
                <a:latin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1400" kern="0" dirty="0" smtClean="0">
                <a:latin typeface="Courier New" pitchFamily="49" charset="0"/>
              </a:rPr>
              <a:t>//from include/</a:t>
            </a:r>
            <a:r>
              <a:rPr lang="en-US" altLang="zh-TW" sz="1400" kern="0" dirty="0" err="1" smtClean="0">
                <a:latin typeface="Courier New" pitchFamily="49" charset="0"/>
              </a:rPr>
              <a:t>linux</a:t>
            </a:r>
            <a:r>
              <a:rPr lang="en-US" altLang="zh-TW" sz="1400" kern="0" dirty="0" smtClean="0">
                <a:latin typeface="Courier New" pitchFamily="49" charset="0"/>
              </a:rPr>
              <a:t>/</a:t>
            </a:r>
            <a:r>
              <a:rPr lang="en-US" altLang="zh-TW" sz="1400" kern="0" dirty="0" err="1" smtClean="0">
                <a:latin typeface="Courier New" pitchFamily="49" charset="0"/>
              </a:rPr>
              <a:t>skbuff.h</a:t>
            </a:r>
            <a:endParaRPr lang="en-US" altLang="zh-TW" sz="1400" kern="0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TW" sz="1400" kern="0" dirty="0">
                <a:latin typeface="Courier New" pitchFamily="49" charset="0"/>
              </a:rPr>
              <a:t>static inline unsigned char *</a:t>
            </a:r>
            <a:r>
              <a:rPr lang="en-US" altLang="zh-TW" sz="1400" kern="0" dirty="0" err="1">
                <a:latin typeface="Courier New" pitchFamily="49" charset="0"/>
              </a:rPr>
              <a:t>skb_network_header</a:t>
            </a:r>
            <a:r>
              <a:rPr lang="en-US" altLang="zh-TW" sz="1400" kern="0" dirty="0">
                <a:latin typeface="Courier New" pitchFamily="49" charset="0"/>
              </a:rPr>
              <a:t>(</a:t>
            </a:r>
            <a:r>
              <a:rPr lang="en-US" altLang="zh-TW" sz="1400" kern="0" dirty="0" err="1">
                <a:latin typeface="Courier New" pitchFamily="49" charset="0"/>
              </a:rPr>
              <a:t>const</a:t>
            </a:r>
            <a:r>
              <a:rPr lang="en-US" altLang="zh-TW" sz="1400" kern="0" dirty="0">
                <a:latin typeface="Courier New" pitchFamily="49" charset="0"/>
              </a:rPr>
              <a:t> </a:t>
            </a:r>
            <a:r>
              <a:rPr lang="en-US" altLang="zh-TW" sz="1400" kern="0" dirty="0" err="1">
                <a:latin typeface="Courier New" pitchFamily="49" charset="0"/>
              </a:rPr>
              <a:t>struct</a:t>
            </a:r>
            <a:r>
              <a:rPr lang="en-US" altLang="zh-TW" sz="1400" kern="0" dirty="0">
                <a:latin typeface="Courier New" pitchFamily="49" charset="0"/>
              </a:rPr>
              <a:t> </a:t>
            </a:r>
            <a:r>
              <a:rPr lang="en-US" altLang="zh-TW" sz="1400" kern="0" dirty="0" err="1">
                <a:latin typeface="Courier New" pitchFamily="49" charset="0"/>
              </a:rPr>
              <a:t>sk_buff</a:t>
            </a:r>
            <a:r>
              <a:rPr lang="en-US" altLang="zh-TW" sz="1400" kern="0" dirty="0">
                <a:latin typeface="Courier New" pitchFamily="49" charset="0"/>
              </a:rPr>
              <a:t> *</a:t>
            </a:r>
            <a:r>
              <a:rPr lang="en-US" altLang="zh-TW" sz="1400" kern="0" dirty="0" err="1">
                <a:latin typeface="Courier New" pitchFamily="49" charset="0"/>
              </a:rPr>
              <a:t>skb</a:t>
            </a:r>
            <a:r>
              <a:rPr lang="en-US" altLang="zh-TW" sz="1400" kern="0" dirty="0" smtClean="0">
                <a:latin typeface="Courier New" pitchFamily="49" charset="0"/>
              </a:rPr>
              <a:t>) {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1400" kern="0" dirty="0" smtClean="0">
                <a:latin typeface="Courier New" pitchFamily="49" charset="0"/>
              </a:rPr>
              <a:t>	return </a:t>
            </a:r>
            <a:r>
              <a:rPr lang="en-US" altLang="zh-TW" sz="1400" kern="0" dirty="0" err="1">
                <a:latin typeface="Courier New" pitchFamily="49" charset="0"/>
              </a:rPr>
              <a:t>skb</a:t>
            </a:r>
            <a:r>
              <a:rPr lang="en-US" altLang="zh-TW" sz="1400" kern="0" dirty="0">
                <a:latin typeface="Courier New" pitchFamily="49" charset="0"/>
              </a:rPr>
              <a:t>-&gt;head + </a:t>
            </a:r>
            <a:r>
              <a:rPr lang="en-US" altLang="zh-TW" sz="1400" kern="0" dirty="0" err="1">
                <a:latin typeface="Courier New" pitchFamily="49" charset="0"/>
              </a:rPr>
              <a:t>skb</a:t>
            </a:r>
            <a:r>
              <a:rPr lang="en-US" altLang="zh-TW" sz="1400" kern="0" dirty="0">
                <a:latin typeface="Courier New" pitchFamily="49" charset="0"/>
              </a:rPr>
              <a:t>-&gt;</a:t>
            </a:r>
            <a:r>
              <a:rPr lang="en-US" altLang="zh-TW" sz="1400" kern="0" dirty="0" err="1">
                <a:latin typeface="Courier New" pitchFamily="49" charset="0"/>
              </a:rPr>
              <a:t>network_header</a:t>
            </a:r>
            <a:r>
              <a:rPr lang="en-US" altLang="zh-TW" sz="1400" kern="0" dirty="0" smtClean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1400" kern="0" dirty="0">
                <a:latin typeface="Courier New" pitchFamily="49" charset="0"/>
              </a:rPr>
              <a:t>}</a:t>
            </a:r>
            <a:endParaRPr lang="en-US" altLang="zh-TW" sz="1400" kern="0" dirty="0" smtClean="0">
              <a:latin typeface="Courier New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94002" y="4949614"/>
            <a:ext cx="4250355" cy="1002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ts val="18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Helvetica" pitchFamily="34" charset="0"/>
              <a:buChar char="–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Helvetica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Helvetica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Helvetica" pitchFamily="34" charset="0"/>
              <a:buChar char="–"/>
              <a:defRPr sz="1600" baseline="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zh-TW" sz="1800" kern="0" dirty="0">
                <a:latin typeface="Courier New" pitchFamily="49" charset="0"/>
              </a:rPr>
              <a:t>	</a:t>
            </a:r>
            <a:r>
              <a:rPr lang="en-US" altLang="zh-TW" sz="1800" kern="0" dirty="0" smtClean="0">
                <a:latin typeface="Courier New" pitchFamily="49" charset="0"/>
              </a:rPr>
              <a:t>__u16 </a:t>
            </a:r>
            <a:r>
              <a:rPr lang="en-US" altLang="zh-TW" sz="1800" kern="0" dirty="0" err="1" smtClean="0">
                <a:latin typeface="Courier New" pitchFamily="49" charset="0"/>
              </a:rPr>
              <a:t>transport_header</a:t>
            </a:r>
            <a:r>
              <a:rPr lang="en-US" altLang="zh-TW" sz="1800" kern="0" dirty="0" smtClean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1800" kern="0" dirty="0">
                <a:latin typeface="Courier New" pitchFamily="49" charset="0"/>
              </a:rPr>
              <a:t>	</a:t>
            </a:r>
            <a:r>
              <a:rPr lang="en-US" altLang="zh-TW" sz="1800" kern="0" dirty="0" smtClean="0">
                <a:latin typeface="Courier New" pitchFamily="49" charset="0"/>
              </a:rPr>
              <a:t>__u16 </a:t>
            </a:r>
            <a:r>
              <a:rPr lang="en-US" altLang="zh-TW" sz="1800" kern="0" dirty="0" err="1">
                <a:latin typeface="Courier New" pitchFamily="49" charset="0"/>
              </a:rPr>
              <a:t>network_header</a:t>
            </a:r>
            <a:r>
              <a:rPr lang="en-US" altLang="zh-TW" sz="1800" kern="0" dirty="0" smtClean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1800" kern="0" dirty="0">
                <a:latin typeface="Courier New" pitchFamily="49" charset="0"/>
              </a:rPr>
              <a:t>	</a:t>
            </a:r>
            <a:r>
              <a:rPr lang="en-US" altLang="zh-TW" sz="1800" kern="0" dirty="0" smtClean="0">
                <a:latin typeface="Courier New" pitchFamily="49" charset="0"/>
              </a:rPr>
              <a:t>__u16 </a:t>
            </a:r>
            <a:r>
              <a:rPr lang="en-US" altLang="zh-TW" sz="1800" kern="0" dirty="0" err="1">
                <a:latin typeface="Courier New" pitchFamily="49" charset="0"/>
              </a:rPr>
              <a:t>mac_header</a:t>
            </a:r>
            <a:r>
              <a:rPr lang="en-US" altLang="zh-TW" sz="1800" kern="0" dirty="0" smtClean="0">
                <a:latin typeface="Courier New" pitchFamily="49" charset="0"/>
              </a:rPr>
              <a:t>;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613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 </a:t>
            </a:r>
            <a:r>
              <a:rPr lang="en-US" dirty="0"/>
              <a:t>S</a:t>
            </a:r>
            <a:r>
              <a:rPr lang="en-US" dirty="0" smtClean="0"/>
              <a:t>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 address as </a:t>
            </a:r>
            <a:r>
              <a:rPr lang="en-US" dirty="0"/>
              <a:t>we know it: </a:t>
            </a:r>
            <a:r>
              <a:rPr lang="en-US" dirty="0" smtClean="0"/>
              <a:t>172.16.254.1</a:t>
            </a:r>
          </a:p>
          <a:p>
            <a:r>
              <a:rPr lang="en-US" dirty="0" smtClean="0"/>
              <a:t>What does it means?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When we realize what it is, we can easily convert and compare it to whatever we want</a:t>
            </a:r>
          </a:p>
        </p:txBody>
      </p:sp>
      <p:pic>
        <p:nvPicPr>
          <p:cNvPr id="1026" name="Picture 2" descr="File:Ipv4 address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999" y="1870656"/>
            <a:ext cx="4695422" cy="2817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411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Subnet mask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 address is logically divided to two parts:</a:t>
            </a:r>
          </a:p>
          <a:p>
            <a:pPr lvl="1"/>
            <a:r>
              <a:rPr lang="en-US" dirty="0" smtClean="0"/>
              <a:t>Network prefix</a:t>
            </a:r>
          </a:p>
          <a:p>
            <a:pPr lvl="1"/>
            <a:r>
              <a:rPr lang="en-US" dirty="0" smtClean="0"/>
              <a:t>Host identifier</a:t>
            </a:r>
          </a:p>
          <a:p>
            <a:r>
              <a:rPr lang="en-US" dirty="0" smtClean="0"/>
              <a:t>All host in the same network have the same network prefix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23" y="3195034"/>
            <a:ext cx="7799393" cy="213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651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Prefix </a:t>
            </a:r>
            <a:r>
              <a:rPr lang="en-US" dirty="0"/>
              <a:t>L</a:t>
            </a:r>
            <a:r>
              <a:rPr lang="en-US" dirty="0" smtClean="0"/>
              <a:t>ength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Usually instead of writing the IP address and subnet mask we will use shorten version of the two of them, using network prefix length</a:t>
                </a:r>
              </a:p>
              <a:p>
                <a:r>
                  <a:rPr lang="en-US" dirty="0" smtClean="0"/>
                  <a:t>For example, instead of: 192.168.5.130 and 255.255.255.0 we can write 192.168.5.130/24</a:t>
                </a:r>
              </a:p>
              <a:p>
                <a:r>
                  <a:rPr lang="en-US" dirty="0" smtClean="0"/>
                  <a:t>/24 represent 24 bits of network. As we saw earlier:</a:t>
                </a:r>
              </a:p>
              <a:p>
                <a:pPr lvl="1"/>
                <a:r>
                  <a:rPr lang="en-US" dirty="0" smtClean="0"/>
                  <a:t>255.255.255.0 = 11111111 11111111 11111111 00000000</a:t>
                </a:r>
              </a:p>
              <a:p>
                <a:pPr lvl="1"/>
                <a:r>
                  <a:rPr lang="en-US" dirty="0" smtClean="0"/>
                  <a:t>We can just take the first 24 bits of the IP address and see the network part:</a:t>
                </a:r>
              </a:p>
              <a:p>
                <a:pPr lvl="2"/>
                <a:r>
                  <a:rPr lang="en-US" dirty="0" smtClean="0"/>
                  <a:t>192.168.5.0</a:t>
                </a:r>
              </a:p>
              <a:p>
                <a:pPr lvl="2"/>
                <a:r>
                  <a:rPr lang="en-US" dirty="0" smtClean="0"/>
                  <a:t>This network can support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(32−</m:t>
                        </m:r>
                        <m:r>
                          <a:rPr lang="en-US" b="0" i="1" smtClean="0">
                            <a:latin typeface="Cambria Math"/>
                          </a:rPr>
                          <m:t>𝑛𝑒𝑡𝑤𝑜𝑟𝑘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𝑝𝑟𝑒𝑓𝑖𝑥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𝑙𝑒𝑛𝑔𝑡h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 smtClean="0"/>
                  <a:t> hosts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30" t="-1465" r="-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84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Agenda</a:t>
            </a:r>
          </a:p>
        </p:txBody>
      </p:sp>
      <p:grpSp>
        <p:nvGrpSpPr>
          <p:cNvPr id="8195" name="Group 12"/>
          <p:cNvGrpSpPr>
            <a:grpSpLocks/>
          </p:cNvGrpSpPr>
          <p:nvPr/>
        </p:nvGrpSpPr>
        <p:grpSpPr bwMode="auto">
          <a:xfrm>
            <a:off x="1293284" y="1749425"/>
            <a:ext cx="7384785" cy="654050"/>
            <a:chOff x="1193800" y="1749425"/>
            <a:chExt cx="6816724" cy="654050"/>
          </a:xfrm>
        </p:grpSpPr>
        <p:grpSp>
          <p:nvGrpSpPr>
            <p:cNvPr id="8217" name="Group 4"/>
            <p:cNvGrpSpPr>
              <a:grpSpLocks/>
            </p:cNvGrpSpPr>
            <p:nvPr/>
          </p:nvGrpSpPr>
          <p:grpSpPr bwMode="auto">
            <a:xfrm>
              <a:off x="1193800" y="1749425"/>
              <a:ext cx="6756401" cy="654050"/>
              <a:chOff x="1193800" y="1749425"/>
              <a:chExt cx="6756401" cy="654050"/>
            </a:xfrm>
          </p:grpSpPr>
          <p:sp>
            <p:nvSpPr>
              <p:cNvPr id="8219" name="Line 5"/>
              <p:cNvSpPr>
                <a:spLocks noChangeShapeType="1"/>
              </p:cNvSpPr>
              <p:nvPr/>
            </p:nvSpPr>
            <p:spPr bwMode="auto">
              <a:xfrm>
                <a:off x="1295400" y="2403475"/>
                <a:ext cx="6654801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068" name="Rectangle 4"/>
              <p:cNvSpPr>
                <a:spLocks noChangeArrowheads="1"/>
              </p:cNvSpPr>
              <p:nvPr/>
            </p:nvSpPr>
            <p:spPr bwMode="auto">
              <a:xfrm>
                <a:off x="1193800" y="1749425"/>
                <a:ext cx="654050" cy="654050"/>
              </a:xfrm>
              <a:prstGeom prst="roundRect">
                <a:avLst>
                  <a:gd name="adj" fmla="val 11290"/>
                </a:avLst>
              </a:prstGeom>
              <a:gradFill flip="none" rotWithShape="1"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headEnd/>
                <a:tailEnd/>
              </a:ln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182880" tIns="91440" rIns="182880" bIns="9144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/>
                  <a:t>1</a:t>
                </a:r>
              </a:p>
            </p:txBody>
          </p:sp>
        </p:grpSp>
        <p:sp>
          <p:nvSpPr>
            <p:cNvPr id="8218" name="Text Box 6"/>
            <p:cNvSpPr txBox="1">
              <a:spLocks noChangeArrowheads="1"/>
            </p:cNvSpPr>
            <p:nvPr/>
          </p:nvSpPr>
          <p:spPr bwMode="auto">
            <a:xfrm>
              <a:off x="1982787" y="1830229"/>
              <a:ext cx="6027737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600" dirty="0" smtClean="0">
                  <a:solidFill>
                    <a:srgbClr val="464646"/>
                  </a:solidFill>
                  <a:latin typeface="Arial" charset="0"/>
                </a:rPr>
                <a:t>Linux File System - Networking</a:t>
              </a:r>
              <a:endParaRPr lang="en-US" sz="2600" dirty="0">
                <a:latin typeface="Arial" charset="0"/>
              </a:endParaRPr>
            </a:p>
          </p:txBody>
        </p:sp>
      </p:grpSp>
      <p:grpSp>
        <p:nvGrpSpPr>
          <p:cNvPr id="8196" name="Group 11"/>
          <p:cNvGrpSpPr>
            <a:grpSpLocks/>
          </p:cNvGrpSpPr>
          <p:nvPr/>
        </p:nvGrpSpPr>
        <p:grpSpPr bwMode="auto">
          <a:xfrm>
            <a:off x="1293284" y="2593975"/>
            <a:ext cx="7384785" cy="654050"/>
            <a:chOff x="1193800" y="2593487"/>
            <a:chExt cx="6816724" cy="654538"/>
          </a:xfrm>
        </p:grpSpPr>
        <p:sp>
          <p:nvSpPr>
            <p:cNvPr id="8211" name="Text Box 6"/>
            <p:cNvSpPr txBox="1">
              <a:spLocks noChangeArrowheads="1"/>
            </p:cNvSpPr>
            <p:nvPr/>
          </p:nvSpPr>
          <p:spPr bwMode="auto">
            <a:xfrm>
              <a:off x="1982787" y="2674779"/>
              <a:ext cx="6027737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600" dirty="0" err="1" smtClean="0">
                  <a:solidFill>
                    <a:srgbClr val="464646"/>
                  </a:solidFill>
                  <a:latin typeface="Arial" charset="0"/>
                </a:rPr>
                <a:t>sk_buff</a:t>
              </a:r>
              <a:endParaRPr lang="en-US" sz="2600" dirty="0">
                <a:latin typeface="Arial" charset="0"/>
              </a:endParaRPr>
            </a:p>
          </p:txBody>
        </p:sp>
        <p:grpSp>
          <p:nvGrpSpPr>
            <p:cNvPr id="8212" name="Group 5"/>
            <p:cNvGrpSpPr>
              <a:grpSpLocks/>
            </p:cNvGrpSpPr>
            <p:nvPr/>
          </p:nvGrpSpPr>
          <p:grpSpPr bwMode="auto">
            <a:xfrm>
              <a:off x="1193800" y="2593487"/>
              <a:ext cx="6756401" cy="654538"/>
              <a:chOff x="1193800" y="2593487"/>
              <a:chExt cx="6756401" cy="654538"/>
            </a:xfrm>
          </p:grpSpPr>
          <p:sp>
            <p:nvSpPr>
              <p:cNvPr id="8213" name="Line 5"/>
              <p:cNvSpPr>
                <a:spLocks noChangeShapeType="1"/>
              </p:cNvSpPr>
              <p:nvPr/>
            </p:nvSpPr>
            <p:spPr bwMode="auto">
              <a:xfrm>
                <a:off x="1295400" y="3248025"/>
                <a:ext cx="6654801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Rectangle 4"/>
              <p:cNvSpPr>
                <a:spLocks noChangeArrowheads="1"/>
              </p:cNvSpPr>
              <p:nvPr/>
            </p:nvSpPr>
            <p:spPr bwMode="auto">
              <a:xfrm>
                <a:off x="1193800" y="2593487"/>
                <a:ext cx="654050" cy="654050"/>
              </a:xfrm>
              <a:prstGeom prst="roundRect">
                <a:avLst>
                  <a:gd name="adj" fmla="val 11290"/>
                </a:avLst>
              </a:prstGeom>
              <a:gradFill flip="none" rotWithShape="1"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headEnd/>
                <a:tailEnd/>
              </a:ln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182880" tIns="91440" rIns="182880" bIns="9144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/>
                  <a:t>2</a:t>
                </a:r>
              </a:p>
            </p:txBody>
          </p:sp>
        </p:grpSp>
      </p:grpSp>
      <p:grpSp>
        <p:nvGrpSpPr>
          <p:cNvPr id="8197" name="Group 10"/>
          <p:cNvGrpSpPr>
            <a:grpSpLocks/>
          </p:cNvGrpSpPr>
          <p:nvPr/>
        </p:nvGrpSpPr>
        <p:grpSpPr bwMode="auto">
          <a:xfrm>
            <a:off x="1293284" y="3436939"/>
            <a:ext cx="7384785" cy="655637"/>
            <a:chOff x="1193800" y="3437548"/>
            <a:chExt cx="6816724" cy="655027"/>
          </a:xfrm>
        </p:grpSpPr>
        <p:sp>
          <p:nvSpPr>
            <p:cNvPr id="8205" name="Text Box 6"/>
            <p:cNvSpPr txBox="1">
              <a:spLocks noChangeArrowheads="1"/>
            </p:cNvSpPr>
            <p:nvPr/>
          </p:nvSpPr>
          <p:spPr bwMode="auto">
            <a:xfrm>
              <a:off x="1982787" y="3519329"/>
              <a:ext cx="6027737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600" dirty="0" smtClean="0">
                  <a:solidFill>
                    <a:srgbClr val="464646"/>
                  </a:solidFill>
                  <a:latin typeface="Arial" charset="0"/>
                </a:rPr>
                <a:t>Stateless Packet </a:t>
              </a:r>
              <a:r>
                <a:rPr lang="en-US" sz="2600" dirty="0">
                  <a:solidFill>
                    <a:srgbClr val="464646"/>
                  </a:solidFill>
                  <a:latin typeface="Arial" charset="0"/>
                </a:rPr>
                <a:t>F</a:t>
              </a:r>
              <a:r>
                <a:rPr lang="en-US" sz="2600" dirty="0" smtClean="0">
                  <a:solidFill>
                    <a:srgbClr val="464646"/>
                  </a:solidFill>
                  <a:latin typeface="Arial" charset="0"/>
                </a:rPr>
                <a:t>iltering</a:t>
              </a:r>
              <a:endParaRPr lang="en-US" sz="2600" dirty="0">
                <a:latin typeface="Arial" charset="0"/>
              </a:endParaRPr>
            </a:p>
          </p:txBody>
        </p:sp>
        <p:grpSp>
          <p:nvGrpSpPr>
            <p:cNvPr id="8206" name="Group 6"/>
            <p:cNvGrpSpPr>
              <a:grpSpLocks/>
            </p:cNvGrpSpPr>
            <p:nvPr/>
          </p:nvGrpSpPr>
          <p:grpSpPr bwMode="auto">
            <a:xfrm>
              <a:off x="1193800" y="3437548"/>
              <a:ext cx="6756401" cy="655027"/>
              <a:chOff x="1193800" y="3437548"/>
              <a:chExt cx="6756401" cy="655027"/>
            </a:xfrm>
          </p:grpSpPr>
          <p:sp>
            <p:nvSpPr>
              <p:cNvPr id="8207" name="Line 5"/>
              <p:cNvSpPr>
                <a:spLocks noChangeShapeType="1"/>
              </p:cNvSpPr>
              <p:nvPr/>
            </p:nvSpPr>
            <p:spPr bwMode="auto">
              <a:xfrm>
                <a:off x="1295400" y="4092575"/>
                <a:ext cx="6654801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4"/>
              <p:cNvSpPr>
                <a:spLocks noChangeArrowheads="1"/>
              </p:cNvSpPr>
              <p:nvPr/>
            </p:nvSpPr>
            <p:spPr bwMode="auto">
              <a:xfrm>
                <a:off x="1193800" y="3437548"/>
                <a:ext cx="654050" cy="654050"/>
              </a:xfrm>
              <a:prstGeom prst="roundRect">
                <a:avLst>
                  <a:gd name="adj" fmla="val 11290"/>
                </a:avLst>
              </a:prstGeom>
              <a:gradFill flip="none" rotWithShape="1"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headEnd/>
                <a:tailEnd/>
              </a:ln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182880" tIns="91440" rIns="182880" bIns="9144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/>
                  <a:t>3</a:t>
                </a:r>
              </a:p>
            </p:txBody>
          </p:sp>
        </p:grpSp>
      </p:grpSp>
      <p:grpSp>
        <p:nvGrpSpPr>
          <p:cNvPr id="8198" name="Group 9"/>
          <p:cNvGrpSpPr>
            <a:grpSpLocks/>
          </p:cNvGrpSpPr>
          <p:nvPr/>
        </p:nvGrpSpPr>
        <p:grpSpPr bwMode="auto">
          <a:xfrm>
            <a:off x="1293284" y="4292600"/>
            <a:ext cx="7384785" cy="655638"/>
            <a:chOff x="1193800" y="4293333"/>
            <a:chExt cx="6816724" cy="655515"/>
          </a:xfrm>
        </p:grpSpPr>
        <p:sp>
          <p:nvSpPr>
            <p:cNvPr id="8199" name="Text Box 6"/>
            <p:cNvSpPr txBox="1">
              <a:spLocks noChangeArrowheads="1"/>
            </p:cNvSpPr>
            <p:nvPr/>
          </p:nvSpPr>
          <p:spPr bwMode="auto">
            <a:xfrm>
              <a:off x="1982787" y="4363879"/>
              <a:ext cx="6027737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600" dirty="0" smtClean="0">
                  <a:solidFill>
                    <a:srgbClr val="464646"/>
                  </a:solidFill>
                  <a:latin typeface="Arial" charset="0"/>
                </a:rPr>
                <a:t>About Next </a:t>
              </a:r>
              <a:r>
                <a:rPr lang="en-US" sz="2600" dirty="0">
                  <a:solidFill>
                    <a:srgbClr val="464646"/>
                  </a:solidFill>
                  <a:latin typeface="Arial" charset="0"/>
                </a:rPr>
                <a:t>A</a:t>
              </a:r>
              <a:r>
                <a:rPr lang="en-US" sz="2600" dirty="0" smtClean="0">
                  <a:solidFill>
                    <a:srgbClr val="464646"/>
                  </a:solidFill>
                  <a:latin typeface="Arial" charset="0"/>
                </a:rPr>
                <a:t>ssignment</a:t>
              </a:r>
              <a:endParaRPr lang="en-US" sz="2600" dirty="0">
                <a:latin typeface="Arial" charset="0"/>
              </a:endParaRPr>
            </a:p>
          </p:txBody>
        </p:sp>
        <p:grpSp>
          <p:nvGrpSpPr>
            <p:cNvPr id="8200" name="Group 8"/>
            <p:cNvGrpSpPr>
              <a:grpSpLocks/>
            </p:cNvGrpSpPr>
            <p:nvPr/>
          </p:nvGrpSpPr>
          <p:grpSpPr bwMode="auto">
            <a:xfrm>
              <a:off x="1193800" y="4293333"/>
              <a:ext cx="6756401" cy="655515"/>
              <a:chOff x="1193800" y="4293333"/>
              <a:chExt cx="6756401" cy="655515"/>
            </a:xfrm>
          </p:grpSpPr>
          <p:sp>
            <p:nvSpPr>
              <p:cNvPr id="8201" name="Line 5"/>
              <p:cNvSpPr>
                <a:spLocks noChangeShapeType="1"/>
              </p:cNvSpPr>
              <p:nvPr/>
            </p:nvSpPr>
            <p:spPr bwMode="auto">
              <a:xfrm>
                <a:off x="1295400" y="4948848"/>
                <a:ext cx="6654801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Rectangle 4"/>
              <p:cNvSpPr>
                <a:spLocks noChangeArrowheads="1"/>
              </p:cNvSpPr>
              <p:nvPr/>
            </p:nvSpPr>
            <p:spPr bwMode="auto">
              <a:xfrm>
                <a:off x="1193800" y="4293333"/>
                <a:ext cx="654050" cy="654050"/>
              </a:xfrm>
              <a:prstGeom prst="roundRect">
                <a:avLst>
                  <a:gd name="adj" fmla="val 11290"/>
                </a:avLst>
              </a:prstGeom>
              <a:gradFill flip="none" rotWithShape="1"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headEnd/>
                <a:tailEnd/>
              </a:ln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182880" tIns="91440" rIns="182880" bIns="9144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/>
                  <a:t>4</a:t>
                </a:r>
              </a:p>
            </p:txBody>
          </p:sp>
        </p:grpSp>
      </p:grpSp>
      <p:sp>
        <p:nvSpPr>
          <p:cNvPr id="2" name="Footer Placeholder 1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255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Prefix </a:t>
            </a:r>
            <a:r>
              <a:rPr lang="en-US" dirty="0"/>
              <a:t>L</a:t>
            </a:r>
            <a:r>
              <a:rPr lang="en-US" dirty="0" smtClean="0"/>
              <a:t>ength </a:t>
            </a:r>
            <a:r>
              <a:rPr lang="en-US" dirty="0"/>
              <a:t>T</a:t>
            </a:r>
            <a:r>
              <a:rPr lang="en-US" dirty="0" smtClean="0"/>
              <a:t>ranslation</a:t>
            </a:r>
            <a:endParaRPr lang="en-US" dirty="0"/>
          </a:p>
        </p:txBody>
      </p:sp>
      <p:pic>
        <p:nvPicPr>
          <p:cNvPr id="3074" name="Picture 2" descr="http://www.cisco.com/web/about/ac123/ac147/images/ipj/ipj_9-1/91_ip_fig_03_l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15" y="914400"/>
            <a:ext cx="6691307" cy="553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954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 as Integer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our system</a:t>
            </a:r>
            <a:r>
              <a:rPr lang="en-US" dirty="0"/>
              <a:t>, the IP is </a:t>
            </a:r>
            <a:r>
              <a:rPr lang="en-US" dirty="0" smtClean="0"/>
              <a:t>represented as an integer</a:t>
            </a:r>
          </a:p>
          <a:p>
            <a:r>
              <a:rPr lang="en-US" dirty="0"/>
              <a:t>For example: </a:t>
            </a:r>
            <a:r>
              <a:rPr lang="en-US" dirty="0" smtClean="0"/>
              <a:t>185.127.10.42 == 3112110634</a:t>
            </a:r>
          </a:p>
          <a:p>
            <a:r>
              <a:rPr lang="en-US" dirty="0" smtClean="0"/>
              <a:t>How to calculate?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55220" y="3959524"/>
            <a:ext cx="51877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/>
              <a:t>185.127.10.42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61971" y="3636836"/>
            <a:ext cx="4934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* 256³  + </a:t>
            </a:r>
            <a:r>
              <a:rPr lang="en-US" sz="2400" dirty="0"/>
              <a:t> * </a:t>
            </a:r>
            <a:r>
              <a:rPr lang="en-US" sz="2400" dirty="0" smtClean="0"/>
              <a:t>256²  +  </a:t>
            </a:r>
            <a:r>
              <a:rPr lang="en-US" sz="2400" dirty="0"/>
              <a:t>* </a:t>
            </a:r>
            <a:r>
              <a:rPr lang="en-US" sz="2400" dirty="0" smtClean="0"/>
              <a:t>256  +  * 1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561971" y="3267504"/>
            <a:ext cx="6139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3103784960 + 8323072 + </a:t>
            </a:r>
            <a:r>
              <a:rPr lang="en-US" sz="1800" dirty="0" smtClean="0"/>
              <a:t>     2560 </a:t>
            </a:r>
            <a:r>
              <a:rPr lang="en-US" sz="1800" dirty="0"/>
              <a:t>+ </a:t>
            </a:r>
            <a:r>
              <a:rPr lang="en-US" sz="1800" dirty="0" smtClean="0"/>
              <a:t>      42 </a:t>
            </a:r>
            <a:r>
              <a:rPr lang="en-US" sz="1800" dirty="0"/>
              <a:t>= 3112110634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61970" y="4835907"/>
            <a:ext cx="4934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* 1     +   * 256    +* 256² +* 256³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83353" y="3359837"/>
            <a:ext cx="217239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Host (LSB):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61970" y="5297572"/>
            <a:ext cx="6541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      185      +     32512   + 655360   + 704643072 = 705331129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3353" y="4975187"/>
            <a:ext cx="289855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Network (MSB):</a:t>
            </a:r>
            <a:endParaRPr lang="en-US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158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Endianness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different architectures, there’s a different order between the LSB (least significant byte) and the MSB</a:t>
            </a:r>
            <a:r>
              <a:rPr lang="en-US" dirty="0"/>
              <a:t> </a:t>
            </a:r>
            <a:r>
              <a:rPr lang="en-US" dirty="0" smtClean="0"/>
              <a:t>(most </a:t>
            </a:r>
            <a:r>
              <a:rPr lang="en-US" dirty="0"/>
              <a:t>significant byte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 particular, network structures use Big-Endian order, and x86 machines (like our VMs) use Little-Endian order</a:t>
            </a:r>
          </a:p>
          <a:p>
            <a:r>
              <a:rPr lang="en-US" dirty="0" smtClean="0"/>
              <a:t>In order to be able to transfer data between the network and the machine, we will use the following functions:</a:t>
            </a:r>
            <a:endParaRPr lang="en-US" dirty="0"/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u_long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htonl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u_long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 // host to network long (32 bits)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u_short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htons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u_short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 // host to network short (16 bits)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u_long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ntohl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u_long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 // network to host long (32 bits)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u_short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ntohs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u_short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 // network to host short (16 bits</a:t>
            </a:r>
            <a:r>
              <a:rPr lang="en-US" sz="1800" dirty="0"/>
              <a:t>)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97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Agenda With Highlight</a:t>
            </a:r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1293284" y="1749425"/>
            <a:ext cx="7384785" cy="654050"/>
            <a:chOff x="1193800" y="1749425"/>
            <a:chExt cx="6816724" cy="654050"/>
          </a:xfrm>
        </p:grpSpPr>
        <p:grpSp>
          <p:nvGrpSpPr>
            <p:cNvPr id="11289" name="Group 2"/>
            <p:cNvGrpSpPr>
              <a:grpSpLocks/>
            </p:cNvGrpSpPr>
            <p:nvPr/>
          </p:nvGrpSpPr>
          <p:grpSpPr bwMode="auto">
            <a:xfrm>
              <a:off x="1193800" y="1749425"/>
              <a:ext cx="6756401" cy="654050"/>
              <a:chOff x="1193800" y="1749425"/>
              <a:chExt cx="6756401" cy="654050"/>
            </a:xfrm>
          </p:grpSpPr>
          <p:sp>
            <p:nvSpPr>
              <p:cNvPr id="11291" name="Line 5"/>
              <p:cNvSpPr>
                <a:spLocks noChangeShapeType="1"/>
              </p:cNvSpPr>
              <p:nvPr/>
            </p:nvSpPr>
            <p:spPr bwMode="auto">
              <a:xfrm>
                <a:off x="1295400" y="2403475"/>
                <a:ext cx="6654801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068" name="Rectangle 4"/>
              <p:cNvSpPr>
                <a:spLocks noChangeArrowheads="1"/>
              </p:cNvSpPr>
              <p:nvPr/>
            </p:nvSpPr>
            <p:spPr bwMode="auto">
              <a:xfrm>
                <a:off x="1193800" y="1749425"/>
                <a:ext cx="654050" cy="654050"/>
              </a:xfrm>
              <a:prstGeom prst="roundRect">
                <a:avLst>
                  <a:gd name="adj" fmla="val 11290"/>
                </a:avLst>
              </a:prstGeom>
              <a:gradFill flip="none" rotWithShape="1"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headEnd/>
                <a:tailEnd/>
              </a:ln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182880" tIns="91440" rIns="182880" bIns="9144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/>
                  <a:t>1</a:t>
                </a:r>
              </a:p>
            </p:txBody>
          </p:sp>
        </p:grpSp>
        <p:sp>
          <p:nvSpPr>
            <p:cNvPr id="11290" name="Text Box 6"/>
            <p:cNvSpPr txBox="1">
              <a:spLocks noChangeArrowheads="1"/>
            </p:cNvSpPr>
            <p:nvPr/>
          </p:nvSpPr>
          <p:spPr bwMode="auto">
            <a:xfrm>
              <a:off x="1982787" y="1830229"/>
              <a:ext cx="6027737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600" dirty="0">
                  <a:solidFill>
                    <a:srgbClr val="464646"/>
                  </a:solidFill>
                  <a:latin typeface="Arial" charset="0"/>
                </a:rPr>
                <a:t>Linux </a:t>
              </a:r>
              <a:r>
                <a:rPr lang="en-US" sz="2600" dirty="0" smtClean="0">
                  <a:solidFill>
                    <a:srgbClr val="464646"/>
                  </a:solidFill>
                  <a:latin typeface="Arial" charset="0"/>
                </a:rPr>
                <a:t>File </a:t>
              </a:r>
              <a:r>
                <a:rPr lang="en-US" sz="2600" dirty="0">
                  <a:solidFill>
                    <a:srgbClr val="464646"/>
                  </a:solidFill>
                  <a:latin typeface="Arial" charset="0"/>
                </a:rPr>
                <a:t>S</a:t>
              </a:r>
              <a:r>
                <a:rPr lang="en-US" sz="2600" dirty="0" smtClean="0">
                  <a:solidFill>
                    <a:srgbClr val="464646"/>
                  </a:solidFill>
                  <a:latin typeface="Arial" charset="0"/>
                </a:rPr>
                <a:t>ystem </a:t>
              </a:r>
              <a:r>
                <a:rPr lang="en-US" sz="2600" dirty="0">
                  <a:solidFill>
                    <a:srgbClr val="464646"/>
                  </a:solidFill>
                  <a:latin typeface="Arial" charset="0"/>
                </a:rPr>
                <a:t>- </a:t>
              </a:r>
              <a:r>
                <a:rPr lang="en-US" sz="2600" dirty="0" smtClean="0">
                  <a:solidFill>
                    <a:srgbClr val="464646"/>
                  </a:solidFill>
                  <a:latin typeface="Arial" charset="0"/>
                </a:rPr>
                <a:t>Networking</a:t>
              </a:r>
              <a:endParaRPr lang="en-US" sz="2600" dirty="0">
                <a:latin typeface="Arial" charset="0"/>
              </a:endParaRPr>
            </a:p>
          </p:txBody>
        </p:sp>
      </p:grpSp>
      <p:grpSp>
        <p:nvGrpSpPr>
          <p:cNvPr id="11268" name="Group 5"/>
          <p:cNvGrpSpPr>
            <a:grpSpLocks/>
          </p:cNvGrpSpPr>
          <p:nvPr/>
        </p:nvGrpSpPr>
        <p:grpSpPr bwMode="auto">
          <a:xfrm>
            <a:off x="1293284" y="2593975"/>
            <a:ext cx="7384785" cy="654050"/>
            <a:chOff x="1193800" y="2593487"/>
            <a:chExt cx="6816724" cy="654538"/>
          </a:xfrm>
        </p:grpSpPr>
        <p:sp>
          <p:nvSpPr>
            <p:cNvPr id="11283" name="Text Box 6"/>
            <p:cNvSpPr txBox="1">
              <a:spLocks noChangeArrowheads="1"/>
            </p:cNvSpPr>
            <p:nvPr/>
          </p:nvSpPr>
          <p:spPr bwMode="auto">
            <a:xfrm>
              <a:off x="1982787" y="2674779"/>
              <a:ext cx="6027737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600" dirty="0" err="1">
                  <a:solidFill>
                    <a:srgbClr val="464646"/>
                  </a:solidFill>
                  <a:latin typeface="Arial" charset="0"/>
                </a:rPr>
                <a:t>sk_buff</a:t>
              </a:r>
              <a:endParaRPr lang="en-US" sz="2600" dirty="0">
                <a:latin typeface="Arial" charset="0"/>
              </a:endParaRPr>
            </a:p>
          </p:txBody>
        </p:sp>
        <p:grpSp>
          <p:nvGrpSpPr>
            <p:cNvPr id="11284" name="Group 4"/>
            <p:cNvGrpSpPr>
              <a:grpSpLocks/>
            </p:cNvGrpSpPr>
            <p:nvPr/>
          </p:nvGrpSpPr>
          <p:grpSpPr bwMode="auto">
            <a:xfrm>
              <a:off x="1193800" y="2593487"/>
              <a:ext cx="6756401" cy="654538"/>
              <a:chOff x="1193800" y="2593487"/>
              <a:chExt cx="6756401" cy="654538"/>
            </a:xfrm>
          </p:grpSpPr>
          <p:sp>
            <p:nvSpPr>
              <p:cNvPr id="11285" name="Line 5"/>
              <p:cNvSpPr>
                <a:spLocks noChangeShapeType="1"/>
              </p:cNvSpPr>
              <p:nvPr/>
            </p:nvSpPr>
            <p:spPr bwMode="auto">
              <a:xfrm>
                <a:off x="1295400" y="3248025"/>
                <a:ext cx="6654801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Rectangle 4"/>
              <p:cNvSpPr>
                <a:spLocks noChangeArrowheads="1"/>
              </p:cNvSpPr>
              <p:nvPr/>
            </p:nvSpPr>
            <p:spPr bwMode="auto">
              <a:xfrm>
                <a:off x="1193800" y="2593487"/>
                <a:ext cx="654050" cy="654050"/>
              </a:xfrm>
              <a:prstGeom prst="roundRect">
                <a:avLst>
                  <a:gd name="adj" fmla="val 11290"/>
                </a:avLst>
              </a:prstGeom>
              <a:gradFill flip="none" rotWithShape="1"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headEnd/>
                <a:tailEnd/>
              </a:ln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182880" tIns="91440" rIns="182880" bIns="9144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/>
                  <a:t>2</a:t>
                </a:r>
              </a:p>
            </p:txBody>
          </p:sp>
        </p:grpSp>
      </p:grpSp>
      <p:grpSp>
        <p:nvGrpSpPr>
          <p:cNvPr id="11269" name="Group 7"/>
          <p:cNvGrpSpPr>
            <a:grpSpLocks/>
          </p:cNvGrpSpPr>
          <p:nvPr/>
        </p:nvGrpSpPr>
        <p:grpSpPr bwMode="auto">
          <a:xfrm>
            <a:off x="1293284" y="3436939"/>
            <a:ext cx="7384785" cy="655637"/>
            <a:chOff x="1193800" y="3437548"/>
            <a:chExt cx="6816724" cy="655027"/>
          </a:xfrm>
        </p:grpSpPr>
        <p:sp>
          <p:nvSpPr>
            <p:cNvPr id="27" name="Text Box 6"/>
            <p:cNvSpPr txBox="1">
              <a:spLocks noChangeArrowheads="1"/>
            </p:cNvSpPr>
            <p:nvPr/>
          </p:nvSpPr>
          <p:spPr bwMode="auto">
            <a:xfrm>
              <a:off x="1982788" y="3520021"/>
              <a:ext cx="6027736" cy="491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auto">
                <a:spcAft>
                  <a:spcPts val="0"/>
                </a:spcAft>
                <a:defRPr/>
              </a:pPr>
              <a:r>
                <a:rPr lang="en-US" sz="2600" b="1" dirty="0">
                  <a:solidFill>
                    <a:schemeClr val="accent3"/>
                  </a:solidFill>
                  <a:latin typeface="Arial" pitchFamily="34" charset="0"/>
                </a:rPr>
                <a:t>Stateless </a:t>
              </a:r>
              <a:r>
                <a:rPr lang="en-US" sz="2600" b="1" dirty="0" smtClean="0">
                  <a:solidFill>
                    <a:schemeClr val="accent3"/>
                  </a:solidFill>
                  <a:latin typeface="Arial" pitchFamily="34" charset="0"/>
                </a:rPr>
                <a:t>Packet </a:t>
              </a:r>
              <a:r>
                <a:rPr lang="en-US" sz="2600" b="1" dirty="0">
                  <a:solidFill>
                    <a:schemeClr val="accent3"/>
                  </a:solidFill>
                  <a:latin typeface="Arial" pitchFamily="34" charset="0"/>
                </a:rPr>
                <a:t>F</a:t>
              </a:r>
              <a:r>
                <a:rPr lang="en-US" sz="2600" b="1" dirty="0" smtClean="0">
                  <a:solidFill>
                    <a:schemeClr val="accent3"/>
                  </a:solidFill>
                  <a:latin typeface="Arial" pitchFamily="34" charset="0"/>
                </a:rPr>
                <a:t>iltering</a:t>
              </a:r>
              <a:endParaRPr lang="en-US" sz="2600" b="1" dirty="0">
                <a:solidFill>
                  <a:schemeClr val="accent3"/>
                </a:solidFill>
                <a:latin typeface="Arial" pitchFamily="34" charset="0"/>
              </a:endParaRPr>
            </a:p>
          </p:txBody>
        </p:sp>
        <p:grpSp>
          <p:nvGrpSpPr>
            <p:cNvPr id="11278" name="Group 6"/>
            <p:cNvGrpSpPr>
              <a:grpSpLocks/>
            </p:cNvGrpSpPr>
            <p:nvPr/>
          </p:nvGrpSpPr>
          <p:grpSpPr bwMode="auto">
            <a:xfrm>
              <a:off x="1193800" y="3437548"/>
              <a:ext cx="6756401" cy="655027"/>
              <a:chOff x="1193800" y="3437548"/>
              <a:chExt cx="6756401" cy="655027"/>
            </a:xfrm>
          </p:grpSpPr>
          <p:sp>
            <p:nvSpPr>
              <p:cNvPr id="29" name="Line 5"/>
              <p:cNvSpPr>
                <a:spLocks noChangeShapeType="1"/>
              </p:cNvSpPr>
              <p:nvPr/>
            </p:nvSpPr>
            <p:spPr bwMode="auto">
              <a:xfrm>
                <a:off x="1295400" y="4092575"/>
                <a:ext cx="6654799" cy="0"/>
              </a:xfrm>
              <a:prstGeom prst="line">
                <a:avLst/>
              </a:prstGeom>
              <a:noFill/>
              <a:ln w="12700">
                <a:solidFill>
                  <a:schemeClr val="accent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36" name="Rectangle 4"/>
              <p:cNvSpPr>
                <a:spLocks noChangeArrowheads="1"/>
              </p:cNvSpPr>
              <p:nvPr/>
            </p:nvSpPr>
            <p:spPr bwMode="auto">
              <a:xfrm>
                <a:off x="1193800" y="3437548"/>
                <a:ext cx="654050" cy="654050"/>
              </a:xfrm>
              <a:prstGeom prst="roundRect">
                <a:avLst>
                  <a:gd name="adj" fmla="val 11290"/>
                </a:avLst>
              </a:prstGeom>
              <a:gradFill flip="none" rotWithShape="1">
                <a:gsLst>
                  <a:gs pos="0">
                    <a:schemeClr val="accent3">
                      <a:shade val="30000"/>
                      <a:satMod val="115000"/>
                    </a:schemeClr>
                  </a:gs>
                  <a:gs pos="50000">
                    <a:schemeClr val="accent3">
                      <a:shade val="67500"/>
                      <a:satMod val="115000"/>
                    </a:schemeClr>
                  </a:gs>
                  <a:gs pos="100000">
                    <a:schemeClr val="accent3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headEnd/>
                <a:tailEnd/>
              </a:ln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182880" tIns="91440" rIns="182880" bIns="9144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/>
                  <a:t>3</a:t>
                </a:r>
              </a:p>
            </p:txBody>
          </p:sp>
        </p:grpSp>
      </p:grpSp>
      <p:grpSp>
        <p:nvGrpSpPr>
          <p:cNvPr id="11270" name="Group 9"/>
          <p:cNvGrpSpPr>
            <a:grpSpLocks/>
          </p:cNvGrpSpPr>
          <p:nvPr/>
        </p:nvGrpSpPr>
        <p:grpSpPr bwMode="auto">
          <a:xfrm>
            <a:off x="1293284" y="4292600"/>
            <a:ext cx="7384785" cy="655638"/>
            <a:chOff x="1193800" y="4293333"/>
            <a:chExt cx="6816724" cy="655515"/>
          </a:xfrm>
        </p:grpSpPr>
        <p:sp>
          <p:nvSpPr>
            <p:cNvPr id="11271" name="Text Box 6"/>
            <p:cNvSpPr txBox="1">
              <a:spLocks noChangeArrowheads="1"/>
            </p:cNvSpPr>
            <p:nvPr/>
          </p:nvSpPr>
          <p:spPr bwMode="auto">
            <a:xfrm>
              <a:off x="1982787" y="4363879"/>
              <a:ext cx="6027737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600" dirty="0">
                  <a:solidFill>
                    <a:srgbClr val="464646"/>
                  </a:solidFill>
                  <a:latin typeface="Arial" charset="0"/>
                </a:rPr>
                <a:t>About </a:t>
              </a:r>
              <a:r>
                <a:rPr lang="en-US" sz="2600" dirty="0" smtClean="0">
                  <a:solidFill>
                    <a:srgbClr val="464646"/>
                  </a:solidFill>
                  <a:latin typeface="Arial" charset="0"/>
                </a:rPr>
                <a:t>Next </a:t>
              </a:r>
              <a:r>
                <a:rPr lang="en-US" sz="2600" dirty="0">
                  <a:solidFill>
                    <a:srgbClr val="464646"/>
                  </a:solidFill>
                  <a:latin typeface="Arial" charset="0"/>
                </a:rPr>
                <a:t>A</a:t>
              </a:r>
              <a:r>
                <a:rPr lang="en-US" sz="2600" dirty="0" smtClean="0">
                  <a:solidFill>
                    <a:srgbClr val="464646"/>
                  </a:solidFill>
                  <a:latin typeface="Arial" charset="0"/>
                </a:rPr>
                <a:t>ssignment</a:t>
              </a:r>
              <a:endParaRPr lang="en-US" sz="2600" dirty="0">
                <a:latin typeface="Arial" charset="0"/>
              </a:endParaRPr>
            </a:p>
          </p:txBody>
        </p:sp>
        <p:grpSp>
          <p:nvGrpSpPr>
            <p:cNvPr id="11272" name="Group 8"/>
            <p:cNvGrpSpPr>
              <a:grpSpLocks/>
            </p:cNvGrpSpPr>
            <p:nvPr/>
          </p:nvGrpSpPr>
          <p:grpSpPr bwMode="auto">
            <a:xfrm>
              <a:off x="1193800" y="4293333"/>
              <a:ext cx="6756401" cy="655515"/>
              <a:chOff x="1193800" y="4293333"/>
              <a:chExt cx="6756401" cy="655515"/>
            </a:xfrm>
          </p:grpSpPr>
          <p:sp>
            <p:nvSpPr>
              <p:cNvPr id="11273" name="Line 5"/>
              <p:cNvSpPr>
                <a:spLocks noChangeShapeType="1"/>
              </p:cNvSpPr>
              <p:nvPr/>
            </p:nvSpPr>
            <p:spPr bwMode="auto">
              <a:xfrm>
                <a:off x="1295400" y="4948848"/>
                <a:ext cx="6654801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Rectangle 4"/>
              <p:cNvSpPr>
                <a:spLocks noChangeArrowheads="1"/>
              </p:cNvSpPr>
              <p:nvPr/>
            </p:nvSpPr>
            <p:spPr bwMode="auto">
              <a:xfrm>
                <a:off x="1193800" y="4293333"/>
                <a:ext cx="654050" cy="654050"/>
              </a:xfrm>
              <a:prstGeom prst="roundRect">
                <a:avLst>
                  <a:gd name="adj" fmla="val 11290"/>
                </a:avLst>
              </a:prstGeom>
              <a:gradFill flip="none" rotWithShape="1"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headEnd/>
                <a:tailEnd/>
              </a:ln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182880" tIns="91440" rIns="182880" bIns="9144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/>
                  <a:t>4</a:t>
                </a:r>
              </a:p>
            </p:txBody>
          </p:sp>
        </p:grpSp>
      </p:grpSp>
      <p:sp>
        <p:nvSpPr>
          <p:cNvPr id="2" name="Footer Placeholder 1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03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Stateless Packet </a:t>
            </a:r>
            <a:r>
              <a:rPr lang="en-US" dirty="0"/>
              <a:t>F</a:t>
            </a:r>
            <a:r>
              <a:rPr lang="en-US" dirty="0" smtClean="0"/>
              <a:t>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packets are transferred in the web?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58" y="1859779"/>
            <a:ext cx="7686935" cy="27204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2778" y="2876789"/>
            <a:ext cx="98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Host A</a:t>
            </a:r>
            <a:endParaRPr 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4968240" y="2190207"/>
            <a:ext cx="1136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Router 3</a:t>
            </a:r>
            <a:endParaRPr lang="en-US" sz="1800" dirty="0"/>
          </a:p>
        </p:txBody>
      </p:sp>
      <p:sp>
        <p:nvSpPr>
          <p:cNvPr id="10" name="TextBox 9"/>
          <p:cNvSpPr txBox="1"/>
          <p:nvPr/>
        </p:nvSpPr>
        <p:spPr>
          <a:xfrm>
            <a:off x="6540137" y="2850663"/>
            <a:ext cx="98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Host B</a:t>
            </a:r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3645091" y="3035329"/>
            <a:ext cx="1136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Router 2</a:t>
            </a:r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2255520" y="2190207"/>
            <a:ext cx="1136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Router 1</a:t>
            </a:r>
            <a:endParaRPr lang="en-US" sz="18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446724"/>
              </p:ext>
            </p:extLst>
          </p:nvPr>
        </p:nvGraphicFramePr>
        <p:xfrm>
          <a:off x="808083" y="3979332"/>
          <a:ext cx="1353457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53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Application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TCP/UDP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368606"/>
              </p:ext>
            </p:extLst>
          </p:nvPr>
        </p:nvGraphicFramePr>
        <p:xfrm>
          <a:off x="6355442" y="3979332"/>
          <a:ext cx="1353457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53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Application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TCP/UDP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13030"/>
              </p:ext>
            </p:extLst>
          </p:nvPr>
        </p:nvGraphicFramePr>
        <p:xfrm>
          <a:off x="2161540" y="3219995"/>
          <a:ext cx="1353457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53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IP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MAC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687528"/>
              </p:ext>
            </p:extLst>
          </p:nvPr>
        </p:nvGraphicFramePr>
        <p:xfrm>
          <a:off x="3514997" y="3854497"/>
          <a:ext cx="1353457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53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IP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MAC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572526"/>
              </p:ext>
            </p:extLst>
          </p:nvPr>
        </p:nvGraphicFramePr>
        <p:xfrm>
          <a:off x="4781559" y="2961641"/>
          <a:ext cx="1353457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53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IP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MAC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Footer Placeholder 3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106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Packet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idea behind stateless packet filtering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60" y="1781401"/>
            <a:ext cx="7686935" cy="2720432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186482"/>
              </p:ext>
            </p:extLst>
          </p:nvPr>
        </p:nvGraphicFramePr>
        <p:xfrm>
          <a:off x="985460" y="3857412"/>
          <a:ext cx="1353457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53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Application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TCP/UDP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901890"/>
              </p:ext>
            </p:extLst>
          </p:nvPr>
        </p:nvGraphicFramePr>
        <p:xfrm>
          <a:off x="6631517" y="3878698"/>
          <a:ext cx="1353457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53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Application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TCP/UDP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308860"/>
              </p:ext>
            </p:extLst>
          </p:nvPr>
        </p:nvGraphicFramePr>
        <p:xfrm>
          <a:off x="3873499" y="2899469"/>
          <a:ext cx="1353457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53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TCP/UDP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IP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481943" y="4382829"/>
            <a:ext cx="4084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Stateless packet filtering check for fields in the IP and TCP/UDP layers </a:t>
            </a:r>
            <a:endParaRPr lang="en-US" sz="1800" dirty="0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Date Placeholder 9" hidden="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97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Packet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Stateless packet filtering scans each packet which go through it</a:t>
            </a:r>
          </a:p>
          <a:p>
            <a:pPr lvl="1"/>
            <a:r>
              <a:rPr lang="en-US" dirty="0" smtClean="0"/>
              <a:t>Decides if accept it or drop it</a:t>
            </a:r>
          </a:p>
          <a:p>
            <a:pPr lvl="1"/>
            <a:r>
              <a:rPr lang="en-US" dirty="0" smtClean="0"/>
              <a:t>The verdict is based on a static rule table</a:t>
            </a:r>
          </a:p>
          <a:p>
            <a:r>
              <a:rPr lang="en-US" dirty="0" smtClean="0"/>
              <a:t>The network administrator will write rules in accordance to the company policy</a:t>
            </a:r>
          </a:p>
          <a:p>
            <a:r>
              <a:rPr lang="en-US" dirty="0" smtClean="0"/>
              <a:t>Includes the fields:</a:t>
            </a:r>
          </a:p>
          <a:p>
            <a:pPr lvl="1"/>
            <a:r>
              <a:rPr lang="en-US" dirty="0" smtClean="0"/>
              <a:t>Source and destination address</a:t>
            </a:r>
          </a:p>
          <a:p>
            <a:pPr lvl="1"/>
            <a:r>
              <a:rPr lang="en-US" dirty="0" smtClean="0"/>
              <a:t>Protocol</a:t>
            </a:r>
          </a:p>
          <a:p>
            <a:pPr lvl="1"/>
            <a:r>
              <a:rPr lang="en-US" dirty="0" smtClean="0"/>
              <a:t>Source and destination ports</a:t>
            </a:r>
          </a:p>
          <a:p>
            <a:pPr lvl="1"/>
            <a:r>
              <a:rPr lang="en-US" dirty="0" smtClean="0"/>
              <a:t>ACK bit</a:t>
            </a:r>
          </a:p>
          <a:p>
            <a:pPr lvl="1"/>
            <a:r>
              <a:rPr lang="en-US" dirty="0" smtClean="0"/>
              <a:t>Direction </a:t>
            </a:r>
          </a:p>
          <a:p>
            <a:pPr lvl="1"/>
            <a:r>
              <a:rPr lang="en-US" dirty="0" smtClean="0"/>
              <a:t>verdict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 bwMode="auto">
          <a:xfrm>
            <a:off x="5033555" y="4066902"/>
            <a:ext cx="339634" cy="809898"/>
          </a:xfrm>
          <a:prstGeom prst="rightBrac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228600" tIns="45720" rIns="2286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None/>
              <a:tabLst/>
            </a:pPr>
            <a:endParaRPr kumimoji="0" lang="en-US" sz="3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12526" y="4287185"/>
            <a:ext cx="2107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IP header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512526" y="4876799"/>
            <a:ext cx="2107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TCP/UDP header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512526" y="5336977"/>
            <a:ext cx="2107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TCP header</a:t>
            </a:r>
            <a:endParaRPr lang="en-US" sz="1400" dirty="0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197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Packet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Rules for example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973437"/>
              </p:ext>
            </p:extLst>
          </p:nvPr>
        </p:nvGraphicFramePr>
        <p:xfrm>
          <a:off x="366316" y="2019904"/>
          <a:ext cx="9169929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7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40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46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72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2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88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888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Diraction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Source </a:t>
                      </a:r>
                      <a:r>
                        <a:rPr lang="en-US" dirty="0" err="1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Dest</a:t>
                      </a:r>
                      <a:r>
                        <a:rPr lang="en-US" dirty="0" smtClean="0"/>
                        <a:t>. </a:t>
                      </a:r>
                      <a:r>
                        <a:rPr lang="en-US" dirty="0" err="1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Source 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Dest</a:t>
                      </a:r>
                      <a:r>
                        <a:rPr lang="en-US" dirty="0" smtClean="0"/>
                        <a:t>. 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Spoof1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Drop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Spoof2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External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Drop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Telnet1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&gt;1023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Accept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Telnet2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&gt;1023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Accept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Default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Drop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Footer Placeholder 3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979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Rule </a:t>
            </a:r>
            <a:r>
              <a:rPr lang="en-US" dirty="0"/>
              <a:t>T</a:t>
            </a:r>
            <a:r>
              <a:rPr lang="en-US" dirty="0" smtClean="0"/>
              <a:t>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Stateless packet </a:t>
            </a:r>
            <a:r>
              <a:rPr lang="en-US" dirty="0" smtClean="0"/>
              <a:t>filtering checks each packet against the rule table</a:t>
            </a:r>
          </a:p>
          <a:p>
            <a:r>
              <a:rPr lang="en-US" dirty="0" smtClean="0"/>
              <a:t>The packet’s internet and transport layers are being examined</a:t>
            </a:r>
            <a:endParaRPr lang="en-US" dirty="0"/>
          </a:p>
          <a:p>
            <a:pPr lvl="1"/>
            <a:r>
              <a:rPr lang="en-US" dirty="0" smtClean="0"/>
              <a:t>Checking rules from top to bottom</a:t>
            </a:r>
          </a:p>
          <a:p>
            <a:pPr lvl="1"/>
            <a:r>
              <a:rPr lang="en-US" dirty="0" smtClean="0"/>
              <a:t>Each packet is individual</a:t>
            </a:r>
          </a:p>
          <a:p>
            <a:r>
              <a:rPr lang="en-US" dirty="0" smtClean="0"/>
              <a:t>The packet acts according to the first matching rule (accept or drop)</a:t>
            </a:r>
          </a:p>
          <a:p>
            <a:r>
              <a:rPr lang="en-US" dirty="0" smtClean="0"/>
              <a:t>A default rule drops/accepts all packets</a:t>
            </a:r>
            <a:endParaRPr lang="en-US" dirty="0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518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ACK 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relevant for TCP</a:t>
            </a:r>
          </a:p>
          <a:p>
            <a:r>
              <a:rPr lang="en-US" dirty="0" smtClean="0"/>
              <a:t>In each TCP session, the first packet (AKA “SYN packet”) is the one who initiate the session and it has the ACK set to 0</a:t>
            </a:r>
          </a:p>
          <a:p>
            <a:pPr lvl="1"/>
            <a:r>
              <a:rPr lang="en-US" dirty="0" smtClean="0"/>
              <a:t>All the following packets in the session has the ACK bit set to 1</a:t>
            </a:r>
          </a:p>
          <a:p>
            <a:r>
              <a:rPr lang="en-US" dirty="0" smtClean="0"/>
              <a:t>Therefore, a packet with ACK = 0 is trying to initiate connection.</a:t>
            </a:r>
          </a:p>
          <a:p>
            <a:r>
              <a:rPr lang="en-US" dirty="0" smtClean="0"/>
              <a:t>A common policy is to drop incoming packets with ACK = 0</a:t>
            </a:r>
          </a:p>
          <a:p>
            <a:pPr lvl="1"/>
            <a:r>
              <a:rPr lang="en-US" dirty="0" smtClean="0"/>
              <a:t>Prevent outside computers from initiating connections to the private network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574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Agenda</a:t>
            </a:r>
          </a:p>
        </p:txBody>
      </p:sp>
      <p:grpSp>
        <p:nvGrpSpPr>
          <p:cNvPr id="9219" name="Group 8"/>
          <p:cNvGrpSpPr>
            <a:grpSpLocks/>
          </p:cNvGrpSpPr>
          <p:nvPr/>
        </p:nvGrpSpPr>
        <p:grpSpPr bwMode="auto">
          <a:xfrm>
            <a:off x="1293284" y="1749425"/>
            <a:ext cx="7384785" cy="654050"/>
            <a:chOff x="1193800" y="1749425"/>
            <a:chExt cx="6816724" cy="654050"/>
          </a:xfrm>
        </p:grpSpPr>
        <p:grpSp>
          <p:nvGrpSpPr>
            <p:cNvPr id="9241" name="Group 2"/>
            <p:cNvGrpSpPr>
              <a:grpSpLocks/>
            </p:cNvGrpSpPr>
            <p:nvPr/>
          </p:nvGrpSpPr>
          <p:grpSpPr bwMode="auto">
            <a:xfrm>
              <a:off x="1193800" y="1749425"/>
              <a:ext cx="6756401" cy="654050"/>
              <a:chOff x="1193800" y="1749425"/>
              <a:chExt cx="6756401" cy="654050"/>
            </a:xfrm>
          </p:grpSpPr>
          <p:sp>
            <p:nvSpPr>
              <p:cNvPr id="88069" name="Line 5"/>
              <p:cNvSpPr>
                <a:spLocks noChangeShapeType="1"/>
              </p:cNvSpPr>
              <p:nvPr/>
            </p:nvSpPr>
            <p:spPr bwMode="auto">
              <a:xfrm>
                <a:off x="1295400" y="2403475"/>
                <a:ext cx="6654799" cy="0"/>
              </a:xfrm>
              <a:prstGeom prst="line">
                <a:avLst/>
              </a:prstGeom>
              <a:noFill/>
              <a:ln w="12700">
                <a:solidFill>
                  <a:schemeClr val="accent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88068" name="Rectangle 4"/>
              <p:cNvSpPr>
                <a:spLocks noChangeArrowheads="1"/>
              </p:cNvSpPr>
              <p:nvPr/>
            </p:nvSpPr>
            <p:spPr bwMode="auto">
              <a:xfrm>
                <a:off x="1193800" y="1749425"/>
                <a:ext cx="654050" cy="654050"/>
              </a:xfrm>
              <a:prstGeom prst="roundRect">
                <a:avLst>
                  <a:gd name="adj" fmla="val 11290"/>
                </a:avLst>
              </a:prstGeom>
              <a:gradFill flip="none" rotWithShape="1">
                <a:gsLst>
                  <a:gs pos="0">
                    <a:schemeClr val="accent3">
                      <a:shade val="30000"/>
                      <a:satMod val="115000"/>
                    </a:schemeClr>
                  </a:gs>
                  <a:gs pos="50000">
                    <a:schemeClr val="accent3">
                      <a:shade val="67500"/>
                      <a:satMod val="115000"/>
                    </a:schemeClr>
                  </a:gs>
                  <a:gs pos="100000">
                    <a:schemeClr val="accent3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headEnd/>
                <a:tailEnd/>
              </a:ln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182880" tIns="91440" rIns="182880" bIns="9144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/>
                  <a:t>1</a:t>
                </a:r>
              </a:p>
            </p:txBody>
          </p:sp>
        </p:grpSp>
        <p:sp>
          <p:nvSpPr>
            <p:cNvPr id="88070" name="Text Box 6"/>
            <p:cNvSpPr txBox="1">
              <a:spLocks noChangeArrowheads="1"/>
            </p:cNvSpPr>
            <p:nvPr/>
          </p:nvSpPr>
          <p:spPr bwMode="auto">
            <a:xfrm>
              <a:off x="1982788" y="1830388"/>
              <a:ext cx="6027736" cy="492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auto">
                <a:spcAft>
                  <a:spcPts val="0"/>
                </a:spcAft>
                <a:defRPr/>
              </a:pPr>
              <a:r>
                <a:rPr lang="en-US" sz="2600" b="1" dirty="0">
                  <a:solidFill>
                    <a:schemeClr val="accent3"/>
                  </a:solidFill>
                  <a:latin typeface="Arial" pitchFamily="34" charset="0"/>
                </a:rPr>
                <a:t>Linux </a:t>
              </a:r>
              <a:r>
                <a:rPr lang="en-US" sz="2600" b="1" dirty="0" smtClean="0">
                  <a:solidFill>
                    <a:schemeClr val="accent3"/>
                  </a:solidFill>
                  <a:latin typeface="Arial" pitchFamily="34" charset="0"/>
                </a:rPr>
                <a:t>File </a:t>
              </a:r>
              <a:r>
                <a:rPr lang="en-US" sz="2600" b="1" dirty="0">
                  <a:solidFill>
                    <a:schemeClr val="accent3"/>
                  </a:solidFill>
                  <a:latin typeface="Arial" pitchFamily="34" charset="0"/>
                </a:rPr>
                <a:t>S</a:t>
              </a:r>
              <a:r>
                <a:rPr lang="en-US" sz="2600" b="1" dirty="0" smtClean="0">
                  <a:solidFill>
                    <a:schemeClr val="accent3"/>
                  </a:solidFill>
                  <a:latin typeface="Arial" pitchFamily="34" charset="0"/>
                </a:rPr>
                <a:t>ystem </a:t>
              </a:r>
              <a:r>
                <a:rPr lang="en-US" sz="2600" b="1" dirty="0">
                  <a:solidFill>
                    <a:schemeClr val="accent3"/>
                  </a:solidFill>
                  <a:latin typeface="Arial" pitchFamily="34" charset="0"/>
                </a:rPr>
                <a:t>- </a:t>
              </a:r>
              <a:r>
                <a:rPr lang="en-US" sz="2600" b="1" dirty="0" smtClean="0">
                  <a:solidFill>
                    <a:schemeClr val="accent3"/>
                  </a:solidFill>
                  <a:latin typeface="Arial" pitchFamily="34" charset="0"/>
                </a:rPr>
                <a:t>Networking</a:t>
              </a:r>
              <a:endParaRPr lang="en-US" sz="2600" b="1" dirty="0">
                <a:solidFill>
                  <a:schemeClr val="accent3"/>
                </a:solidFill>
                <a:latin typeface="Arial" pitchFamily="34" charset="0"/>
              </a:endParaRPr>
            </a:p>
          </p:txBody>
        </p:sp>
      </p:grpSp>
      <p:grpSp>
        <p:nvGrpSpPr>
          <p:cNvPr id="9220" name="Group 7"/>
          <p:cNvGrpSpPr>
            <a:grpSpLocks/>
          </p:cNvGrpSpPr>
          <p:nvPr/>
        </p:nvGrpSpPr>
        <p:grpSpPr bwMode="auto">
          <a:xfrm>
            <a:off x="1293284" y="2593975"/>
            <a:ext cx="7384785" cy="654050"/>
            <a:chOff x="1193800" y="2593487"/>
            <a:chExt cx="6816724" cy="654538"/>
          </a:xfrm>
        </p:grpSpPr>
        <p:sp>
          <p:nvSpPr>
            <p:cNvPr id="9235" name="Text Box 6"/>
            <p:cNvSpPr txBox="1">
              <a:spLocks noChangeArrowheads="1"/>
            </p:cNvSpPr>
            <p:nvPr/>
          </p:nvSpPr>
          <p:spPr bwMode="auto">
            <a:xfrm>
              <a:off x="1982787" y="2674779"/>
              <a:ext cx="6027737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600" dirty="0" err="1">
                  <a:solidFill>
                    <a:srgbClr val="464646"/>
                  </a:solidFill>
                  <a:latin typeface="Arial" charset="0"/>
                </a:rPr>
                <a:t>sk_buff</a:t>
              </a:r>
              <a:endParaRPr lang="en-US" sz="2600" dirty="0">
                <a:latin typeface="Arial" charset="0"/>
              </a:endParaRPr>
            </a:p>
          </p:txBody>
        </p:sp>
        <p:grpSp>
          <p:nvGrpSpPr>
            <p:cNvPr id="9236" name="Group 4"/>
            <p:cNvGrpSpPr>
              <a:grpSpLocks/>
            </p:cNvGrpSpPr>
            <p:nvPr/>
          </p:nvGrpSpPr>
          <p:grpSpPr bwMode="auto">
            <a:xfrm>
              <a:off x="1193800" y="2593487"/>
              <a:ext cx="6756401" cy="654538"/>
              <a:chOff x="1193800" y="2593487"/>
              <a:chExt cx="6756401" cy="654538"/>
            </a:xfrm>
          </p:grpSpPr>
          <p:sp>
            <p:nvSpPr>
              <p:cNvPr id="9237" name="Line 5"/>
              <p:cNvSpPr>
                <a:spLocks noChangeShapeType="1"/>
              </p:cNvSpPr>
              <p:nvPr/>
            </p:nvSpPr>
            <p:spPr bwMode="auto">
              <a:xfrm>
                <a:off x="1295400" y="3248025"/>
                <a:ext cx="6654801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Rectangle 4"/>
              <p:cNvSpPr>
                <a:spLocks noChangeArrowheads="1"/>
              </p:cNvSpPr>
              <p:nvPr/>
            </p:nvSpPr>
            <p:spPr bwMode="auto">
              <a:xfrm>
                <a:off x="1193800" y="2593487"/>
                <a:ext cx="654050" cy="654050"/>
              </a:xfrm>
              <a:prstGeom prst="roundRect">
                <a:avLst>
                  <a:gd name="adj" fmla="val 11290"/>
                </a:avLst>
              </a:prstGeom>
              <a:gradFill flip="none" rotWithShape="1"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headEnd/>
                <a:tailEnd/>
              </a:ln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182880" tIns="91440" rIns="182880" bIns="9144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/>
                  <a:t>2</a:t>
                </a:r>
              </a:p>
            </p:txBody>
          </p:sp>
        </p:grpSp>
      </p:grpSp>
      <p:grpSp>
        <p:nvGrpSpPr>
          <p:cNvPr id="9221" name="Group 6"/>
          <p:cNvGrpSpPr>
            <a:grpSpLocks/>
          </p:cNvGrpSpPr>
          <p:nvPr/>
        </p:nvGrpSpPr>
        <p:grpSpPr bwMode="auto">
          <a:xfrm>
            <a:off x="1293284" y="3436939"/>
            <a:ext cx="7384785" cy="655637"/>
            <a:chOff x="1193800" y="3437548"/>
            <a:chExt cx="6816724" cy="655027"/>
          </a:xfrm>
        </p:grpSpPr>
        <p:sp>
          <p:nvSpPr>
            <p:cNvPr id="9229" name="Text Box 6"/>
            <p:cNvSpPr txBox="1">
              <a:spLocks noChangeArrowheads="1"/>
            </p:cNvSpPr>
            <p:nvPr/>
          </p:nvSpPr>
          <p:spPr bwMode="auto">
            <a:xfrm>
              <a:off x="1982787" y="3519329"/>
              <a:ext cx="6027737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600" dirty="0">
                  <a:solidFill>
                    <a:srgbClr val="464646"/>
                  </a:solidFill>
                  <a:latin typeface="Arial" charset="0"/>
                </a:rPr>
                <a:t>Stateless </a:t>
              </a:r>
              <a:r>
                <a:rPr lang="en-US" sz="2600" dirty="0" smtClean="0">
                  <a:solidFill>
                    <a:srgbClr val="464646"/>
                  </a:solidFill>
                  <a:latin typeface="Arial" charset="0"/>
                </a:rPr>
                <a:t>Packet </a:t>
              </a:r>
              <a:r>
                <a:rPr lang="en-US" sz="2600" dirty="0">
                  <a:solidFill>
                    <a:srgbClr val="464646"/>
                  </a:solidFill>
                  <a:latin typeface="Arial" charset="0"/>
                </a:rPr>
                <a:t>F</a:t>
              </a:r>
              <a:r>
                <a:rPr lang="en-US" sz="2600" dirty="0" smtClean="0">
                  <a:solidFill>
                    <a:srgbClr val="464646"/>
                  </a:solidFill>
                  <a:latin typeface="Arial" charset="0"/>
                </a:rPr>
                <a:t>iltering</a:t>
              </a:r>
              <a:endParaRPr lang="en-US" sz="2600" dirty="0">
                <a:latin typeface="Arial" charset="0"/>
              </a:endParaRPr>
            </a:p>
          </p:txBody>
        </p:sp>
        <p:grpSp>
          <p:nvGrpSpPr>
            <p:cNvPr id="9230" name="Group 5"/>
            <p:cNvGrpSpPr>
              <a:grpSpLocks/>
            </p:cNvGrpSpPr>
            <p:nvPr/>
          </p:nvGrpSpPr>
          <p:grpSpPr bwMode="auto">
            <a:xfrm>
              <a:off x="1193800" y="3437548"/>
              <a:ext cx="6756401" cy="655027"/>
              <a:chOff x="1193800" y="3437548"/>
              <a:chExt cx="6756401" cy="655027"/>
            </a:xfrm>
          </p:grpSpPr>
          <p:sp>
            <p:nvSpPr>
              <p:cNvPr id="9231" name="Line 5"/>
              <p:cNvSpPr>
                <a:spLocks noChangeShapeType="1"/>
              </p:cNvSpPr>
              <p:nvPr/>
            </p:nvSpPr>
            <p:spPr bwMode="auto">
              <a:xfrm>
                <a:off x="1295400" y="4092575"/>
                <a:ext cx="6654801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4"/>
              <p:cNvSpPr>
                <a:spLocks noChangeArrowheads="1"/>
              </p:cNvSpPr>
              <p:nvPr/>
            </p:nvSpPr>
            <p:spPr bwMode="auto">
              <a:xfrm>
                <a:off x="1193800" y="3437548"/>
                <a:ext cx="654050" cy="654050"/>
              </a:xfrm>
              <a:prstGeom prst="roundRect">
                <a:avLst>
                  <a:gd name="adj" fmla="val 11290"/>
                </a:avLst>
              </a:prstGeom>
              <a:gradFill flip="none" rotWithShape="1"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headEnd/>
                <a:tailEnd/>
              </a:ln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182880" tIns="91440" rIns="182880" bIns="9144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/>
                  <a:t>3</a:t>
                </a:r>
              </a:p>
            </p:txBody>
          </p:sp>
        </p:grpSp>
      </p:grpSp>
      <p:grpSp>
        <p:nvGrpSpPr>
          <p:cNvPr id="9222" name="Group 10"/>
          <p:cNvGrpSpPr>
            <a:grpSpLocks/>
          </p:cNvGrpSpPr>
          <p:nvPr/>
        </p:nvGrpSpPr>
        <p:grpSpPr bwMode="auto">
          <a:xfrm>
            <a:off x="1293284" y="4292600"/>
            <a:ext cx="7384785" cy="655638"/>
            <a:chOff x="1193800" y="4293333"/>
            <a:chExt cx="6816724" cy="655515"/>
          </a:xfrm>
        </p:grpSpPr>
        <p:sp>
          <p:nvSpPr>
            <p:cNvPr id="9223" name="Text Box 6"/>
            <p:cNvSpPr txBox="1">
              <a:spLocks noChangeArrowheads="1"/>
            </p:cNvSpPr>
            <p:nvPr/>
          </p:nvSpPr>
          <p:spPr bwMode="auto">
            <a:xfrm>
              <a:off x="1982787" y="4363879"/>
              <a:ext cx="6027737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600" dirty="0">
                  <a:solidFill>
                    <a:srgbClr val="464646"/>
                  </a:solidFill>
                  <a:latin typeface="Arial" charset="0"/>
                </a:rPr>
                <a:t>About </a:t>
              </a:r>
              <a:r>
                <a:rPr lang="en-US" sz="2600" dirty="0" smtClean="0">
                  <a:solidFill>
                    <a:srgbClr val="464646"/>
                  </a:solidFill>
                  <a:latin typeface="Arial" charset="0"/>
                </a:rPr>
                <a:t>Next </a:t>
              </a:r>
              <a:r>
                <a:rPr lang="en-US" sz="2600" dirty="0">
                  <a:solidFill>
                    <a:srgbClr val="464646"/>
                  </a:solidFill>
                  <a:latin typeface="Arial" charset="0"/>
                </a:rPr>
                <a:t>A</a:t>
              </a:r>
              <a:r>
                <a:rPr lang="en-US" sz="2600" dirty="0" smtClean="0">
                  <a:solidFill>
                    <a:srgbClr val="464646"/>
                  </a:solidFill>
                  <a:latin typeface="Arial" charset="0"/>
                </a:rPr>
                <a:t>ssignment</a:t>
              </a:r>
              <a:endParaRPr lang="en-US" sz="2600" dirty="0">
                <a:latin typeface="Arial" charset="0"/>
              </a:endParaRPr>
            </a:p>
          </p:txBody>
        </p:sp>
        <p:grpSp>
          <p:nvGrpSpPr>
            <p:cNvPr id="9224" name="Group 9"/>
            <p:cNvGrpSpPr>
              <a:grpSpLocks/>
            </p:cNvGrpSpPr>
            <p:nvPr/>
          </p:nvGrpSpPr>
          <p:grpSpPr bwMode="auto">
            <a:xfrm>
              <a:off x="1193800" y="4293333"/>
              <a:ext cx="6756401" cy="655515"/>
              <a:chOff x="1193800" y="4293333"/>
              <a:chExt cx="6756401" cy="655515"/>
            </a:xfrm>
          </p:grpSpPr>
          <p:sp>
            <p:nvSpPr>
              <p:cNvPr id="9225" name="Line 5"/>
              <p:cNvSpPr>
                <a:spLocks noChangeShapeType="1"/>
              </p:cNvSpPr>
              <p:nvPr/>
            </p:nvSpPr>
            <p:spPr bwMode="auto">
              <a:xfrm>
                <a:off x="1295400" y="4948848"/>
                <a:ext cx="6654801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Rectangle 4"/>
              <p:cNvSpPr>
                <a:spLocks noChangeArrowheads="1"/>
              </p:cNvSpPr>
              <p:nvPr/>
            </p:nvSpPr>
            <p:spPr bwMode="auto">
              <a:xfrm>
                <a:off x="1193800" y="4293333"/>
                <a:ext cx="654050" cy="654050"/>
              </a:xfrm>
              <a:prstGeom prst="roundRect">
                <a:avLst>
                  <a:gd name="adj" fmla="val 11290"/>
                </a:avLst>
              </a:prstGeom>
              <a:gradFill flip="none" rotWithShape="1"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headEnd/>
                <a:tailEnd/>
              </a:ln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182880" tIns="91440" rIns="182880" bIns="9144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/>
                  <a:t>4</a:t>
                </a:r>
              </a:p>
            </p:txBody>
          </p:sp>
        </p:grpSp>
      </p:grpSp>
      <p:sp>
        <p:nvSpPr>
          <p:cNvPr id="2" name="Footer Placeholder 1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422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Agenda With Highlight</a:t>
            </a:r>
          </a:p>
        </p:txBody>
      </p:sp>
      <p:grpSp>
        <p:nvGrpSpPr>
          <p:cNvPr id="12291" name="Group 9"/>
          <p:cNvGrpSpPr>
            <a:grpSpLocks/>
          </p:cNvGrpSpPr>
          <p:nvPr/>
        </p:nvGrpSpPr>
        <p:grpSpPr bwMode="auto">
          <a:xfrm>
            <a:off x="1293284" y="1749425"/>
            <a:ext cx="7384785" cy="654050"/>
            <a:chOff x="1193800" y="1749425"/>
            <a:chExt cx="6816724" cy="654050"/>
          </a:xfrm>
        </p:grpSpPr>
        <p:grpSp>
          <p:nvGrpSpPr>
            <p:cNvPr id="12313" name="Group 8"/>
            <p:cNvGrpSpPr>
              <a:grpSpLocks/>
            </p:cNvGrpSpPr>
            <p:nvPr/>
          </p:nvGrpSpPr>
          <p:grpSpPr bwMode="auto">
            <a:xfrm>
              <a:off x="1193800" y="1749425"/>
              <a:ext cx="6756401" cy="654050"/>
              <a:chOff x="1193800" y="1749425"/>
              <a:chExt cx="6756401" cy="654050"/>
            </a:xfrm>
          </p:grpSpPr>
          <p:sp>
            <p:nvSpPr>
              <p:cNvPr id="12315" name="Line 5"/>
              <p:cNvSpPr>
                <a:spLocks noChangeShapeType="1"/>
              </p:cNvSpPr>
              <p:nvPr/>
            </p:nvSpPr>
            <p:spPr bwMode="auto">
              <a:xfrm>
                <a:off x="1295400" y="2403475"/>
                <a:ext cx="6654801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068" name="Rectangle 4"/>
              <p:cNvSpPr>
                <a:spLocks noChangeArrowheads="1"/>
              </p:cNvSpPr>
              <p:nvPr/>
            </p:nvSpPr>
            <p:spPr bwMode="auto">
              <a:xfrm>
                <a:off x="1193800" y="1749425"/>
                <a:ext cx="654050" cy="654050"/>
              </a:xfrm>
              <a:prstGeom prst="roundRect">
                <a:avLst>
                  <a:gd name="adj" fmla="val 11290"/>
                </a:avLst>
              </a:prstGeom>
              <a:gradFill flip="none" rotWithShape="1"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headEnd/>
                <a:tailEnd/>
              </a:ln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182880" tIns="91440" rIns="182880" bIns="9144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/>
                  <a:t>1</a:t>
                </a:r>
              </a:p>
            </p:txBody>
          </p:sp>
        </p:grpSp>
        <p:sp>
          <p:nvSpPr>
            <p:cNvPr id="12314" name="Text Box 6"/>
            <p:cNvSpPr txBox="1">
              <a:spLocks noChangeArrowheads="1"/>
            </p:cNvSpPr>
            <p:nvPr/>
          </p:nvSpPr>
          <p:spPr bwMode="auto">
            <a:xfrm>
              <a:off x="1982787" y="1830229"/>
              <a:ext cx="6027737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600" dirty="0">
                  <a:solidFill>
                    <a:srgbClr val="464646"/>
                  </a:solidFill>
                  <a:latin typeface="Arial" charset="0"/>
                </a:rPr>
                <a:t>Linux </a:t>
              </a:r>
              <a:r>
                <a:rPr lang="en-US" sz="2600" dirty="0" smtClean="0">
                  <a:solidFill>
                    <a:srgbClr val="464646"/>
                  </a:solidFill>
                  <a:latin typeface="Arial" charset="0"/>
                </a:rPr>
                <a:t>File </a:t>
              </a:r>
              <a:r>
                <a:rPr lang="en-US" sz="2600" dirty="0">
                  <a:solidFill>
                    <a:srgbClr val="464646"/>
                  </a:solidFill>
                  <a:latin typeface="Arial" charset="0"/>
                </a:rPr>
                <a:t>S</a:t>
              </a:r>
              <a:r>
                <a:rPr lang="en-US" sz="2600" dirty="0" smtClean="0">
                  <a:solidFill>
                    <a:srgbClr val="464646"/>
                  </a:solidFill>
                  <a:latin typeface="Arial" charset="0"/>
                </a:rPr>
                <a:t>ystem </a:t>
              </a:r>
              <a:r>
                <a:rPr lang="en-US" sz="2600" dirty="0">
                  <a:solidFill>
                    <a:srgbClr val="464646"/>
                  </a:solidFill>
                  <a:latin typeface="Arial" charset="0"/>
                </a:rPr>
                <a:t>- </a:t>
              </a:r>
              <a:r>
                <a:rPr lang="en-US" sz="2600" dirty="0" smtClean="0">
                  <a:solidFill>
                    <a:srgbClr val="464646"/>
                  </a:solidFill>
                  <a:latin typeface="Arial" charset="0"/>
                </a:rPr>
                <a:t>Networking</a:t>
              </a:r>
              <a:endParaRPr lang="en-US" sz="2600" dirty="0">
                <a:latin typeface="Arial" charset="0"/>
              </a:endParaRPr>
            </a:p>
          </p:txBody>
        </p:sp>
      </p:grpSp>
      <p:grpSp>
        <p:nvGrpSpPr>
          <p:cNvPr id="12292" name="Group 7"/>
          <p:cNvGrpSpPr>
            <a:grpSpLocks/>
          </p:cNvGrpSpPr>
          <p:nvPr/>
        </p:nvGrpSpPr>
        <p:grpSpPr bwMode="auto">
          <a:xfrm>
            <a:off x="1293284" y="2593975"/>
            <a:ext cx="7384785" cy="654050"/>
            <a:chOff x="1193800" y="2593487"/>
            <a:chExt cx="6816724" cy="654538"/>
          </a:xfrm>
        </p:grpSpPr>
        <p:sp>
          <p:nvSpPr>
            <p:cNvPr id="12307" name="Text Box 6"/>
            <p:cNvSpPr txBox="1">
              <a:spLocks noChangeArrowheads="1"/>
            </p:cNvSpPr>
            <p:nvPr/>
          </p:nvSpPr>
          <p:spPr bwMode="auto">
            <a:xfrm>
              <a:off x="1982787" y="2674779"/>
              <a:ext cx="6027737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600" dirty="0" err="1">
                  <a:solidFill>
                    <a:srgbClr val="464646"/>
                  </a:solidFill>
                  <a:latin typeface="Arial" charset="0"/>
                </a:rPr>
                <a:t>sk_buff</a:t>
              </a:r>
              <a:endParaRPr lang="en-US" sz="2600" dirty="0">
                <a:latin typeface="Arial" charset="0"/>
              </a:endParaRPr>
            </a:p>
          </p:txBody>
        </p:sp>
        <p:grpSp>
          <p:nvGrpSpPr>
            <p:cNvPr id="12308" name="Group 6"/>
            <p:cNvGrpSpPr>
              <a:grpSpLocks/>
            </p:cNvGrpSpPr>
            <p:nvPr/>
          </p:nvGrpSpPr>
          <p:grpSpPr bwMode="auto">
            <a:xfrm>
              <a:off x="1193800" y="2593487"/>
              <a:ext cx="6756401" cy="654538"/>
              <a:chOff x="1193800" y="2593487"/>
              <a:chExt cx="6756401" cy="654538"/>
            </a:xfrm>
          </p:grpSpPr>
          <p:sp>
            <p:nvSpPr>
              <p:cNvPr id="12309" name="Line 5"/>
              <p:cNvSpPr>
                <a:spLocks noChangeShapeType="1"/>
              </p:cNvSpPr>
              <p:nvPr/>
            </p:nvSpPr>
            <p:spPr bwMode="auto">
              <a:xfrm>
                <a:off x="1295400" y="3248025"/>
                <a:ext cx="6654801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Rectangle 4"/>
              <p:cNvSpPr>
                <a:spLocks noChangeArrowheads="1"/>
              </p:cNvSpPr>
              <p:nvPr/>
            </p:nvSpPr>
            <p:spPr bwMode="auto">
              <a:xfrm>
                <a:off x="1193800" y="2593487"/>
                <a:ext cx="654050" cy="654050"/>
              </a:xfrm>
              <a:prstGeom prst="roundRect">
                <a:avLst>
                  <a:gd name="adj" fmla="val 11290"/>
                </a:avLst>
              </a:prstGeom>
              <a:gradFill flip="none" rotWithShape="1"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headEnd/>
                <a:tailEnd/>
              </a:ln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182880" tIns="91440" rIns="182880" bIns="9144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/>
                  <a:t>2</a:t>
                </a:r>
              </a:p>
            </p:txBody>
          </p:sp>
        </p:grpSp>
      </p:grpSp>
      <p:grpSp>
        <p:nvGrpSpPr>
          <p:cNvPr id="12293" name="Group 5"/>
          <p:cNvGrpSpPr>
            <a:grpSpLocks/>
          </p:cNvGrpSpPr>
          <p:nvPr/>
        </p:nvGrpSpPr>
        <p:grpSpPr bwMode="auto">
          <a:xfrm>
            <a:off x="1293284" y="3436939"/>
            <a:ext cx="7384785" cy="655637"/>
            <a:chOff x="1193800" y="3437548"/>
            <a:chExt cx="6816724" cy="655027"/>
          </a:xfrm>
        </p:grpSpPr>
        <p:sp>
          <p:nvSpPr>
            <p:cNvPr id="12301" name="Text Box 6"/>
            <p:cNvSpPr txBox="1">
              <a:spLocks noChangeArrowheads="1"/>
            </p:cNvSpPr>
            <p:nvPr/>
          </p:nvSpPr>
          <p:spPr bwMode="auto">
            <a:xfrm>
              <a:off x="1982787" y="3519329"/>
              <a:ext cx="6027737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600" dirty="0">
                  <a:solidFill>
                    <a:srgbClr val="464646"/>
                  </a:solidFill>
                  <a:latin typeface="Arial" charset="0"/>
                </a:rPr>
                <a:t>Stateless </a:t>
              </a:r>
              <a:r>
                <a:rPr lang="en-US" sz="2600" dirty="0" smtClean="0">
                  <a:solidFill>
                    <a:srgbClr val="464646"/>
                  </a:solidFill>
                  <a:latin typeface="Arial" charset="0"/>
                </a:rPr>
                <a:t>Packet </a:t>
              </a:r>
              <a:r>
                <a:rPr lang="en-US" sz="2600" dirty="0">
                  <a:solidFill>
                    <a:srgbClr val="464646"/>
                  </a:solidFill>
                  <a:latin typeface="Arial" charset="0"/>
                </a:rPr>
                <a:t>F</a:t>
              </a:r>
              <a:r>
                <a:rPr lang="en-US" sz="2600" dirty="0" smtClean="0">
                  <a:solidFill>
                    <a:srgbClr val="464646"/>
                  </a:solidFill>
                  <a:latin typeface="Arial" charset="0"/>
                </a:rPr>
                <a:t>iltering</a:t>
              </a:r>
              <a:endParaRPr lang="en-US" sz="2600" dirty="0">
                <a:latin typeface="Arial" charset="0"/>
              </a:endParaRPr>
            </a:p>
          </p:txBody>
        </p:sp>
        <p:grpSp>
          <p:nvGrpSpPr>
            <p:cNvPr id="12302" name="Group 4"/>
            <p:cNvGrpSpPr>
              <a:grpSpLocks/>
            </p:cNvGrpSpPr>
            <p:nvPr/>
          </p:nvGrpSpPr>
          <p:grpSpPr bwMode="auto">
            <a:xfrm>
              <a:off x="1193800" y="3437548"/>
              <a:ext cx="6756401" cy="655027"/>
              <a:chOff x="1193800" y="3437548"/>
              <a:chExt cx="6756401" cy="655027"/>
            </a:xfrm>
          </p:grpSpPr>
          <p:sp>
            <p:nvSpPr>
              <p:cNvPr id="12303" name="Line 5"/>
              <p:cNvSpPr>
                <a:spLocks noChangeShapeType="1"/>
              </p:cNvSpPr>
              <p:nvPr/>
            </p:nvSpPr>
            <p:spPr bwMode="auto">
              <a:xfrm>
                <a:off x="1295400" y="4092575"/>
                <a:ext cx="6654801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4"/>
              <p:cNvSpPr>
                <a:spLocks noChangeArrowheads="1"/>
              </p:cNvSpPr>
              <p:nvPr/>
            </p:nvSpPr>
            <p:spPr bwMode="auto">
              <a:xfrm>
                <a:off x="1193800" y="3437548"/>
                <a:ext cx="654050" cy="654050"/>
              </a:xfrm>
              <a:prstGeom prst="roundRect">
                <a:avLst>
                  <a:gd name="adj" fmla="val 11290"/>
                </a:avLst>
              </a:prstGeom>
              <a:gradFill flip="none" rotWithShape="1"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headEnd/>
                <a:tailEnd/>
              </a:ln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182880" tIns="91440" rIns="182880" bIns="9144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/>
                  <a:t>3</a:t>
                </a:r>
              </a:p>
            </p:txBody>
          </p:sp>
        </p:grpSp>
      </p:grpSp>
      <p:grpSp>
        <p:nvGrpSpPr>
          <p:cNvPr id="12294" name="Group 3"/>
          <p:cNvGrpSpPr>
            <a:grpSpLocks/>
          </p:cNvGrpSpPr>
          <p:nvPr/>
        </p:nvGrpSpPr>
        <p:grpSpPr bwMode="auto">
          <a:xfrm>
            <a:off x="1293284" y="4292600"/>
            <a:ext cx="7384785" cy="655638"/>
            <a:chOff x="1193800" y="4293333"/>
            <a:chExt cx="6816724" cy="655515"/>
          </a:xfrm>
        </p:grpSpPr>
        <p:sp>
          <p:nvSpPr>
            <p:cNvPr id="12295" name="Text Box 6"/>
            <p:cNvSpPr txBox="1">
              <a:spLocks noChangeArrowheads="1"/>
            </p:cNvSpPr>
            <p:nvPr/>
          </p:nvSpPr>
          <p:spPr bwMode="auto">
            <a:xfrm>
              <a:off x="1982787" y="4363879"/>
              <a:ext cx="6027737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600" b="1" dirty="0">
                  <a:solidFill>
                    <a:srgbClr val="F06414"/>
                  </a:solidFill>
                  <a:latin typeface="Arial" charset="0"/>
                </a:rPr>
                <a:t>About N</a:t>
              </a:r>
              <a:r>
                <a:rPr lang="en-US" sz="2600" b="1" dirty="0" smtClean="0">
                  <a:solidFill>
                    <a:srgbClr val="F06414"/>
                  </a:solidFill>
                  <a:latin typeface="Arial" charset="0"/>
                </a:rPr>
                <a:t>ext </a:t>
              </a:r>
              <a:r>
                <a:rPr lang="en-US" sz="2600" b="1" dirty="0">
                  <a:solidFill>
                    <a:srgbClr val="F06414"/>
                  </a:solidFill>
                  <a:latin typeface="Arial" charset="0"/>
                </a:rPr>
                <a:t>A</a:t>
              </a:r>
              <a:r>
                <a:rPr lang="en-US" sz="2600" b="1" dirty="0" smtClean="0">
                  <a:solidFill>
                    <a:srgbClr val="F06414"/>
                  </a:solidFill>
                  <a:latin typeface="Arial" charset="0"/>
                </a:rPr>
                <a:t>ssignment</a:t>
              </a:r>
              <a:endParaRPr lang="en-US" sz="2600" b="1" dirty="0">
                <a:solidFill>
                  <a:srgbClr val="F06414"/>
                </a:solidFill>
                <a:latin typeface="Arial" charset="0"/>
              </a:endParaRPr>
            </a:p>
          </p:txBody>
        </p:sp>
        <p:grpSp>
          <p:nvGrpSpPr>
            <p:cNvPr id="12296" name="Group 2"/>
            <p:cNvGrpSpPr>
              <a:grpSpLocks/>
            </p:cNvGrpSpPr>
            <p:nvPr/>
          </p:nvGrpSpPr>
          <p:grpSpPr bwMode="auto">
            <a:xfrm>
              <a:off x="1193800" y="4293333"/>
              <a:ext cx="6756401" cy="655515"/>
              <a:chOff x="1193800" y="4293333"/>
              <a:chExt cx="6756401" cy="655515"/>
            </a:xfrm>
          </p:grpSpPr>
          <p:sp>
            <p:nvSpPr>
              <p:cNvPr id="34" name="Line 5"/>
              <p:cNvSpPr>
                <a:spLocks noChangeShapeType="1"/>
              </p:cNvSpPr>
              <p:nvPr/>
            </p:nvSpPr>
            <p:spPr bwMode="auto">
              <a:xfrm>
                <a:off x="1295400" y="4948848"/>
                <a:ext cx="6654799" cy="0"/>
              </a:xfrm>
              <a:prstGeom prst="line">
                <a:avLst/>
              </a:prstGeom>
              <a:noFill/>
              <a:ln w="12700">
                <a:solidFill>
                  <a:schemeClr val="accent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37" name="Rectangle 4"/>
              <p:cNvSpPr>
                <a:spLocks noChangeArrowheads="1"/>
              </p:cNvSpPr>
              <p:nvPr/>
            </p:nvSpPr>
            <p:spPr bwMode="auto">
              <a:xfrm>
                <a:off x="1193800" y="4293333"/>
                <a:ext cx="654050" cy="654050"/>
              </a:xfrm>
              <a:prstGeom prst="roundRect">
                <a:avLst>
                  <a:gd name="adj" fmla="val 11290"/>
                </a:avLst>
              </a:prstGeom>
              <a:gradFill flip="none" rotWithShape="1">
                <a:gsLst>
                  <a:gs pos="0">
                    <a:schemeClr val="accent3">
                      <a:shade val="30000"/>
                      <a:satMod val="115000"/>
                    </a:schemeClr>
                  </a:gs>
                  <a:gs pos="50000">
                    <a:schemeClr val="accent3">
                      <a:shade val="67500"/>
                      <a:satMod val="115000"/>
                    </a:schemeClr>
                  </a:gs>
                  <a:gs pos="100000">
                    <a:schemeClr val="accent3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headEnd/>
                <a:tailEnd/>
              </a:ln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182880" tIns="91440" rIns="182880" bIns="9144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/>
                  <a:t>4</a:t>
                </a:r>
              </a:p>
            </p:txBody>
          </p:sp>
        </p:grpSp>
      </p:grpSp>
      <p:sp>
        <p:nvSpPr>
          <p:cNvPr id="2" name="Footer Placeholder 1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099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assignment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316" y="657140"/>
            <a:ext cx="9169929" cy="4992624"/>
          </a:xfrm>
        </p:spPr>
        <p:txBody>
          <a:bodyPr/>
          <a:lstStyle/>
          <a:p>
            <a:r>
              <a:rPr lang="en-US" dirty="0" smtClean="0"/>
              <a:t>In this assignment you would start to create your true firewall</a:t>
            </a:r>
          </a:p>
          <a:p>
            <a:r>
              <a:rPr lang="en-US" dirty="0" smtClean="0"/>
              <a:t>The first step would be to think how to enforce rules</a:t>
            </a:r>
          </a:p>
          <a:p>
            <a:pPr lvl="1"/>
            <a:r>
              <a:rPr lang="en-US" dirty="0" smtClean="0"/>
              <a:t>Make sure you can access the data and have a way to reach the important fields</a:t>
            </a:r>
          </a:p>
          <a:p>
            <a:pPr lvl="1"/>
            <a:r>
              <a:rPr lang="en-US" dirty="0" smtClean="0"/>
              <a:t>Check the Internet for examples</a:t>
            </a:r>
          </a:p>
          <a:p>
            <a:r>
              <a:rPr lang="en-US" dirty="0" smtClean="0"/>
              <a:t>You need to make sure you can work with an interface</a:t>
            </a:r>
          </a:p>
          <a:p>
            <a:pPr lvl="1"/>
            <a:r>
              <a:rPr lang="en-US" dirty="0" smtClean="0"/>
              <a:t>For the Rules device: create and use </a:t>
            </a:r>
            <a:r>
              <a:rPr lang="en-US" dirty="0" err="1" smtClean="0"/>
              <a:t>Sysfs</a:t>
            </a:r>
            <a:r>
              <a:rPr lang="en-US" dirty="0" smtClean="0"/>
              <a:t> devices </a:t>
            </a:r>
            <a:r>
              <a:rPr lang="en-US" dirty="0"/>
              <a:t>which would handle the rules </a:t>
            </a:r>
            <a:r>
              <a:rPr lang="en-US" dirty="0" smtClean="0"/>
              <a:t>table</a:t>
            </a:r>
          </a:p>
          <a:p>
            <a:pPr lvl="1"/>
            <a:r>
              <a:rPr lang="en-US" dirty="0" smtClean="0"/>
              <a:t>For the Log device: due to large amount of data, </a:t>
            </a:r>
            <a:r>
              <a:rPr lang="en-US" dirty="0" err="1" smtClean="0"/>
              <a:t>Sysfs</a:t>
            </a:r>
            <a:r>
              <a:rPr lang="en-US" dirty="0" smtClean="0"/>
              <a:t> can’t be used for this device. Therefore you should use </a:t>
            </a:r>
            <a:r>
              <a:rPr lang="en-US" dirty="0" err="1" smtClean="0"/>
              <a:t>fileop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and implement the relevant functions (.open, .read/write etc.)</a:t>
            </a:r>
          </a:p>
          <a:p>
            <a:r>
              <a:rPr lang="en-US" dirty="0" smtClean="0"/>
              <a:t>Start the assignment early, it could take some time to get use to handle packets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762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“Berkeley Sockets” </a:t>
            </a:r>
            <a:r>
              <a:rPr lang="en-US" dirty="0"/>
              <a:t>library </a:t>
            </a:r>
            <a:r>
              <a:rPr lang="en-US" dirty="0" smtClean="0"/>
              <a:t>implemented in 1983 in Unix</a:t>
            </a:r>
          </a:p>
          <a:p>
            <a:r>
              <a:rPr lang="en-US" dirty="0" smtClean="0"/>
              <a:t>In time, become the standard networking interface in Unix and Windows (</a:t>
            </a:r>
            <a:r>
              <a:rPr lang="en-US" dirty="0" err="1" smtClean="0"/>
              <a:t>posix</a:t>
            </a:r>
            <a:r>
              <a:rPr lang="en-US" dirty="0" smtClean="0"/>
              <a:t>, </a:t>
            </a:r>
            <a:r>
              <a:rPr lang="en-US" dirty="0" err="1" smtClean="0"/>
              <a:t>winsock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First, a little reminder about how it all works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3497925"/>
            <a:ext cx="5349104" cy="2820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 bwMode="auto">
          <a:xfrm>
            <a:off x="2904067" y="3420533"/>
            <a:ext cx="3141133" cy="1591734"/>
          </a:xfrm>
          <a:prstGeom prst="ellipse">
            <a:avLst/>
          </a:prstGeom>
          <a:noFill/>
          <a:ln w="12700" algn="ctr">
            <a:solidFill>
              <a:schemeClr val="accent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lIns="228600" rIns="228600" rtlCol="0" anchor="ctr"/>
          <a:lstStyle/>
          <a:p>
            <a:pPr marL="228600" indent="-228600" algn="ctr">
              <a:spcBef>
                <a:spcPts val="600"/>
              </a:spcBef>
              <a:spcAft>
                <a:spcPts val="0"/>
              </a:spcAft>
              <a:buSzPct val="115000"/>
              <a:buChar char="§"/>
            </a:pPr>
            <a:endParaRPr lang="en-US" sz="2000">
              <a:latin typeface="Arial" pitchFamily="34" charset="0"/>
              <a:cs typeface="Arial" charset="0"/>
            </a:endParaRP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682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Descriptor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</a:t>
            </a:r>
            <a:r>
              <a:rPr lang="en-US" dirty="0"/>
              <a:t>indicator for accessing a </a:t>
            </a:r>
            <a:r>
              <a:rPr lang="en-US" dirty="0" smtClean="0"/>
              <a:t>“file”</a:t>
            </a:r>
          </a:p>
          <a:p>
            <a:r>
              <a:rPr lang="en-US" dirty="0" smtClean="0"/>
              <a:t>Three standard streams: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Every stream (</a:t>
            </a:r>
            <a:r>
              <a:rPr lang="en-US" dirty="0" err="1" smtClean="0"/>
              <a:t>fd</a:t>
            </a:r>
            <a:r>
              <a:rPr lang="en-US" dirty="0" smtClean="0"/>
              <a:t>) described as a file</a:t>
            </a:r>
          </a:p>
          <a:p>
            <a:pPr lvl="1"/>
            <a:r>
              <a:rPr lang="en-US" dirty="0" smtClean="0"/>
              <a:t>Unified API (</a:t>
            </a:r>
            <a:r>
              <a:rPr lang="en-US" dirty="0" err="1" smtClean="0"/>
              <a:t>kobject,inode,fops</a:t>
            </a:r>
            <a:r>
              <a:rPr lang="en-US" dirty="0" smtClean="0"/>
              <a:t>) for handle different stream’s types</a:t>
            </a:r>
            <a:endParaRPr lang="en-US" dirty="0"/>
          </a:p>
          <a:p>
            <a:r>
              <a:rPr lang="en-US" dirty="0"/>
              <a:t>Defined in </a:t>
            </a:r>
            <a:r>
              <a:rPr lang="en-US" dirty="0" err="1"/>
              <a:t>linux</a:t>
            </a:r>
            <a:r>
              <a:rPr lang="en-US" dirty="0"/>
              <a:t>/</a:t>
            </a:r>
            <a:r>
              <a:rPr lang="en-US" dirty="0" err="1"/>
              <a:t>file.h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294" y="2016221"/>
            <a:ext cx="5781080" cy="1131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704982" y="4724401"/>
            <a:ext cx="4221859" cy="13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 err="1" smtClean="0">
                <a:latin typeface="Courier New" pitchFamily="49" charset="0"/>
              </a:rPr>
              <a:t>struct</a:t>
            </a:r>
            <a:r>
              <a:rPr lang="en-US" altLang="zh-TW" sz="2000" dirty="0" smtClean="0">
                <a:latin typeface="Courier New" pitchFamily="49" charset="0"/>
              </a:rPr>
              <a:t> </a:t>
            </a:r>
            <a:r>
              <a:rPr lang="en-US" altLang="zh-TW" sz="2000" dirty="0" err="1" smtClean="0">
                <a:latin typeface="Courier New" pitchFamily="49" charset="0"/>
              </a:rPr>
              <a:t>fd</a:t>
            </a:r>
            <a:r>
              <a:rPr lang="en-US" altLang="zh-TW" sz="2000" dirty="0" smtClean="0">
                <a:latin typeface="Courier New" pitchFamily="49" charset="0"/>
              </a:rPr>
              <a:t> {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2000" dirty="0">
                <a:latin typeface="Courier New" pitchFamily="49" charset="0"/>
              </a:rPr>
              <a:t>	</a:t>
            </a:r>
            <a:r>
              <a:rPr lang="en-US" altLang="zh-TW" sz="2000" dirty="0" err="1">
                <a:latin typeface="Courier New" pitchFamily="49" charset="0"/>
              </a:rPr>
              <a:t>struct</a:t>
            </a:r>
            <a:r>
              <a:rPr lang="en-US" altLang="zh-TW" sz="2000" dirty="0">
                <a:latin typeface="Courier New" pitchFamily="49" charset="0"/>
              </a:rPr>
              <a:t> file *file</a:t>
            </a:r>
            <a:r>
              <a:rPr lang="en-US" altLang="zh-TW" sz="20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2000" dirty="0">
                <a:latin typeface="Courier New" pitchFamily="49" charset="0"/>
              </a:rPr>
              <a:t>	unsigned </a:t>
            </a:r>
            <a:r>
              <a:rPr lang="en-US" altLang="zh-TW" sz="2000" dirty="0" err="1">
                <a:latin typeface="Courier New" pitchFamily="49" charset="0"/>
              </a:rPr>
              <a:t>int</a:t>
            </a:r>
            <a:r>
              <a:rPr lang="en-US" altLang="zh-TW" sz="2000" dirty="0">
                <a:latin typeface="Courier New" pitchFamily="49" charset="0"/>
              </a:rPr>
              <a:t> flags</a:t>
            </a:r>
            <a:r>
              <a:rPr lang="en-US" altLang="zh-TW" sz="20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2000" dirty="0" smtClean="0">
                <a:latin typeface="Courier New" pitchFamily="49" charset="0"/>
              </a:rPr>
              <a:t>};</a:t>
            </a:r>
            <a:endParaRPr lang="en-US" altLang="zh-TW" sz="2000" dirty="0">
              <a:latin typeface="Courier New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798" y="3921236"/>
            <a:ext cx="1445163" cy="289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943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ile (pointed from </a:t>
            </a:r>
            <a:r>
              <a:rPr lang="en-US" dirty="0" err="1" smtClean="0"/>
              <a:t>fd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 structure holds all the information about a “file” in Linux</a:t>
            </a:r>
          </a:p>
          <a:p>
            <a:r>
              <a:rPr lang="en-US" dirty="0" smtClean="0"/>
              <a:t>Includes the </a:t>
            </a:r>
            <a:r>
              <a:rPr lang="en-US" dirty="0" err="1" smtClean="0"/>
              <a:t>f_op</a:t>
            </a:r>
            <a:r>
              <a:rPr lang="en-US" dirty="0" smtClean="0"/>
              <a:t> to handle operations on the file (</a:t>
            </a:r>
            <a:r>
              <a:rPr lang="en-US" dirty="0" err="1" smtClean="0"/>
              <a:t>read,write,etc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Holds a pointer to the file’s index node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586449" y="3477152"/>
            <a:ext cx="5868942" cy="1904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 err="1" smtClean="0">
                <a:latin typeface="Courier New" pitchFamily="49" charset="0"/>
              </a:rPr>
              <a:t>struct</a:t>
            </a:r>
            <a:r>
              <a:rPr lang="en-US" altLang="zh-TW" sz="2000" dirty="0" smtClean="0">
                <a:latin typeface="Courier New" pitchFamily="49" charset="0"/>
              </a:rPr>
              <a:t> file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>
                <a:latin typeface="Courier New" pitchFamily="49" charset="0"/>
              </a:rPr>
              <a:t>	</a:t>
            </a:r>
            <a:r>
              <a:rPr lang="en-US" altLang="zh-TW" sz="2000" dirty="0" smtClean="0">
                <a:latin typeface="Courier New" pitchFamily="49" charset="0"/>
              </a:rPr>
              <a:t>…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2000" dirty="0">
                <a:latin typeface="Courier New" pitchFamily="49" charset="0"/>
              </a:rPr>
              <a:t>	</a:t>
            </a:r>
            <a:r>
              <a:rPr lang="en-US" altLang="zh-TW" sz="2000" dirty="0" err="1">
                <a:latin typeface="Courier New" pitchFamily="49" charset="0"/>
              </a:rPr>
              <a:t>const</a:t>
            </a:r>
            <a:r>
              <a:rPr lang="en-US" altLang="zh-TW" sz="2000" dirty="0">
                <a:latin typeface="Courier New" pitchFamily="49" charset="0"/>
              </a:rPr>
              <a:t> </a:t>
            </a:r>
            <a:r>
              <a:rPr lang="en-US" altLang="zh-TW" sz="2000" dirty="0" err="1">
                <a:latin typeface="Courier New" pitchFamily="49" charset="0"/>
              </a:rPr>
              <a:t>struct</a:t>
            </a:r>
            <a:r>
              <a:rPr lang="en-US" altLang="zh-TW" sz="2000" dirty="0">
                <a:latin typeface="Courier New" pitchFamily="49" charset="0"/>
              </a:rPr>
              <a:t> </a:t>
            </a:r>
            <a:r>
              <a:rPr lang="en-US" altLang="zh-TW" sz="2000" dirty="0" err="1" smtClean="0">
                <a:latin typeface="Courier New" pitchFamily="49" charset="0"/>
              </a:rPr>
              <a:t>file_operations</a:t>
            </a:r>
            <a:r>
              <a:rPr lang="en-US" altLang="zh-TW" sz="2000" dirty="0" smtClean="0">
                <a:latin typeface="Courier New" pitchFamily="49" charset="0"/>
              </a:rPr>
              <a:t> *</a:t>
            </a:r>
            <a:r>
              <a:rPr lang="en-US" altLang="zh-TW" sz="2000" dirty="0" err="1" smtClean="0">
                <a:latin typeface="Courier New" pitchFamily="49" charset="0"/>
              </a:rPr>
              <a:t>f_op</a:t>
            </a:r>
            <a:r>
              <a:rPr lang="en-US" altLang="zh-TW" sz="20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2000" dirty="0">
                <a:latin typeface="Courier New" pitchFamily="49" charset="0"/>
              </a:rPr>
              <a:t>	</a:t>
            </a:r>
            <a:r>
              <a:rPr lang="en-US" altLang="zh-TW" sz="2000" dirty="0" err="1" smtClean="0">
                <a:latin typeface="Courier New" pitchFamily="49" charset="0"/>
              </a:rPr>
              <a:t>struct</a:t>
            </a:r>
            <a:r>
              <a:rPr lang="en-US" altLang="zh-TW" sz="2000" dirty="0" smtClean="0">
                <a:latin typeface="Courier New" pitchFamily="49" charset="0"/>
              </a:rPr>
              <a:t> </a:t>
            </a:r>
            <a:r>
              <a:rPr lang="en-US" altLang="zh-TW" sz="2000" dirty="0" err="1" smtClean="0">
                <a:latin typeface="Courier New" pitchFamily="49" charset="0"/>
              </a:rPr>
              <a:t>inode</a:t>
            </a:r>
            <a:r>
              <a:rPr lang="en-US" altLang="zh-TW" sz="2000" dirty="0" smtClean="0">
                <a:latin typeface="Courier New" pitchFamily="49" charset="0"/>
              </a:rPr>
              <a:t> *</a:t>
            </a:r>
            <a:r>
              <a:rPr lang="en-US" altLang="zh-TW" sz="2000" dirty="0" err="1" smtClean="0">
                <a:latin typeface="Courier New" pitchFamily="49" charset="0"/>
              </a:rPr>
              <a:t>f_inode</a:t>
            </a:r>
            <a:r>
              <a:rPr lang="en-US" altLang="zh-TW" sz="2000" dirty="0" smtClean="0">
                <a:latin typeface="Courier New" pitchFamily="49" charset="0"/>
              </a:rPr>
              <a:t>;</a:t>
            </a:r>
            <a:endParaRPr lang="en-US" altLang="zh-TW" sz="2000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TW" sz="2000" dirty="0">
                <a:latin typeface="Courier New" pitchFamily="49" charset="0"/>
              </a:rPr>
              <a:t>}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253" y="3316557"/>
            <a:ext cx="658285" cy="1406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 bwMode="auto">
          <a:xfrm flipV="1">
            <a:off x="7123538" y="3775111"/>
            <a:ext cx="301741" cy="38455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479" y="4785405"/>
            <a:ext cx="638059" cy="1874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Arrow Connector 13"/>
          <p:cNvCxnSpPr/>
          <p:nvPr/>
        </p:nvCxnSpPr>
        <p:spPr bwMode="auto">
          <a:xfrm flipH="1">
            <a:off x="7123538" y="4616867"/>
            <a:ext cx="301741" cy="27940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120" y="3967389"/>
            <a:ext cx="636869" cy="1414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Arrow Connector 17"/>
          <p:cNvCxnSpPr/>
          <p:nvPr/>
        </p:nvCxnSpPr>
        <p:spPr bwMode="auto">
          <a:xfrm flipV="1">
            <a:off x="8057684" y="4159667"/>
            <a:ext cx="378436" cy="3048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" name="Group 6"/>
          <p:cNvGrpSpPr/>
          <p:nvPr/>
        </p:nvGrpSpPr>
        <p:grpSpPr>
          <a:xfrm>
            <a:off x="7425279" y="3563351"/>
            <a:ext cx="632405" cy="1466030"/>
            <a:chOff x="5337135" y="3563351"/>
            <a:chExt cx="632405" cy="1466030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7135" y="3775111"/>
              <a:ext cx="632405" cy="125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5337135" y="3563351"/>
              <a:ext cx="59503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/>
                <a:t>s</a:t>
              </a:r>
              <a:r>
                <a:rPr lang="en-US" sz="900" dirty="0" err="1" smtClean="0"/>
                <a:t>truct</a:t>
              </a:r>
              <a:r>
                <a:rPr lang="en-US" sz="900" dirty="0" smtClean="0"/>
                <a:t> </a:t>
              </a:r>
              <a:r>
                <a:rPr lang="en-US" sz="900" dirty="0" err="1" smtClean="0"/>
                <a:t>fd</a:t>
              </a:r>
              <a:endParaRPr lang="en-US" sz="900" dirty="0"/>
            </a:p>
          </p:txBody>
        </p:sp>
      </p:grpSp>
      <p:sp>
        <p:nvSpPr>
          <p:cNvPr id="6" name="Footer Placeholder 5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338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node - </a:t>
            </a:r>
            <a:r>
              <a:rPr lang="en-US" dirty="0" err="1" smtClean="0"/>
              <a:t>inode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r>
              <a:rPr lang="en-US" dirty="0" smtClean="0"/>
              <a:t> structure used </a:t>
            </a:r>
            <a:r>
              <a:rPr lang="en-US" dirty="0"/>
              <a:t>to represent a filesystem object, which </a:t>
            </a:r>
            <a:r>
              <a:rPr lang="en-US" dirty="0" smtClean="0"/>
              <a:t>can be file, </a:t>
            </a:r>
            <a:r>
              <a:rPr lang="en-US" dirty="0"/>
              <a:t>a </a:t>
            </a:r>
            <a:r>
              <a:rPr lang="en-US" dirty="0" smtClean="0"/>
              <a:t>directory or a </a:t>
            </a:r>
            <a:r>
              <a:rPr lang="en-US" dirty="0" smtClean="0">
                <a:solidFill>
                  <a:schemeClr val="accent3"/>
                </a:solidFill>
              </a:rPr>
              <a:t>socket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 smtClean="0"/>
              <a:t>We can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SOCKET_I</a:t>
            </a:r>
            <a:r>
              <a:rPr lang="en-US" dirty="0" smtClean="0"/>
              <a:t> function to get the socket fields from the </a:t>
            </a:r>
            <a:r>
              <a:rPr lang="en-US" dirty="0" err="1" smtClean="0"/>
              <a:t>inode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454290" y="3666328"/>
            <a:ext cx="4854689" cy="2108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sv-SE" altLang="zh-TW" sz="2000" dirty="0">
                <a:latin typeface="Courier New" pitchFamily="49" charset="0"/>
              </a:rPr>
              <a:t>struct socket *SOCKET_I(struct inode *inode)</a:t>
            </a:r>
            <a:endParaRPr lang="en-US" altLang="zh-TW" sz="2000" dirty="0">
              <a:latin typeface="Courier New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6072642" y="3433911"/>
            <a:ext cx="301741" cy="38455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H="1">
            <a:off x="6072642" y="4275667"/>
            <a:ext cx="301741" cy="27940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7006788" y="3818467"/>
            <a:ext cx="378436" cy="3048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931" y="3654939"/>
            <a:ext cx="652521" cy="1385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 bwMode="auto">
          <a:xfrm flipV="1">
            <a:off x="8022093" y="3903133"/>
            <a:ext cx="634838" cy="549904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>
            <a:off x="8022093" y="4555068"/>
            <a:ext cx="634838" cy="485804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" name="Group 5"/>
          <p:cNvGrpSpPr/>
          <p:nvPr/>
        </p:nvGrpSpPr>
        <p:grpSpPr>
          <a:xfrm>
            <a:off x="5414357" y="2975357"/>
            <a:ext cx="2607736" cy="3343147"/>
            <a:chOff x="4226981" y="2975357"/>
            <a:chExt cx="2607736" cy="3343147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6981" y="2975357"/>
              <a:ext cx="658285" cy="1406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7207" y="4444205"/>
              <a:ext cx="638059" cy="1874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7848" y="3626189"/>
              <a:ext cx="636869" cy="1414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" name="Group 3"/>
            <p:cNvGrpSpPr/>
            <p:nvPr/>
          </p:nvGrpSpPr>
          <p:grpSpPr>
            <a:xfrm>
              <a:off x="5187007" y="3204364"/>
              <a:ext cx="632405" cy="1483817"/>
              <a:chOff x="5187007" y="3204364"/>
              <a:chExt cx="632405" cy="1483817"/>
            </a:xfrm>
          </p:grpSpPr>
          <p:pic>
            <p:nvPicPr>
              <p:cNvPr id="2052" name="Picture 4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87007" y="3433911"/>
                <a:ext cx="632405" cy="1254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5187007" y="3204364"/>
                <a:ext cx="59503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err="1"/>
                  <a:t>s</a:t>
                </a:r>
                <a:r>
                  <a:rPr lang="en-US" sz="900" dirty="0" err="1" smtClean="0"/>
                  <a:t>truct</a:t>
                </a:r>
                <a:r>
                  <a:rPr lang="en-US" sz="900" dirty="0" smtClean="0"/>
                  <a:t> </a:t>
                </a:r>
                <a:r>
                  <a:rPr lang="en-US" sz="900" dirty="0" err="1" smtClean="0"/>
                  <a:t>fd</a:t>
                </a:r>
                <a:endParaRPr lang="en-US" sz="900" dirty="0"/>
              </a:p>
            </p:txBody>
          </p:sp>
        </p:grpSp>
      </p:grpSp>
      <p:sp>
        <p:nvSpPr>
          <p:cNvPr id="8" name="Footer Placeholder 7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Date Placeholder 9" hidden="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677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BSD Socket </a:t>
            </a:r>
            <a:r>
              <a:rPr lang="en-US" dirty="0"/>
              <a:t>I</a:t>
            </a:r>
            <a:r>
              <a:rPr lang="en-US" dirty="0" smtClean="0"/>
              <a:t>nterface and INET </a:t>
            </a:r>
            <a:r>
              <a:rPr lang="en-US" dirty="0"/>
              <a:t>s</a:t>
            </a:r>
            <a:r>
              <a:rPr lang="en-US" dirty="0" smtClean="0"/>
              <a:t>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316" y="1052920"/>
            <a:ext cx="9169929" cy="4992624"/>
          </a:xfrm>
        </p:spPr>
        <p:txBody>
          <a:bodyPr/>
          <a:lstStyle/>
          <a:p>
            <a:r>
              <a:rPr lang="en-US" dirty="0"/>
              <a:t> T</a:t>
            </a:r>
            <a:r>
              <a:rPr lang="en-US" dirty="0" smtClean="0"/>
              <a:t>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lang="en-US" dirty="0" smtClean="0"/>
              <a:t> structure holds all the information about the socket</a:t>
            </a:r>
          </a:p>
          <a:p>
            <a:pPr lvl="1"/>
            <a:r>
              <a:rPr lang="en-US" dirty="0" smtClean="0"/>
              <a:t>connection, type, state, flags, and most important: </a:t>
            </a:r>
            <a:r>
              <a:rPr lang="en-US" dirty="0" smtClean="0">
                <a:solidFill>
                  <a:schemeClr val="accent3"/>
                </a:solidFill>
              </a:rPr>
              <a:t>sock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sock</a:t>
            </a:r>
            <a:r>
              <a:rPr lang="en-US" dirty="0" smtClean="0"/>
              <a:t> is a huge </a:t>
            </a:r>
            <a:r>
              <a:rPr lang="en-US" dirty="0" err="1" smtClean="0"/>
              <a:t>struct</a:t>
            </a:r>
            <a:r>
              <a:rPr lang="en-US" dirty="0" smtClean="0"/>
              <a:t> (80-100 variables). Hold the data of the connection, and a pointer the packet structure – </a:t>
            </a:r>
            <a:r>
              <a:rPr lang="en-US" dirty="0" err="1" smtClean="0">
                <a:solidFill>
                  <a:schemeClr val="accent3"/>
                </a:solidFill>
              </a:rPr>
              <a:t>sk_buff</a:t>
            </a:r>
            <a:endParaRPr lang="en-US" dirty="0" smtClean="0">
              <a:solidFill>
                <a:schemeClr val="accent3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474134" y="2964409"/>
            <a:ext cx="2700866" cy="1513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en-US" altLang="zh-TW" sz="1600" dirty="0" err="1">
                <a:latin typeface="Courier New" pitchFamily="49" charset="0"/>
              </a:rPr>
              <a:t>struct</a:t>
            </a:r>
            <a:r>
              <a:rPr lang="en-US" altLang="zh-TW" sz="1600" dirty="0">
                <a:latin typeface="Courier New" pitchFamily="49" charset="0"/>
              </a:rPr>
              <a:t> socket </a:t>
            </a:r>
            <a:r>
              <a:rPr lang="en-US" altLang="zh-TW" sz="1600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1600" dirty="0">
                <a:latin typeface="Courier New" pitchFamily="49" charset="0"/>
              </a:rPr>
              <a:t>	</a:t>
            </a:r>
            <a:r>
              <a:rPr lang="en-US" altLang="zh-TW" sz="1600" dirty="0" smtClean="0">
                <a:latin typeface="Courier New" pitchFamily="49" charset="0"/>
              </a:rPr>
              <a:t>...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1600" dirty="0">
                <a:latin typeface="Courier New" pitchFamily="49" charset="0"/>
              </a:rPr>
              <a:t>	</a:t>
            </a:r>
            <a:r>
              <a:rPr lang="en-US" altLang="zh-TW" sz="1600" dirty="0" err="1" smtClean="0">
                <a:latin typeface="Courier New" pitchFamily="49" charset="0"/>
              </a:rPr>
              <a:t>struct</a:t>
            </a:r>
            <a:r>
              <a:rPr lang="en-US" altLang="zh-TW" sz="1600" dirty="0" smtClean="0">
                <a:latin typeface="Courier New" pitchFamily="49" charset="0"/>
              </a:rPr>
              <a:t> file *file;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1600" dirty="0">
                <a:latin typeface="Courier New" pitchFamily="49" charset="0"/>
              </a:rPr>
              <a:t>	</a:t>
            </a:r>
            <a:r>
              <a:rPr lang="en-US" altLang="zh-TW" sz="1600" dirty="0" err="1" smtClean="0">
                <a:latin typeface="Courier New" pitchFamily="49" charset="0"/>
              </a:rPr>
              <a:t>struct</a:t>
            </a:r>
            <a:r>
              <a:rPr lang="en-US" altLang="zh-TW" sz="1600" dirty="0" smtClean="0">
                <a:latin typeface="Courier New" pitchFamily="49" charset="0"/>
              </a:rPr>
              <a:t> sock *</a:t>
            </a:r>
            <a:r>
              <a:rPr lang="en-US" altLang="zh-TW" sz="1600" dirty="0" err="1" smtClean="0">
                <a:latin typeface="Courier New" pitchFamily="49" charset="0"/>
              </a:rPr>
              <a:t>sk</a:t>
            </a:r>
            <a:r>
              <a:rPr lang="en-US" altLang="zh-TW" sz="16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1600" dirty="0">
                <a:latin typeface="Courier New" pitchFamily="49" charset="0"/>
              </a:rPr>
              <a:t>	</a:t>
            </a:r>
            <a:r>
              <a:rPr lang="en-US" altLang="zh-TW" sz="1600" dirty="0" smtClean="0">
                <a:latin typeface="Courier New" pitchFamily="49" charset="0"/>
              </a:rPr>
              <a:t>...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1600" dirty="0" smtClean="0">
                <a:latin typeface="Courier New" pitchFamily="49" charset="0"/>
              </a:rPr>
              <a:t>};</a:t>
            </a:r>
            <a:endParaRPr lang="en-US" altLang="zh-TW" sz="1600" dirty="0">
              <a:latin typeface="Courier New" pitchFamily="49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221" y="4023760"/>
            <a:ext cx="652521" cy="1245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Straight Arrow Connector 19"/>
          <p:cNvCxnSpPr/>
          <p:nvPr/>
        </p:nvCxnSpPr>
        <p:spPr bwMode="auto">
          <a:xfrm flipV="1">
            <a:off x="8122076" y="4289655"/>
            <a:ext cx="448145" cy="28685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ectangle 18"/>
          <p:cNvSpPr>
            <a:spLocks noGrp="1" noChangeArrowheads="1"/>
          </p:cNvSpPr>
          <p:nvPr/>
        </p:nvSpPr>
        <p:spPr bwMode="auto">
          <a:xfrm>
            <a:off x="490053" y="4782472"/>
            <a:ext cx="3413203" cy="1918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en-US" altLang="zh-TW" sz="1600" dirty="0" err="1">
                <a:latin typeface="Courier New" pitchFamily="49" charset="0"/>
              </a:rPr>
              <a:t>struct</a:t>
            </a:r>
            <a:r>
              <a:rPr lang="en-US" altLang="zh-TW" sz="1600" dirty="0">
                <a:latin typeface="Courier New" pitchFamily="49" charset="0"/>
              </a:rPr>
              <a:t> sock </a:t>
            </a:r>
            <a:r>
              <a:rPr lang="en-US" altLang="zh-TW" sz="1600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1600" dirty="0">
                <a:latin typeface="Courier New" pitchFamily="49" charset="0"/>
              </a:rPr>
              <a:t>	</a:t>
            </a:r>
            <a:r>
              <a:rPr lang="en-US" altLang="zh-TW" sz="1600" dirty="0" smtClean="0">
                <a:latin typeface="Courier New" pitchFamily="49" charset="0"/>
              </a:rPr>
              <a:t>...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1600" dirty="0">
                <a:latin typeface="Courier New" pitchFamily="49" charset="0"/>
              </a:rPr>
              <a:t>	</a:t>
            </a:r>
            <a:r>
              <a:rPr lang="en-US" altLang="zh-TW" sz="1600" dirty="0" err="1" smtClean="0">
                <a:latin typeface="Courier New" pitchFamily="49" charset="0"/>
              </a:rPr>
              <a:t>struct</a:t>
            </a:r>
            <a:r>
              <a:rPr lang="en-US" altLang="zh-TW" sz="1600" dirty="0" smtClean="0">
                <a:latin typeface="Courier New" pitchFamily="49" charset="0"/>
              </a:rPr>
              <a:t> </a:t>
            </a:r>
            <a:r>
              <a:rPr lang="en-US" altLang="zh-TW" sz="1600" dirty="0" err="1" smtClean="0">
                <a:latin typeface="Courier New" pitchFamily="49" charset="0"/>
              </a:rPr>
              <a:t>sk_buff</a:t>
            </a:r>
            <a:r>
              <a:rPr lang="en-US" altLang="zh-TW" sz="1600" dirty="0">
                <a:latin typeface="Courier New" pitchFamily="49" charset="0"/>
              </a:rPr>
              <a:t> </a:t>
            </a:r>
            <a:r>
              <a:rPr lang="en-US" altLang="zh-TW" sz="1600" dirty="0" smtClean="0">
                <a:latin typeface="Courier New" pitchFamily="49" charset="0"/>
              </a:rPr>
              <a:t>head;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1600" dirty="0">
                <a:latin typeface="Courier New" pitchFamily="49" charset="0"/>
              </a:rPr>
              <a:t>	</a:t>
            </a:r>
            <a:r>
              <a:rPr lang="en-US" altLang="zh-TW" sz="1600" dirty="0" err="1" smtClean="0">
                <a:latin typeface="Courier New" pitchFamily="49" charset="0"/>
              </a:rPr>
              <a:t>struct</a:t>
            </a:r>
            <a:r>
              <a:rPr lang="en-US" altLang="zh-TW" sz="1600" dirty="0" smtClean="0">
                <a:latin typeface="Courier New" pitchFamily="49" charset="0"/>
              </a:rPr>
              <a:t> </a:t>
            </a:r>
            <a:r>
              <a:rPr lang="en-US" altLang="zh-TW" sz="1600" dirty="0" err="1" smtClean="0">
                <a:latin typeface="Courier New" pitchFamily="49" charset="0"/>
              </a:rPr>
              <a:t>sk_buff</a:t>
            </a:r>
            <a:r>
              <a:rPr lang="en-US" altLang="zh-TW" sz="1600" dirty="0" smtClean="0">
                <a:latin typeface="Courier New" pitchFamily="49" charset="0"/>
              </a:rPr>
              <a:t> next;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1600" dirty="0">
                <a:latin typeface="Courier New" pitchFamily="49" charset="0"/>
              </a:rPr>
              <a:t>	</a:t>
            </a:r>
            <a:r>
              <a:rPr lang="en-US" altLang="zh-TW" sz="1600" dirty="0" err="1" smtClean="0">
                <a:latin typeface="Courier New" pitchFamily="49" charset="0"/>
              </a:rPr>
              <a:t>struct</a:t>
            </a:r>
            <a:r>
              <a:rPr lang="en-US" altLang="zh-TW" sz="1600" dirty="0" smtClean="0">
                <a:latin typeface="Courier New" pitchFamily="49" charset="0"/>
              </a:rPr>
              <a:t> </a:t>
            </a:r>
            <a:r>
              <a:rPr lang="en-US" altLang="zh-TW" sz="1600" dirty="0" err="1" smtClean="0">
                <a:latin typeface="Courier New" pitchFamily="49" charset="0"/>
              </a:rPr>
              <a:t>sk_buff</a:t>
            </a:r>
            <a:r>
              <a:rPr lang="en-US" altLang="zh-TW" sz="1600" dirty="0" smtClean="0">
                <a:latin typeface="Courier New" pitchFamily="49" charset="0"/>
              </a:rPr>
              <a:t> tail;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1600" dirty="0" smtClean="0">
                <a:latin typeface="Courier New" pitchFamily="49" charset="0"/>
              </a:rPr>
              <a:t>	...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1600" dirty="0" smtClean="0">
                <a:latin typeface="Courier New" pitchFamily="49" charset="0"/>
              </a:rPr>
              <a:t>};</a:t>
            </a:r>
            <a:endParaRPr lang="en-US" altLang="zh-TW" sz="1600" dirty="0">
              <a:latin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226981" y="3203966"/>
            <a:ext cx="3895095" cy="3343147"/>
            <a:chOff x="4226981" y="3203966"/>
            <a:chExt cx="3895095" cy="3343147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6981" y="3203966"/>
              <a:ext cx="658285" cy="1406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7007" y="3662520"/>
              <a:ext cx="632405" cy="125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Straight Arrow Connector 8"/>
            <p:cNvCxnSpPr/>
            <p:nvPr/>
          </p:nvCxnSpPr>
          <p:spPr bwMode="auto">
            <a:xfrm flipV="1">
              <a:off x="4885266" y="3662520"/>
              <a:ext cx="301741" cy="384556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7207" y="4672814"/>
              <a:ext cx="638059" cy="1874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4" name="Straight Arrow Connector 13"/>
            <p:cNvCxnSpPr/>
            <p:nvPr/>
          </p:nvCxnSpPr>
          <p:spPr bwMode="auto">
            <a:xfrm flipH="1">
              <a:off x="4885266" y="4504276"/>
              <a:ext cx="301741" cy="279401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7848" y="3854798"/>
              <a:ext cx="636869" cy="1414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8" name="Straight Arrow Connector 17"/>
            <p:cNvCxnSpPr/>
            <p:nvPr/>
          </p:nvCxnSpPr>
          <p:spPr bwMode="auto">
            <a:xfrm flipV="1">
              <a:off x="5819412" y="4047076"/>
              <a:ext cx="378436" cy="3048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9555" y="3883548"/>
              <a:ext cx="652521" cy="1385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Straight Connector 6"/>
            <p:cNvCxnSpPr/>
            <p:nvPr/>
          </p:nvCxnSpPr>
          <p:spPr bwMode="auto">
            <a:xfrm flipV="1">
              <a:off x="6834717" y="4131742"/>
              <a:ext cx="634838" cy="549904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6834717" y="4783677"/>
              <a:ext cx="634838" cy="485804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TextBox 20"/>
            <p:cNvSpPr txBox="1"/>
            <p:nvPr/>
          </p:nvSpPr>
          <p:spPr>
            <a:xfrm>
              <a:off x="5187007" y="3431688"/>
              <a:ext cx="59503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/>
                <a:t>s</a:t>
              </a:r>
              <a:r>
                <a:rPr lang="en-US" sz="900" dirty="0" err="1" smtClean="0"/>
                <a:t>truct</a:t>
              </a:r>
              <a:r>
                <a:rPr lang="en-US" sz="900" dirty="0" smtClean="0"/>
                <a:t> </a:t>
              </a:r>
              <a:r>
                <a:rPr lang="en-US" sz="900" dirty="0" err="1" smtClean="0"/>
                <a:t>fd</a:t>
              </a:r>
              <a:endParaRPr lang="en-US" sz="900" dirty="0"/>
            </a:p>
          </p:txBody>
        </p:sp>
      </p:grpSp>
      <p:sp>
        <p:nvSpPr>
          <p:cNvPr id="6" name="Footer Placeholder 5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003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Linux TCP/IP Networking</a:t>
            </a:r>
          </a:p>
        </p:txBody>
      </p:sp>
      <p:pic>
        <p:nvPicPr>
          <p:cNvPr id="10250" name="Picture 10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60356" y="2117726"/>
            <a:ext cx="7181850" cy="3495675"/>
          </a:xfrm>
          <a:noFill/>
          <a:ln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416" y="1413932"/>
            <a:ext cx="2973917" cy="2973917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 bwMode="auto">
          <a:xfrm>
            <a:off x="4157133" y="3987800"/>
            <a:ext cx="2446867" cy="1100667"/>
          </a:xfrm>
          <a:prstGeom prst="ellipse">
            <a:avLst/>
          </a:prstGeom>
          <a:noFill/>
          <a:ln w="12700" algn="ctr">
            <a:solidFill>
              <a:schemeClr val="accent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lIns="228600" rIns="228600" rtlCol="0" anchor="ctr"/>
          <a:lstStyle/>
          <a:p>
            <a:pPr marL="228600" indent="-228600" algn="ctr">
              <a:spcBef>
                <a:spcPts val="600"/>
              </a:spcBef>
              <a:spcAft>
                <a:spcPts val="0"/>
              </a:spcAft>
              <a:buSzPct val="115000"/>
              <a:buChar char="§"/>
            </a:pPr>
            <a:endParaRPr lang="en-US" sz="2000">
              <a:latin typeface="Arial" pitchFamily="34" charset="0"/>
              <a:cs typeface="Arial" charset="0"/>
            </a:endParaRP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148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blank">
  <a:themeElements>
    <a:clrScheme name="Custom 19">
      <a:dk1>
        <a:srgbClr val="4E4E4E"/>
      </a:dk1>
      <a:lt1>
        <a:srgbClr val="FFFFFF"/>
      </a:lt1>
      <a:dk2>
        <a:srgbClr val="245491"/>
      </a:dk2>
      <a:lt2>
        <a:srgbClr val="777777"/>
      </a:lt2>
      <a:accent1>
        <a:srgbClr val="95B8CF"/>
      </a:accent1>
      <a:accent2>
        <a:srgbClr val="000073"/>
      </a:accent2>
      <a:accent3>
        <a:srgbClr val="F06414"/>
      </a:accent3>
      <a:accent4>
        <a:srgbClr val="A2B000"/>
      </a:accent4>
      <a:accent5>
        <a:srgbClr val="C8D8E4"/>
      </a:accent5>
      <a:accent6>
        <a:srgbClr val="000068"/>
      </a:accent6>
      <a:hlink>
        <a:srgbClr val="F06414"/>
      </a:hlink>
      <a:folHlink>
        <a:srgbClr val="A2B000"/>
      </a:folHlink>
    </a:clrScheme>
    <a:fontScheme name="PPTtemplates_10_01_26_rp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algn="ctr">
          <a:solidFill>
            <a:schemeClr val="accent2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30000"/>
            </a:prstClr>
          </a:outerShdw>
        </a:effectLst>
        <a:extLst/>
      </a:spPr>
      <a:bodyPr lIns="228600" rIns="228600" anchor="ctr"/>
      <a:lstStyle>
        <a:defPPr marL="228600" indent="-228600">
          <a:spcBef>
            <a:spcPts val="600"/>
          </a:spcBef>
          <a:spcAft>
            <a:spcPts val="0"/>
          </a:spcAft>
          <a:buSzPct val="115000"/>
          <a:buChar char="§"/>
          <a:defRPr sz="2000">
            <a:latin typeface="Arial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folHlink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228600" tIns="45720" rIns="228600" bIns="45720" numCol="1" anchor="ctr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65000"/>
          <a:buFont typeface="Wingdings" pitchFamily="2" charset="2"/>
          <a:buNone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/>
        </a:defPPr>
      </a:lstStyle>
    </a:txDef>
  </a:objectDefaults>
  <a:extraClrSchemeLst>
    <a:extraClrScheme>
      <a:clrScheme name="PPTtemplates_10_01_26_r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templates_10_01_26_r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templates_10_01_26_rp 8">
        <a:dk1>
          <a:srgbClr val="4E4E4E"/>
        </a:dk1>
        <a:lt1>
          <a:srgbClr val="FFFFFF"/>
        </a:lt1>
        <a:dk2>
          <a:srgbClr val="245491"/>
        </a:dk2>
        <a:lt2>
          <a:srgbClr val="777777"/>
        </a:lt2>
        <a:accent1>
          <a:srgbClr val="6553A0"/>
        </a:accent1>
        <a:accent2>
          <a:srgbClr val="000073"/>
        </a:accent2>
        <a:accent3>
          <a:srgbClr val="FFFFFF"/>
        </a:accent3>
        <a:accent4>
          <a:srgbClr val="414141"/>
        </a:accent4>
        <a:accent5>
          <a:srgbClr val="B8B3CD"/>
        </a:accent5>
        <a:accent6>
          <a:srgbClr val="000068"/>
        </a:accent6>
        <a:hlink>
          <a:srgbClr val="F06414"/>
        </a:hlink>
        <a:folHlink>
          <a:srgbClr val="A2B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9">
        <a:dk1>
          <a:srgbClr val="4E4E4E"/>
        </a:dk1>
        <a:lt1>
          <a:srgbClr val="FFFFFF"/>
        </a:lt1>
        <a:dk2>
          <a:srgbClr val="245491"/>
        </a:dk2>
        <a:lt2>
          <a:srgbClr val="777777"/>
        </a:lt2>
        <a:accent1>
          <a:srgbClr val="95B8CF"/>
        </a:accent1>
        <a:accent2>
          <a:srgbClr val="000073"/>
        </a:accent2>
        <a:accent3>
          <a:srgbClr val="FFFFFF"/>
        </a:accent3>
        <a:accent4>
          <a:srgbClr val="414141"/>
        </a:accent4>
        <a:accent5>
          <a:srgbClr val="C8D8E4"/>
        </a:accent5>
        <a:accent6>
          <a:srgbClr val="000068"/>
        </a:accent6>
        <a:hlink>
          <a:srgbClr val="F06414"/>
        </a:hlink>
        <a:folHlink>
          <a:srgbClr val="A2B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">
  <a:themeElements>
    <a:clrScheme name="Custom 19">
      <a:dk1>
        <a:srgbClr val="4E4E4E"/>
      </a:dk1>
      <a:lt1>
        <a:srgbClr val="FFFFFF"/>
      </a:lt1>
      <a:dk2>
        <a:srgbClr val="245491"/>
      </a:dk2>
      <a:lt2>
        <a:srgbClr val="777777"/>
      </a:lt2>
      <a:accent1>
        <a:srgbClr val="95B8CF"/>
      </a:accent1>
      <a:accent2>
        <a:srgbClr val="000073"/>
      </a:accent2>
      <a:accent3>
        <a:srgbClr val="F06414"/>
      </a:accent3>
      <a:accent4>
        <a:srgbClr val="A2B000"/>
      </a:accent4>
      <a:accent5>
        <a:srgbClr val="C8D8E4"/>
      </a:accent5>
      <a:accent6>
        <a:srgbClr val="000068"/>
      </a:accent6>
      <a:hlink>
        <a:srgbClr val="F06414"/>
      </a:hlink>
      <a:folHlink>
        <a:srgbClr val="A2B000"/>
      </a:folHlink>
    </a:clrScheme>
    <a:fontScheme name="PPTtemplates_10_01_26_rp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algn="ctr">
          <a:solidFill>
            <a:schemeClr val="accent2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30000"/>
            </a:prstClr>
          </a:outerShdw>
        </a:effectLst>
        <a:extLst/>
      </a:spPr>
      <a:bodyPr lIns="228600" rIns="228600" anchor="ctr"/>
      <a:lstStyle>
        <a:defPPr marL="228600" indent="-228600">
          <a:spcBef>
            <a:spcPts val="600"/>
          </a:spcBef>
          <a:spcAft>
            <a:spcPts val="0"/>
          </a:spcAft>
          <a:buSzPct val="115000"/>
          <a:buChar char="§"/>
          <a:defRPr sz="2000">
            <a:latin typeface="Arial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folHlink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228600" tIns="45720" rIns="228600" bIns="45720" numCol="1" anchor="ctr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65000"/>
          <a:buFont typeface="Wingdings" pitchFamily="2" charset="2"/>
          <a:buNone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/>
        </a:defPPr>
      </a:lstStyle>
    </a:txDef>
  </a:objectDefaults>
  <a:extraClrSchemeLst>
    <a:extraClrScheme>
      <a:clrScheme name="PPTtemplates_10_01_26_r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templates_10_01_26_r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templates_10_01_26_rp 8">
        <a:dk1>
          <a:srgbClr val="4E4E4E"/>
        </a:dk1>
        <a:lt1>
          <a:srgbClr val="FFFFFF"/>
        </a:lt1>
        <a:dk2>
          <a:srgbClr val="245491"/>
        </a:dk2>
        <a:lt2>
          <a:srgbClr val="777777"/>
        </a:lt2>
        <a:accent1>
          <a:srgbClr val="6553A0"/>
        </a:accent1>
        <a:accent2>
          <a:srgbClr val="000073"/>
        </a:accent2>
        <a:accent3>
          <a:srgbClr val="FFFFFF"/>
        </a:accent3>
        <a:accent4>
          <a:srgbClr val="414141"/>
        </a:accent4>
        <a:accent5>
          <a:srgbClr val="B8B3CD"/>
        </a:accent5>
        <a:accent6>
          <a:srgbClr val="000068"/>
        </a:accent6>
        <a:hlink>
          <a:srgbClr val="F06414"/>
        </a:hlink>
        <a:folHlink>
          <a:srgbClr val="A2B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9">
        <a:dk1>
          <a:srgbClr val="4E4E4E"/>
        </a:dk1>
        <a:lt1>
          <a:srgbClr val="FFFFFF"/>
        </a:lt1>
        <a:dk2>
          <a:srgbClr val="245491"/>
        </a:dk2>
        <a:lt2>
          <a:srgbClr val="777777"/>
        </a:lt2>
        <a:accent1>
          <a:srgbClr val="95B8CF"/>
        </a:accent1>
        <a:accent2>
          <a:srgbClr val="000073"/>
        </a:accent2>
        <a:accent3>
          <a:srgbClr val="FFFFFF"/>
        </a:accent3>
        <a:accent4>
          <a:srgbClr val="414141"/>
        </a:accent4>
        <a:accent5>
          <a:srgbClr val="C8D8E4"/>
        </a:accent5>
        <a:accent6>
          <a:srgbClr val="000068"/>
        </a:accent6>
        <a:hlink>
          <a:srgbClr val="F06414"/>
        </a:hlink>
        <a:folHlink>
          <a:srgbClr val="A2B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10007</TotalTime>
  <Words>1712</Words>
  <Application>Microsoft Office PowerPoint</Application>
  <PresentationFormat>A4 Paper (210x297 mm)</PresentationFormat>
  <Paragraphs>365</Paragraphs>
  <Slides>31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Cambria Math</vt:lpstr>
      <vt:lpstr>Courier New</vt:lpstr>
      <vt:lpstr>Helvetica</vt:lpstr>
      <vt:lpstr>Wingdings</vt:lpstr>
      <vt:lpstr>blank</vt:lpstr>
      <vt:lpstr>1_blank</vt:lpstr>
      <vt:lpstr>Lecture 3: Stateless Packet Filtering</vt:lpstr>
      <vt:lpstr>Agenda</vt:lpstr>
      <vt:lpstr>Agenda</vt:lpstr>
      <vt:lpstr>Linux Networking</vt:lpstr>
      <vt:lpstr>File Descriptor</vt:lpstr>
      <vt:lpstr>file (pointed from fd)</vt:lpstr>
      <vt:lpstr>Index node - inode</vt:lpstr>
      <vt:lpstr>BSD Socket Interface and INET sock</vt:lpstr>
      <vt:lpstr>Linux TCP/IP Networking</vt:lpstr>
      <vt:lpstr>Agenda With Highlight</vt:lpstr>
      <vt:lpstr>Protocol Layer - sk_buff</vt:lpstr>
      <vt:lpstr>Protocol Layer - sk_buff</vt:lpstr>
      <vt:lpstr>Protocol Layer - sk_buff</vt:lpstr>
      <vt:lpstr>sk_buff – Access the Headers</vt:lpstr>
      <vt:lpstr>sk_buff – Access the Headers</vt:lpstr>
      <vt:lpstr>Access the Headers</vt:lpstr>
      <vt:lpstr>IP Address Structure</vt:lpstr>
      <vt:lpstr>Subnet mask</vt:lpstr>
      <vt:lpstr>Network Prefix Length</vt:lpstr>
      <vt:lpstr>Network Prefix Length Translation</vt:lpstr>
      <vt:lpstr>IP Address as Integer</vt:lpstr>
      <vt:lpstr>Endianness</vt:lpstr>
      <vt:lpstr>Agenda With Highlight</vt:lpstr>
      <vt:lpstr>Stateless Packet Filtering</vt:lpstr>
      <vt:lpstr>Stateless Packet Filtering</vt:lpstr>
      <vt:lpstr>Stateless Packet Filtering</vt:lpstr>
      <vt:lpstr>Stateless Packet Filtering</vt:lpstr>
      <vt:lpstr>The Rule Table</vt:lpstr>
      <vt:lpstr>The ACK Bit</vt:lpstr>
      <vt:lpstr>Agenda With Highlight</vt:lpstr>
      <vt:lpstr>About assignment 3</vt:lpstr>
    </vt:vector>
  </TitlesOfParts>
  <Company>Check Point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</dc:title>
  <dc:creator>user</dc:creator>
  <cp:lastModifiedBy>Reuven Plevinsky</cp:lastModifiedBy>
  <cp:revision>131</cp:revision>
  <dcterms:created xsi:type="dcterms:W3CDTF">2014-10-27T08:42:40Z</dcterms:created>
  <dcterms:modified xsi:type="dcterms:W3CDTF">2020-10-28T09:31:02Z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NoClassification</vt:lpwstr>
  </property>
  <property fmtid="{D5CDD505-2E9C-101B-9397-08002B2CF9AE}" pid="3" name="ClassificationDisplay">
    <vt:lpwstr>[No Classification] </vt:lpwstr>
  </property>
  <property fmtid="{D5CDD505-2E9C-101B-9397-08002B2CF9AE}" pid="4" name="ClassificationEntries">
    <vt:lpwstr>5</vt:lpwstr>
  </property>
  <property fmtid="{D5CDD505-2E9C-101B-9397-08002B2CF9AE}" pid="5" name="Classification_1">
    <vt:lpwstr>X3preXRmd3RXZFBjfWp2Zm5rSnOXICeDOz0rm46QcyqeLTcxbyYpNi04SVlCT1E=</vt:lpwstr>
  </property>
  <property fmtid="{D5CDD505-2E9C-101B-9397-08002B2CF9AE}" pid="6" name="Verifier">
    <vt:lpwstr>IyCHJSc6Ni2APpMzOzkqPA==</vt:lpwstr>
  </property>
  <property fmtid="{D5CDD505-2E9C-101B-9397-08002B2CF9AE}" pid="7" name="PolicyName">
    <vt:lpwstr>IyBkiiooNjePMZkxLiQsPTo=</vt:lpwstr>
  </property>
  <property fmtid="{D5CDD505-2E9C-101B-9397-08002B2CF9AE}" pid="8" name="Version">
    <vt:lpwstr>Xw==</vt:lpwstr>
  </property>
  <property fmtid="{D5CDD505-2E9C-101B-9397-08002B2CF9AE}" pid="9" name="PolicyID">
    <vt:lpwstr/>
  </property>
  <property fmtid="{D5CDD505-2E9C-101B-9397-08002B2CF9AE}" pid="10" name="DomainID">
    <vt:lpwstr/>
  </property>
  <property fmtid="{D5CDD505-2E9C-101B-9397-08002B2CF9AE}" pid="11" name="HText">
    <vt:lpwstr/>
  </property>
  <property fmtid="{D5CDD505-2E9C-101B-9397-08002B2CF9AE}" pid="12" name="FText">
    <vt:lpwstr/>
  </property>
  <property fmtid="{D5CDD505-2E9C-101B-9397-08002B2CF9AE}" pid="13" name="WMark">
    <vt:lpwstr/>
  </property>
  <property fmtid="{D5CDD505-2E9C-101B-9397-08002B2CF9AE}" pid="14" name="Set">
    <vt:lpwstr>Ky4oOiM=</vt:lpwstr>
  </property>
  <property fmtid="{D5CDD505-2E9C-101B-9397-08002B2CF9AE}" pid="15" name="Classification_2">
    <vt:lpwstr>XH9re3Fmd3RXY1Bjf2pxYG5tQmiEiG8lLCc8nYKXPCCXc36XmywtMTdBXFJAT0xE</vt:lpwstr>
  </property>
  <property fmtid="{D5CDD505-2E9C-101B-9397-08002B2CF9AE}" pid="16" name="Classification_3">
    <vt:lpwstr>XH9re3Fmd3RXY1Bjf2pwY25qSmiEiG85JnSLg4qHOyyVISYkIICLnUSei4SZnYk1nJiXjJuVnZ2HkV2NmoFXQikyNjU4UldRWlVORQ==</vt:lpwstr>
  </property>
  <property fmtid="{D5CDD505-2E9C-101B-9397-08002B2CF9AE}" pid="17" name="Classification_4">
    <vt:lpwstr>XH5rcGl7dXVSd0FgdWRxaGBqU5iIfoaSOiA6hoiALSFIOiogPYuMM5yEgYKbj46ckYRcjJ+ISTgmJD1DJyMpWSQ/</vt:lpwstr>
  </property>
  <property fmtid="{D5CDD505-2E9C-101B-9397-08002B2CF9AE}" pid="18" name="Classification_5">
    <vt:lpwstr>XH5rcGl7dXVSd0FgdWRwaGRpU5iIfpqYaZckjpiHISOaKyQxPYaKSI2DgYiSlyGWl5WRhICKm5qdS5CBmFcgXyc5UiU/OiYgIg==</vt:lpwstr>
  </property>
  <property fmtid="{D5CDD505-2E9C-101B-9397-08002B2CF9AE}" pid="19" name="lqminfo">
    <vt:i4>1</vt:i4>
  </property>
  <property fmtid="{D5CDD505-2E9C-101B-9397-08002B2CF9AE}" pid="20" name="lqmsess">
    <vt:lpwstr>2ab4e1a8-345f-4375-aa77-856ec6d52f14</vt:lpwstr>
  </property>
</Properties>
</file>