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7"/>
  </p:notesMasterIdLst>
  <p:sldIdLst>
    <p:sldId id="312" r:id="rId2"/>
    <p:sldId id="288" r:id="rId3"/>
    <p:sldId id="289" r:id="rId4"/>
    <p:sldId id="304" r:id="rId5"/>
    <p:sldId id="305" r:id="rId6"/>
    <p:sldId id="290" r:id="rId7"/>
    <p:sldId id="307" r:id="rId8"/>
    <p:sldId id="308" r:id="rId9"/>
    <p:sldId id="291" r:id="rId10"/>
    <p:sldId id="309" r:id="rId11"/>
    <p:sldId id="310" r:id="rId12"/>
    <p:sldId id="292" r:id="rId13"/>
    <p:sldId id="293" r:id="rId14"/>
    <p:sldId id="311" r:id="rId15"/>
    <p:sldId id="313" r:id="rId16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65000"/>
      <a:buFont typeface="Wingdings" pitchFamily="2" charset="2"/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chel Peak" initials="" lastIdx="8" clrIdx="0"/>
  <p:cmAuthor id="1" name="Shay Barak" initials="SB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3D4DF"/>
    <a:srgbClr val="245491"/>
    <a:srgbClr val="F06414"/>
    <a:srgbClr val="E2E9EE"/>
    <a:srgbClr val="D1DEE7"/>
    <a:srgbClr val="003366"/>
    <a:srgbClr val="EFF3F6"/>
    <a:srgbClr val="DDE6ED"/>
    <a:srgbClr val="D2E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 autoAdjust="0"/>
    <p:restoredTop sz="84114" autoAdjust="0"/>
  </p:normalViewPr>
  <p:slideViewPr>
    <p:cSldViewPr snapToGrid="0" snapToObjects="1">
      <p:cViewPr varScale="1">
        <p:scale>
          <a:sx n="97" d="100"/>
          <a:sy n="97" d="100"/>
        </p:scale>
        <p:origin x="2220" y="84"/>
      </p:cViewPr>
      <p:guideLst>
        <p:guide orient="horz" pos="352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3EEE9B47-791B-47F7-AE03-C0D580CA0B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6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srgbClr val="C0504D"/>
              </a:buClr>
            </a:pPr>
            <a:fld id="{3EEE9B47-791B-47F7-AE03-C0D580CA0B67}" type="slidenum">
              <a:rPr lang="en-US" smtClean="0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101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482CFB-D83D-4EE1-A955-94C0788DA3D1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969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730C3CAA-957A-4267-9510-1B8F5AB080B0}" type="slidenum">
              <a:rPr lang="ar-SA" sz="1200">
                <a:latin typeface="Arial" charset="0"/>
              </a:rPr>
              <a:pPr algn="r" eaLnBrk="1" hangingPunct="1"/>
              <a:t>12</a:t>
            </a:fld>
            <a:endParaRPr lang="en-US" sz="1200">
              <a:latin typeface="Arial" charset="0"/>
            </a:endParaRPr>
          </a:p>
        </p:txBody>
      </p:sp>
      <p:sp>
        <p:nvSpPr>
          <p:cNvPr id="2970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9DFD449B-9F88-46D7-9356-D2123ED038E1}" type="slidenum">
              <a:rPr lang="ar-SA" sz="1200">
                <a:latin typeface="Arial" charset="0"/>
              </a:rPr>
              <a:pPr algn="r" eaLnBrk="1" hangingPunct="1"/>
              <a:t>12</a:t>
            </a:fld>
            <a:endParaRPr lang="en-US" sz="1200">
              <a:latin typeface="Arial" charset="0"/>
            </a:endParaRPr>
          </a:p>
        </p:txBody>
      </p:sp>
      <p:sp>
        <p:nvSpPr>
          <p:cNvPr id="2970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4B59AADA-F6F5-447D-B14A-5814DBA16BC5}" type="slidenum">
              <a:rPr lang="ar-SA" sz="1200">
                <a:latin typeface="Arial" charset="0"/>
              </a:rPr>
              <a:pPr algn="r" eaLnBrk="1" hangingPunct="1"/>
              <a:t>12</a:t>
            </a:fld>
            <a:endParaRPr lang="en-US" sz="1200">
              <a:latin typeface="Arial" charset="0"/>
            </a:endParaRPr>
          </a:p>
        </p:txBody>
      </p:sp>
      <p:sp>
        <p:nvSpPr>
          <p:cNvPr id="29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96FEF-B94D-450E-95CC-947EA5EE8F51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E5B51A-ECA6-4C5B-8976-9B42C38C3B67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560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D2A1E14C-13F1-4767-A3F5-160B683EB85F}" type="slidenum">
              <a:rPr lang="ar-SA" sz="1200">
                <a:latin typeface="Arial" charset="0"/>
              </a:rPr>
              <a:pPr algn="r" eaLnBrk="1" hangingPunct="1"/>
              <a:t>2</a:t>
            </a:fld>
            <a:endParaRPr lang="en-US" sz="1200">
              <a:latin typeface="Arial" charset="0"/>
            </a:endParaRPr>
          </a:p>
        </p:txBody>
      </p:sp>
      <p:sp>
        <p:nvSpPr>
          <p:cNvPr id="2560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00EB704F-BAD3-4942-ACEF-5AE6CAB3CCE2}" type="slidenum">
              <a:rPr lang="ar-SA" sz="1200">
                <a:latin typeface="Arial" charset="0"/>
              </a:rPr>
              <a:pPr algn="r" eaLnBrk="1" hangingPunct="1"/>
              <a:t>2</a:t>
            </a:fld>
            <a:endParaRPr lang="en-US" sz="1200">
              <a:latin typeface="Arial" charset="0"/>
            </a:endParaRPr>
          </a:p>
        </p:txBody>
      </p:sp>
      <p:sp>
        <p:nvSpPr>
          <p:cNvPr id="2560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26B66322-B7AF-4955-B176-5667A950E981}" type="slidenum">
              <a:rPr lang="ar-SA" sz="1200">
                <a:latin typeface="Arial" charset="0"/>
              </a:rPr>
              <a:pPr algn="r" eaLnBrk="1" hangingPunct="1"/>
              <a:t>2</a:t>
            </a:fld>
            <a:endParaRPr lang="en-US" sz="1200">
              <a:latin typeface="Arial" charset="0"/>
            </a:endParaRPr>
          </a:p>
        </p:txBody>
      </p:sp>
      <p:sp>
        <p:nvSpPr>
          <p:cNvPr id="25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8EB857-F098-4B90-829D-37F6C1E13B93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662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D77E09E1-1AFE-4BC9-86F6-0868F6ED49BA}" type="slidenum">
              <a:rPr lang="ar-SA" sz="1200">
                <a:latin typeface="Arial" charset="0"/>
              </a:rPr>
              <a:pPr algn="r" eaLnBrk="1" hangingPunct="1"/>
              <a:t>3</a:t>
            </a:fld>
            <a:endParaRPr lang="en-US" sz="1200">
              <a:latin typeface="Arial" charset="0"/>
            </a:endParaRPr>
          </a:p>
        </p:txBody>
      </p:sp>
      <p:sp>
        <p:nvSpPr>
          <p:cNvPr id="2662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66ADD5D0-B8DD-471C-B090-BEBC92188E6C}" type="slidenum">
              <a:rPr lang="ar-SA" sz="1200">
                <a:latin typeface="Arial" charset="0"/>
              </a:rPr>
              <a:pPr algn="r" eaLnBrk="1" hangingPunct="1"/>
              <a:t>3</a:t>
            </a:fld>
            <a:endParaRPr lang="en-US" sz="1200">
              <a:latin typeface="Arial" charset="0"/>
            </a:endParaRPr>
          </a:p>
        </p:txBody>
      </p:sp>
      <p:sp>
        <p:nvSpPr>
          <p:cNvPr id="2662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61A9241E-47BA-4D81-BE8D-F467E6D76715}" type="slidenum">
              <a:rPr lang="ar-SA" sz="1200">
                <a:latin typeface="Arial" charset="0"/>
              </a:rPr>
              <a:pPr algn="r" eaLnBrk="1" hangingPunct="1"/>
              <a:t>3</a:t>
            </a:fld>
            <a:endParaRPr lang="en-US" sz="1200">
              <a:latin typeface="Arial" charset="0"/>
            </a:endParaRPr>
          </a:p>
        </p:txBody>
      </p:sp>
      <p:sp>
        <p:nvSpPr>
          <p:cNvPr id="26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An IPS monitors network traffic by analyzing the content of the packets</a:t>
            </a:r>
          </a:p>
          <a:p>
            <a:pPr eaLnBrk="1" hangingPunct="1">
              <a:defRPr/>
            </a:pPr>
            <a:r>
              <a:rPr lang="en-US" dirty="0" smtClean="0"/>
              <a:t>Each packet is being examined to check if it contains any malicious content that appears in the signatures database</a:t>
            </a:r>
          </a:p>
          <a:p>
            <a:pPr eaLnBrk="1" hangingPunct="1">
              <a:defRPr/>
            </a:pPr>
            <a:r>
              <a:rPr lang="en-US" dirty="0" smtClean="0"/>
              <a:t>In case a malicious packet is identified and matched to a signature it can raise an alarm or even block the connection if required</a:t>
            </a:r>
          </a:p>
          <a:p>
            <a:pPr eaLnBrk="1" hangingPunct="1">
              <a:defRPr/>
            </a:pPr>
            <a:r>
              <a:rPr lang="en-US" dirty="0" smtClean="0"/>
              <a:t>Basically an IPS searches for attempts to exploit vulnerabilities within the organization by an external attacker</a:t>
            </a:r>
          </a:p>
          <a:p>
            <a:pPr eaLnBrk="1" hangingPunct="1">
              <a:defRPr/>
            </a:pPr>
            <a:r>
              <a:rPr lang="en-US" smtClean="0"/>
              <a:t>IPS might affect network performance since it </a:t>
            </a:r>
            <a:r>
              <a:rPr lang="en-US" b="1" smtClean="0">
                <a:solidFill>
                  <a:srgbClr val="F06414"/>
                </a:solidFill>
              </a:rPr>
              <a:t>examines all </a:t>
            </a:r>
            <a:r>
              <a:rPr lang="en-US" smtClean="0"/>
              <a:t>incoming and outgoing </a:t>
            </a:r>
            <a:r>
              <a:rPr lang="en-US" b="1" smtClean="0">
                <a:solidFill>
                  <a:srgbClr val="F06414"/>
                </a:solidFill>
              </a:rPr>
              <a:t>network traffic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9B47-791B-47F7-AE03-C0D580CA0B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7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IPS</a:t>
            </a:r>
            <a:r>
              <a:rPr lang="en-US" baseline="0" dirty="0" smtClean="0"/>
              <a:t> and it’s brother IDS (differs by protection vs. detection). IPS uses a negative security logic – the signatures says what’s forbidden (blacklisted) as opposed to positive security logic where the security administrator specifically lists what is allowed (whitelist).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IPS is aimed to protect the Application Layer.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downsides of negative security logic: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False positive vs. False negative – From the eyes of a company owner, which is worse?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Of course a false positive since the one false positive can be a transaction of millions of dollars.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9B47-791B-47F7-AE03-C0D580CA0B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7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C04EAB-0B84-4A23-895D-064FAE6D5D65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C5F8F10F-3C3D-4682-A15A-60FC9A28BD0B}" type="slidenum">
              <a:rPr lang="ar-SA" sz="1200">
                <a:latin typeface="Arial" charset="0"/>
              </a:rPr>
              <a:pPr algn="r" eaLnBrk="1" hangingPunct="1"/>
              <a:t>6</a:t>
            </a:fld>
            <a:endParaRPr lang="en-US" sz="1200">
              <a:latin typeface="Arial" charset="0"/>
            </a:endParaRPr>
          </a:p>
        </p:txBody>
      </p:sp>
      <p:sp>
        <p:nvSpPr>
          <p:cNvPr id="2765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2C52FBC3-2AE9-4CED-BD67-968FA1F6B142}" type="slidenum">
              <a:rPr lang="ar-SA" sz="1200">
                <a:latin typeface="Arial" charset="0"/>
              </a:rPr>
              <a:pPr algn="r" eaLnBrk="1" hangingPunct="1"/>
              <a:t>6</a:t>
            </a:fld>
            <a:endParaRPr lang="en-US" sz="1200">
              <a:latin typeface="Arial" charset="0"/>
            </a:endParaRPr>
          </a:p>
        </p:txBody>
      </p:sp>
      <p:sp>
        <p:nvSpPr>
          <p:cNvPr id="2765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47702129-9060-4ED2-A776-618AA6EC6032}" type="slidenum">
              <a:rPr lang="ar-SA" sz="1200">
                <a:latin typeface="Arial" charset="0"/>
              </a:rPr>
              <a:pPr algn="r" eaLnBrk="1" hangingPunct="1"/>
              <a:t>6</a:t>
            </a:fld>
            <a:endParaRPr lang="en-US" sz="1200">
              <a:latin typeface="Arial" charset="0"/>
            </a:endParaRPr>
          </a:p>
        </p:txBody>
      </p:sp>
      <p:sp>
        <p:nvSpPr>
          <p:cNvPr id="27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mtClean="0"/>
              <a:t>Detect: </a:t>
            </a:r>
            <a:endParaRPr lang="en-US" dirty="0" smtClean="0"/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Inform User: 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Ask User: The users decides if this is a real data</a:t>
            </a:r>
            <a:r>
              <a:rPr lang="en-US" baseline="0" dirty="0" smtClean="0"/>
              <a:t> leak or a false-positive, everything is logged</a:t>
            </a:r>
            <a:endParaRPr lang="en-US" dirty="0" smtClean="0"/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Prevent: The traffic is blocked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9B47-791B-47F7-AE03-C0D580CA0B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7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mtClean="0"/>
              <a:t>Detect: </a:t>
            </a:r>
            <a:endParaRPr lang="en-US" dirty="0" smtClean="0"/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Inform User: 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Ask User: The users decides if this is a real data</a:t>
            </a:r>
            <a:r>
              <a:rPr lang="en-US" baseline="0" dirty="0" smtClean="0"/>
              <a:t> leak or a false-positive, everything is logged</a:t>
            </a:r>
            <a:endParaRPr lang="en-US" dirty="0" smtClean="0"/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Prevent: The traffic is blocked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E9B47-791B-47F7-AE03-C0D580CA0B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7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BAECE6-6601-42F9-9CAF-CFB128EBA67E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2867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46E2AF1C-35D8-4143-8F93-9557D5016D4E}" type="slidenum">
              <a:rPr lang="ar-SA" sz="1200">
                <a:latin typeface="Arial" charset="0"/>
              </a:rPr>
              <a:pPr algn="r" eaLnBrk="1" hangingPunct="1"/>
              <a:t>9</a:t>
            </a:fld>
            <a:endParaRPr lang="en-US" sz="1200">
              <a:latin typeface="Arial" charset="0"/>
            </a:endParaRPr>
          </a:p>
        </p:txBody>
      </p:sp>
      <p:sp>
        <p:nvSpPr>
          <p:cNvPr id="2867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E5D69510-54B8-4A3E-AEDC-A4C9B1A4A6C7}" type="slidenum">
              <a:rPr lang="ar-SA" sz="1200">
                <a:latin typeface="Arial" charset="0"/>
              </a:rPr>
              <a:pPr algn="r" eaLnBrk="1" hangingPunct="1"/>
              <a:t>9</a:t>
            </a:fld>
            <a:endParaRPr lang="en-US" sz="1200">
              <a:latin typeface="Arial" charset="0"/>
            </a:endParaRPr>
          </a:p>
        </p:txBody>
      </p:sp>
      <p:sp>
        <p:nvSpPr>
          <p:cNvPr id="2867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b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r" eaLnBrk="1" hangingPunct="1"/>
            <a:fld id="{6571C0F7-5B61-4730-AD67-574C7A3AFF75}" type="slidenum">
              <a:rPr lang="ar-SA" sz="1200">
                <a:latin typeface="Arial" charset="0"/>
              </a:rPr>
              <a:pPr algn="r" eaLnBrk="1" hangingPunct="1"/>
              <a:t>9</a:t>
            </a:fld>
            <a:endParaRPr lang="en-US" sz="1200">
              <a:latin typeface="Arial" charset="0"/>
            </a:endParaRPr>
          </a:p>
        </p:txBody>
      </p:sp>
      <p:sp>
        <p:nvSpPr>
          <p:cNvPr id="28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52500" y="685800"/>
            <a:ext cx="4953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9525"/>
            <a:ext cx="9906000" cy="6858000"/>
            <a:chOff x="0" y="9525"/>
            <a:chExt cx="9144000" cy="6858000"/>
          </a:xfrm>
        </p:grpSpPr>
        <p:pic>
          <p:nvPicPr>
            <p:cNvPr id="59415" name="Picture 23" descr="S1_10_01_20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25"/>
              <a:ext cx="9144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 userDrawn="1"/>
          </p:nvSpPr>
          <p:spPr bwMode="white">
            <a:xfrm>
              <a:off x="162370" y="1401510"/>
              <a:ext cx="3161944" cy="118786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228600" tIns="45720" rIns="2286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>
                <a:buClr>
                  <a:srgbClr val="000073"/>
                </a:buClr>
              </a:pPr>
              <a:endParaRPr lang="en-US" dirty="0" smtClean="0">
                <a:solidFill>
                  <a:srgbClr val="4E4E4E"/>
                </a:solidFill>
                <a:latin typeface="Arial" pitchFamily="34" charset="0"/>
              </a:endParaRPr>
            </a:p>
          </p:txBody>
        </p:sp>
      </p:grpSp>
      <p:sp>
        <p:nvSpPr>
          <p:cNvPr id="5939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227013" y="3028950"/>
            <a:ext cx="4622800" cy="127635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47650" y="5154658"/>
            <a:ext cx="5393267" cy="1066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pPr>
              <a:buClr>
                <a:srgbClr val="000073"/>
              </a:buClr>
            </a:pPr>
            <a:r>
              <a:rPr lang="en-US" smtClean="0">
                <a:solidFill>
                  <a:srgbClr val="4E4E4E">
                    <a:tint val="75000"/>
                  </a:srgbClr>
                </a:solidFill>
              </a:rPr>
              <a:t>Roei Ben Harush 2014 </a:t>
            </a:r>
            <a:endParaRPr lang="en-US">
              <a:solidFill>
                <a:srgbClr val="4E4E4E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486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16" y="1325880"/>
            <a:ext cx="9169929" cy="4992624"/>
          </a:xfrm>
        </p:spPr>
        <p:txBody>
          <a:bodyPr/>
          <a:lstStyle>
            <a:lvl1pPr marL="285750" indent="-285750">
              <a:spcBef>
                <a:spcPts val="1800"/>
              </a:spcBef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pPr>
              <a:buClr>
                <a:srgbClr val="000073"/>
              </a:buClr>
            </a:pPr>
            <a:r>
              <a:rPr lang="en-US" smtClean="0">
                <a:solidFill>
                  <a:srgbClr val="4E4E4E">
                    <a:tint val="75000"/>
                  </a:srgbClr>
                </a:solidFill>
              </a:rPr>
              <a:t>Roei Ben Harush 2014 </a:t>
            </a:r>
            <a:endParaRPr lang="en-US" dirty="0">
              <a:solidFill>
                <a:srgbClr val="4E4E4E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310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317" y="1325880"/>
            <a:ext cx="4502415" cy="499262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325880"/>
            <a:ext cx="4502415" cy="499262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400" smtClean="0"/>
            </a:lvl4pPr>
            <a:lvl5pPr>
              <a:defRPr lang="en-US"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pPr>
              <a:buClr>
                <a:srgbClr val="000073"/>
              </a:buClr>
            </a:pPr>
            <a:r>
              <a:rPr lang="en-US" smtClean="0">
                <a:solidFill>
                  <a:srgbClr val="4E4E4E">
                    <a:tint val="75000"/>
                  </a:srgbClr>
                </a:solidFill>
              </a:rPr>
              <a:t>Roei Ben Harush 2014 </a:t>
            </a:r>
            <a:endParaRPr lang="en-US">
              <a:solidFill>
                <a:srgbClr val="4E4E4E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018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pPr>
              <a:buClr>
                <a:srgbClr val="000073"/>
              </a:buClr>
            </a:pPr>
            <a:r>
              <a:rPr lang="en-US" smtClean="0">
                <a:solidFill>
                  <a:srgbClr val="4E4E4E">
                    <a:tint val="75000"/>
                  </a:srgbClr>
                </a:solidFill>
              </a:rPr>
              <a:t>Roei Ben Harush 2014 </a:t>
            </a:r>
            <a:endParaRPr lang="en-US">
              <a:solidFill>
                <a:srgbClr val="4E4E4E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510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40576" y="705394"/>
            <a:ext cx="6920048" cy="117566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  <a:extLst/>
        </p:spPr>
        <p:txBody>
          <a:bodyPr lIns="228600" rIns="228600" rtlCol="0" anchor="ctr"/>
          <a:lstStyle/>
          <a:p>
            <a:pPr marL="228600" indent="-228600" algn="ctr">
              <a:spcBef>
                <a:spcPts val="600"/>
              </a:spcBef>
              <a:spcAft>
                <a:spcPts val="0"/>
              </a:spcAft>
              <a:buClr>
                <a:srgbClr val="000073"/>
              </a:buClr>
              <a:buSzPct val="115000"/>
              <a:buFont typeface="Wingdings" pitchFamily="2" charset="2"/>
              <a:buChar char="§"/>
            </a:pPr>
            <a:endParaRPr lang="en-US" sz="2000">
              <a:solidFill>
                <a:srgbClr val="4E4E4E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338917" y="6502400"/>
            <a:ext cx="4292600" cy="355600"/>
          </a:xfrm>
        </p:spPr>
        <p:txBody>
          <a:bodyPr/>
          <a:lstStyle>
            <a:lvl1pPr>
              <a:defRPr sz="1100"/>
            </a:lvl1pPr>
          </a:lstStyle>
          <a:p>
            <a:pPr>
              <a:buClr>
                <a:srgbClr val="000073"/>
              </a:buClr>
            </a:pPr>
            <a:r>
              <a:rPr lang="en-US" smtClean="0">
                <a:solidFill>
                  <a:srgbClr val="4E4E4E">
                    <a:tint val="75000"/>
                  </a:srgbClr>
                </a:solidFill>
              </a:rPr>
              <a:t>Roei Ben Harush 2014 </a:t>
            </a:r>
            <a:endParaRPr lang="en-US">
              <a:solidFill>
                <a:srgbClr val="4E4E4E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45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66316" y="0"/>
            <a:ext cx="7429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6316" y="1323976"/>
            <a:ext cx="9169929" cy="49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9032346" y="6592888"/>
            <a:ext cx="660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349D3042-9933-4C71-BBE3-FA9237566B45}" type="slidenum">
              <a:rPr lang="en-US" sz="900">
                <a:solidFill>
                  <a:srgbClr val="4E4E4E"/>
                </a:solidFill>
                <a:latin typeface="Arial" pitchFamily="34" charset="0"/>
                <a:cs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US" sz="900" dirty="0">
              <a:solidFill>
                <a:srgbClr val="4E4E4E"/>
              </a:solidFill>
              <a:latin typeface="Arial" pitchFamily="34" charset="0"/>
              <a:cs typeface="Arial" charset="0"/>
            </a:endParaRPr>
          </a:p>
        </p:txBody>
      </p:sp>
      <p:sp>
        <p:nvSpPr>
          <p:cNvPr id="58391" name="Rectangle 23"/>
          <p:cNvSpPr>
            <a:spLocks noChangeArrowheads="1"/>
          </p:cNvSpPr>
          <p:nvPr/>
        </p:nvSpPr>
        <p:spPr bwMode="auto">
          <a:xfrm>
            <a:off x="421350" y="4021138"/>
            <a:ext cx="9169929" cy="243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>
                <a:srgbClr val="000073"/>
              </a:buClr>
              <a:buFont typeface="Wingdings" pitchFamily="2" charset="2"/>
              <a:buChar char="n"/>
            </a:pPr>
            <a:endParaRPr lang="en-US" dirty="0">
              <a:solidFill>
                <a:srgbClr val="4E4E4E"/>
              </a:solidFill>
              <a:latin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000073"/>
              </a:buClr>
            </a:pPr>
            <a:r>
              <a:rPr lang="en-US" smtClean="0">
                <a:solidFill>
                  <a:srgbClr val="4E4E4E">
                    <a:tint val="75000"/>
                  </a:srgbClr>
                </a:solidFill>
              </a:rPr>
              <a:t>Roei Ben Harush 2014 </a:t>
            </a:r>
            <a:endParaRPr lang="en-US" dirty="0">
              <a:solidFill>
                <a:srgbClr val="4E4E4E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1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Arial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4E4E4E"/>
          </a:solidFill>
          <a:latin typeface="Helvetica" pitchFamily="34" charset="0"/>
        </a:defRPr>
      </a:lvl9pPr>
    </p:titleStyle>
    <p:bodyStyle>
      <a:lvl1pPr marL="228600" indent="-228600" algn="l" rtl="0" eaLnBrk="1" fontAlgn="base" hangingPunct="1">
        <a:spcBef>
          <a:spcPts val="1200"/>
        </a:spcBef>
        <a:spcAft>
          <a:spcPct val="0"/>
        </a:spcAft>
        <a:buClr>
          <a:schemeClr val="accent2"/>
        </a:buClr>
        <a:buSzPct val="11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5800" indent="-228600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100000"/>
        <a:buFont typeface="Helvetica" pitchFamily="34" charset="0"/>
        <a:buChar char="–"/>
        <a:defRPr sz="2200">
          <a:solidFill>
            <a:schemeClr val="tx1"/>
          </a:solidFill>
          <a:latin typeface="Arial" pitchFamily="34" charset="0"/>
        </a:defRPr>
      </a:lvl2pPr>
      <a:lvl3pPr marL="1143000" indent="-228600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100000"/>
        <a:buFont typeface="Helvetica" pitchFamily="34" charset="0"/>
        <a:buChar char="–"/>
        <a:defRPr sz="2000">
          <a:solidFill>
            <a:schemeClr val="tx1"/>
          </a:solidFill>
          <a:latin typeface="Arial" pitchFamily="34" charset="0"/>
        </a:defRPr>
      </a:lvl3pPr>
      <a:lvl4pPr marL="1600200" indent="-228600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SzPct val="100000"/>
        <a:buFont typeface="Helvetica" pitchFamily="34" charset="0"/>
        <a:buChar char="–"/>
        <a:defRPr sz="1800">
          <a:solidFill>
            <a:schemeClr val="tx1"/>
          </a:solidFill>
          <a:latin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Helvetica" pitchFamily="34" charset="0"/>
        <a:buChar char="–"/>
        <a:defRPr sz="1600" baseline="0">
          <a:solidFill>
            <a:schemeClr val="tx1"/>
          </a:solidFill>
          <a:latin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Project: Advanced </a:t>
            </a:r>
            <a:r>
              <a:rPr lang="en-US" dirty="0" smtClean="0"/>
              <a:t>Security </a:t>
            </a:r>
            <a:r>
              <a:rPr lang="en-US" dirty="0"/>
              <a:t>B</a:t>
            </a:r>
            <a:r>
              <a:rPr lang="en-US" dirty="0" smtClean="0"/>
              <a:t>lade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07"/>
          <a:stretch/>
        </p:blipFill>
        <p:spPr>
          <a:xfrm>
            <a:off x="6618403" y="5316"/>
            <a:ext cx="3179094" cy="133970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IPS and DLP blades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0" y="117021"/>
            <a:ext cx="5344706" cy="12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3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a real world vulnerability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final project, you’ll have to deal with real-world problem</a:t>
            </a:r>
          </a:p>
          <a:p>
            <a:r>
              <a:rPr lang="en-US" dirty="0" smtClean="0"/>
              <a:t>In the IPS part, you’ll ask to make a research about the vulnerability – its cause, affect, how does it work etc.</a:t>
            </a:r>
          </a:p>
          <a:p>
            <a:r>
              <a:rPr lang="en-US" dirty="0" smtClean="0"/>
              <a:t>After a </a:t>
            </a:r>
            <a:r>
              <a:rPr lang="en-US" dirty="0" smtClean="0">
                <a:solidFill>
                  <a:schemeClr val="accent3"/>
                </a:solidFill>
              </a:rPr>
              <a:t>complete </a:t>
            </a:r>
            <a:r>
              <a:rPr lang="en-US" dirty="0" smtClean="0"/>
              <a:t>research, you’ll write the protection to the </a:t>
            </a:r>
            <a:r>
              <a:rPr lang="en-US" dirty="0" smtClean="0"/>
              <a:t>vulnerability</a:t>
            </a:r>
            <a:endParaRPr lang="en-US" dirty="0" smtClean="0"/>
          </a:p>
          <a:p>
            <a:r>
              <a:rPr lang="en-US" dirty="0" smtClean="0"/>
              <a:t>Your firewall will be tested with real exploits! We will see if your protection can stand against real penetration testing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38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a real world vulnerability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DLP part you’ll have to keep </a:t>
            </a:r>
            <a:r>
              <a:rPr lang="en-US" dirty="0"/>
              <a:t>an eye in order to minimize network data leakage </a:t>
            </a:r>
            <a:r>
              <a:rPr lang="en-US" dirty="0" smtClean="0"/>
              <a:t>risks</a:t>
            </a:r>
          </a:p>
          <a:p>
            <a:r>
              <a:rPr lang="en-US" dirty="0" smtClean="0"/>
              <a:t>In order to make it easy for you, we’ll support only http and </a:t>
            </a:r>
            <a:r>
              <a:rPr lang="en-US" dirty="0" err="1" smtClean="0"/>
              <a:t>smtp</a:t>
            </a:r>
            <a:r>
              <a:rPr lang="en-US" dirty="0" smtClean="0"/>
              <a:t> text</a:t>
            </a:r>
          </a:p>
          <a:p>
            <a:r>
              <a:rPr lang="en-US" dirty="0" smtClean="0"/>
              <a:t>You’ll have to protect your organization's source code by recognizing source code being sent through HTTP (GET, POST) or SMTP</a:t>
            </a:r>
          </a:p>
          <a:p>
            <a:r>
              <a:rPr lang="en-US" dirty="0" smtClean="0"/>
              <a:t>Again, you’ll have to research yourself the methods to support, learn and protect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71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Agenda</a:t>
            </a:r>
          </a:p>
        </p:txBody>
      </p:sp>
      <p:grpSp>
        <p:nvGrpSpPr>
          <p:cNvPr id="12291" name="Group 9"/>
          <p:cNvGrpSpPr>
            <a:grpSpLocks/>
          </p:cNvGrpSpPr>
          <p:nvPr/>
        </p:nvGrpSpPr>
        <p:grpSpPr bwMode="auto">
          <a:xfrm>
            <a:off x="1293284" y="1749425"/>
            <a:ext cx="7384785" cy="654050"/>
            <a:chOff x="1193800" y="1749425"/>
            <a:chExt cx="6816724" cy="654050"/>
          </a:xfrm>
        </p:grpSpPr>
        <p:grpSp>
          <p:nvGrpSpPr>
            <p:cNvPr id="12313" name="Group 8"/>
            <p:cNvGrpSpPr>
              <a:grpSpLocks/>
            </p:cNvGrpSpPr>
            <p:nvPr/>
          </p:nvGrpSpPr>
          <p:grpSpPr bwMode="auto">
            <a:xfrm>
              <a:off x="1193800" y="1749425"/>
              <a:ext cx="6756401" cy="654050"/>
              <a:chOff x="1193800" y="1749425"/>
              <a:chExt cx="6756401" cy="654050"/>
            </a:xfrm>
          </p:grpSpPr>
          <p:sp>
            <p:nvSpPr>
              <p:cNvPr id="12315" name="Line 5"/>
              <p:cNvSpPr>
                <a:spLocks noChangeShapeType="1"/>
              </p:cNvSpPr>
              <p:nvPr/>
            </p:nvSpPr>
            <p:spPr bwMode="auto">
              <a:xfrm>
                <a:off x="1295400" y="240347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68" name="Rectangle 4"/>
              <p:cNvSpPr>
                <a:spLocks noChangeArrowheads="1"/>
              </p:cNvSpPr>
              <p:nvPr/>
            </p:nvSpPr>
            <p:spPr bwMode="auto">
              <a:xfrm>
                <a:off x="1193800" y="1749425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1</a:t>
                </a:r>
              </a:p>
            </p:txBody>
          </p:sp>
        </p:grpSp>
        <p:sp>
          <p:nvSpPr>
            <p:cNvPr id="12314" name="Text Box 6"/>
            <p:cNvSpPr txBox="1">
              <a:spLocks noChangeArrowheads="1"/>
            </p:cNvSpPr>
            <p:nvPr/>
          </p:nvSpPr>
          <p:spPr bwMode="auto">
            <a:xfrm>
              <a:off x="1982787" y="183022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IPS</a:t>
              </a:r>
              <a:endParaRPr lang="en-US" sz="2600" dirty="0">
                <a:latin typeface="Arial" charset="0"/>
              </a:endParaRPr>
            </a:p>
          </p:txBody>
        </p:sp>
      </p:grpSp>
      <p:grpSp>
        <p:nvGrpSpPr>
          <p:cNvPr id="12292" name="Group 7"/>
          <p:cNvGrpSpPr>
            <a:grpSpLocks/>
          </p:cNvGrpSpPr>
          <p:nvPr/>
        </p:nvGrpSpPr>
        <p:grpSpPr bwMode="auto">
          <a:xfrm>
            <a:off x="1293284" y="2593975"/>
            <a:ext cx="7384785" cy="654050"/>
            <a:chOff x="1193800" y="2593487"/>
            <a:chExt cx="6816724" cy="654538"/>
          </a:xfrm>
        </p:grpSpPr>
        <p:sp>
          <p:nvSpPr>
            <p:cNvPr id="12307" name="Text Box 6"/>
            <p:cNvSpPr txBox="1">
              <a:spLocks noChangeArrowheads="1"/>
            </p:cNvSpPr>
            <p:nvPr/>
          </p:nvSpPr>
          <p:spPr bwMode="auto">
            <a:xfrm>
              <a:off x="1982787" y="2674778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DLP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12308" name="Group 6"/>
            <p:cNvGrpSpPr>
              <a:grpSpLocks/>
            </p:cNvGrpSpPr>
            <p:nvPr/>
          </p:nvGrpSpPr>
          <p:grpSpPr bwMode="auto">
            <a:xfrm>
              <a:off x="1193800" y="2593487"/>
              <a:ext cx="6756401" cy="654538"/>
              <a:chOff x="1193800" y="2593487"/>
              <a:chExt cx="6756401" cy="654538"/>
            </a:xfrm>
          </p:grpSpPr>
          <p:sp>
            <p:nvSpPr>
              <p:cNvPr id="12309" name="Line 5"/>
              <p:cNvSpPr>
                <a:spLocks noChangeShapeType="1"/>
              </p:cNvSpPr>
              <p:nvPr/>
            </p:nvSpPr>
            <p:spPr bwMode="auto">
              <a:xfrm>
                <a:off x="1295400" y="324802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4"/>
              <p:cNvSpPr>
                <a:spLocks noChangeArrowheads="1"/>
              </p:cNvSpPr>
              <p:nvPr/>
            </p:nvSpPr>
            <p:spPr bwMode="auto">
              <a:xfrm>
                <a:off x="1193800" y="2593487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2</a:t>
                </a:r>
              </a:p>
            </p:txBody>
          </p:sp>
        </p:grpSp>
      </p:grpSp>
      <p:grpSp>
        <p:nvGrpSpPr>
          <p:cNvPr id="12293" name="Group 5"/>
          <p:cNvGrpSpPr>
            <a:grpSpLocks/>
          </p:cNvGrpSpPr>
          <p:nvPr/>
        </p:nvGrpSpPr>
        <p:grpSpPr bwMode="auto">
          <a:xfrm>
            <a:off x="1293284" y="3436939"/>
            <a:ext cx="7384785" cy="655637"/>
            <a:chOff x="1193800" y="3437548"/>
            <a:chExt cx="6816724" cy="655027"/>
          </a:xfrm>
        </p:grpSpPr>
        <p:sp>
          <p:nvSpPr>
            <p:cNvPr id="12301" name="Text Box 6"/>
            <p:cNvSpPr txBox="1">
              <a:spLocks noChangeArrowheads="1"/>
            </p:cNvSpPr>
            <p:nvPr/>
          </p:nvSpPr>
          <p:spPr bwMode="auto">
            <a:xfrm>
              <a:off x="1982787" y="351932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About next assignment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12302" name="Group 4"/>
            <p:cNvGrpSpPr>
              <a:grpSpLocks/>
            </p:cNvGrpSpPr>
            <p:nvPr/>
          </p:nvGrpSpPr>
          <p:grpSpPr bwMode="auto">
            <a:xfrm>
              <a:off x="1193800" y="3437548"/>
              <a:ext cx="6756401" cy="655027"/>
              <a:chOff x="1193800" y="3437548"/>
              <a:chExt cx="6756401" cy="655027"/>
            </a:xfrm>
          </p:grpSpPr>
          <p:sp>
            <p:nvSpPr>
              <p:cNvPr id="12303" name="Line 5"/>
              <p:cNvSpPr>
                <a:spLocks noChangeShapeType="1"/>
              </p:cNvSpPr>
              <p:nvPr/>
            </p:nvSpPr>
            <p:spPr bwMode="auto">
              <a:xfrm>
                <a:off x="1295400" y="409257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193800" y="3437548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3</a:t>
                </a:r>
              </a:p>
            </p:txBody>
          </p:sp>
        </p:grpSp>
      </p:grpSp>
      <p:grpSp>
        <p:nvGrpSpPr>
          <p:cNvPr id="12294" name="Group 3"/>
          <p:cNvGrpSpPr>
            <a:grpSpLocks/>
          </p:cNvGrpSpPr>
          <p:nvPr/>
        </p:nvGrpSpPr>
        <p:grpSpPr bwMode="auto">
          <a:xfrm>
            <a:off x="1293284" y="4292600"/>
            <a:ext cx="7384785" cy="655638"/>
            <a:chOff x="1193800" y="4293333"/>
            <a:chExt cx="6816724" cy="655515"/>
          </a:xfrm>
        </p:grpSpPr>
        <p:sp>
          <p:nvSpPr>
            <p:cNvPr id="12295" name="Text Box 6"/>
            <p:cNvSpPr txBox="1">
              <a:spLocks noChangeArrowheads="1"/>
            </p:cNvSpPr>
            <p:nvPr/>
          </p:nvSpPr>
          <p:spPr bwMode="auto">
            <a:xfrm>
              <a:off x="1982787" y="436387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b="1" dirty="0">
                  <a:solidFill>
                    <a:srgbClr val="F06414"/>
                  </a:solidFill>
                  <a:latin typeface="Arial" charset="0"/>
                </a:rPr>
                <a:t>How to research malware behavior</a:t>
              </a:r>
            </a:p>
          </p:txBody>
        </p:sp>
        <p:grpSp>
          <p:nvGrpSpPr>
            <p:cNvPr id="12296" name="Group 2"/>
            <p:cNvGrpSpPr>
              <a:grpSpLocks/>
            </p:cNvGrpSpPr>
            <p:nvPr/>
          </p:nvGrpSpPr>
          <p:grpSpPr bwMode="auto">
            <a:xfrm>
              <a:off x="1193800" y="4293333"/>
              <a:ext cx="6756401" cy="655515"/>
              <a:chOff x="1193800" y="4293333"/>
              <a:chExt cx="6756401" cy="655515"/>
            </a:xfrm>
          </p:grpSpPr>
          <p:sp>
            <p:nvSpPr>
              <p:cNvPr id="34" name="Line 5"/>
              <p:cNvSpPr>
                <a:spLocks noChangeShapeType="1"/>
              </p:cNvSpPr>
              <p:nvPr/>
            </p:nvSpPr>
            <p:spPr bwMode="auto">
              <a:xfrm>
                <a:off x="1295400" y="4948848"/>
                <a:ext cx="6654799" cy="0"/>
              </a:xfrm>
              <a:prstGeom prst="line">
                <a:avLst/>
              </a:prstGeom>
              <a:noFill/>
              <a:ln w="12700">
                <a:solidFill>
                  <a:schemeClr val="accent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auto">
              <a:xfrm>
                <a:off x="1193800" y="4293333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826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Popular sites for vulnerabilities</a:t>
            </a:r>
          </a:p>
        </p:txBody>
      </p:sp>
      <p:sp>
        <p:nvSpPr>
          <p:cNvPr id="13315" name="Content Placeholder 7"/>
          <p:cNvSpPr>
            <a:spLocks noGrp="1"/>
          </p:cNvSpPr>
          <p:nvPr>
            <p:ph idx="1"/>
          </p:nvPr>
        </p:nvSpPr>
        <p:spPr>
          <a:xfrm>
            <a:off x="247650" y="927101"/>
            <a:ext cx="9410700" cy="63341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You can find useful information in the following websites</a:t>
            </a: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247651" y="2328422"/>
            <a:ext cx="9410699" cy="685800"/>
          </a:xfrm>
          <a:prstGeom prst="roundRect">
            <a:avLst>
              <a:gd name="adj" fmla="val 10597"/>
            </a:avLst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2880" tIns="91440" rIns="182880" bIns="91440" anchor="ctr"/>
          <a:lstStyle/>
          <a:p>
            <a:pPr marL="0"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/>
                </a:solidFill>
              </a:rPr>
              <a:t>https://</a:t>
            </a:r>
            <a:r>
              <a:rPr lang="en-US" sz="2800" b="1" dirty="0" smtClean="0">
                <a:solidFill>
                  <a:schemeClr val="bg1"/>
                </a:solidFill>
              </a:rPr>
              <a:t>www.corelan.be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247651" y="3187898"/>
            <a:ext cx="9410699" cy="685800"/>
          </a:xfrm>
          <a:prstGeom prst="roundRect">
            <a:avLst>
              <a:gd name="adj" fmla="val 10597"/>
            </a:avLst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2880" tIns="91440" rIns="182880" bIns="91440" anchor="ctr"/>
          <a:lstStyle/>
          <a:p>
            <a:pPr marL="0"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/>
                </a:solidFill>
              </a:rPr>
              <a:t>http://</a:t>
            </a:r>
            <a:r>
              <a:rPr lang="en-US" sz="2800" b="1" dirty="0" smtClean="0">
                <a:solidFill>
                  <a:schemeClr val="bg1"/>
                </a:solidFill>
              </a:rPr>
              <a:t>www.exploit-db.com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>
            <a:spLocks noChangeArrowheads="1"/>
          </p:cNvSpPr>
          <p:nvPr/>
        </p:nvSpPr>
        <p:spPr bwMode="auto">
          <a:xfrm>
            <a:off x="247651" y="4047374"/>
            <a:ext cx="9410699" cy="685800"/>
          </a:xfrm>
          <a:prstGeom prst="roundRect">
            <a:avLst>
              <a:gd name="adj" fmla="val 10597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2880" tIns="91440" rIns="182880" bIns="91440" anchor="ctr"/>
          <a:lstStyle/>
          <a:p>
            <a:pPr marL="0"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/>
                </a:solidFill>
              </a:rPr>
              <a:t>http://</a:t>
            </a:r>
            <a:r>
              <a:rPr lang="en-US" sz="2800" b="1" dirty="0" smtClean="0">
                <a:solidFill>
                  <a:schemeClr val="bg1"/>
                </a:solidFill>
              </a:rPr>
              <a:t>www.securityfocus.com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247651" y="4906850"/>
            <a:ext cx="9410699" cy="685800"/>
          </a:xfrm>
          <a:prstGeom prst="roundRect">
            <a:avLst>
              <a:gd name="adj" fmla="val 10597"/>
            </a:avLst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2880" tIns="91440" rIns="182880" bIns="91440" anchor="ctr"/>
          <a:lstStyle/>
          <a:p>
            <a:pPr marL="0"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/>
                </a:solidFill>
              </a:rPr>
              <a:t>https://www.owasp.org</a:t>
            </a: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247651" y="5766325"/>
            <a:ext cx="9410699" cy="685800"/>
          </a:xfrm>
          <a:prstGeom prst="roundRect">
            <a:avLst>
              <a:gd name="adj" fmla="val 10597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2880" tIns="91440" rIns="182880" bIns="91440" anchor="ctr"/>
          <a:lstStyle/>
          <a:p>
            <a:pPr marL="0"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/>
                </a:solidFill>
              </a:rPr>
              <a:t>https://</a:t>
            </a:r>
            <a:r>
              <a:rPr lang="en-US" sz="2800" b="1" dirty="0" smtClean="0">
                <a:solidFill>
                  <a:schemeClr val="bg1"/>
                </a:solidFill>
              </a:rPr>
              <a:t>www.google.com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247650" y="1478997"/>
            <a:ext cx="9410699" cy="685800"/>
          </a:xfrm>
          <a:prstGeom prst="roundRect">
            <a:avLst>
              <a:gd name="adj" fmla="val 10597"/>
            </a:avLst>
          </a:prstGeom>
          <a:solidFill>
            <a:schemeClr val="tx2">
              <a:lumMod val="40000"/>
              <a:lumOff val="60000"/>
            </a:schemeClr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2880" tIns="91440" rIns="182880" bIns="91440" anchor="ctr"/>
          <a:lstStyle/>
          <a:p>
            <a:pPr marL="0"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bg1"/>
                </a:solidFill>
              </a:rPr>
              <a:t>https://cve.mitre.org</a:t>
            </a:r>
          </a:p>
        </p:txBody>
      </p:sp>
    </p:spTree>
    <p:extLst>
      <p:ext uri="{BB962C8B-B14F-4D97-AF65-F5344CB8AC3E}">
        <p14:creationId xmlns:p14="http://schemas.microsoft.com/office/powerpoint/2010/main" val="12525179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about SQL injection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16" y="836579"/>
            <a:ext cx="5741176" cy="3753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455" y="914400"/>
            <a:ext cx="5183526" cy="404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16" y="2911778"/>
            <a:ext cx="5103132" cy="359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487" y="1617452"/>
            <a:ext cx="6578609" cy="392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801" y="2383277"/>
            <a:ext cx="5888180" cy="40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375" y="2023353"/>
            <a:ext cx="5634516" cy="423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16" y="836579"/>
            <a:ext cx="6198951" cy="4859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78" y="846308"/>
            <a:ext cx="6191709" cy="4859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621" y="584160"/>
            <a:ext cx="6525742" cy="512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5430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Metasploit</a:t>
            </a:r>
            <a:endParaRPr lang="en-US" dirty="0"/>
          </a:p>
        </p:txBody>
      </p:sp>
      <p:sp>
        <p:nvSpPr>
          <p:cNvPr id="3" name="Content Placeholder 7"/>
          <p:cNvSpPr txBox="1">
            <a:spLocks/>
          </p:cNvSpPr>
          <p:nvPr/>
        </p:nvSpPr>
        <p:spPr>
          <a:xfrm>
            <a:off x="247650" y="927101"/>
            <a:ext cx="9410700" cy="513841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elvetica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Helvetica" pitchFamily="34" charset="0"/>
              <a:buChar char="–"/>
              <a:defRPr sz="1600" baseline="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 smtClean="0">
                <a:latin typeface="Arial" charset="0"/>
                <a:cs typeface="Arial" charset="0"/>
              </a:rPr>
              <a:t>Metasploit</a:t>
            </a:r>
            <a:r>
              <a:rPr lang="en-US" kern="0" dirty="0" smtClean="0">
                <a:latin typeface="Arial" charset="0"/>
                <a:cs typeface="Arial" charset="0"/>
              </a:rPr>
              <a:t> is a useful tool for vulnerabilities testing and research</a:t>
            </a:r>
          </a:p>
          <a:p>
            <a:r>
              <a:rPr lang="en-US" kern="0" dirty="0" smtClean="0">
                <a:latin typeface="Arial" charset="0"/>
                <a:cs typeface="Arial" charset="0"/>
              </a:rPr>
              <a:t>This tool is integrated in Kali Linux</a:t>
            </a:r>
          </a:p>
          <a:p>
            <a:r>
              <a:rPr lang="en-US" kern="0" dirty="0" smtClean="0">
                <a:latin typeface="Arial" charset="0"/>
                <a:cs typeface="Arial" charset="0"/>
              </a:rPr>
              <a:t>For this stage</a:t>
            </a:r>
            <a:r>
              <a:rPr lang="en-US" kern="0" dirty="0">
                <a:latin typeface="Arial" charset="0"/>
                <a:cs typeface="Arial" charset="0"/>
              </a:rPr>
              <a:t>, </a:t>
            </a:r>
            <a:r>
              <a:rPr lang="en-US" kern="0" dirty="0" smtClean="0">
                <a:latin typeface="Arial" charset="0"/>
                <a:cs typeface="Arial" charset="0"/>
              </a:rPr>
              <a:t>you </a:t>
            </a:r>
            <a:r>
              <a:rPr lang="en-US" kern="0" dirty="0">
                <a:latin typeface="Arial" charset="0"/>
                <a:cs typeface="Arial" charset="0"/>
              </a:rPr>
              <a:t>should consider using this tool for your research</a:t>
            </a:r>
            <a:endParaRPr lang="en-US" kern="0" dirty="0" smtClean="0">
              <a:latin typeface="Arial" charset="0"/>
              <a:cs typeface="Arial" charset="0"/>
            </a:endParaRPr>
          </a:p>
          <a:p>
            <a:r>
              <a:rPr lang="en-US" kern="0" dirty="0" smtClean="0">
                <a:latin typeface="Arial" charset="0"/>
                <a:cs typeface="Arial" charset="0"/>
              </a:rPr>
              <a:t>Download the image of Kali Linux (</a:t>
            </a:r>
            <a:r>
              <a:rPr lang="en-US" kern="0" dirty="0" err="1" smtClean="0">
                <a:latin typeface="Arial" charset="0"/>
                <a:cs typeface="Arial" charset="0"/>
              </a:rPr>
              <a:t>iso</a:t>
            </a:r>
            <a:r>
              <a:rPr lang="en-US" kern="0" dirty="0" smtClean="0">
                <a:latin typeface="Arial" charset="0"/>
                <a:cs typeface="Arial" charset="0"/>
              </a:rPr>
              <a:t> file)</a:t>
            </a:r>
          </a:p>
          <a:p>
            <a:r>
              <a:rPr lang="en-US" kern="0" dirty="0" smtClean="0">
                <a:latin typeface="Arial" charset="0"/>
                <a:cs typeface="Arial" charset="0"/>
              </a:rPr>
              <a:t>Create new virtual machine:</a:t>
            </a:r>
          </a:p>
          <a:p>
            <a:pPr lvl="1"/>
            <a:r>
              <a:rPr lang="en-US" kern="0" dirty="0" smtClean="0">
                <a:latin typeface="Arial" charset="0"/>
                <a:cs typeface="Arial" charset="0"/>
              </a:rPr>
              <a:t>Type: Linux</a:t>
            </a:r>
          </a:p>
          <a:p>
            <a:pPr lvl="1"/>
            <a:r>
              <a:rPr lang="en-US" kern="0" dirty="0" smtClean="0">
                <a:latin typeface="Arial" charset="0"/>
                <a:cs typeface="Arial" charset="0"/>
              </a:rPr>
              <a:t>Version: </a:t>
            </a:r>
            <a:r>
              <a:rPr lang="en-US" kern="0" dirty="0" err="1" smtClean="0">
                <a:latin typeface="Arial" charset="0"/>
                <a:cs typeface="Arial" charset="0"/>
              </a:rPr>
              <a:t>Debian</a:t>
            </a:r>
            <a:r>
              <a:rPr lang="en-US" kern="0" dirty="0" smtClean="0">
                <a:latin typeface="Arial" charset="0"/>
                <a:cs typeface="Arial" charset="0"/>
              </a:rPr>
              <a:t> (32-bit)</a:t>
            </a:r>
          </a:p>
          <a:p>
            <a:pPr lvl="1"/>
            <a:r>
              <a:rPr lang="en-US" kern="0" dirty="0" smtClean="0">
                <a:latin typeface="Arial" charset="0"/>
                <a:cs typeface="Arial" charset="0"/>
              </a:rPr>
              <a:t>Allocate minimum 15GB hard drive</a:t>
            </a:r>
          </a:p>
          <a:p>
            <a:pPr lvl="1"/>
            <a:endParaRPr lang="en-US" kern="0" dirty="0" smtClean="0">
              <a:latin typeface="Arial" charset="0"/>
              <a:cs typeface="Arial" charset="0"/>
            </a:endParaRPr>
          </a:p>
          <a:p>
            <a:pPr lvl="1"/>
            <a:endParaRPr lang="en-US" kern="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799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Agenda</a:t>
            </a:r>
          </a:p>
        </p:txBody>
      </p:sp>
      <p:grpSp>
        <p:nvGrpSpPr>
          <p:cNvPr id="8195" name="Group 12"/>
          <p:cNvGrpSpPr>
            <a:grpSpLocks/>
          </p:cNvGrpSpPr>
          <p:nvPr/>
        </p:nvGrpSpPr>
        <p:grpSpPr bwMode="auto">
          <a:xfrm>
            <a:off x="1293284" y="1749425"/>
            <a:ext cx="7384785" cy="654050"/>
            <a:chOff x="1193800" y="1749425"/>
            <a:chExt cx="6816724" cy="654050"/>
          </a:xfrm>
        </p:grpSpPr>
        <p:grpSp>
          <p:nvGrpSpPr>
            <p:cNvPr id="8217" name="Group 4"/>
            <p:cNvGrpSpPr>
              <a:grpSpLocks/>
            </p:cNvGrpSpPr>
            <p:nvPr/>
          </p:nvGrpSpPr>
          <p:grpSpPr bwMode="auto">
            <a:xfrm>
              <a:off x="1193800" y="1749425"/>
              <a:ext cx="6756401" cy="654050"/>
              <a:chOff x="1193800" y="1749425"/>
              <a:chExt cx="6756401" cy="654050"/>
            </a:xfrm>
          </p:grpSpPr>
          <p:sp>
            <p:nvSpPr>
              <p:cNvPr id="8219" name="Line 5"/>
              <p:cNvSpPr>
                <a:spLocks noChangeShapeType="1"/>
              </p:cNvSpPr>
              <p:nvPr/>
            </p:nvSpPr>
            <p:spPr bwMode="auto">
              <a:xfrm>
                <a:off x="1295400" y="240347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68" name="Rectangle 4"/>
              <p:cNvSpPr>
                <a:spLocks noChangeArrowheads="1"/>
              </p:cNvSpPr>
              <p:nvPr/>
            </p:nvSpPr>
            <p:spPr bwMode="auto">
              <a:xfrm>
                <a:off x="1193800" y="1749425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1</a:t>
                </a:r>
              </a:p>
            </p:txBody>
          </p:sp>
        </p:grpSp>
        <p:sp>
          <p:nvSpPr>
            <p:cNvPr id="8218" name="Text Box 6"/>
            <p:cNvSpPr txBox="1">
              <a:spLocks noChangeArrowheads="1"/>
            </p:cNvSpPr>
            <p:nvPr/>
          </p:nvSpPr>
          <p:spPr bwMode="auto">
            <a:xfrm>
              <a:off x="1982787" y="183022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IPS</a:t>
              </a:r>
              <a:endParaRPr lang="en-US" sz="2600" dirty="0">
                <a:latin typeface="Arial" charset="0"/>
              </a:endParaRPr>
            </a:p>
          </p:txBody>
        </p:sp>
      </p:grpSp>
      <p:grpSp>
        <p:nvGrpSpPr>
          <p:cNvPr id="8196" name="Group 11"/>
          <p:cNvGrpSpPr>
            <a:grpSpLocks/>
          </p:cNvGrpSpPr>
          <p:nvPr/>
        </p:nvGrpSpPr>
        <p:grpSpPr bwMode="auto">
          <a:xfrm>
            <a:off x="1293284" y="2593975"/>
            <a:ext cx="7384785" cy="654050"/>
            <a:chOff x="1193800" y="2593487"/>
            <a:chExt cx="6816724" cy="654538"/>
          </a:xfrm>
        </p:grpSpPr>
        <p:sp>
          <p:nvSpPr>
            <p:cNvPr id="8211" name="Text Box 6"/>
            <p:cNvSpPr txBox="1">
              <a:spLocks noChangeArrowheads="1"/>
            </p:cNvSpPr>
            <p:nvPr/>
          </p:nvSpPr>
          <p:spPr bwMode="auto">
            <a:xfrm>
              <a:off x="1982787" y="267477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DLP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8212" name="Group 5"/>
            <p:cNvGrpSpPr>
              <a:grpSpLocks/>
            </p:cNvGrpSpPr>
            <p:nvPr/>
          </p:nvGrpSpPr>
          <p:grpSpPr bwMode="auto">
            <a:xfrm>
              <a:off x="1193800" y="2593487"/>
              <a:ext cx="6756401" cy="654538"/>
              <a:chOff x="1193800" y="2593487"/>
              <a:chExt cx="6756401" cy="654538"/>
            </a:xfrm>
          </p:grpSpPr>
          <p:sp>
            <p:nvSpPr>
              <p:cNvPr id="8213" name="Line 5"/>
              <p:cNvSpPr>
                <a:spLocks noChangeShapeType="1"/>
              </p:cNvSpPr>
              <p:nvPr/>
            </p:nvSpPr>
            <p:spPr bwMode="auto">
              <a:xfrm>
                <a:off x="1295400" y="324802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4"/>
              <p:cNvSpPr>
                <a:spLocks noChangeArrowheads="1"/>
              </p:cNvSpPr>
              <p:nvPr/>
            </p:nvSpPr>
            <p:spPr bwMode="auto">
              <a:xfrm>
                <a:off x="1193800" y="2593487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2</a:t>
                </a:r>
              </a:p>
            </p:txBody>
          </p:sp>
        </p:grpSp>
      </p:grpSp>
      <p:grpSp>
        <p:nvGrpSpPr>
          <p:cNvPr id="8197" name="Group 10"/>
          <p:cNvGrpSpPr>
            <a:grpSpLocks/>
          </p:cNvGrpSpPr>
          <p:nvPr/>
        </p:nvGrpSpPr>
        <p:grpSpPr bwMode="auto">
          <a:xfrm>
            <a:off x="1293284" y="3436939"/>
            <a:ext cx="7384785" cy="655637"/>
            <a:chOff x="1193800" y="3437548"/>
            <a:chExt cx="6816724" cy="655027"/>
          </a:xfrm>
        </p:grpSpPr>
        <p:sp>
          <p:nvSpPr>
            <p:cNvPr id="8205" name="Text Box 6"/>
            <p:cNvSpPr txBox="1">
              <a:spLocks noChangeArrowheads="1"/>
            </p:cNvSpPr>
            <p:nvPr/>
          </p:nvSpPr>
          <p:spPr bwMode="auto">
            <a:xfrm>
              <a:off x="1982787" y="351932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About </a:t>
              </a:r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next assignment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8206" name="Group 6"/>
            <p:cNvGrpSpPr>
              <a:grpSpLocks/>
            </p:cNvGrpSpPr>
            <p:nvPr/>
          </p:nvGrpSpPr>
          <p:grpSpPr bwMode="auto">
            <a:xfrm>
              <a:off x="1193800" y="3437548"/>
              <a:ext cx="6756401" cy="655027"/>
              <a:chOff x="1193800" y="3437548"/>
              <a:chExt cx="6756401" cy="655027"/>
            </a:xfrm>
          </p:grpSpPr>
          <p:sp>
            <p:nvSpPr>
              <p:cNvPr id="8207" name="Line 5"/>
              <p:cNvSpPr>
                <a:spLocks noChangeShapeType="1"/>
              </p:cNvSpPr>
              <p:nvPr/>
            </p:nvSpPr>
            <p:spPr bwMode="auto">
              <a:xfrm>
                <a:off x="1295400" y="409257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193800" y="3437548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3</a:t>
                </a:r>
              </a:p>
            </p:txBody>
          </p:sp>
        </p:grpSp>
      </p:grpSp>
      <p:grpSp>
        <p:nvGrpSpPr>
          <p:cNvPr id="8198" name="Group 9"/>
          <p:cNvGrpSpPr>
            <a:grpSpLocks/>
          </p:cNvGrpSpPr>
          <p:nvPr/>
        </p:nvGrpSpPr>
        <p:grpSpPr bwMode="auto">
          <a:xfrm>
            <a:off x="1293284" y="4292600"/>
            <a:ext cx="7384785" cy="655638"/>
            <a:chOff x="1193800" y="4293333"/>
            <a:chExt cx="6816724" cy="655515"/>
          </a:xfrm>
        </p:grpSpPr>
        <p:sp>
          <p:nvSpPr>
            <p:cNvPr id="8199" name="Text Box 6"/>
            <p:cNvSpPr txBox="1">
              <a:spLocks noChangeArrowheads="1"/>
            </p:cNvSpPr>
            <p:nvPr/>
          </p:nvSpPr>
          <p:spPr bwMode="auto">
            <a:xfrm>
              <a:off x="1982787" y="436387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 smtClean="0">
                  <a:solidFill>
                    <a:srgbClr val="464646"/>
                  </a:solidFill>
                  <a:latin typeface="Arial" charset="0"/>
                </a:rPr>
                <a:t>How to research malware behavior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8200" name="Group 8"/>
            <p:cNvGrpSpPr>
              <a:grpSpLocks/>
            </p:cNvGrpSpPr>
            <p:nvPr/>
          </p:nvGrpSpPr>
          <p:grpSpPr bwMode="auto">
            <a:xfrm>
              <a:off x="1193800" y="4293333"/>
              <a:ext cx="6756401" cy="655515"/>
              <a:chOff x="1193800" y="4293333"/>
              <a:chExt cx="6756401" cy="655515"/>
            </a:xfrm>
          </p:grpSpPr>
          <p:sp>
            <p:nvSpPr>
              <p:cNvPr id="8201" name="Line 5"/>
              <p:cNvSpPr>
                <a:spLocks noChangeShapeType="1"/>
              </p:cNvSpPr>
              <p:nvPr/>
            </p:nvSpPr>
            <p:spPr bwMode="auto">
              <a:xfrm>
                <a:off x="1295400" y="4948848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auto">
              <a:xfrm>
                <a:off x="1193800" y="4293333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7569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Agenda</a:t>
            </a:r>
          </a:p>
        </p:txBody>
      </p:sp>
      <p:grpSp>
        <p:nvGrpSpPr>
          <p:cNvPr id="9219" name="Group 8"/>
          <p:cNvGrpSpPr>
            <a:grpSpLocks/>
          </p:cNvGrpSpPr>
          <p:nvPr/>
        </p:nvGrpSpPr>
        <p:grpSpPr bwMode="auto">
          <a:xfrm>
            <a:off x="1293284" y="1749425"/>
            <a:ext cx="7384785" cy="654050"/>
            <a:chOff x="1193800" y="1749425"/>
            <a:chExt cx="6816724" cy="654050"/>
          </a:xfrm>
        </p:grpSpPr>
        <p:grpSp>
          <p:nvGrpSpPr>
            <p:cNvPr id="9241" name="Group 2"/>
            <p:cNvGrpSpPr>
              <a:grpSpLocks/>
            </p:cNvGrpSpPr>
            <p:nvPr/>
          </p:nvGrpSpPr>
          <p:grpSpPr bwMode="auto">
            <a:xfrm>
              <a:off x="1193800" y="1749425"/>
              <a:ext cx="6756401" cy="654050"/>
              <a:chOff x="1193800" y="1749425"/>
              <a:chExt cx="6756401" cy="654050"/>
            </a:xfrm>
          </p:grpSpPr>
          <p:sp>
            <p:nvSpPr>
              <p:cNvPr id="88069" name="Line 5"/>
              <p:cNvSpPr>
                <a:spLocks noChangeShapeType="1"/>
              </p:cNvSpPr>
              <p:nvPr/>
            </p:nvSpPr>
            <p:spPr bwMode="auto">
              <a:xfrm>
                <a:off x="1295400" y="2403475"/>
                <a:ext cx="6654799" cy="0"/>
              </a:xfrm>
              <a:prstGeom prst="line">
                <a:avLst/>
              </a:prstGeom>
              <a:noFill/>
              <a:ln w="12700">
                <a:solidFill>
                  <a:schemeClr val="accent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88068" name="Rectangle 4"/>
              <p:cNvSpPr>
                <a:spLocks noChangeArrowheads="1"/>
              </p:cNvSpPr>
              <p:nvPr/>
            </p:nvSpPr>
            <p:spPr bwMode="auto">
              <a:xfrm>
                <a:off x="1193800" y="1749425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1</a:t>
                </a:r>
              </a:p>
            </p:txBody>
          </p:sp>
        </p:grpSp>
        <p:sp>
          <p:nvSpPr>
            <p:cNvPr id="88070" name="Text Box 6"/>
            <p:cNvSpPr txBox="1">
              <a:spLocks noChangeArrowheads="1"/>
            </p:cNvSpPr>
            <p:nvPr/>
          </p:nvSpPr>
          <p:spPr bwMode="auto">
            <a:xfrm>
              <a:off x="1982788" y="1830388"/>
              <a:ext cx="6027736" cy="492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2600" b="1" dirty="0">
                  <a:solidFill>
                    <a:schemeClr val="accent3"/>
                  </a:solidFill>
                  <a:latin typeface="Arial" pitchFamily="34" charset="0"/>
                </a:rPr>
                <a:t>IPS</a:t>
              </a:r>
            </a:p>
          </p:txBody>
        </p:sp>
      </p:grpSp>
      <p:grpSp>
        <p:nvGrpSpPr>
          <p:cNvPr id="9220" name="Group 7"/>
          <p:cNvGrpSpPr>
            <a:grpSpLocks/>
          </p:cNvGrpSpPr>
          <p:nvPr/>
        </p:nvGrpSpPr>
        <p:grpSpPr bwMode="auto">
          <a:xfrm>
            <a:off x="1293284" y="2593975"/>
            <a:ext cx="7384785" cy="654050"/>
            <a:chOff x="1193800" y="2593487"/>
            <a:chExt cx="6816724" cy="654538"/>
          </a:xfrm>
        </p:grpSpPr>
        <p:sp>
          <p:nvSpPr>
            <p:cNvPr id="9235" name="Text Box 6"/>
            <p:cNvSpPr txBox="1">
              <a:spLocks noChangeArrowheads="1"/>
            </p:cNvSpPr>
            <p:nvPr/>
          </p:nvSpPr>
          <p:spPr bwMode="auto">
            <a:xfrm>
              <a:off x="1982787" y="267477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DLP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9236" name="Group 4"/>
            <p:cNvGrpSpPr>
              <a:grpSpLocks/>
            </p:cNvGrpSpPr>
            <p:nvPr/>
          </p:nvGrpSpPr>
          <p:grpSpPr bwMode="auto">
            <a:xfrm>
              <a:off x="1193800" y="2593487"/>
              <a:ext cx="6756401" cy="654538"/>
              <a:chOff x="1193800" y="2593487"/>
              <a:chExt cx="6756401" cy="654538"/>
            </a:xfrm>
          </p:grpSpPr>
          <p:sp>
            <p:nvSpPr>
              <p:cNvPr id="9237" name="Line 5"/>
              <p:cNvSpPr>
                <a:spLocks noChangeShapeType="1"/>
              </p:cNvSpPr>
              <p:nvPr/>
            </p:nvSpPr>
            <p:spPr bwMode="auto">
              <a:xfrm>
                <a:off x="1295400" y="324802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4"/>
              <p:cNvSpPr>
                <a:spLocks noChangeArrowheads="1"/>
              </p:cNvSpPr>
              <p:nvPr/>
            </p:nvSpPr>
            <p:spPr bwMode="auto">
              <a:xfrm>
                <a:off x="1193800" y="2593487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2</a:t>
                </a:r>
              </a:p>
            </p:txBody>
          </p:sp>
        </p:grpSp>
      </p:grpSp>
      <p:grpSp>
        <p:nvGrpSpPr>
          <p:cNvPr id="9221" name="Group 6"/>
          <p:cNvGrpSpPr>
            <a:grpSpLocks/>
          </p:cNvGrpSpPr>
          <p:nvPr/>
        </p:nvGrpSpPr>
        <p:grpSpPr bwMode="auto">
          <a:xfrm>
            <a:off x="1293284" y="3436939"/>
            <a:ext cx="7384785" cy="655637"/>
            <a:chOff x="1193800" y="3437548"/>
            <a:chExt cx="6816724" cy="655027"/>
          </a:xfrm>
        </p:grpSpPr>
        <p:sp>
          <p:nvSpPr>
            <p:cNvPr id="9229" name="Text Box 6"/>
            <p:cNvSpPr txBox="1">
              <a:spLocks noChangeArrowheads="1"/>
            </p:cNvSpPr>
            <p:nvPr/>
          </p:nvSpPr>
          <p:spPr bwMode="auto">
            <a:xfrm>
              <a:off x="1982787" y="351932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About next assignment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9230" name="Group 5"/>
            <p:cNvGrpSpPr>
              <a:grpSpLocks/>
            </p:cNvGrpSpPr>
            <p:nvPr/>
          </p:nvGrpSpPr>
          <p:grpSpPr bwMode="auto">
            <a:xfrm>
              <a:off x="1193800" y="3437548"/>
              <a:ext cx="6756401" cy="655027"/>
              <a:chOff x="1193800" y="3437548"/>
              <a:chExt cx="6756401" cy="655027"/>
            </a:xfrm>
          </p:grpSpPr>
          <p:sp>
            <p:nvSpPr>
              <p:cNvPr id="9231" name="Line 5"/>
              <p:cNvSpPr>
                <a:spLocks noChangeShapeType="1"/>
              </p:cNvSpPr>
              <p:nvPr/>
            </p:nvSpPr>
            <p:spPr bwMode="auto">
              <a:xfrm>
                <a:off x="1295400" y="409257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193800" y="3437548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3</a:t>
                </a:r>
              </a:p>
            </p:txBody>
          </p:sp>
        </p:grpSp>
      </p:grpSp>
      <p:grpSp>
        <p:nvGrpSpPr>
          <p:cNvPr id="9222" name="Group 10"/>
          <p:cNvGrpSpPr>
            <a:grpSpLocks/>
          </p:cNvGrpSpPr>
          <p:nvPr/>
        </p:nvGrpSpPr>
        <p:grpSpPr bwMode="auto">
          <a:xfrm>
            <a:off x="1293284" y="4292600"/>
            <a:ext cx="7384785" cy="655638"/>
            <a:chOff x="1193800" y="4293333"/>
            <a:chExt cx="6816724" cy="655515"/>
          </a:xfrm>
        </p:grpSpPr>
        <p:sp>
          <p:nvSpPr>
            <p:cNvPr id="9223" name="Text Box 6"/>
            <p:cNvSpPr txBox="1">
              <a:spLocks noChangeArrowheads="1"/>
            </p:cNvSpPr>
            <p:nvPr/>
          </p:nvSpPr>
          <p:spPr bwMode="auto">
            <a:xfrm>
              <a:off x="1982787" y="436387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How to research malware behavior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9224" name="Group 9"/>
            <p:cNvGrpSpPr>
              <a:grpSpLocks/>
            </p:cNvGrpSpPr>
            <p:nvPr/>
          </p:nvGrpSpPr>
          <p:grpSpPr bwMode="auto">
            <a:xfrm>
              <a:off x="1193800" y="4293333"/>
              <a:ext cx="6756401" cy="655515"/>
              <a:chOff x="1193800" y="4293333"/>
              <a:chExt cx="6756401" cy="655515"/>
            </a:xfrm>
          </p:grpSpPr>
          <p:sp>
            <p:nvSpPr>
              <p:cNvPr id="9225" name="Line 5"/>
              <p:cNvSpPr>
                <a:spLocks noChangeShapeType="1"/>
              </p:cNvSpPr>
              <p:nvPr/>
            </p:nvSpPr>
            <p:spPr bwMode="auto">
              <a:xfrm>
                <a:off x="1295400" y="4948848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auto">
              <a:xfrm>
                <a:off x="1193800" y="4293333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8370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Intrusion </a:t>
            </a:r>
            <a:r>
              <a:rPr lang="en-US" dirty="0" smtClean="0">
                <a:latin typeface="Arial" charset="0"/>
              </a:rPr>
              <a:t>Prevention System - IPS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49929"/>
            <a:ext cx="8821738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276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Intrusion </a:t>
            </a:r>
            <a:r>
              <a:rPr lang="en-US" dirty="0" smtClean="0">
                <a:latin typeface="Arial" charset="0"/>
              </a:rPr>
              <a:t>Prevention System - IPS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idx="1"/>
          </p:nvPr>
        </p:nvSpPr>
        <p:spPr>
          <a:xfrm>
            <a:off x="366316" y="946423"/>
            <a:ext cx="9169929" cy="4992687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An </a:t>
            </a:r>
            <a:r>
              <a:rPr lang="en-US" dirty="0"/>
              <a:t>IPS monitors network traffic by analyzing the content of the packets</a:t>
            </a:r>
          </a:p>
          <a:p>
            <a:pPr>
              <a:defRPr/>
            </a:pPr>
            <a:r>
              <a:rPr lang="en-US" dirty="0"/>
              <a:t>Each packet is being examined to check if it contains any malicious content that appears in the signatures database</a:t>
            </a:r>
          </a:p>
          <a:p>
            <a:pPr>
              <a:defRPr/>
            </a:pPr>
            <a:r>
              <a:rPr lang="en-US" dirty="0" smtClean="0"/>
              <a:t>In </a:t>
            </a:r>
            <a:r>
              <a:rPr lang="en-US" dirty="0"/>
              <a:t>case a malicious packet is identified and matched to a signature it can raise an alarm or even block the connection if required</a:t>
            </a:r>
          </a:p>
          <a:p>
            <a:pPr>
              <a:defRPr/>
            </a:pPr>
            <a:r>
              <a:rPr lang="en-US" dirty="0" smtClean="0"/>
              <a:t>IPS </a:t>
            </a:r>
            <a:r>
              <a:rPr lang="en-US" dirty="0"/>
              <a:t>might affect network performance since it </a:t>
            </a:r>
            <a:r>
              <a:rPr lang="en-US" b="1" dirty="0">
                <a:solidFill>
                  <a:srgbClr val="F06414"/>
                </a:solidFill>
              </a:rPr>
              <a:t>examines all </a:t>
            </a:r>
            <a:r>
              <a:rPr lang="en-US" dirty="0"/>
              <a:t>incoming and outgoing </a:t>
            </a:r>
            <a:r>
              <a:rPr lang="en-US" b="1" dirty="0">
                <a:solidFill>
                  <a:srgbClr val="F06414"/>
                </a:solidFill>
              </a:rPr>
              <a:t>network </a:t>
            </a:r>
            <a:r>
              <a:rPr lang="en-US" b="1" dirty="0" smtClean="0">
                <a:solidFill>
                  <a:srgbClr val="F06414"/>
                </a:solidFill>
              </a:rPr>
              <a:t>traffic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58855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Agenda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1293284" y="1749425"/>
            <a:ext cx="7384785" cy="654050"/>
            <a:chOff x="1193800" y="1749425"/>
            <a:chExt cx="6816724" cy="654050"/>
          </a:xfrm>
        </p:grpSpPr>
        <p:grpSp>
          <p:nvGrpSpPr>
            <p:cNvPr id="10265" name="Group 2"/>
            <p:cNvGrpSpPr>
              <a:grpSpLocks/>
            </p:cNvGrpSpPr>
            <p:nvPr/>
          </p:nvGrpSpPr>
          <p:grpSpPr bwMode="auto">
            <a:xfrm>
              <a:off x="1193800" y="1749425"/>
              <a:ext cx="6756401" cy="654050"/>
              <a:chOff x="1193800" y="1749425"/>
              <a:chExt cx="6756401" cy="654050"/>
            </a:xfrm>
          </p:grpSpPr>
          <p:sp>
            <p:nvSpPr>
              <p:cNvPr id="10267" name="Line 5"/>
              <p:cNvSpPr>
                <a:spLocks noChangeShapeType="1"/>
              </p:cNvSpPr>
              <p:nvPr/>
            </p:nvSpPr>
            <p:spPr bwMode="auto">
              <a:xfrm>
                <a:off x="1295400" y="240347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68" name="Rectangle 4"/>
              <p:cNvSpPr>
                <a:spLocks noChangeArrowheads="1"/>
              </p:cNvSpPr>
              <p:nvPr/>
            </p:nvSpPr>
            <p:spPr bwMode="auto">
              <a:xfrm>
                <a:off x="1193800" y="1749425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1</a:t>
                </a:r>
              </a:p>
            </p:txBody>
          </p:sp>
        </p:grpSp>
        <p:sp>
          <p:nvSpPr>
            <p:cNvPr id="10266" name="Text Box 6"/>
            <p:cNvSpPr txBox="1">
              <a:spLocks noChangeArrowheads="1"/>
            </p:cNvSpPr>
            <p:nvPr/>
          </p:nvSpPr>
          <p:spPr bwMode="auto">
            <a:xfrm>
              <a:off x="1982787" y="183022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IPS</a:t>
              </a:r>
              <a:endParaRPr lang="en-US" sz="2600" dirty="0">
                <a:latin typeface="Arial" charset="0"/>
              </a:endParaRPr>
            </a:p>
          </p:txBody>
        </p:sp>
      </p:grpSp>
      <p:grpSp>
        <p:nvGrpSpPr>
          <p:cNvPr id="10244" name="Group 5"/>
          <p:cNvGrpSpPr>
            <a:grpSpLocks/>
          </p:cNvGrpSpPr>
          <p:nvPr/>
        </p:nvGrpSpPr>
        <p:grpSpPr bwMode="auto">
          <a:xfrm>
            <a:off x="1293284" y="2593975"/>
            <a:ext cx="7384785" cy="654050"/>
            <a:chOff x="1193800" y="2593487"/>
            <a:chExt cx="6816724" cy="654538"/>
          </a:xfrm>
        </p:grpSpPr>
        <p:sp>
          <p:nvSpPr>
            <p:cNvPr id="10259" name="Text Box 6"/>
            <p:cNvSpPr txBox="1">
              <a:spLocks noChangeArrowheads="1"/>
            </p:cNvSpPr>
            <p:nvPr/>
          </p:nvSpPr>
          <p:spPr bwMode="auto">
            <a:xfrm>
              <a:off x="1982787" y="267477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b="1" dirty="0">
                  <a:solidFill>
                    <a:srgbClr val="F06414"/>
                  </a:solidFill>
                  <a:latin typeface="Arial" charset="0"/>
                </a:rPr>
                <a:t>DLP</a:t>
              </a:r>
            </a:p>
          </p:txBody>
        </p:sp>
        <p:grpSp>
          <p:nvGrpSpPr>
            <p:cNvPr id="10260" name="Group 4"/>
            <p:cNvGrpSpPr>
              <a:grpSpLocks/>
            </p:cNvGrpSpPr>
            <p:nvPr/>
          </p:nvGrpSpPr>
          <p:grpSpPr bwMode="auto">
            <a:xfrm>
              <a:off x="1193800" y="2593487"/>
              <a:ext cx="6756401" cy="654538"/>
              <a:chOff x="1193800" y="2593487"/>
              <a:chExt cx="6756401" cy="654538"/>
            </a:xfrm>
          </p:grpSpPr>
          <p:sp>
            <p:nvSpPr>
              <p:cNvPr id="24" name="Line 5"/>
              <p:cNvSpPr>
                <a:spLocks noChangeShapeType="1"/>
              </p:cNvSpPr>
              <p:nvPr/>
            </p:nvSpPr>
            <p:spPr bwMode="auto">
              <a:xfrm>
                <a:off x="1295400" y="3248025"/>
                <a:ext cx="6654799" cy="0"/>
              </a:xfrm>
              <a:prstGeom prst="line">
                <a:avLst/>
              </a:prstGeom>
              <a:noFill/>
              <a:ln w="12700">
                <a:solidFill>
                  <a:schemeClr val="accent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5" name="Rectangle 4"/>
              <p:cNvSpPr>
                <a:spLocks noChangeArrowheads="1"/>
              </p:cNvSpPr>
              <p:nvPr/>
            </p:nvSpPr>
            <p:spPr bwMode="auto">
              <a:xfrm>
                <a:off x="1193800" y="2593487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2</a:t>
                </a:r>
              </a:p>
            </p:txBody>
          </p:sp>
        </p:grpSp>
      </p:grpSp>
      <p:grpSp>
        <p:nvGrpSpPr>
          <p:cNvPr id="10245" name="Group 7"/>
          <p:cNvGrpSpPr>
            <a:grpSpLocks/>
          </p:cNvGrpSpPr>
          <p:nvPr/>
        </p:nvGrpSpPr>
        <p:grpSpPr bwMode="auto">
          <a:xfrm>
            <a:off x="1293284" y="3436939"/>
            <a:ext cx="7384785" cy="655637"/>
            <a:chOff x="1193800" y="3437548"/>
            <a:chExt cx="6816724" cy="655027"/>
          </a:xfrm>
        </p:grpSpPr>
        <p:sp>
          <p:nvSpPr>
            <p:cNvPr id="10253" name="Text Box 6"/>
            <p:cNvSpPr txBox="1">
              <a:spLocks noChangeArrowheads="1"/>
            </p:cNvSpPr>
            <p:nvPr/>
          </p:nvSpPr>
          <p:spPr bwMode="auto">
            <a:xfrm>
              <a:off x="1982787" y="351932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About next assignment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10254" name="Group 6"/>
            <p:cNvGrpSpPr>
              <a:grpSpLocks/>
            </p:cNvGrpSpPr>
            <p:nvPr/>
          </p:nvGrpSpPr>
          <p:grpSpPr bwMode="auto">
            <a:xfrm>
              <a:off x="1193800" y="3437548"/>
              <a:ext cx="6756401" cy="655027"/>
              <a:chOff x="1193800" y="3437548"/>
              <a:chExt cx="6756401" cy="655027"/>
            </a:xfrm>
          </p:grpSpPr>
          <p:sp>
            <p:nvSpPr>
              <p:cNvPr id="10255" name="Line 5"/>
              <p:cNvSpPr>
                <a:spLocks noChangeShapeType="1"/>
              </p:cNvSpPr>
              <p:nvPr/>
            </p:nvSpPr>
            <p:spPr bwMode="auto">
              <a:xfrm>
                <a:off x="1295400" y="409257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193800" y="3437548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3</a:t>
                </a:r>
              </a:p>
            </p:txBody>
          </p:sp>
        </p:grpSp>
      </p:grpSp>
      <p:grpSp>
        <p:nvGrpSpPr>
          <p:cNvPr id="10246" name="Group 9"/>
          <p:cNvGrpSpPr>
            <a:grpSpLocks/>
          </p:cNvGrpSpPr>
          <p:nvPr/>
        </p:nvGrpSpPr>
        <p:grpSpPr bwMode="auto">
          <a:xfrm>
            <a:off x="1293284" y="4292600"/>
            <a:ext cx="7384785" cy="655638"/>
            <a:chOff x="1193800" y="4293333"/>
            <a:chExt cx="6816724" cy="655515"/>
          </a:xfrm>
        </p:grpSpPr>
        <p:sp>
          <p:nvSpPr>
            <p:cNvPr id="10247" name="Text Box 6"/>
            <p:cNvSpPr txBox="1">
              <a:spLocks noChangeArrowheads="1"/>
            </p:cNvSpPr>
            <p:nvPr/>
          </p:nvSpPr>
          <p:spPr bwMode="auto">
            <a:xfrm>
              <a:off x="1982787" y="436387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How to research malware behavior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10248" name="Group 8"/>
            <p:cNvGrpSpPr>
              <a:grpSpLocks/>
            </p:cNvGrpSpPr>
            <p:nvPr/>
          </p:nvGrpSpPr>
          <p:grpSpPr bwMode="auto">
            <a:xfrm>
              <a:off x="1193800" y="4293333"/>
              <a:ext cx="6756401" cy="655515"/>
              <a:chOff x="1193800" y="4293333"/>
              <a:chExt cx="6756401" cy="655515"/>
            </a:xfrm>
          </p:grpSpPr>
          <p:sp>
            <p:nvSpPr>
              <p:cNvPr id="10249" name="Line 5"/>
              <p:cNvSpPr>
                <a:spLocks noChangeShapeType="1"/>
              </p:cNvSpPr>
              <p:nvPr/>
            </p:nvSpPr>
            <p:spPr bwMode="auto">
              <a:xfrm>
                <a:off x="1295400" y="4948848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auto">
              <a:xfrm>
                <a:off x="1193800" y="4293333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8849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Data Leak Prevention - DLP</a:t>
            </a:r>
          </a:p>
        </p:txBody>
      </p:sp>
      <p:pic>
        <p:nvPicPr>
          <p:cNvPr id="13320" name="Picture 8" descr="http://www.pentura.com/img/icon_data_servic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387" y="3318072"/>
            <a:ext cx="3390306" cy="286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90" y="1048966"/>
            <a:ext cx="8191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77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Data Leak Prevention - DLP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Nowadays sensitive data can be easily accessed and transferred</a:t>
            </a:r>
            <a:endParaRPr lang="en-US" dirty="0"/>
          </a:p>
          <a:p>
            <a:pPr eaLnBrk="1" hangingPunct="1">
              <a:defRPr/>
            </a:pPr>
            <a:r>
              <a:rPr lang="en-US" dirty="0" smtClean="0"/>
              <a:t>DLP monitors data transfer by deeply inspecting and analyzing the data, source, destination and protocol</a:t>
            </a:r>
          </a:p>
          <a:p>
            <a:pPr eaLnBrk="1" hangingPunct="1">
              <a:defRPr/>
            </a:pPr>
            <a:r>
              <a:rPr lang="en-US" dirty="0" smtClean="0"/>
              <a:t>The data can be anything from accounting papers to source code</a:t>
            </a:r>
            <a:endParaRPr lang="en-US" dirty="0"/>
          </a:p>
          <a:p>
            <a:pPr eaLnBrk="1" hangingPunct="1">
              <a:defRPr/>
            </a:pPr>
            <a:r>
              <a:rPr lang="en-US" dirty="0" smtClean="0"/>
              <a:t>DLP can work in several ways:</a:t>
            </a:r>
          </a:p>
          <a:p>
            <a:pPr lvl="1">
              <a:defRPr/>
            </a:pPr>
            <a:r>
              <a:rPr lang="en-US" dirty="0" smtClean="0"/>
              <a:t>Detect</a:t>
            </a:r>
          </a:p>
          <a:p>
            <a:pPr lvl="1">
              <a:defRPr/>
            </a:pPr>
            <a:r>
              <a:rPr lang="en-US" dirty="0" smtClean="0"/>
              <a:t>Inform</a:t>
            </a:r>
            <a:r>
              <a:rPr lang="en-US" dirty="0"/>
              <a:t> </a:t>
            </a:r>
            <a:r>
              <a:rPr lang="en-US" dirty="0" smtClean="0"/>
              <a:t>User</a:t>
            </a:r>
          </a:p>
          <a:p>
            <a:pPr lvl="1">
              <a:defRPr/>
            </a:pPr>
            <a:r>
              <a:rPr lang="en-US" dirty="0" smtClean="0"/>
              <a:t>Ask User</a:t>
            </a:r>
          </a:p>
          <a:p>
            <a:pPr lvl="1">
              <a:defRPr/>
            </a:pPr>
            <a:r>
              <a:rPr lang="en-US" dirty="0" smtClean="0"/>
              <a:t>Prevent</a:t>
            </a:r>
          </a:p>
        </p:txBody>
      </p:sp>
      <p:pic>
        <p:nvPicPr>
          <p:cNvPr id="1026" name="Picture 2" descr="http://www.infosightinc.com/images/data-loss-preven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517" y="4101843"/>
            <a:ext cx="17907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489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Agenda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1293284" y="1749425"/>
            <a:ext cx="7384785" cy="654050"/>
            <a:chOff x="1193800" y="1749425"/>
            <a:chExt cx="6816724" cy="654050"/>
          </a:xfrm>
        </p:grpSpPr>
        <p:grpSp>
          <p:nvGrpSpPr>
            <p:cNvPr id="11289" name="Group 2"/>
            <p:cNvGrpSpPr>
              <a:grpSpLocks/>
            </p:cNvGrpSpPr>
            <p:nvPr/>
          </p:nvGrpSpPr>
          <p:grpSpPr bwMode="auto">
            <a:xfrm>
              <a:off x="1193800" y="1749425"/>
              <a:ext cx="6756401" cy="654050"/>
              <a:chOff x="1193800" y="1749425"/>
              <a:chExt cx="6756401" cy="654050"/>
            </a:xfrm>
          </p:grpSpPr>
          <p:sp>
            <p:nvSpPr>
              <p:cNvPr id="11291" name="Line 5"/>
              <p:cNvSpPr>
                <a:spLocks noChangeShapeType="1"/>
              </p:cNvSpPr>
              <p:nvPr/>
            </p:nvSpPr>
            <p:spPr bwMode="auto">
              <a:xfrm>
                <a:off x="1295400" y="240347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68" name="Rectangle 4"/>
              <p:cNvSpPr>
                <a:spLocks noChangeArrowheads="1"/>
              </p:cNvSpPr>
              <p:nvPr/>
            </p:nvSpPr>
            <p:spPr bwMode="auto">
              <a:xfrm>
                <a:off x="1193800" y="1749425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1</a:t>
                </a:r>
              </a:p>
            </p:txBody>
          </p:sp>
        </p:grpSp>
        <p:sp>
          <p:nvSpPr>
            <p:cNvPr id="11290" name="Text Box 6"/>
            <p:cNvSpPr txBox="1">
              <a:spLocks noChangeArrowheads="1"/>
            </p:cNvSpPr>
            <p:nvPr/>
          </p:nvSpPr>
          <p:spPr bwMode="auto">
            <a:xfrm>
              <a:off x="1982787" y="183022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IPS</a:t>
              </a:r>
              <a:endParaRPr lang="en-US" sz="2600" dirty="0">
                <a:latin typeface="Arial" charset="0"/>
              </a:endParaRPr>
            </a:p>
          </p:txBody>
        </p:sp>
      </p:grpSp>
      <p:grpSp>
        <p:nvGrpSpPr>
          <p:cNvPr id="11268" name="Group 5"/>
          <p:cNvGrpSpPr>
            <a:grpSpLocks/>
          </p:cNvGrpSpPr>
          <p:nvPr/>
        </p:nvGrpSpPr>
        <p:grpSpPr bwMode="auto">
          <a:xfrm>
            <a:off x="1293284" y="2593975"/>
            <a:ext cx="7384785" cy="654050"/>
            <a:chOff x="1193800" y="2593487"/>
            <a:chExt cx="6816724" cy="654538"/>
          </a:xfrm>
        </p:grpSpPr>
        <p:sp>
          <p:nvSpPr>
            <p:cNvPr id="11283" name="Text Box 6"/>
            <p:cNvSpPr txBox="1">
              <a:spLocks noChangeArrowheads="1"/>
            </p:cNvSpPr>
            <p:nvPr/>
          </p:nvSpPr>
          <p:spPr bwMode="auto">
            <a:xfrm>
              <a:off x="1982787" y="267477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DLP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11284" name="Group 4"/>
            <p:cNvGrpSpPr>
              <a:grpSpLocks/>
            </p:cNvGrpSpPr>
            <p:nvPr/>
          </p:nvGrpSpPr>
          <p:grpSpPr bwMode="auto">
            <a:xfrm>
              <a:off x="1193800" y="2593487"/>
              <a:ext cx="6756401" cy="654538"/>
              <a:chOff x="1193800" y="2593487"/>
              <a:chExt cx="6756401" cy="654538"/>
            </a:xfrm>
          </p:grpSpPr>
          <p:sp>
            <p:nvSpPr>
              <p:cNvPr id="11285" name="Line 5"/>
              <p:cNvSpPr>
                <a:spLocks noChangeShapeType="1"/>
              </p:cNvSpPr>
              <p:nvPr/>
            </p:nvSpPr>
            <p:spPr bwMode="auto">
              <a:xfrm>
                <a:off x="1295400" y="3248025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4"/>
              <p:cNvSpPr>
                <a:spLocks noChangeArrowheads="1"/>
              </p:cNvSpPr>
              <p:nvPr/>
            </p:nvSpPr>
            <p:spPr bwMode="auto">
              <a:xfrm>
                <a:off x="1193800" y="2593487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2</a:t>
                </a:r>
              </a:p>
            </p:txBody>
          </p:sp>
        </p:grpSp>
      </p:grpSp>
      <p:grpSp>
        <p:nvGrpSpPr>
          <p:cNvPr id="11269" name="Group 7"/>
          <p:cNvGrpSpPr>
            <a:grpSpLocks/>
          </p:cNvGrpSpPr>
          <p:nvPr/>
        </p:nvGrpSpPr>
        <p:grpSpPr bwMode="auto">
          <a:xfrm>
            <a:off x="1293284" y="3436939"/>
            <a:ext cx="7384785" cy="655637"/>
            <a:chOff x="1193800" y="3437548"/>
            <a:chExt cx="6816724" cy="655027"/>
          </a:xfrm>
        </p:grpSpPr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1982788" y="3520021"/>
              <a:ext cx="6027736" cy="49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en-US" sz="2600" b="1" dirty="0">
                  <a:solidFill>
                    <a:schemeClr val="accent3"/>
                  </a:solidFill>
                  <a:latin typeface="Arial" pitchFamily="34" charset="0"/>
                </a:rPr>
                <a:t>About next assignment</a:t>
              </a:r>
            </a:p>
          </p:txBody>
        </p:sp>
        <p:grpSp>
          <p:nvGrpSpPr>
            <p:cNvPr id="11278" name="Group 6"/>
            <p:cNvGrpSpPr>
              <a:grpSpLocks/>
            </p:cNvGrpSpPr>
            <p:nvPr/>
          </p:nvGrpSpPr>
          <p:grpSpPr bwMode="auto">
            <a:xfrm>
              <a:off x="1193800" y="3437548"/>
              <a:ext cx="6756401" cy="655027"/>
              <a:chOff x="1193800" y="3437548"/>
              <a:chExt cx="6756401" cy="655027"/>
            </a:xfrm>
          </p:grpSpPr>
          <p:sp>
            <p:nvSpPr>
              <p:cNvPr id="29" name="Line 5"/>
              <p:cNvSpPr>
                <a:spLocks noChangeShapeType="1"/>
              </p:cNvSpPr>
              <p:nvPr/>
            </p:nvSpPr>
            <p:spPr bwMode="auto">
              <a:xfrm>
                <a:off x="1295400" y="4092575"/>
                <a:ext cx="6654799" cy="0"/>
              </a:xfrm>
              <a:prstGeom prst="line">
                <a:avLst/>
              </a:prstGeom>
              <a:noFill/>
              <a:ln w="12700">
                <a:solidFill>
                  <a:schemeClr val="accent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193800" y="3437548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3</a:t>
                </a:r>
              </a:p>
            </p:txBody>
          </p:sp>
        </p:grpSp>
      </p:grpSp>
      <p:grpSp>
        <p:nvGrpSpPr>
          <p:cNvPr id="11270" name="Group 9"/>
          <p:cNvGrpSpPr>
            <a:grpSpLocks/>
          </p:cNvGrpSpPr>
          <p:nvPr/>
        </p:nvGrpSpPr>
        <p:grpSpPr bwMode="auto">
          <a:xfrm>
            <a:off x="1293284" y="4292600"/>
            <a:ext cx="7384785" cy="655638"/>
            <a:chOff x="1193800" y="4293333"/>
            <a:chExt cx="6816724" cy="655515"/>
          </a:xfrm>
        </p:grpSpPr>
        <p:sp>
          <p:nvSpPr>
            <p:cNvPr id="11271" name="Text Box 6"/>
            <p:cNvSpPr txBox="1">
              <a:spLocks noChangeArrowheads="1"/>
            </p:cNvSpPr>
            <p:nvPr/>
          </p:nvSpPr>
          <p:spPr bwMode="auto">
            <a:xfrm>
              <a:off x="1982787" y="4363879"/>
              <a:ext cx="6027737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600" dirty="0">
                  <a:solidFill>
                    <a:srgbClr val="464646"/>
                  </a:solidFill>
                  <a:latin typeface="Arial" charset="0"/>
                </a:rPr>
                <a:t>How to research malware behavior</a:t>
              </a:r>
              <a:endParaRPr lang="en-US" sz="2600" dirty="0">
                <a:latin typeface="Arial" charset="0"/>
              </a:endParaRPr>
            </a:p>
          </p:txBody>
        </p:sp>
        <p:grpSp>
          <p:nvGrpSpPr>
            <p:cNvPr id="11272" name="Group 8"/>
            <p:cNvGrpSpPr>
              <a:grpSpLocks/>
            </p:cNvGrpSpPr>
            <p:nvPr/>
          </p:nvGrpSpPr>
          <p:grpSpPr bwMode="auto">
            <a:xfrm>
              <a:off x="1193800" y="4293333"/>
              <a:ext cx="6756401" cy="655515"/>
              <a:chOff x="1193800" y="4293333"/>
              <a:chExt cx="6756401" cy="655515"/>
            </a:xfrm>
          </p:grpSpPr>
          <p:sp>
            <p:nvSpPr>
              <p:cNvPr id="11273" name="Line 5"/>
              <p:cNvSpPr>
                <a:spLocks noChangeShapeType="1"/>
              </p:cNvSpPr>
              <p:nvPr/>
            </p:nvSpPr>
            <p:spPr bwMode="auto">
              <a:xfrm>
                <a:off x="1295400" y="4948848"/>
                <a:ext cx="6654801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auto">
              <a:xfrm>
                <a:off x="1193800" y="4293333"/>
                <a:ext cx="654050" cy="654050"/>
              </a:xfrm>
              <a:prstGeom prst="roundRect">
                <a:avLst>
                  <a:gd name="adj" fmla="val 11290"/>
                </a:avLst>
              </a:prstGeom>
              <a:gradFill flip="none" rotWithShape="1"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headEnd/>
                <a:tailEnd/>
              </a:ln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182880" tIns="91440" rIns="182880" bIns="9144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b="1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6802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Custom 19">
      <a:dk1>
        <a:srgbClr val="4E4E4E"/>
      </a:dk1>
      <a:lt1>
        <a:srgbClr val="FFFFFF"/>
      </a:lt1>
      <a:dk2>
        <a:srgbClr val="245491"/>
      </a:dk2>
      <a:lt2>
        <a:srgbClr val="777777"/>
      </a:lt2>
      <a:accent1>
        <a:srgbClr val="95B8CF"/>
      </a:accent1>
      <a:accent2>
        <a:srgbClr val="000073"/>
      </a:accent2>
      <a:accent3>
        <a:srgbClr val="F06414"/>
      </a:accent3>
      <a:accent4>
        <a:srgbClr val="A2B000"/>
      </a:accent4>
      <a:accent5>
        <a:srgbClr val="C8D8E4"/>
      </a:accent5>
      <a:accent6>
        <a:srgbClr val="000068"/>
      </a:accent6>
      <a:hlink>
        <a:srgbClr val="F06414"/>
      </a:hlink>
      <a:folHlink>
        <a:srgbClr val="A2B000"/>
      </a:folHlink>
    </a:clrScheme>
    <a:fontScheme name="PPTtemplates_10_01_26_r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algn="ctr">
          <a:solidFill>
            <a:schemeClr val="accent2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30000"/>
            </a:prstClr>
          </a:outerShdw>
        </a:effectLst>
        <a:extLst/>
      </a:spPr>
      <a:bodyPr lIns="228600" rIns="228600" anchor="ctr"/>
      <a:lstStyle>
        <a:defPPr marL="228600" indent="-228600">
          <a:spcBef>
            <a:spcPts val="600"/>
          </a:spcBef>
          <a:spcAft>
            <a:spcPts val="0"/>
          </a:spcAft>
          <a:buSzPct val="115000"/>
          <a:buChar char="§"/>
          <a:defRPr sz="2000">
            <a:latin typeface="Arial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228600" tIns="45720" rIns="22860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65000"/>
          <a:buFont typeface="Wingdings" pitchFamily="2" charset="2"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/>
        </a:defPPr>
      </a:lstStyle>
    </a:txDef>
  </a:objectDefaults>
  <a:extraClrSchemeLst>
    <a:extraClrScheme>
      <a:clrScheme name="PPTtemplates_10_01_26_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templates_10_01_26_rp 8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6553A0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B8B3CD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templates_10_01_26_rp 9">
        <a:dk1>
          <a:srgbClr val="4E4E4E"/>
        </a:dk1>
        <a:lt1>
          <a:srgbClr val="FFFFFF"/>
        </a:lt1>
        <a:dk2>
          <a:srgbClr val="245491"/>
        </a:dk2>
        <a:lt2>
          <a:srgbClr val="777777"/>
        </a:lt2>
        <a:accent1>
          <a:srgbClr val="95B8CF"/>
        </a:accent1>
        <a:accent2>
          <a:srgbClr val="000073"/>
        </a:accent2>
        <a:accent3>
          <a:srgbClr val="FFFFFF"/>
        </a:accent3>
        <a:accent4>
          <a:srgbClr val="414141"/>
        </a:accent4>
        <a:accent5>
          <a:srgbClr val="C8D8E4"/>
        </a:accent5>
        <a:accent6>
          <a:srgbClr val="000068"/>
        </a:accent6>
        <a:hlink>
          <a:srgbClr val="F06414"/>
        </a:hlink>
        <a:folHlink>
          <a:srgbClr val="A2B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747</Words>
  <Application>Microsoft Office PowerPoint</Application>
  <PresentationFormat>A4 Paper (210x297 mm)</PresentationFormat>
  <Paragraphs>140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Helvetica</vt:lpstr>
      <vt:lpstr>Wingdings</vt:lpstr>
      <vt:lpstr>1_blank</vt:lpstr>
      <vt:lpstr>Final Project: Advanced Security Blade</vt:lpstr>
      <vt:lpstr>Agenda</vt:lpstr>
      <vt:lpstr>Agenda</vt:lpstr>
      <vt:lpstr>Intrusion Prevention System - IPS</vt:lpstr>
      <vt:lpstr>Intrusion Prevention System - IPS</vt:lpstr>
      <vt:lpstr>Agenda</vt:lpstr>
      <vt:lpstr>Data Leak Prevention - DLP</vt:lpstr>
      <vt:lpstr>Data Leak Prevention - DLP</vt:lpstr>
      <vt:lpstr>Agenda</vt:lpstr>
      <vt:lpstr>Handle a real world vulnerability</vt:lpstr>
      <vt:lpstr>Handle a real world vulnerability</vt:lpstr>
      <vt:lpstr>Agenda</vt:lpstr>
      <vt:lpstr>Popular sites for vulnerabilities</vt:lpstr>
      <vt:lpstr>Learn about SQL injection</vt:lpstr>
      <vt:lpstr>Metasploit</vt:lpstr>
    </vt:vector>
  </TitlesOfParts>
  <Company>Check 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Advanced security blade</dc:title>
  <dc:creator>user</dc:creator>
  <cp:lastModifiedBy>Reuven Plevinsky</cp:lastModifiedBy>
  <cp:revision>23</cp:revision>
  <dcterms:created xsi:type="dcterms:W3CDTF">2014-12-29T12:19:47Z</dcterms:created>
  <dcterms:modified xsi:type="dcterms:W3CDTF">2019-12-19T18:34:08Z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ClassificationEntries">
    <vt:lpwstr>5</vt:lpwstr>
  </property>
  <property fmtid="{D5CDD505-2E9C-101B-9397-08002B2CF9AE}" pid="5" name="Classification_1">
    <vt:lpwstr>X3preXRmd3RXZFBjfWp2Zm5rSnOXICeDOz0rm46QcyqeLTcxbyYpNi04SVlCT1E=</vt:lpwstr>
  </property>
  <property fmtid="{D5CDD505-2E9C-101B-9397-08002B2CF9AE}" pid="6" name="Verifier">
    <vt:lpwstr>IyCHJSc6Ni2APpMzOzkqPA==</vt:lpwstr>
  </property>
  <property fmtid="{D5CDD505-2E9C-101B-9397-08002B2CF9AE}" pid="7" name="PolicyName">
    <vt:lpwstr>IyBkiiooNjePMZkxLiQsPTo=</vt:lpwstr>
  </property>
  <property fmtid="{D5CDD505-2E9C-101B-9397-08002B2CF9AE}" pid="8" name="Version">
    <vt:lpwstr>Xw==</vt:lpwstr>
  </property>
  <property fmtid="{D5CDD505-2E9C-101B-9397-08002B2CF9AE}" pid="9" name="PolicyID">
    <vt:lpwstr/>
  </property>
  <property fmtid="{D5CDD505-2E9C-101B-9397-08002B2CF9AE}" pid="10" name="DomainID">
    <vt:lpwstr/>
  </property>
  <property fmtid="{D5CDD505-2E9C-101B-9397-08002B2CF9AE}" pid="11" name="HText">
    <vt:lpwstr/>
  </property>
  <property fmtid="{D5CDD505-2E9C-101B-9397-08002B2CF9AE}" pid="12" name="FText">
    <vt:lpwstr/>
  </property>
  <property fmtid="{D5CDD505-2E9C-101B-9397-08002B2CF9AE}" pid="13" name="WMark">
    <vt:lpwstr/>
  </property>
  <property fmtid="{D5CDD505-2E9C-101B-9397-08002B2CF9AE}" pid="14" name="Set">
    <vt:lpwstr>Ky4oOiM=</vt:lpwstr>
  </property>
  <property fmtid="{D5CDD505-2E9C-101B-9397-08002B2CF9AE}" pid="15" name="Classification_2">
    <vt:lpwstr>XH1re39md3RXY1BgdWF8aGBhU5iIfoaSOiA6hoiALSFIc5eKkSAmO1JUV1FAUlA=</vt:lpwstr>
  </property>
  <property fmtid="{D5CDD505-2E9C-101B-9397-08002B2CF9AE}" pid="16" name="Classification_3">
    <vt:lpwstr>XH1re39md3RXY1BgdWJ1aGZgU5iIfpqYaZckjpiHISOaKyQxPYaKSI2DgYiSlyGWl5WRhICKm5qdS5CBmFc+XyM+PT9dR1xSWkhS</vt:lpwstr>
  </property>
  <property fmtid="{D5CDD505-2E9C-101B-9397-08002B2CF9AE}" pid="17" name="Classification_4">
    <vt:lpwstr>XH1re39md3RXY1BgdWNwaGFoU5iIfoaSOiA6hoiALSFIOiogPYuMM5yEgYKbj46ckYRcjJ+ISSYmIDosPUFUI1ZHUkY=</vt:lpwstr>
  </property>
  <property fmtid="{D5CDD505-2E9C-101B-9397-08002B2CF9AE}" pid="18" name="Classification_5">
    <vt:lpwstr>XH1re39md3RXY1BgdWNwaGFvU5iIfpqYaZckjpiHISOaKyQxPYaKSI2DgYiSlyGWl5WRhICKm5qdS5CBmFc+XyM+PT9dR1xSWkhS</vt:lpwstr>
  </property>
  <property fmtid="{D5CDD505-2E9C-101B-9397-08002B2CF9AE}" pid="19" name="lqminfo">
    <vt:i4>1</vt:i4>
  </property>
  <property fmtid="{D5CDD505-2E9C-101B-9397-08002B2CF9AE}" pid="20" name="lqmsess">
    <vt:lpwstr>fe078961-0508-4966-96b6-a8409e865cf2</vt:lpwstr>
  </property>
</Properties>
</file>