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3"/>
  </p:notesMasterIdLst>
  <p:handoutMasterIdLst>
    <p:handoutMasterId r:id="rId14"/>
  </p:handoutMasterIdLst>
  <p:sldIdLst>
    <p:sldId id="256" r:id="rId2"/>
    <p:sldId id="269" r:id="rId3"/>
    <p:sldId id="260" r:id="rId4"/>
    <p:sldId id="257" r:id="rId5"/>
    <p:sldId id="262" r:id="rId6"/>
    <p:sldId id="265" r:id="rId7"/>
    <p:sldId id="258" r:id="rId8"/>
    <p:sldId id="266" r:id="rId9"/>
    <p:sldId id="268"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סגנון בהיר 2 - הדגשה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1" d="100"/>
          <a:sy n="61" d="100"/>
        </p:scale>
        <p:origin x="847" y="43"/>
      </p:cViewPr>
      <p:guideLst/>
    </p:cSldViewPr>
  </p:slideViewPr>
  <p:notesTextViewPr>
    <p:cViewPr>
      <p:scale>
        <a:sx n="1" d="1"/>
        <a:sy n="1" d="1"/>
      </p:scale>
      <p:origin x="0" y="0"/>
    </p:cViewPr>
  </p:notesTextViewPr>
  <p:notesViewPr>
    <p:cSldViewPr snapToGrid="0">
      <p:cViewPr varScale="1">
        <p:scale>
          <a:sx n="50" d="100"/>
          <a:sy n="50" d="100"/>
        </p:scale>
        <p:origin x="2710" y="1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6B30BA08-3180-4026-B88B-C218EC7C6AB4}"/>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46208F41-D18C-4649-9717-335CC58A091A}"/>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E262B655-6EDF-4406-A79B-695E0DF82A1D}" type="datetimeFigureOut">
              <a:rPr lang="he-IL" smtClean="0"/>
              <a:t>ה'/שבט/תשע"ח</a:t>
            </a:fld>
            <a:endParaRPr lang="he-IL"/>
          </a:p>
        </p:txBody>
      </p:sp>
      <p:sp>
        <p:nvSpPr>
          <p:cNvPr id="4" name="מציין מיקום של כותרת תחתונה 3">
            <a:extLst>
              <a:ext uri="{FF2B5EF4-FFF2-40B4-BE49-F238E27FC236}">
                <a16:creationId xmlns:a16="http://schemas.microsoft.com/office/drawing/2014/main" id="{F9ECB440-BC5F-465B-B799-FA8D63B8F09A}"/>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5" name="מציין מיקום של מספר שקופית 4">
            <a:extLst>
              <a:ext uri="{FF2B5EF4-FFF2-40B4-BE49-F238E27FC236}">
                <a16:creationId xmlns:a16="http://schemas.microsoft.com/office/drawing/2014/main" id="{07F745FE-477B-413B-89BB-974AB8571D02}"/>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44545E6A-589C-433F-8BF8-FA7DEE428E3E}" type="slidenum">
              <a:rPr lang="he-IL" smtClean="0"/>
              <a:t>‹#›</a:t>
            </a:fld>
            <a:endParaRPr lang="he-IL"/>
          </a:p>
        </p:txBody>
      </p:sp>
    </p:spTree>
    <p:extLst>
      <p:ext uri="{BB962C8B-B14F-4D97-AF65-F5344CB8AC3E}">
        <p14:creationId xmlns:p14="http://schemas.microsoft.com/office/powerpoint/2010/main" val="3267709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18A63D5-7FC4-41CA-9D01-1832CDFB1088}" type="datetimeFigureOut">
              <a:rPr lang="he-IL" smtClean="0"/>
              <a:t>ה'/שבט/תשע"ח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7060F7C-CC41-4AC7-920C-050C610D2494}" type="slidenum">
              <a:rPr lang="he-IL" smtClean="0"/>
              <a:t>‹#›</a:t>
            </a:fld>
            <a:endParaRPr lang="he-IL"/>
          </a:p>
        </p:txBody>
      </p:sp>
    </p:spTree>
    <p:extLst>
      <p:ext uri="{BB962C8B-B14F-4D97-AF65-F5344CB8AC3E}">
        <p14:creationId xmlns:p14="http://schemas.microsoft.com/office/powerpoint/2010/main" val="27447029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r">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84DBEC-8189-45AD-9C5F-51DEBF3B85A5}" type="datetime8">
              <a:rPr lang="he-IL" smtClean="0"/>
              <a:t>21 ינואר 18</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22407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BF203D1-6C6B-47FF-824B-8735701EE5BD}"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159594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BE0C2FE-9C14-4CD8-B5E2-58D7CA176D83}"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535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F371D015-CC1F-4894-8E57-7609B77535F3}"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837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0F1C6AC-E7DB-44E4-A91E-7D522A7BF92D}"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34346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49817A94-5FF3-48CD-A85B-FEF2044163FD}" type="datetime8">
              <a:rPr lang="he-IL" smtClean="0"/>
              <a:t>21 ינואר 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93977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C98D016A-6917-46CA-A50A-1BBDEDA07904}" type="datetime8">
              <a:rPr lang="he-IL" smtClean="0"/>
              <a:t>21 ינואר 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0109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697D14A-184C-462B-8BEE-7D29F9EFD9C1}" type="datetime8">
              <a:rPr lang="he-IL" smtClean="0"/>
              <a:t>21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406740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773E046-3BDA-4125-817D-3F73AE3DD593}" type="datetime8">
              <a:rPr lang="he-IL" smtClean="0"/>
              <a:t>21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379342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19F516-3D37-4E6C-A5B9-E658C11244D3}" type="datetime8">
              <a:rPr lang="he-IL" smtClean="0"/>
              <a:t>21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181875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0CAD39A-F122-4E9B-9882-C9E88CDBC337}" type="datetime8">
              <a:rPr lang="he-IL" smtClean="0"/>
              <a:t>21 ינואר 18</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13171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5064113-C159-418A-A4E7-AFB1283A062E}"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73443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A00059A-C471-4BDD-8ED6-3CD5663FA083}" type="datetime8">
              <a:rPr lang="he-IL" smtClean="0"/>
              <a:t>21 ינואר 18</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32265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60BBE1B-A6DC-4FCC-93EC-ECE32AEADA4D}" type="datetime8">
              <a:rPr lang="he-IL" smtClean="0"/>
              <a:t>21 ינואר 18</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42250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4459B-4FF7-45B3-9D06-04FB1F977DA0}" type="datetime8">
              <a:rPr lang="he-IL" smtClean="0"/>
              <a:t>21 ינואר 18</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a:xfrm>
            <a:off x="10276321" y="6346261"/>
            <a:ext cx="771089" cy="365125"/>
          </a:xfrm>
        </p:spPr>
        <p:txBody>
          <a:bodyPr/>
          <a:lstStyle>
            <a:lvl1pPr>
              <a:defRPr sz="2000"/>
            </a:lvl1pPr>
          </a:lstStyle>
          <a:p>
            <a:fld id="{EB09F221-FBF7-488A-9429-4CFF1DEC73CB}" type="slidenum">
              <a:rPr lang="he-IL" smtClean="0"/>
              <a:pPr/>
              <a:t>‹#›</a:t>
            </a:fld>
            <a:endParaRPr lang="he-IL"/>
          </a:p>
        </p:txBody>
      </p:sp>
    </p:spTree>
    <p:extLst>
      <p:ext uri="{BB962C8B-B14F-4D97-AF65-F5344CB8AC3E}">
        <p14:creationId xmlns:p14="http://schemas.microsoft.com/office/powerpoint/2010/main" val="37288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D6E212D9-A184-495C-A000-31D7A36C3BFC}"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93570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A1A9477-A438-4794-AE8C-D79930774739}" type="datetime8">
              <a:rPr lang="he-IL" smtClean="0"/>
              <a:t>21 ינואר 18</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B09F221-FBF7-488A-9429-4CFF1DEC73CB}" type="slidenum">
              <a:rPr lang="he-IL" smtClean="0"/>
              <a:t>‹#›</a:t>
            </a:fld>
            <a:endParaRPr lang="he-IL"/>
          </a:p>
        </p:txBody>
      </p:sp>
    </p:spTree>
    <p:extLst>
      <p:ext uri="{BB962C8B-B14F-4D97-AF65-F5344CB8AC3E}">
        <p14:creationId xmlns:p14="http://schemas.microsoft.com/office/powerpoint/2010/main" val="225335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F998BF-EFA2-43C9-960A-F76B1B155F2F}" type="datetime8">
              <a:rPr lang="he-IL" smtClean="0"/>
              <a:t>21 ינואר 18</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r">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39235" y="6405322"/>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09F221-FBF7-488A-9429-4CFF1DEC73CB}" type="slidenum">
              <a:rPr lang="he-IL" smtClean="0"/>
              <a:t>‹#›</a:t>
            </a:fld>
            <a:endParaRPr lang="he-IL"/>
          </a:p>
        </p:txBody>
      </p:sp>
    </p:spTree>
    <p:extLst>
      <p:ext uri="{BB962C8B-B14F-4D97-AF65-F5344CB8AC3E}">
        <p14:creationId xmlns:p14="http://schemas.microsoft.com/office/powerpoint/2010/main" val="3185494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inloox.com/company/blog/articles/the-importance-of-time-management-aspects-of-project-management-part-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0B1FCB30-A8E0-49B4-BDA6-6682728BB429}"/>
              </a:ext>
            </a:extLst>
          </p:cNvPr>
          <p:cNvSpPr/>
          <p:nvPr/>
        </p:nvSpPr>
        <p:spPr>
          <a:xfrm>
            <a:off x="1414268" y="1846256"/>
            <a:ext cx="9363461" cy="1754326"/>
          </a:xfrm>
          <a:prstGeom prst="rect">
            <a:avLst/>
          </a:prstGeom>
          <a:noFill/>
        </p:spPr>
        <p:txBody>
          <a:bodyPr wrap="none" lIns="91440" tIns="45720" rIns="91440" bIns="45720">
            <a:prstTxWarp prst="textArchUp">
              <a:avLst/>
            </a:prstTxWarp>
            <a:spAutoFit/>
            <a:scene3d>
              <a:camera prst="orthographicFront"/>
              <a:lightRig rig="threePt" dir="t"/>
            </a:scene3d>
            <a:sp3d extrusionH="57150">
              <a:bevelT w="82550" h="38100" prst="coolSlant"/>
            </a:sp3d>
          </a:bodyPr>
          <a:lstStyle/>
          <a:p>
            <a:pPr algn="ctr"/>
            <a:r>
              <a:rPr lang="he-IL" sz="5400" b="0" cap="none" spc="0" dirty="0">
                <a:ln w="0"/>
                <a:solidFill>
                  <a:schemeClr val="tx1"/>
                </a:solidFill>
                <a:effectLst>
                  <a:glow rad="101600">
                    <a:schemeClr val="tx1">
                      <a:lumMod val="95000"/>
                      <a:alpha val="60000"/>
                    </a:schemeClr>
                  </a:glow>
                  <a:outerShdw blurRad="60007" dist="310007" dir="7680000" sy="30000" kx="1300200" algn="ctr" rotWithShape="0">
                    <a:prstClr val="black">
                      <a:alpha val="32000"/>
                    </a:prstClr>
                  </a:outerShdw>
                  <a:reflection blurRad="6350" stA="50000" endA="300" endPos="50000" dist="29997" dir="5400000" sy="-100000" algn="bl" rotWithShape="0"/>
                </a:effectLst>
              </a:rPr>
              <a:t>מטלת סיכום סמסטר – עבודת צוות</a:t>
            </a:r>
          </a:p>
          <a:p>
            <a:pPr algn="ctr"/>
            <a:r>
              <a:rPr lang="he-IL" sz="5400" dirty="0">
                <a:ln w="0"/>
                <a:effectLst>
                  <a:glow rad="101600">
                    <a:schemeClr val="tx1">
                      <a:lumMod val="95000"/>
                      <a:alpha val="60000"/>
                    </a:schemeClr>
                  </a:glow>
                  <a:outerShdw blurRad="60007" dist="310007" dir="7680000" sy="30000" kx="1300200" algn="ctr" rotWithShape="0">
                    <a:prstClr val="black">
                      <a:alpha val="32000"/>
                    </a:prstClr>
                  </a:outerShdw>
                  <a:reflection blurRad="6350" stA="50000" endA="300" endPos="50000" dist="29997" dir="5400000" sy="-100000" algn="bl" rotWithShape="0"/>
                </a:effectLst>
              </a:rPr>
              <a:t>קבוצה 4</a:t>
            </a:r>
          </a:p>
        </p:txBody>
      </p:sp>
      <p:sp>
        <p:nvSpPr>
          <p:cNvPr id="5" name="TextBox 4">
            <a:extLst>
              <a:ext uri="{FF2B5EF4-FFF2-40B4-BE49-F238E27FC236}">
                <a16:creationId xmlns:a16="http://schemas.microsoft.com/office/drawing/2014/main" id="{413DDB3B-2923-425E-B700-DEDB703D4EA4}"/>
              </a:ext>
            </a:extLst>
          </p:cNvPr>
          <p:cNvSpPr txBox="1"/>
          <p:nvPr/>
        </p:nvSpPr>
        <p:spPr>
          <a:xfrm>
            <a:off x="3027123" y="3670126"/>
            <a:ext cx="6137753" cy="1569660"/>
          </a:xfrm>
          <a:prstGeom prst="rect">
            <a:avLst/>
          </a:prstGeom>
          <a:noFill/>
        </p:spPr>
        <p:txBody>
          <a:bodyPr wrap="square" rtlCol="1">
            <a:spAutoFit/>
          </a:bodyPr>
          <a:lstStyle/>
          <a:p>
            <a:pPr algn="ctr" rtl="1"/>
            <a:r>
              <a:rPr lang="he-IL" sz="3200" b="1" dirty="0">
                <a:effectLst>
                  <a:outerShdw blurRad="38100" dist="38100" dir="2700000" algn="tl">
                    <a:srgbClr val="000000">
                      <a:alpha val="43137"/>
                    </a:srgbClr>
                  </a:outerShdw>
                </a:effectLst>
              </a:rPr>
              <a:t>מציגים:</a:t>
            </a:r>
          </a:p>
          <a:p>
            <a:pPr algn="ctr" rtl="1"/>
            <a:r>
              <a:rPr lang="he-IL" sz="3200" b="1" dirty="0">
                <a:effectLst>
                  <a:outerShdw blurRad="38100" dist="38100" dir="2700000" algn="tl">
                    <a:srgbClr val="000000">
                      <a:alpha val="43137"/>
                    </a:srgbClr>
                  </a:outerShdw>
                </a:effectLst>
              </a:rPr>
              <a:t>ליאור גל, איתי עלמני, כפיר ביטון, רון בן-צבי, יזהר אננייב</a:t>
            </a:r>
          </a:p>
        </p:txBody>
      </p:sp>
      <p:sp>
        <p:nvSpPr>
          <p:cNvPr id="6" name="מציין מיקום של מספר שקופית 5">
            <a:extLst>
              <a:ext uri="{FF2B5EF4-FFF2-40B4-BE49-F238E27FC236}">
                <a16:creationId xmlns:a16="http://schemas.microsoft.com/office/drawing/2014/main" id="{CF0A1E8E-A3B0-4256-B0CE-868A75AF593B}"/>
              </a:ext>
            </a:extLst>
          </p:cNvPr>
          <p:cNvSpPr>
            <a:spLocks noGrp="1"/>
          </p:cNvSpPr>
          <p:nvPr>
            <p:ph type="sldNum" sz="quarter" idx="12"/>
          </p:nvPr>
        </p:nvSpPr>
        <p:spPr/>
        <p:txBody>
          <a:bodyPr/>
          <a:lstStyle/>
          <a:p>
            <a:fld id="{EB09F221-FBF7-488A-9429-4CFF1DEC73CB}" type="slidenum">
              <a:rPr lang="he-IL" smtClean="0"/>
              <a:t>1</a:t>
            </a:fld>
            <a:endParaRPr lang="he-IL"/>
          </a:p>
        </p:txBody>
      </p:sp>
    </p:spTree>
    <p:extLst>
      <p:ext uri="{BB962C8B-B14F-4D97-AF65-F5344CB8AC3E}">
        <p14:creationId xmlns:p14="http://schemas.microsoft.com/office/powerpoint/2010/main" val="177327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312179-1B4D-44BB-8BD8-15941FD45F63}"/>
              </a:ext>
            </a:extLst>
          </p:cNvPr>
          <p:cNvSpPr txBox="1"/>
          <p:nvPr/>
        </p:nvSpPr>
        <p:spPr>
          <a:xfrm>
            <a:off x="2331929" y="218366"/>
            <a:ext cx="7528142"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תובנות אישיות מהתהליך </a:t>
            </a:r>
            <a:r>
              <a:rPr lang="he-IL" sz="4400" b="1" dirty="0" err="1">
                <a:effectLst>
                  <a:outerShdw blurRad="38100" dist="38100" dir="2700000" algn="tl">
                    <a:srgbClr val="000000">
                      <a:alpha val="43137"/>
                    </a:srgbClr>
                  </a:outerShdw>
                </a:effectLst>
              </a:rPr>
              <a:t>הצוותי</a:t>
            </a:r>
            <a:endParaRPr lang="he-IL" sz="4400" b="1" dirty="0">
              <a:effectLst>
                <a:outerShdw blurRad="38100" dist="38100" dir="2700000" algn="tl">
                  <a:srgbClr val="000000">
                    <a:alpha val="43137"/>
                  </a:srgbClr>
                </a:outerShdw>
              </a:effectLst>
            </a:endParaRPr>
          </a:p>
        </p:txBody>
      </p:sp>
      <p:grpSp>
        <p:nvGrpSpPr>
          <p:cNvPr id="9" name="קבוצה 8">
            <a:extLst>
              <a:ext uri="{FF2B5EF4-FFF2-40B4-BE49-F238E27FC236}">
                <a16:creationId xmlns:a16="http://schemas.microsoft.com/office/drawing/2014/main" id="{B70CAB1B-C2A7-4AD4-AA3D-ED0DAA0FCADE}"/>
              </a:ext>
            </a:extLst>
          </p:cNvPr>
          <p:cNvGrpSpPr/>
          <p:nvPr/>
        </p:nvGrpSpPr>
        <p:grpSpPr>
          <a:xfrm>
            <a:off x="1008345" y="1041132"/>
            <a:ext cx="10741069" cy="5192588"/>
            <a:chOff x="1008345" y="1041132"/>
            <a:chExt cx="10741069" cy="5192588"/>
          </a:xfrm>
        </p:grpSpPr>
        <p:sp>
          <p:nvSpPr>
            <p:cNvPr id="2" name="מלבן 1">
              <a:extLst>
                <a:ext uri="{FF2B5EF4-FFF2-40B4-BE49-F238E27FC236}">
                  <a16:creationId xmlns:a16="http://schemas.microsoft.com/office/drawing/2014/main" id="{0377ED47-617E-4F2E-9D80-374B39D65563}"/>
                </a:ext>
              </a:extLst>
            </p:cNvPr>
            <p:cNvSpPr/>
            <p:nvPr/>
          </p:nvSpPr>
          <p:spPr>
            <a:xfrm>
              <a:off x="1008345" y="1041132"/>
              <a:ext cx="10741069" cy="622222"/>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יזהר –</a:t>
              </a:r>
              <a:r>
                <a:rPr lang="he-IL" sz="3200" dirty="0">
                  <a:solidFill>
                    <a:schemeClr val="tx1">
                      <a:lumMod val="85000"/>
                    </a:schemeClr>
                  </a:solidFill>
                  <a:latin typeface="Calibri" panose="020F0502020204030204" pitchFamily="34" charset="0"/>
                </a:rPr>
                <a:t> </a:t>
              </a:r>
              <a:r>
                <a:rPr lang="he-IL" sz="3200" dirty="0">
                  <a:latin typeface="Calibri" panose="020F0502020204030204" pitchFamily="34" charset="0"/>
                </a:rPr>
                <a:t>"הצלחתי לעבוד בצוות לראשונה בחיי ומצאתי חברים לחיים".</a:t>
              </a:r>
              <a:endParaRPr lang="en-US" sz="3200" dirty="0">
                <a:latin typeface="Calibri" panose="020F0502020204030204" pitchFamily="34" charset="0"/>
              </a:endParaRPr>
            </a:p>
          </p:txBody>
        </p:sp>
        <p:sp>
          <p:nvSpPr>
            <p:cNvPr id="5" name="מלבן 4">
              <a:extLst>
                <a:ext uri="{FF2B5EF4-FFF2-40B4-BE49-F238E27FC236}">
                  <a16:creationId xmlns:a16="http://schemas.microsoft.com/office/drawing/2014/main" id="{E4365610-FA2E-4BA5-8E23-0D65B14900A2}"/>
                </a:ext>
              </a:extLst>
            </p:cNvPr>
            <p:cNvSpPr/>
            <p:nvPr/>
          </p:nvSpPr>
          <p:spPr>
            <a:xfrm>
              <a:off x="1603332" y="1930305"/>
              <a:ext cx="10146082" cy="622222"/>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איתי –</a:t>
              </a:r>
              <a:r>
                <a:rPr lang="he-IL" sz="3200" dirty="0">
                  <a:latin typeface="Calibri" panose="020F0502020204030204" pitchFamily="34" charset="0"/>
                  <a:ea typeface="Calibri" panose="020F0502020204030204" pitchFamily="34" charset="0"/>
                </a:rPr>
                <a:t> "הצלחתי להשתפר בעבודה מול פלטפורמות שונות".</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sp>
          <p:nvSpPr>
            <p:cNvPr id="6" name="מלבן 5">
              <a:extLst>
                <a:ext uri="{FF2B5EF4-FFF2-40B4-BE49-F238E27FC236}">
                  <a16:creationId xmlns:a16="http://schemas.microsoft.com/office/drawing/2014/main" id="{4CE03A90-3E6C-4CD9-8E45-58A90B75D23D}"/>
                </a:ext>
              </a:extLst>
            </p:cNvPr>
            <p:cNvSpPr/>
            <p:nvPr/>
          </p:nvSpPr>
          <p:spPr>
            <a:xfrm>
              <a:off x="1008345" y="2741796"/>
              <a:ext cx="10741069" cy="1791260"/>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ליאור - </a:t>
              </a:r>
              <a:r>
                <a:rPr lang="he-IL" sz="3200" dirty="0">
                  <a:latin typeface="Calibri" panose="020F0502020204030204" pitchFamily="34" charset="0"/>
                  <a:ea typeface="Calibri" panose="020F0502020204030204" pitchFamily="34" charset="0"/>
                </a:rPr>
                <a:t>"הגעתי למסקנה שאני לא יעיל אחרי השעה 8 בערב והגעתי, אך בשעות הרגילות (עד 8 בערב) הצלחתי לעבוד מעבר לשעות הלימודים הרגילות שלי".</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sp>
          <p:nvSpPr>
            <p:cNvPr id="7" name="מלבן 6">
              <a:extLst>
                <a:ext uri="{FF2B5EF4-FFF2-40B4-BE49-F238E27FC236}">
                  <a16:creationId xmlns:a16="http://schemas.microsoft.com/office/drawing/2014/main" id="{0483E3A9-F0F1-403E-9A58-86E1A2DA44BE}"/>
                </a:ext>
              </a:extLst>
            </p:cNvPr>
            <p:cNvSpPr/>
            <p:nvPr/>
          </p:nvSpPr>
          <p:spPr>
            <a:xfrm>
              <a:off x="1290181" y="4639705"/>
              <a:ext cx="10459233" cy="622222"/>
            </a:xfrm>
            <a:prstGeom prst="rect">
              <a:avLst/>
            </a:prstGeom>
          </p:spPr>
          <p:txBody>
            <a:bodyPr wrap="squar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רון – </a:t>
              </a:r>
              <a:r>
                <a:rPr lang="he-IL" sz="3200" dirty="0">
                  <a:latin typeface="Calibri" panose="020F0502020204030204" pitchFamily="34" charset="0"/>
                  <a:ea typeface="Calibri" panose="020F0502020204030204" pitchFamily="34" charset="0"/>
                </a:rPr>
                <a:t>"הצלחתי ללמוד לעבוד תחת לחץ".</a:t>
              </a:r>
            </a:p>
          </p:txBody>
        </p:sp>
        <p:sp>
          <p:nvSpPr>
            <p:cNvPr id="8" name="מלבן 7">
              <a:extLst>
                <a:ext uri="{FF2B5EF4-FFF2-40B4-BE49-F238E27FC236}">
                  <a16:creationId xmlns:a16="http://schemas.microsoft.com/office/drawing/2014/main" id="{99F2D448-6B22-4335-ABC8-FB2FF2B84079}"/>
                </a:ext>
              </a:extLst>
            </p:cNvPr>
            <p:cNvSpPr/>
            <p:nvPr/>
          </p:nvSpPr>
          <p:spPr>
            <a:xfrm>
              <a:off x="1081109" y="5611498"/>
              <a:ext cx="10668305" cy="622222"/>
            </a:xfrm>
            <a:prstGeom prst="rect">
              <a:avLst/>
            </a:prstGeom>
          </p:spPr>
          <p:txBody>
            <a:bodyPr wrap="none">
              <a:spAutoFit/>
            </a:bodyPr>
            <a:lstStyle/>
            <a:p>
              <a:pPr lvl="0" algn="r" rtl="1">
                <a:lnSpc>
                  <a:spcPct val="115000"/>
                </a:lnSpc>
                <a:spcAft>
                  <a:spcPts val="0"/>
                </a:spcAft>
              </a:pPr>
              <a:r>
                <a:rPr lang="he-IL" sz="3200" b="1" dirty="0">
                  <a:solidFill>
                    <a:schemeClr val="tx1">
                      <a:lumMod val="85000"/>
                    </a:schemeClr>
                  </a:solidFill>
                  <a:effectLst>
                    <a:outerShdw blurRad="38100" dist="38100" dir="2700000" algn="tl">
                      <a:srgbClr val="000000">
                        <a:alpha val="43137"/>
                      </a:srgbClr>
                    </a:outerShdw>
                  </a:effectLst>
                  <a:latin typeface="Calibri" panose="020F0502020204030204" pitchFamily="34" charset="0"/>
                </a:rPr>
                <a:t>כפירי –</a:t>
              </a:r>
              <a:r>
                <a:rPr lang="he-IL" sz="3200" dirty="0">
                  <a:latin typeface="Calibri" panose="020F0502020204030204" pitchFamily="34" charset="0"/>
                  <a:ea typeface="Calibri" panose="020F0502020204030204" pitchFamily="34" charset="0"/>
                </a:rPr>
                <a:t> "הצלחתי ללמוד כיצד לקבל ביקורת מחברי הצוות האחרים".</a:t>
              </a:r>
              <a:endParaRPr lang="en-US" sz="3200" dirty="0">
                <a:latin typeface="Calibri" panose="020F0502020204030204" pitchFamily="34" charset="0"/>
                <a:ea typeface="Calibri" panose="020F0502020204030204" pitchFamily="34" charset="0"/>
                <a:cs typeface="Arial" panose="020B0604020202020204" pitchFamily="34" charset="0"/>
              </a:endParaRPr>
            </a:p>
          </p:txBody>
        </p:sp>
      </p:grpSp>
      <p:sp>
        <p:nvSpPr>
          <p:cNvPr id="10" name="מציין מיקום של מספר שקופית 9">
            <a:extLst>
              <a:ext uri="{FF2B5EF4-FFF2-40B4-BE49-F238E27FC236}">
                <a16:creationId xmlns:a16="http://schemas.microsoft.com/office/drawing/2014/main" id="{C1F2DB66-23A4-4DB9-87F7-6E4579981EE6}"/>
              </a:ext>
            </a:extLst>
          </p:cNvPr>
          <p:cNvSpPr>
            <a:spLocks noGrp="1"/>
          </p:cNvSpPr>
          <p:nvPr>
            <p:ph type="sldNum" sz="quarter" idx="12"/>
          </p:nvPr>
        </p:nvSpPr>
        <p:spPr/>
        <p:txBody>
          <a:bodyPr/>
          <a:lstStyle/>
          <a:p>
            <a:fld id="{EB09F221-FBF7-488A-9429-4CFF1DEC73CB}" type="slidenum">
              <a:rPr lang="he-IL" smtClean="0"/>
              <a:t>10</a:t>
            </a:fld>
            <a:endParaRPr lang="he-IL"/>
          </a:p>
        </p:txBody>
      </p:sp>
    </p:spTree>
    <p:extLst>
      <p:ext uri="{BB962C8B-B14F-4D97-AF65-F5344CB8AC3E}">
        <p14:creationId xmlns:p14="http://schemas.microsoft.com/office/powerpoint/2010/main" val="8026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71950-13B6-4D91-BF9B-063AC1682666}"/>
              </a:ext>
            </a:extLst>
          </p:cNvPr>
          <p:cNvSpPr txBox="1"/>
          <p:nvPr/>
        </p:nvSpPr>
        <p:spPr>
          <a:xfrm>
            <a:off x="2331929" y="106193"/>
            <a:ext cx="7528142"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תובנה </a:t>
            </a:r>
            <a:r>
              <a:rPr lang="he-IL" sz="4400" b="1" dirty="0" err="1">
                <a:effectLst>
                  <a:outerShdw blurRad="38100" dist="38100" dir="2700000" algn="tl">
                    <a:srgbClr val="000000">
                      <a:alpha val="43137"/>
                    </a:srgbClr>
                  </a:outerShdw>
                </a:effectLst>
              </a:rPr>
              <a:t>צוותית</a:t>
            </a:r>
            <a:r>
              <a:rPr lang="he-IL" sz="4400" b="1" dirty="0">
                <a:effectLst>
                  <a:outerShdw blurRad="38100" dist="38100" dir="2700000" algn="tl">
                    <a:srgbClr val="000000">
                      <a:alpha val="43137"/>
                    </a:srgbClr>
                  </a:outerShdw>
                </a:effectLst>
              </a:rPr>
              <a:t> מהתהליך </a:t>
            </a:r>
            <a:r>
              <a:rPr lang="he-IL" sz="4400" b="1" dirty="0" err="1">
                <a:effectLst>
                  <a:outerShdw blurRad="38100" dist="38100" dir="2700000" algn="tl">
                    <a:srgbClr val="000000">
                      <a:alpha val="43137"/>
                    </a:srgbClr>
                  </a:outerShdw>
                </a:effectLst>
              </a:rPr>
              <a:t>הצוותי</a:t>
            </a:r>
            <a:endParaRPr lang="he-IL" sz="4400" b="1" dirty="0">
              <a:effectLst>
                <a:outerShdw blurRad="38100" dist="38100" dir="2700000" algn="tl">
                  <a:srgbClr val="000000">
                    <a:alpha val="43137"/>
                  </a:srgbClr>
                </a:outerShdw>
              </a:effectLst>
            </a:endParaRPr>
          </a:p>
        </p:txBody>
      </p:sp>
      <p:sp>
        <p:nvSpPr>
          <p:cNvPr id="3" name="מלבן 2">
            <a:extLst>
              <a:ext uri="{FF2B5EF4-FFF2-40B4-BE49-F238E27FC236}">
                <a16:creationId xmlns:a16="http://schemas.microsoft.com/office/drawing/2014/main" id="{89A6F4E0-9ABB-47A7-AE17-E5D3070DD5DC}"/>
              </a:ext>
            </a:extLst>
          </p:cNvPr>
          <p:cNvSpPr/>
          <p:nvPr/>
        </p:nvSpPr>
        <p:spPr>
          <a:xfrm>
            <a:off x="977029" y="2378757"/>
            <a:ext cx="10459233" cy="2309415"/>
          </a:xfrm>
          <a:prstGeom prst="rect">
            <a:avLst/>
          </a:prstGeom>
        </p:spPr>
        <p:txBody>
          <a:bodyPr wrap="square">
            <a:spAutoFit/>
          </a:bodyPr>
          <a:lstStyle/>
          <a:p>
            <a:pPr lvl="0" algn="ctr" rtl="1">
              <a:lnSpc>
                <a:spcPct val="115000"/>
              </a:lnSpc>
              <a:spcAft>
                <a:spcPts val="0"/>
              </a:spcAft>
            </a:pPr>
            <a:r>
              <a:rPr lang="he-IL" sz="3200" dirty="0">
                <a:latin typeface="Calibri" panose="020F0502020204030204" pitchFamily="34" charset="0"/>
                <a:ea typeface="Calibri" panose="020F0502020204030204" pitchFamily="34" charset="0"/>
              </a:rPr>
              <a:t>בתחילת כל מפגש היה נכון שכל חבר צוות יציג את מה שעשה בשבוע שעבר לשאר חברי הצוות. בכך יצרנו מסגרת שכל חברי הקבוצה מעודכנים בהתקדמות הפרויקט, ובנוסף נעזרים ולומדים מהידע של שאר חבריי הפרויקט.</a:t>
            </a:r>
          </a:p>
        </p:txBody>
      </p:sp>
      <p:sp>
        <p:nvSpPr>
          <p:cNvPr id="5" name="מציין מיקום של מספר שקופית 4">
            <a:extLst>
              <a:ext uri="{FF2B5EF4-FFF2-40B4-BE49-F238E27FC236}">
                <a16:creationId xmlns:a16="http://schemas.microsoft.com/office/drawing/2014/main" id="{53B08D1E-8F1C-41F0-BACC-3975E2E130AC}"/>
              </a:ext>
            </a:extLst>
          </p:cNvPr>
          <p:cNvSpPr>
            <a:spLocks noGrp="1"/>
          </p:cNvSpPr>
          <p:nvPr>
            <p:ph type="sldNum" sz="quarter" idx="12"/>
          </p:nvPr>
        </p:nvSpPr>
        <p:spPr/>
        <p:txBody>
          <a:bodyPr/>
          <a:lstStyle/>
          <a:p>
            <a:fld id="{EB09F221-FBF7-488A-9429-4CFF1DEC73CB}" type="slidenum">
              <a:rPr lang="he-IL" smtClean="0"/>
              <a:t>11</a:t>
            </a:fld>
            <a:endParaRPr lang="he-IL"/>
          </a:p>
        </p:txBody>
      </p:sp>
    </p:spTree>
    <p:extLst>
      <p:ext uri="{BB962C8B-B14F-4D97-AF65-F5344CB8AC3E}">
        <p14:creationId xmlns:p14="http://schemas.microsoft.com/office/powerpoint/2010/main" val="264265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30BF-3C1A-4B3C-90AF-CE7A6CE267F6}"/>
              </a:ext>
            </a:extLst>
          </p:cNvPr>
          <p:cNvSpPr txBox="1"/>
          <p:nvPr/>
        </p:nvSpPr>
        <p:spPr>
          <a:xfrm>
            <a:off x="3527117" y="81420"/>
            <a:ext cx="5855917"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התופעה - עמידה בזמנים</a:t>
            </a:r>
          </a:p>
        </p:txBody>
      </p:sp>
      <p:sp>
        <p:nvSpPr>
          <p:cNvPr id="4" name="TextBox 3">
            <a:extLst>
              <a:ext uri="{FF2B5EF4-FFF2-40B4-BE49-F238E27FC236}">
                <a16:creationId xmlns:a16="http://schemas.microsoft.com/office/drawing/2014/main" id="{ADA6D814-5C12-4127-8ADC-FBD37C6DC41F}"/>
              </a:ext>
            </a:extLst>
          </p:cNvPr>
          <p:cNvSpPr txBox="1"/>
          <p:nvPr/>
        </p:nvSpPr>
        <p:spPr>
          <a:xfrm>
            <a:off x="1300620" y="850861"/>
            <a:ext cx="10741067" cy="1569660"/>
          </a:xfrm>
          <a:prstGeom prst="rect">
            <a:avLst/>
          </a:prstGeom>
          <a:noFill/>
        </p:spPr>
        <p:txBody>
          <a:bodyPr wrap="square" rtlCol="1">
            <a:spAutoFit/>
          </a:bodyPr>
          <a:lstStyle/>
          <a:p>
            <a:pPr algn="ctr" rtl="1"/>
            <a:r>
              <a:rPr lang="he-IL" sz="3200" dirty="0"/>
              <a:t>התופעה שלנו הנה קריטית לכל אורך הפרויקט שכן אם מטלה לא תוגש בזמן, זה יכול לגרור להורדה בציון, ולפגיעה מתמשכת באיכות הפרויקט.</a:t>
            </a:r>
          </a:p>
        </p:txBody>
      </p:sp>
      <p:sp>
        <p:nvSpPr>
          <p:cNvPr id="7" name="מלבן 6">
            <a:extLst>
              <a:ext uri="{FF2B5EF4-FFF2-40B4-BE49-F238E27FC236}">
                <a16:creationId xmlns:a16="http://schemas.microsoft.com/office/drawing/2014/main" id="{4F703755-374A-4DD1-86AA-A03CBFBECCBA}"/>
              </a:ext>
            </a:extLst>
          </p:cNvPr>
          <p:cNvSpPr/>
          <p:nvPr/>
        </p:nvSpPr>
        <p:spPr>
          <a:xfrm>
            <a:off x="1125255" y="1838949"/>
            <a:ext cx="10916432" cy="4031873"/>
          </a:xfrm>
          <a:prstGeom prst="rect">
            <a:avLst/>
          </a:prstGeom>
        </p:spPr>
        <p:txBody>
          <a:bodyPr wrap="square">
            <a:spAutoFit/>
          </a:bodyPr>
          <a:lstStyle/>
          <a:p>
            <a:pPr algn="ctr" rtl="1"/>
            <a:r>
              <a:rPr lang="he-IL" sz="3200" dirty="0"/>
              <a:t>על פי המאמר, התופעה אמורה להתנהג בעזרת ניהול לוחות זמנים – </a:t>
            </a:r>
          </a:p>
          <a:p>
            <a:pPr algn="ctr" rtl="1"/>
            <a:r>
              <a:rPr lang="en-US" sz="3200" dirty="0"/>
              <a:t>“Planning is key in project management. An effective planning method is to identify all the tasks that you need to do to complete a project. This can be done by making a to-do or task list.”</a:t>
            </a:r>
            <a:endParaRPr lang="he-IL" sz="3200" dirty="0"/>
          </a:p>
          <a:p>
            <a:pPr algn="ctr" rtl="1"/>
            <a:endParaRPr lang="he-IL" sz="3200" dirty="0"/>
          </a:p>
          <a:p>
            <a:pPr algn="ctr" rtl="1"/>
            <a:r>
              <a:rPr lang="he-IL" sz="3200" dirty="0"/>
              <a:t>גם אנחנו, כמו שהמאמר מציע, ניהלנו לוח זמנים בעזרת ה-</a:t>
            </a:r>
            <a:r>
              <a:rPr lang="en-US" sz="3200" dirty="0"/>
              <a:t>TDL</a:t>
            </a:r>
            <a:r>
              <a:rPr lang="he-IL" sz="3200" dirty="0"/>
              <a:t>, שאותו תכננו על פי סדרי עדיפויות, הערכנו זמנים של כל שלב וציינו </a:t>
            </a:r>
            <a:r>
              <a:rPr lang="en-US" sz="3200" dirty="0"/>
              <a:t>deadline</a:t>
            </a:r>
            <a:r>
              <a:rPr lang="he-IL" sz="3200" dirty="0"/>
              <a:t>, ועדכנו אותו במהלך ביצוע הפרויקט.</a:t>
            </a:r>
          </a:p>
        </p:txBody>
      </p:sp>
      <p:sp>
        <p:nvSpPr>
          <p:cNvPr id="8" name="TextBox 7">
            <a:hlinkClick r:id="rId2"/>
            <a:extLst>
              <a:ext uri="{FF2B5EF4-FFF2-40B4-BE49-F238E27FC236}">
                <a16:creationId xmlns:a16="http://schemas.microsoft.com/office/drawing/2014/main" id="{A489DCDD-322E-483E-9971-74B32B610E70}"/>
              </a:ext>
            </a:extLst>
          </p:cNvPr>
          <p:cNvSpPr txBox="1"/>
          <p:nvPr/>
        </p:nvSpPr>
        <p:spPr>
          <a:xfrm>
            <a:off x="5064686" y="6126611"/>
            <a:ext cx="2780780" cy="584775"/>
          </a:xfrm>
          <a:prstGeom prst="rect">
            <a:avLst/>
          </a:prstGeom>
          <a:noFill/>
        </p:spPr>
        <p:txBody>
          <a:bodyPr wrap="square" rtlCol="1">
            <a:spAutoFit/>
          </a:bodyPr>
          <a:lstStyle/>
          <a:p>
            <a:pPr algn="r" rtl="1"/>
            <a:r>
              <a:rPr lang="he-IL" sz="3200" dirty="0">
                <a:effectLst>
                  <a:outerShdw blurRad="38100" dist="38100" dir="2700000" algn="tl">
                    <a:srgbClr val="000000">
                      <a:alpha val="43137"/>
                    </a:srgbClr>
                  </a:outerShdw>
                </a:effectLst>
                <a:hlinkClick r:id="rId2"/>
              </a:rPr>
              <a:t>קישור למאמר</a:t>
            </a:r>
            <a:endParaRPr lang="he-IL" sz="3200" dirty="0">
              <a:effectLst>
                <a:outerShdw blurRad="38100" dist="38100" dir="2700000" algn="tl">
                  <a:srgbClr val="000000">
                    <a:alpha val="43137"/>
                  </a:srgbClr>
                </a:outerShdw>
              </a:effectLst>
            </a:endParaRPr>
          </a:p>
        </p:txBody>
      </p:sp>
      <p:sp>
        <p:nvSpPr>
          <p:cNvPr id="9" name="מציין מיקום של מספר שקופית 8">
            <a:extLst>
              <a:ext uri="{FF2B5EF4-FFF2-40B4-BE49-F238E27FC236}">
                <a16:creationId xmlns:a16="http://schemas.microsoft.com/office/drawing/2014/main" id="{18108959-56B3-47C5-89DB-61FDA8C0FDC4}"/>
              </a:ext>
            </a:extLst>
          </p:cNvPr>
          <p:cNvSpPr>
            <a:spLocks noGrp="1"/>
          </p:cNvSpPr>
          <p:nvPr>
            <p:ph type="sldNum" sz="quarter" idx="12"/>
          </p:nvPr>
        </p:nvSpPr>
        <p:spPr/>
        <p:txBody>
          <a:bodyPr/>
          <a:lstStyle/>
          <a:p>
            <a:fld id="{EB09F221-FBF7-488A-9429-4CFF1DEC73CB}" type="slidenum">
              <a:rPr lang="he-IL" smtClean="0"/>
              <a:t>2</a:t>
            </a:fld>
            <a:endParaRPr lang="he-IL"/>
          </a:p>
        </p:txBody>
      </p:sp>
    </p:spTree>
    <p:extLst>
      <p:ext uri="{BB962C8B-B14F-4D97-AF65-F5344CB8AC3E}">
        <p14:creationId xmlns:p14="http://schemas.microsoft.com/office/powerpoint/2010/main" val="107984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2F24C-2719-4465-B6FB-DB110D040F42}"/>
              </a:ext>
            </a:extLst>
          </p:cNvPr>
          <p:cNvSpPr txBox="1"/>
          <p:nvPr/>
        </p:nvSpPr>
        <p:spPr>
          <a:xfrm>
            <a:off x="718160" y="1039659"/>
            <a:ext cx="11379895" cy="3093154"/>
          </a:xfrm>
          <a:prstGeom prst="rect">
            <a:avLst/>
          </a:prstGeom>
          <a:noFill/>
        </p:spPr>
        <p:txBody>
          <a:bodyPr wrap="square" rtlCol="1">
            <a:spAutoFit/>
          </a:bodyPr>
          <a:lstStyle/>
          <a:p>
            <a:pPr algn="r" rtl="1"/>
            <a:r>
              <a:rPr lang="he-IL" sz="2600" b="1" u="sng" dirty="0">
                <a:effectLst>
                  <a:outerShdw blurRad="38100" dist="38100" dir="2700000" algn="tl">
                    <a:srgbClr val="000000">
                      <a:alpha val="43137"/>
                    </a:srgbClr>
                  </a:outerShdw>
                </a:effectLst>
              </a:rPr>
              <a:t>מטרה מקצועית:</a:t>
            </a:r>
          </a:p>
          <a:p>
            <a:pPr marL="457200" indent="-457200" algn="r" rtl="1">
              <a:buFont typeface="Wingdings" panose="05000000000000000000" pitchFamily="2" charset="2"/>
              <a:buChar char="Ø"/>
            </a:pPr>
            <a:r>
              <a:rPr lang="he-IL" sz="2600" dirty="0"/>
              <a:t>התוצר הסופי של הצוות יהיה פעיל, ללא קריסות, ללא באגים, בר הרצה מכל מחשב.</a:t>
            </a:r>
          </a:p>
          <a:p>
            <a:pPr marL="457200" indent="-457200" algn="r" rtl="1">
              <a:buFont typeface="Wingdings" panose="05000000000000000000" pitchFamily="2" charset="2"/>
              <a:buChar char="Ø"/>
            </a:pPr>
            <a:r>
              <a:rPr lang="he-IL" sz="2600" dirty="0"/>
              <a:t>ציון סופי בפרויקט מעל 95.</a:t>
            </a:r>
          </a:p>
          <a:p>
            <a:pPr marL="457200" indent="-457200" algn="r" rtl="1">
              <a:buFont typeface="Wingdings" panose="05000000000000000000" pitchFamily="2" charset="2"/>
              <a:buChar char="Ø"/>
            </a:pPr>
            <a:r>
              <a:rPr lang="he-IL" sz="2600" dirty="0"/>
              <a:t>הפקת תוצר סופי שבוע לפני זמן ההגשה לשם השארת חלון הזדמנויות לשינויים.</a:t>
            </a:r>
          </a:p>
          <a:p>
            <a:pPr algn="r" rtl="1">
              <a:lnSpc>
                <a:spcPct val="150000"/>
              </a:lnSpc>
            </a:pPr>
            <a:r>
              <a:rPr lang="he-IL" sz="2600" b="1" u="sng" dirty="0">
                <a:effectLst>
                  <a:outerShdw blurRad="38100" dist="38100" dir="2700000" algn="tl">
                    <a:srgbClr val="000000">
                      <a:alpha val="43137"/>
                    </a:srgbClr>
                  </a:outerShdw>
                </a:effectLst>
              </a:rPr>
              <a:t>מטרה הקשורה להתנהלות </a:t>
            </a:r>
            <a:r>
              <a:rPr lang="he-IL" sz="2600" b="1" u="sng" dirty="0" err="1">
                <a:effectLst>
                  <a:outerShdw blurRad="38100" dist="38100" dir="2700000" algn="tl">
                    <a:srgbClr val="000000">
                      <a:alpha val="43137"/>
                    </a:srgbClr>
                  </a:outerShdw>
                </a:effectLst>
              </a:rPr>
              <a:t>הצוותית</a:t>
            </a:r>
            <a:r>
              <a:rPr lang="he-IL" sz="2600" b="1" u="sng" dirty="0">
                <a:effectLst>
                  <a:outerShdw blurRad="38100" dist="38100" dir="2700000" algn="tl">
                    <a:srgbClr val="000000">
                      <a:alpha val="43137"/>
                    </a:srgbClr>
                  </a:outerShdw>
                </a:effectLst>
              </a:rPr>
              <a:t>:</a:t>
            </a:r>
          </a:p>
          <a:p>
            <a:pPr marL="457200" indent="-457200" algn="r" rtl="1">
              <a:buFont typeface="Wingdings" panose="05000000000000000000" pitchFamily="2" charset="2"/>
              <a:buChar char="Ø"/>
            </a:pPr>
            <a:r>
              <a:rPr lang="he-IL" sz="2600" dirty="0"/>
              <a:t>עמידה במשימות השבועיות.</a:t>
            </a:r>
          </a:p>
          <a:p>
            <a:pPr marL="457200" indent="-457200" algn="r" rtl="1">
              <a:buFont typeface="Wingdings" panose="05000000000000000000" pitchFamily="2" charset="2"/>
              <a:buChar char="Ø"/>
            </a:pPr>
            <a:r>
              <a:rPr lang="he-IL" sz="2600" dirty="0"/>
              <a:t>שמירה על מורל הקבוצה ברמה גבוהה</a:t>
            </a:r>
          </a:p>
        </p:txBody>
      </p:sp>
      <p:sp>
        <p:nvSpPr>
          <p:cNvPr id="4" name="מציין מיקום של מספר שקופית 3">
            <a:extLst>
              <a:ext uri="{FF2B5EF4-FFF2-40B4-BE49-F238E27FC236}">
                <a16:creationId xmlns:a16="http://schemas.microsoft.com/office/drawing/2014/main" id="{A82C4C76-D62F-4E26-A492-C4345A6D92D7}"/>
              </a:ext>
            </a:extLst>
          </p:cNvPr>
          <p:cNvSpPr>
            <a:spLocks noGrp="1"/>
          </p:cNvSpPr>
          <p:nvPr>
            <p:ph type="sldNum" sz="quarter" idx="12"/>
          </p:nvPr>
        </p:nvSpPr>
        <p:spPr/>
        <p:txBody>
          <a:bodyPr/>
          <a:lstStyle/>
          <a:p>
            <a:fld id="{EB09F221-FBF7-488A-9429-4CFF1DEC73CB}" type="slidenum">
              <a:rPr lang="he-IL" smtClean="0"/>
              <a:t>3</a:t>
            </a:fld>
            <a:endParaRPr lang="he-IL"/>
          </a:p>
        </p:txBody>
      </p:sp>
      <p:sp>
        <p:nvSpPr>
          <p:cNvPr id="5" name="TextBox 4">
            <a:extLst>
              <a:ext uri="{FF2B5EF4-FFF2-40B4-BE49-F238E27FC236}">
                <a16:creationId xmlns:a16="http://schemas.microsoft.com/office/drawing/2014/main" id="{ED76F18F-4064-451A-939C-3BB0DF195AFB}"/>
              </a:ext>
            </a:extLst>
          </p:cNvPr>
          <p:cNvSpPr txBox="1"/>
          <p:nvPr/>
        </p:nvSpPr>
        <p:spPr>
          <a:xfrm>
            <a:off x="3657600" y="100209"/>
            <a:ext cx="4443606" cy="769441"/>
          </a:xfrm>
          <a:prstGeom prst="rect">
            <a:avLst/>
          </a:prstGeom>
          <a:noFill/>
        </p:spPr>
        <p:txBody>
          <a:bodyPr wrap="square" rtlCol="1">
            <a:spAutoFit/>
          </a:bodyPr>
          <a:lstStyle>
            <a:defPPr>
              <a:defRPr lang="en-US"/>
            </a:defPPr>
            <a:lvl1pPr algn="r" rtl="1">
              <a:defRPr sz="4400" b="1">
                <a:effectLst>
                  <a:outerShdw blurRad="38100" dist="38100" dir="2700000" algn="tl">
                    <a:srgbClr val="000000">
                      <a:alpha val="43137"/>
                    </a:srgbClr>
                  </a:outerShdw>
                </a:effectLst>
              </a:defRPr>
            </a:lvl1pPr>
          </a:lstStyle>
          <a:p>
            <a:r>
              <a:rPr lang="he-IL" dirty="0"/>
              <a:t>מטרות הפרויקט</a:t>
            </a:r>
          </a:p>
        </p:txBody>
      </p:sp>
    </p:spTree>
    <p:extLst>
      <p:ext uri="{BB962C8B-B14F-4D97-AF65-F5344CB8AC3E}">
        <p14:creationId xmlns:p14="http://schemas.microsoft.com/office/powerpoint/2010/main" val="368475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EE3BE5-6176-4EE8-97A6-F98566987F65}"/>
              </a:ext>
            </a:extLst>
          </p:cNvPr>
          <p:cNvSpPr txBox="1"/>
          <p:nvPr/>
        </p:nvSpPr>
        <p:spPr>
          <a:xfrm>
            <a:off x="917532" y="804023"/>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"התוצר הסופי של הצוות יהיה פעיל, ללא קריסות, ללא באגים, בר הרצה מכל מחשב"</a:t>
            </a:r>
          </a:p>
          <a:p>
            <a:pPr algn="ctr" rtl="1"/>
            <a:r>
              <a:rPr lang="he-IL" sz="3200" dirty="0"/>
              <a:t>במהלך עבודתנו, השקענו את מירב זמננו בפיתוח תוצר סופי ברמה הגבוהה ביותר, לפי מתודולוגיות עבודה המוסכמות בתעשייה.</a:t>
            </a:r>
          </a:p>
        </p:txBody>
      </p:sp>
      <p:sp>
        <p:nvSpPr>
          <p:cNvPr id="5" name="TextBox 4">
            <a:extLst>
              <a:ext uri="{FF2B5EF4-FFF2-40B4-BE49-F238E27FC236}">
                <a16:creationId xmlns:a16="http://schemas.microsoft.com/office/drawing/2014/main" id="{397A5622-EB67-450C-9570-BEAA456999B0}"/>
              </a:ext>
            </a:extLst>
          </p:cNvPr>
          <p:cNvSpPr txBox="1"/>
          <p:nvPr/>
        </p:nvSpPr>
        <p:spPr>
          <a:xfrm>
            <a:off x="725466" y="2816783"/>
            <a:ext cx="10741067" cy="1077218"/>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"ציון סופי בפרויקט מעל 95"</a:t>
            </a:r>
          </a:p>
          <a:p>
            <a:pPr algn="ctr" rtl="1"/>
            <a:r>
              <a:rPr lang="he-IL" sz="3200" dirty="0"/>
              <a:t>עד כה, הציונים שקיבלנו קרובים ליעד, אך לא עומדים בו.</a:t>
            </a:r>
          </a:p>
        </p:txBody>
      </p:sp>
      <p:sp>
        <p:nvSpPr>
          <p:cNvPr id="6" name="TextBox 5">
            <a:extLst>
              <a:ext uri="{FF2B5EF4-FFF2-40B4-BE49-F238E27FC236}">
                <a16:creationId xmlns:a16="http://schemas.microsoft.com/office/drawing/2014/main" id="{7C4F581F-C250-41A3-A128-7B0F7B644668}"/>
              </a:ext>
            </a:extLst>
          </p:cNvPr>
          <p:cNvSpPr txBox="1"/>
          <p:nvPr/>
        </p:nvSpPr>
        <p:spPr>
          <a:xfrm>
            <a:off x="725465" y="3821171"/>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"הפקת תוצר סופי שבוע לפני זמן ההגשה לשם השארת חלון הזדמנויות לשינויים"</a:t>
            </a:r>
          </a:p>
          <a:p>
            <a:pPr algn="ctr" rtl="1"/>
            <a:r>
              <a:rPr lang="he-IL" sz="3200" dirty="0"/>
              <a:t>בעת כתיבת מסמך זה, אנו נמצאים כשבוע לפני הגשת המוצר הסופי, ונכון לזמן זה התוצר הסופי סגור ב-90%, ולכן עמדנו ביעדנו.</a:t>
            </a:r>
          </a:p>
        </p:txBody>
      </p:sp>
      <p:sp>
        <p:nvSpPr>
          <p:cNvPr id="8" name="מציין מיקום של מספר שקופית 7">
            <a:extLst>
              <a:ext uri="{FF2B5EF4-FFF2-40B4-BE49-F238E27FC236}">
                <a16:creationId xmlns:a16="http://schemas.microsoft.com/office/drawing/2014/main" id="{0438C5AC-6C2E-494F-ADBD-E87975A83DBC}"/>
              </a:ext>
            </a:extLst>
          </p:cNvPr>
          <p:cNvSpPr>
            <a:spLocks noGrp="1"/>
          </p:cNvSpPr>
          <p:nvPr>
            <p:ph type="sldNum" sz="quarter" idx="12"/>
          </p:nvPr>
        </p:nvSpPr>
        <p:spPr/>
        <p:txBody>
          <a:bodyPr/>
          <a:lstStyle/>
          <a:p>
            <a:fld id="{EB09F221-FBF7-488A-9429-4CFF1DEC73CB}" type="slidenum">
              <a:rPr lang="he-IL" smtClean="0"/>
              <a:t>4</a:t>
            </a:fld>
            <a:endParaRPr lang="he-IL"/>
          </a:p>
        </p:txBody>
      </p:sp>
      <p:sp>
        <p:nvSpPr>
          <p:cNvPr id="9" name="TextBox 8">
            <a:extLst>
              <a:ext uri="{FF2B5EF4-FFF2-40B4-BE49-F238E27FC236}">
                <a16:creationId xmlns:a16="http://schemas.microsoft.com/office/drawing/2014/main" id="{03A0655E-FA64-4B98-A4C6-408C2FB08460}"/>
              </a:ext>
            </a:extLst>
          </p:cNvPr>
          <p:cNvSpPr txBox="1"/>
          <p:nvPr/>
        </p:nvSpPr>
        <p:spPr>
          <a:xfrm>
            <a:off x="3657600" y="100209"/>
            <a:ext cx="4443606"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מטרות הפרויקט</a:t>
            </a:r>
          </a:p>
        </p:txBody>
      </p:sp>
    </p:spTree>
    <p:extLst>
      <p:ext uri="{BB962C8B-B14F-4D97-AF65-F5344CB8AC3E}">
        <p14:creationId xmlns:p14="http://schemas.microsoft.com/office/powerpoint/2010/main" val="108971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634A39-2BB6-47AA-8853-09079C36AF90}"/>
              </a:ext>
            </a:extLst>
          </p:cNvPr>
          <p:cNvSpPr txBox="1"/>
          <p:nvPr/>
        </p:nvSpPr>
        <p:spPr>
          <a:xfrm>
            <a:off x="725466" y="1055514"/>
            <a:ext cx="10741067" cy="1569660"/>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"עמידה במשימות השבועיות"</a:t>
            </a:r>
          </a:p>
          <a:p>
            <a:pPr algn="ctr" rtl="1"/>
            <a:r>
              <a:rPr lang="he-IL" sz="3200" dirty="0"/>
              <a:t>היו מקרים שבהם לא הצלחנו לעמוד בזמני המשימות השבועיות, אבל בהסכמה קבוצתית, דחינו את המועד הסופי.</a:t>
            </a:r>
          </a:p>
        </p:txBody>
      </p:sp>
      <p:sp>
        <p:nvSpPr>
          <p:cNvPr id="5" name="TextBox 4">
            <a:extLst>
              <a:ext uri="{FF2B5EF4-FFF2-40B4-BE49-F238E27FC236}">
                <a16:creationId xmlns:a16="http://schemas.microsoft.com/office/drawing/2014/main" id="{7430F4DF-5D2F-4951-A605-097DF8A3BFC5}"/>
              </a:ext>
            </a:extLst>
          </p:cNvPr>
          <p:cNvSpPr txBox="1"/>
          <p:nvPr/>
        </p:nvSpPr>
        <p:spPr>
          <a:xfrm>
            <a:off x="901873" y="3504352"/>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"שמירה על מורל הקבוצה ברמה גבוהה"</a:t>
            </a:r>
          </a:p>
          <a:p>
            <a:pPr algn="ctr" rtl="1"/>
            <a:r>
              <a:rPr lang="he-IL" sz="3200" dirty="0"/>
              <a:t>לשם עבודה </a:t>
            </a:r>
            <a:r>
              <a:rPr lang="he-IL" sz="3200" dirty="0" err="1"/>
              <a:t>צוותית</a:t>
            </a:r>
            <a:r>
              <a:rPr lang="he-IL" sz="3200" dirty="0"/>
              <a:t> מפרה, החלטנו כי אחרי ובמהלך כל מפגש מקצועי, יש לשמור גם על הווי ואווירה כיפית, מפרה וחברית בין חברי הצוות.</a:t>
            </a:r>
          </a:p>
        </p:txBody>
      </p:sp>
      <p:sp>
        <p:nvSpPr>
          <p:cNvPr id="2" name="מציין מיקום של מספר שקופית 1">
            <a:extLst>
              <a:ext uri="{FF2B5EF4-FFF2-40B4-BE49-F238E27FC236}">
                <a16:creationId xmlns:a16="http://schemas.microsoft.com/office/drawing/2014/main" id="{549C5CC1-E38E-4941-B3D3-354FDC27E913}"/>
              </a:ext>
            </a:extLst>
          </p:cNvPr>
          <p:cNvSpPr>
            <a:spLocks noGrp="1"/>
          </p:cNvSpPr>
          <p:nvPr>
            <p:ph type="sldNum" sz="quarter" idx="12"/>
          </p:nvPr>
        </p:nvSpPr>
        <p:spPr/>
        <p:txBody>
          <a:bodyPr/>
          <a:lstStyle/>
          <a:p>
            <a:fld id="{EB09F221-FBF7-488A-9429-4CFF1DEC73CB}" type="slidenum">
              <a:rPr lang="he-IL" smtClean="0"/>
              <a:t>5</a:t>
            </a:fld>
            <a:endParaRPr lang="he-IL"/>
          </a:p>
        </p:txBody>
      </p:sp>
      <p:sp>
        <p:nvSpPr>
          <p:cNvPr id="6" name="TextBox 5">
            <a:extLst>
              <a:ext uri="{FF2B5EF4-FFF2-40B4-BE49-F238E27FC236}">
                <a16:creationId xmlns:a16="http://schemas.microsoft.com/office/drawing/2014/main" id="{924990E3-C6C4-4876-AF11-5B27E00FEA1C}"/>
              </a:ext>
            </a:extLst>
          </p:cNvPr>
          <p:cNvSpPr txBox="1"/>
          <p:nvPr/>
        </p:nvSpPr>
        <p:spPr>
          <a:xfrm>
            <a:off x="3657600" y="100209"/>
            <a:ext cx="4443606"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מטרות הפרויקט</a:t>
            </a:r>
          </a:p>
        </p:txBody>
      </p:sp>
    </p:spTree>
    <p:extLst>
      <p:ext uri="{BB962C8B-B14F-4D97-AF65-F5344CB8AC3E}">
        <p14:creationId xmlns:p14="http://schemas.microsoft.com/office/powerpoint/2010/main" val="141712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30BF-3C1A-4B3C-90AF-CE7A6CE267F6}"/>
              </a:ext>
            </a:extLst>
          </p:cNvPr>
          <p:cNvSpPr txBox="1"/>
          <p:nvPr/>
        </p:nvSpPr>
        <p:spPr>
          <a:xfrm>
            <a:off x="1783915" y="146614"/>
            <a:ext cx="862417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שהועלו בתחילת הפרויקט</a:t>
            </a:r>
          </a:p>
        </p:txBody>
      </p:sp>
      <p:sp>
        <p:nvSpPr>
          <p:cNvPr id="3" name="TextBox 2">
            <a:extLst>
              <a:ext uri="{FF2B5EF4-FFF2-40B4-BE49-F238E27FC236}">
                <a16:creationId xmlns:a16="http://schemas.microsoft.com/office/drawing/2014/main" id="{C802F24C-2719-4465-B6FB-DB110D040F42}"/>
              </a:ext>
            </a:extLst>
          </p:cNvPr>
          <p:cNvSpPr txBox="1"/>
          <p:nvPr/>
        </p:nvSpPr>
        <p:spPr>
          <a:xfrm>
            <a:off x="812105" y="2167002"/>
            <a:ext cx="11379895" cy="492443"/>
          </a:xfrm>
          <a:prstGeom prst="rect">
            <a:avLst/>
          </a:prstGeom>
          <a:noFill/>
        </p:spPr>
        <p:txBody>
          <a:bodyPr wrap="square" rtlCol="1">
            <a:spAutoFit/>
          </a:bodyPr>
          <a:lstStyle/>
          <a:p>
            <a:pPr algn="r" rtl="1"/>
            <a:endParaRPr lang="he-IL" sz="2600" dirty="0"/>
          </a:p>
        </p:txBody>
      </p:sp>
      <p:graphicFrame>
        <p:nvGraphicFramePr>
          <p:cNvPr id="4" name="טבלה 3">
            <a:extLst>
              <a:ext uri="{FF2B5EF4-FFF2-40B4-BE49-F238E27FC236}">
                <a16:creationId xmlns:a16="http://schemas.microsoft.com/office/drawing/2014/main" id="{389C23B6-7A08-4932-BE25-5AB7A50677C0}"/>
              </a:ext>
            </a:extLst>
          </p:cNvPr>
          <p:cNvGraphicFramePr>
            <a:graphicFrameLocks noGrp="1"/>
          </p:cNvGraphicFramePr>
          <p:nvPr>
            <p:extLst>
              <p:ext uri="{D42A27DB-BD31-4B8C-83A1-F6EECF244321}">
                <p14:modId xmlns:p14="http://schemas.microsoft.com/office/powerpoint/2010/main" val="1683997550"/>
              </p:ext>
            </p:extLst>
          </p:nvPr>
        </p:nvGraphicFramePr>
        <p:xfrm>
          <a:off x="996108" y="1036270"/>
          <a:ext cx="11011888" cy="5027303"/>
        </p:xfrm>
        <a:graphic>
          <a:graphicData uri="http://schemas.openxmlformats.org/drawingml/2006/table">
            <a:tbl>
              <a:tblPr rtl="1" firstRow="1" firstCol="1" bandRow="1">
                <a:tableStyleId>{7E9639D4-E3E2-4D34-9284-5A2195B3D0D7}</a:tableStyleId>
              </a:tblPr>
              <a:tblGrid>
                <a:gridCol w="3577980">
                  <a:extLst>
                    <a:ext uri="{9D8B030D-6E8A-4147-A177-3AD203B41FA5}">
                      <a16:colId xmlns:a16="http://schemas.microsoft.com/office/drawing/2014/main" val="773839298"/>
                    </a:ext>
                  </a:extLst>
                </a:gridCol>
                <a:gridCol w="2649254">
                  <a:extLst>
                    <a:ext uri="{9D8B030D-6E8A-4147-A177-3AD203B41FA5}">
                      <a16:colId xmlns:a16="http://schemas.microsoft.com/office/drawing/2014/main" val="740271840"/>
                    </a:ext>
                  </a:extLst>
                </a:gridCol>
                <a:gridCol w="4784654">
                  <a:extLst>
                    <a:ext uri="{9D8B030D-6E8A-4147-A177-3AD203B41FA5}">
                      <a16:colId xmlns:a16="http://schemas.microsoft.com/office/drawing/2014/main" val="3354314860"/>
                    </a:ext>
                  </a:extLst>
                </a:gridCol>
              </a:tblGrid>
              <a:tr h="643586">
                <a:tc>
                  <a:txBody>
                    <a:bodyPr/>
                    <a:lstStyle/>
                    <a:p>
                      <a:pPr marL="457200" algn="ctr" rtl="1">
                        <a:lnSpc>
                          <a:spcPct val="115000"/>
                        </a:lnSpc>
                        <a:spcAft>
                          <a:spcPts val="0"/>
                        </a:spcAft>
                      </a:pPr>
                      <a:r>
                        <a:rPr lang="he-IL" sz="1600" dirty="0">
                          <a:effectLst/>
                        </a:rPr>
                        <a:t>הקושי הצפוי (סיכון) וניתוח סיבות</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צפוי בשלב, סבירות הופעתו</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מנגנון מניעה/טיפול</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9401120"/>
                  </a:ext>
                </a:extLst>
              </a:tr>
              <a:tr h="685653">
                <a:tc>
                  <a:txBody>
                    <a:bodyPr/>
                    <a:lstStyle/>
                    <a:p>
                      <a:pPr marL="457200" algn="r" rtl="1">
                        <a:lnSpc>
                          <a:spcPct val="115000"/>
                        </a:lnSpc>
                        <a:spcAft>
                          <a:spcPts val="0"/>
                        </a:spcAft>
                      </a:pPr>
                      <a:r>
                        <a:rPr lang="he-IL" sz="1800" b="1" dirty="0">
                          <a:solidFill>
                            <a:schemeClr val="tx1">
                              <a:lumMod val="85000"/>
                            </a:schemeClr>
                          </a:solidFill>
                          <a:effectLst/>
                        </a:rPr>
                        <a:t>פגיעה באיכות ההגשות בשל לחץ זמן ועומס סמסטריאלי</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סוף הסמסטר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חלוקת המשימות למשימות קטנות, הגדרת לוז צפוף ושוברי שגרה.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5056739"/>
                  </a:ext>
                </a:extLst>
              </a:tr>
              <a:tr h="685653">
                <a:tc>
                  <a:txBody>
                    <a:bodyPr/>
                    <a:lstStyle/>
                    <a:p>
                      <a:pPr marL="457200" algn="r" rtl="1">
                        <a:lnSpc>
                          <a:spcPct val="115000"/>
                        </a:lnSpc>
                        <a:spcAft>
                          <a:spcPts val="0"/>
                        </a:spcAft>
                      </a:pPr>
                      <a:r>
                        <a:rPr lang="he-IL" sz="1800" b="1" dirty="0">
                          <a:solidFill>
                            <a:schemeClr val="tx1">
                              <a:lumMod val="85000"/>
                            </a:schemeClr>
                          </a:solidFill>
                          <a:effectLst/>
                        </a:rPr>
                        <a:t>פגיעה ביעלות העבודה בשל חיכוכים בין חבריי הקבוצה </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ההגשות – בינונית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a:effectLst/>
                        </a:rPr>
                        <a:t>הצפת כלל הבעיות בין חברי הצוות וביצוע שיחות קבוצתיות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10328536"/>
                  </a:ext>
                </a:extLst>
              </a:tr>
              <a:tr h="1641105">
                <a:tc>
                  <a:txBody>
                    <a:bodyPr/>
                    <a:lstStyle/>
                    <a:p>
                      <a:pPr marL="457200" algn="r" rtl="1">
                        <a:lnSpc>
                          <a:spcPct val="115000"/>
                        </a:lnSpc>
                        <a:spcAft>
                          <a:spcPts val="0"/>
                        </a:spcAft>
                      </a:pPr>
                      <a:r>
                        <a:rPr lang="he-IL" sz="1800" b="1" dirty="0">
                          <a:solidFill>
                            <a:schemeClr val="tx1">
                              <a:lumMod val="85000"/>
                            </a:schemeClr>
                          </a:solidFill>
                          <a:effectLst/>
                        </a:rPr>
                        <a:t>פגיעה </a:t>
                      </a:r>
                      <a:r>
                        <a:rPr lang="he-IL" sz="1800" b="1" dirty="0" err="1">
                          <a:solidFill>
                            <a:schemeClr val="tx1">
                              <a:lumMod val="85000"/>
                            </a:schemeClr>
                          </a:solidFill>
                          <a:effectLst/>
                        </a:rPr>
                        <a:t>בלו"ז</a:t>
                      </a:r>
                      <a:r>
                        <a:rPr lang="he-IL" sz="1800" b="1" dirty="0">
                          <a:solidFill>
                            <a:schemeClr val="tx1">
                              <a:lumMod val="85000"/>
                            </a:schemeClr>
                          </a:solidFill>
                          <a:effectLst/>
                        </a:rPr>
                        <a:t> המשימות בשל חוסר ידע תיאורטי (רוב החומר נלמד בסמסטרים קודמים, כאשר חברי הצוות אינם באותו מצב אקדמי) </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לאורך כלל הפרויקט –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לפני כל מפגש שבועי, יבוצע מעבר קבוצתי על החומר התאורטי הרלוונטי לאותו מפגש.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21422554"/>
                  </a:ext>
                </a:extLst>
              </a:tr>
              <a:tr h="1371306">
                <a:tc>
                  <a:txBody>
                    <a:bodyPr/>
                    <a:lstStyle/>
                    <a:p>
                      <a:pPr marL="457200" algn="r" rtl="1">
                        <a:lnSpc>
                          <a:spcPct val="115000"/>
                        </a:lnSpc>
                        <a:spcAft>
                          <a:spcPts val="0"/>
                        </a:spcAft>
                      </a:pPr>
                      <a:r>
                        <a:rPr lang="he-IL" sz="1800" b="1" dirty="0">
                          <a:solidFill>
                            <a:schemeClr val="tx1">
                              <a:lumMod val="85000"/>
                            </a:schemeClr>
                          </a:solidFill>
                          <a:effectLst/>
                        </a:rPr>
                        <a:t>פגיעה בתוצר של חבר צוות אחר על ידי דריסת התוצר שלו ב- </a:t>
                      </a:r>
                      <a:r>
                        <a:rPr lang="en-US" sz="1800" b="1" dirty="0">
                          <a:solidFill>
                            <a:schemeClr val="tx1">
                              <a:lumMod val="85000"/>
                            </a:schemeClr>
                          </a:solidFill>
                          <a:effectLst/>
                        </a:rPr>
                        <a:t>repository </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ההגשות –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על כל חבר צוות לוודא בקבוצת </a:t>
                      </a:r>
                      <a:r>
                        <a:rPr lang="he-IL" sz="1800" dirty="0"/>
                        <a:t>ה-</a:t>
                      </a:r>
                      <a:r>
                        <a:rPr lang="en-US" sz="1800" dirty="0"/>
                        <a:t>WhatsApp</a:t>
                      </a:r>
                      <a:r>
                        <a:rPr lang="he-IL" sz="1800" dirty="0">
                          <a:effectLst/>
                        </a:rPr>
                        <a:t> אם מישהו עובד על הפרויקט בזמן שהוא רוצה לעבוד גם, בנוסף איחוד מטלות משותפות יבוצע במהלך המפגש השבועי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64277468"/>
                  </a:ext>
                </a:extLst>
              </a:tr>
            </a:tbl>
          </a:graphicData>
        </a:graphic>
      </p:graphicFrame>
      <p:sp>
        <p:nvSpPr>
          <p:cNvPr id="5" name="מציין מיקום של מספר שקופית 4">
            <a:extLst>
              <a:ext uri="{FF2B5EF4-FFF2-40B4-BE49-F238E27FC236}">
                <a16:creationId xmlns:a16="http://schemas.microsoft.com/office/drawing/2014/main" id="{423A11F6-4E48-46A6-A98B-D7D463C1208D}"/>
              </a:ext>
            </a:extLst>
          </p:cNvPr>
          <p:cNvSpPr>
            <a:spLocks noGrp="1"/>
          </p:cNvSpPr>
          <p:nvPr>
            <p:ph type="sldNum" sz="quarter" idx="12"/>
          </p:nvPr>
        </p:nvSpPr>
        <p:spPr/>
        <p:txBody>
          <a:bodyPr/>
          <a:lstStyle/>
          <a:p>
            <a:fld id="{EB09F221-FBF7-488A-9429-4CFF1DEC73CB}" type="slidenum">
              <a:rPr lang="he-IL" smtClean="0"/>
              <a:t>6</a:t>
            </a:fld>
            <a:endParaRPr lang="he-IL" dirty="0"/>
          </a:p>
        </p:txBody>
      </p:sp>
    </p:spTree>
    <p:extLst>
      <p:ext uri="{BB962C8B-B14F-4D97-AF65-F5344CB8AC3E}">
        <p14:creationId xmlns:p14="http://schemas.microsoft.com/office/powerpoint/2010/main" val="119859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9032E-CBA2-4DFF-A7D5-9C318D704D8D}"/>
              </a:ext>
            </a:extLst>
          </p:cNvPr>
          <p:cNvSpPr txBox="1"/>
          <p:nvPr/>
        </p:nvSpPr>
        <p:spPr>
          <a:xfrm>
            <a:off x="934876" y="1473198"/>
            <a:ext cx="1074106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באיכות ההגשות בשל לחץ זמן ועומס סמסטריאלי"</a:t>
            </a:r>
          </a:p>
          <a:p>
            <a:pPr algn="ctr" rtl="1"/>
            <a:r>
              <a:rPr lang="he-IL" sz="3200" dirty="0"/>
              <a:t>התנהל לוח זמנים קפדני, ולכן הצלחנו להימנע מירידה באיכות העבודה שלנו כתוצאה מעומס סמסטריאלי, ורוב זמננו הושקע </a:t>
            </a:r>
            <a:r>
              <a:rPr lang="he-IL" sz="3200" dirty="0" err="1"/>
              <a:t>בפרוייקט</a:t>
            </a:r>
            <a:r>
              <a:rPr lang="he-IL" sz="3200" dirty="0"/>
              <a:t>.</a:t>
            </a:r>
          </a:p>
        </p:txBody>
      </p:sp>
      <p:sp>
        <p:nvSpPr>
          <p:cNvPr id="3" name="TextBox 2">
            <a:extLst>
              <a:ext uri="{FF2B5EF4-FFF2-40B4-BE49-F238E27FC236}">
                <a16:creationId xmlns:a16="http://schemas.microsoft.com/office/drawing/2014/main" id="{3C06AB03-C92E-4FE2-B9A5-5E47DFA762A3}"/>
              </a:ext>
            </a:extLst>
          </p:cNvPr>
          <p:cNvSpPr txBox="1"/>
          <p:nvPr/>
        </p:nvSpPr>
        <p:spPr>
          <a:xfrm>
            <a:off x="934876" y="3620772"/>
            <a:ext cx="10741067" cy="1569660"/>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ביעלות העבודה בשל חיכוכים בין חבריי הקבוצה"</a:t>
            </a:r>
          </a:p>
          <a:p>
            <a:pPr algn="ctr" rtl="1"/>
            <a:r>
              <a:rPr lang="he-IL" sz="3200" dirty="0"/>
              <a:t>ההפך הוא הנכון – הפכנו לחברים טובים, מה שגרם לאיכות העבודה רק לעלות.</a:t>
            </a:r>
          </a:p>
        </p:txBody>
      </p:sp>
      <p:sp>
        <p:nvSpPr>
          <p:cNvPr id="6" name="מציין מיקום של מספר שקופית 5">
            <a:extLst>
              <a:ext uri="{FF2B5EF4-FFF2-40B4-BE49-F238E27FC236}">
                <a16:creationId xmlns:a16="http://schemas.microsoft.com/office/drawing/2014/main" id="{BD230F94-C8C4-4A13-A95C-EA84DB53D825}"/>
              </a:ext>
            </a:extLst>
          </p:cNvPr>
          <p:cNvSpPr>
            <a:spLocks noGrp="1"/>
          </p:cNvSpPr>
          <p:nvPr>
            <p:ph type="sldNum" sz="quarter" idx="12"/>
          </p:nvPr>
        </p:nvSpPr>
        <p:spPr/>
        <p:txBody>
          <a:bodyPr/>
          <a:lstStyle/>
          <a:p>
            <a:fld id="{EB09F221-FBF7-488A-9429-4CFF1DEC73CB}" type="slidenum">
              <a:rPr lang="he-IL" smtClean="0"/>
              <a:t>7</a:t>
            </a:fld>
            <a:endParaRPr lang="he-IL"/>
          </a:p>
        </p:txBody>
      </p:sp>
      <p:sp>
        <p:nvSpPr>
          <p:cNvPr id="8" name="TextBox 7">
            <a:extLst>
              <a:ext uri="{FF2B5EF4-FFF2-40B4-BE49-F238E27FC236}">
                <a16:creationId xmlns:a16="http://schemas.microsoft.com/office/drawing/2014/main" id="{95A42A52-4DD5-42AD-93FA-A6906694AE6E}"/>
              </a:ext>
            </a:extLst>
          </p:cNvPr>
          <p:cNvSpPr txBox="1"/>
          <p:nvPr/>
        </p:nvSpPr>
        <p:spPr>
          <a:xfrm>
            <a:off x="1783915" y="146614"/>
            <a:ext cx="862417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שהועלו בתחילת הפרויקט</a:t>
            </a:r>
          </a:p>
        </p:txBody>
      </p:sp>
    </p:spTree>
    <p:extLst>
      <p:ext uri="{BB962C8B-B14F-4D97-AF65-F5344CB8AC3E}">
        <p14:creationId xmlns:p14="http://schemas.microsoft.com/office/powerpoint/2010/main" val="33120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9032E-CBA2-4DFF-A7D5-9C318D704D8D}"/>
              </a:ext>
            </a:extLst>
          </p:cNvPr>
          <p:cNvSpPr txBox="1"/>
          <p:nvPr/>
        </p:nvSpPr>
        <p:spPr>
          <a:xfrm>
            <a:off x="641313" y="1292447"/>
            <a:ext cx="11208307"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a:t>
            </a:r>
            <a:r>
              <a:rPr lang="he-IL" sz="3200" b="1" u="sng" dirty="0" err="1">
                <a:effectLst>
                  <a:outerShdw blurRad="38100" dist="38100" dir="2700000" algn="tl">
                    <a:srgbClr val="000000">
                      <a:alpha val="43137"/>
                    </a:srgbClr>
                  </a:outerShdw>
                </a:effectLst>
              </a:rPr>
              <a:t>בלו"ז</a:t>
            </a:r>
            <a:r>
              <a:rPr lang="he-IL" sz="3200" b="1" u="sng" dirty="0">
                <a:effectLst>
                  <a:outerShdw blurRad="38100" dist="38100" dir="2700000" algn="tl">
                    <a:srgbClr val="000000">
                      <a:alpha val="43137"/>
                    </a:srgbClr>
                  </a:outerShdw>
                </a:effectLst>
              </a:rPr>
              <a:t> המשימות בשל חוסר ידע תיאורטי (רוב החומר נלמד בסמסטרים קודמים, כאשר חברי הצוות אינם באותו מצב אקדמי)"</a:t>
            </a:r>
          </a:p>
          <a:p>
            <a:pPr algn="ctr" rtl="1"/>
            <a:r>
              <a:rPr lang="he-IL" sz="3200" dirty="0"/>
              <a:t>במטרות, ציינו שלפעמים לא עמדנו בזמנים, ולרוב זה נבע מחוסר ידע תיאורטי, שהיינו צריכים להשלים בעצמנו.</a:t>
            </a:r>
          </a:p>
        </p:txBody>
      </p:sp>
      <p:sp>
        <p:nvSpPr>
          <p:cNvPr id="3" name="TextBox 2">
            <a:extLst>
              <a:ext uri="{FF2B5EF4-FFF2-40B4-BE49-F238E27FC236}">
                <a16:creationId xmlns:a16="http://schemas.microsoft.com/office/drawing/2014/main" id="{3C06AB03-C92E-4FE2-B9A5-5E47DFA762A3}"/>
              </a:ext>
            </a:extLst>
          </p:cNvPr>
          <p:cNvSpPr txBox="1"/>
          <p:nvPr/>
        </p:nvSpPr>
        <p:spPr>
          <a:xfrm>
            <a:off x="396111" y="3683402"/>
            <a:ext cx="11698712" cy="2062103"/>
          </a:xfrm>
          <a:prstGeom prst="rect">
            <a:avLst/>
          </a:prstGeom>
          <a:noFill/>
        </p:spPr>
        <p:txBody>
          <a:bodyPr wrap="square" rtlCol="1">
            <a:spAutoFit/>
          </a:bodyPr>
          <a:lstStyle/>
          <a:p>
            <a:pPr algn="ctr" rtl="1"/>
            <a:r>
              <a:rPr lang="he-IL" sz="3200" b="1" u="sng" dirty="0">
                <a:effectLst>
                  <a:outerShdw blurRad="38100" dist="38100" dir="2700000" algn="tl">
                    <a:srgbClr val="000000">
                      <a:alpha val="43137"/>
                    </a:srgbClr>
                  </a:outerShdw>
                </a:effectLst>
              </a:rPr>
              <a:t>"פגיעה בתוצר של חבר צוות אחר על ידי דריסת התוצר שלו ב-</a:t>
            </a:r>
            <a:r>
              <a:rPr lang="en-US" sz="3200" b="1" u="sng" dirty="0">
                <a:effectLst>
                  <a:outerShdw blurRad="38100" dist="38100" dir="2700000" algn="tl">
                    <a:srgbClr val="000000">
                      <a:alpha val="43137"/>
                    </a:srgbClr>
                  </a:outerShdw>
                </a:effectLst>
              </a:rPr>
              <a:t>repository</a:t>
            </a:r>
            <a:r>
              <a:rPr lang="he-IL" sz="3200" b="1" u="sng" dirty="0">
                <a:effectLst>
                  <a:outerShdw blurRad="38100" dist="38100" dir="2700000" algn="tl">
                    <a:srgbClr val="000000">
                      <a:alpha val="43137"/>
                    </a:srgbClr>
                  </a:outerShdw>
                </a:effectLst>
              </a:rPr>
              <a:t>"</a:t>
            </a:r>
          </a:p>
          <a:p>
            <a:pPr algn="ctr" rtl="1"/>
            <a:r>
              <a:rPr lang="he-IL" sz="3200" dirty="0"/>
              <a:t>מקרה זה קרה מספר פעמים, והתמודדנו עם זה בעזרת גיבויים מקומיים ושליחת הודעות על עדכונים ב-</a:t>
            </a:r>
            <a:r>
              <a:rPr lang="en-US" sz="3200" dirty="0"/>
              <a:t>WhatsApp</a:t>
            </a:r>
            <a:endParaRPr lang="he-IL" sz="3200" dirty="0"/>
          </a:p>
        </p:txBody>
      </p:sp>
      <p:sp>
        <p:nvSpPr>
          <p:cNvPr id="4" name="מציין מיקום של מספר שקופית 3">
            <a:extLst>
              <a:ext uri="{FF2B5EF4-FFF2-40B4-BE49-F238E27FC236}">
                <a16:creationId xmlns:a16="http://schemas.microsoft.com/office/drawing/2014/main" id="{4D5CA3E6-6989-4192-8EE7-5588F07B23D3}"/>
              </a:ext>
            </a:extLst>
          </p:cNvPr>
          <p:cNvSpPr>
            <a:spLocks noGrp="1"/>
          </p:cNvSpPr>
          <p:nvPr>
            <p:ph type="sldNum" sz="quarter" idx="12"/>
          </p:nvPr>
        </p:nvSpPr>
        <p:spPr/>
        <p:txBody>
          <a:bodyPr/>
          <a:lstStyle/>
          <a:p>
            <a:fld id="{EB09F221-FBF7-488A-9429-4CFF1DEC73CB}" type="slidenum">
              <a:rPr lang="he-IL" smtClean="0"/>
              <a:t>8</a:t>
            </a:fld>
            <a:endParaRPr lang="he-IL"/>
          </a:p>
        </p:txBody>
      </p:sp>
      <p:sp>
        <p:nvSpPr>
          <p:cNvPr id="6" name="TextBox 5">
            <a:extLst>
              <a:ext uri="{FF2B5EF4-FFF2-40B4-BE49-F238E27FC236}">
                <a16:creationId xmlns:a16="http://schemas.microsoft.com/office/drawing/2014/main" id="{4CDFCC36-01E9-4BEE-BAFB-D4C2A9EC9F95}"/>
              </a:ext>
            </a:extLst>
          </p:cNvPr>
          <p:cNvSpPr txBox="1"/>
          <p:nvPr/>
        </p:nvSpPr>
        <p:spPr>
          <a:xfrm>
            <a:off x="1783915" y="146614"/>
            <a:ext cx="862417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שהועלו בתחילת הפרויקט</a:t>
            </a:r>
          </a:p>
        </p:txBody>
      </p:sp>
    </p:spTree>
    <p:extLst>
      <p:ext uri="{BB962C8B-B14F-4D97-AF65-F5344CB8AC3E}">
        <p14:creationId xmlns:p14="http://schemas.microsoft.com/office/powerpoint/2010/main" val="247776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330BF-3C1A-4B3C-90AF-CE7A6CE267F6}"/>
              </a:ext>
            </a:extLst>
          </p:cNvPr>
          <p:cNvSpPr txBox="1"/>
          <p:nvPr/>
        </p:nvSpPr>
        <p:spPr>
          <a:xfrm>
            <a:off x="4137619" y="0"/>
            <a:ext cx="4572000" cy="769441"/>
          </a:xfrm>
          <a:prstGeom prst="rect">
            <a:avLst/>
          </a:prstGeom>
          <a:noFill/>
        </p:spPr>
        <p:txBody>
          <a:bodyPr wrap="square" rtlCol="1">
            <a:spAutoFit/>
          </a:bodyPr>
          <a:lstStyle/>
          <a:p>
            <a:pPr algn="r" rtl="1"/>
            <a:r>
              <a:rPr lang="he-IL" sz="4400" b="1" dirty="0">
                <a:effectLst>
                  <a:outerShdw blurRad="38100" dist="38100" dir="2700000" algn="tl">
                    <a:srgbClr val="000000">
                      <a:alpha val="43137"/>
                    </a:srgbClr>
                  </a:outerShdw>
                </a:effectLst>
              </a:rPr>
              <a:t>סיכונים שעלו בדרך</a:t>
            </a:r>
          </a:p>
        </p:txBody>
      </p:sp>
      <p:graphicFrame>
        <p:nvGraphicFramePr>
          <p:cNvPr id="4" name="טבלה 3">
            <a:extLst>
              <a:ext uri="{FF2B5EF4-FFF2-40B4-BE49-F238E27FC236}">
                <a16:creationId xmlns:a16="http://schemas.microsoft.com/office/drawing/2014/main" id="{389C23B6-7A08-4932-BE25-5AB7A50677C0}"/>
              </a:ext>
            </a:extLst>
          </p:cNvPr>
          <p:cNvGraphicFramePr>
            <a:graphicFrameLocks noGrp="1"/>
          </p:cNvGraphicFramePr>
          <p:nvPr>
            <p:extLst>
              <p:ext uri="{D42A27DB-BD31-4B8C-83A1-F6EECF244321}">
                <p14:modId xmlns:p14="http://schemas.microsoft.com/office/powerpoint/2010/main" val="303963208"/>
              </p:ext>
            </p:extLst>
          </p:nvPr>
        </p:nvGraphicFramePr>
        <p:xfrm>
          <a:off x="1384125" y="2489289"/>
          <a:ext cx="10078988" cy="2275643"/>
        </p:xfrm>
        <a:graphic>
          <a:graphicData uri="http://schemas.openxmlformats.org/drawingml/2006/table">
            <a:tbl>
              <a:tblPr rtl="1" firstRow="1" firstCol="1" bandRow="1">
                <a:tableStyleId>{7E9639D4-E3E2-4D34-9284-5A2195B3D0D7}</a:tableStyleId>
              </a:tblPr>
              <a:tblGrid>
                <a:gridCol w="2271687">
                  <a:extLst>
                    <a:ext uri="{9D8B030D-6E8A-4147-A177-3AD203B41FA5}">
                      <a16:colId xmlns:a16="http://schemas.microsoft.com/office/drawing/2014/main" val="773839298"/>
                    </a:ext>
                  </a:extLst>
                </a:gridCol>
                <a:gridCol w="2751565">
                  <a:extLst>
                    <a:ext uri="{9D8B030D-6E8A-4147-A177-3AD203B41FA5}">
                      <a16:colId xmlns:a16="http://schemas.microsoft.com/office/drawing/2014/main" val="740271840"/>
                    </a:ext>
                  </a:extLst>
                </a:gridCol>
                <a:gridCol w="5055736">
                  <a:extLst>
                    <a:ext uri="{9D8B030D-6E8A-4147-A177-3AD203B41FA5}">
                      <a16:colId xmlns:a16="http://schemas.microsoft.com/office/drawing/2014/main" val="3354314860"/>
                    </a:ext>
                  </a:extLst>
                </a:gridCol>
              </a:tblGrid>
              <a:tr h="643586">
                <a:tc>
                  <a:txBody>
                    <a:bodyPr/>
                    <a:lstStyle/>
                    <a:p>
                      <a:pPr marL="457200" algn="ctr" rtl="1">
                        <a:lnSpc>
                          <a:spcPct val="115000"/>
                        </a:lnSpc>
                        <a:spcAft>
                          <a:spcPts val="0"/>
                        </a:spcAft>
                      </a:pPr>
                      <a:r>
                        <a:rPr lang="he-IL" sz="1600" dirty="0">
                          <a:effectLst/>
                        </a:rPr>
                        <a:t>הקושי הצפוי (סיכון) וניתוח סיבות</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צפוי בשלב, סבירות הופעתו</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ctr" rtl="1">
                        <a:lnSpc>
                          <a:spcPct val="115000"/>
                        </a:lnSpc>
                        <a:spcAft>
                          <a:spcPts val="0"/>
                        </a:spcAft>
                      </a:pPr>
                      <a:r>
                        <a:rPr lang="he-IL" sz="1600" dirty="0">
                          <a:effectLst/>
                        </a:rPr>
                        <a:t>מנגנון מניעה/טיפול</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49401120"/>
                  </a:ext>
                </a:extLst>
              </a:tr>
              <a:tr h="685653">
                <a:tc>
                  <a:txBody>
                    <a:bodyPr/>
                    <a:lstStyle/>
                    <a:p>
                      <a:pPr marL="457200" algn="r" rtl="1">
                        <a:lnSpc>
                          <a:spcPct val="115000"/>
                        </a:lnSpc>
                        <a:spcAft>
                          <a:spcPts val="0"/>
                        </a:spcAft>
                      </a:pPr>
                      <a:r>
                        <a:rPr lang="he-IL" sz="1800" b="1" dirty="0">
                          <a:solidFill>
                            <a:schemeClr val="tx1">
                              <a:lumMod val="85000"/>
                            </a:schemeClr>
                          </a:solidFill>
                          <a:effectLst/>
                        </a:rPr>
                        <a:t>חוסר זמן ל-</a:t>
                      </a:r>
                      <a:r>
                        <a:rPr lang="en-US" sz="1800" b="1" dirty="0">
                          <a:solidFill>
                            <a:schemeClr val="tx1">
                              <a:lumMod val="85000"/>
                            </a:schemeClr>
                          </a:solidFill>
                          <a:effectLst/>
                        </a:rPr>
                        <a:t>QA</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rPr>
                        <a:t>לקראת סוף הסמסטר – בינונית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latin typeface="Calibri" panose="020F0502020204030204" pitchFamily="34" charset="0"/>
                          <a:ea typeface="Calibri" panose="020F0502020204030204" pitchFamily="34" charset="0"/>
                          <a:cs typeface="+mn-cs"/>
                        </a:rPr>
                        <a:t>הפקת תוצר סופי שבוע לפני זמן ההגשה לשם השארת חלון הזדמנויות לשם הפקת בדיקות איכותיות לתוצר הסופי.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5056739"/>
                  </a:ext>
                </a:extLst>
              </a:tr>
              <a:tr h="685653">
                <a:tc>
                  <a:txBody>
                    <a:bodyPr/>
                    <a:lstStyle/>
                    <a:p>
                      <a:pPr marL="457200" marR="0" lvl="0" indent="0" algn="r" defTabSz="914400" rtl="1" eaLnBrk="1" fontAlgn="auto" latinLnBrk="0" hangingPunct="1">
                        <a:lnSpc>
                          <a:spcPct val="115000"/>
                        </a:lnSpc>
                        <a:spcBef>
                          <a:spcPts val="0"/>
                        </a:spcBef>
                        <a:spcAft>
                          <a:spcPts val="0"/>
                        </a:spcAft>
                        <a:buClrTx/>
                        <a:buSzTx/>
                        <a:buFontTx/>
                        <a:buNone/>
                        <a:tabLst/>
                        <a:defRPr/>
                      </a:pPr>
                      <a:r>
                        <a:rPr lang="he-IL" sz="1800" b="1" dirty="0">
                          <a:solidFill>
                            <a:schemeClr val="tx1">
                              <a:lumMod val="85000"/>
                            </a:schemeClr>
                          </a:solidFill>
                          <a:effectLst/>
                        </a:rPr>
                        <a:t>בעיות אינטגרציה</a:t>
                      </a:r>
                      <a:endParaRPr lang="en-US" sz="1800" b="1" dirty="0">
                        <a:solidFill>
                          <a:schemeClr val="tx1">
                            <a:lumMod val="8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במהלך כל חלק המימוש – גבוהה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457200" algn="r" rtl="1">
                        <a:lnSpc>
                          <a:spcPct val="115000"/>
                        </a:lnSpc>
                        <a:spcAft>
                          <a:spcPts val="0"/>
                        </a:spcAft>
                      </a:pPr>
                      <a:r>
                        <a:rPr lang="he-IL" sz="1800" dirty="0">
                          <a:effectLst/>
                          <a:latin typeface="Calibri" panose="020F0502020204030204" pitchFamily="34" charset="0"/>
                          <a:ea typeface="Calibri" panose="020F0502020204030204" pitchFamily="34" charset="0"/>
                          <a:cs typeface="Arial" panose="020B0604020202020204" pitchFamily="34" charset="0"/>
                        </a:rPr>
                        <a:t>החלטה קבוצתית על מבנה ותשתית הפרויקט, על מנת ליצור רמה זהה במימושו.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9995" marR="59995"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83696120"/>
                  </a:ext>
                </a:extLst>
              </a:tr>
            </a:tbl>
          </a:graphicData>
        </a:graphic>
      </p:graphicFrame>
      <p:sp>
        <p:nvSpPr>
          <p:cNvPr id="5" name="מציין מיקום של מספר שקופית 4">
            <a:extLst>
              <a:ext uri="{FF2B5EF4-FFF2-40B4-BE49-F238E27FC236}">
                <a16:creationId xmlns:a16="http://schemas.microsoft.com/office/drawing/2014/main" id="{D2B21CBA-69DC-481E-B3E3-C9D2511618A0}"/>
              </a:ext>
            </a:extLst>
          </p:cNvPr>
          <p:cNvSpPr>
            <a:spLocks noGrp="1"/>
          </p:cNvSpPr>
          <p:nvPr>
            <p:ph type="sldNum" sz="quarter" idx="12"/>
          </p:nvPr>
        </p:nvSpPr>
        <p:spPr/>
        <p:txBody>
          <a:bodyPr/>
          <a:lstStyle/>
          <a:p>
            <a:fld id="{EB09F221-FBF7-488A-9429-4CFF1DEC73CB}" type="slidenum">
              <a:rPr lang="he-IL" smtClean="0"/>
              <a:t>9</a:t>
            </a:fld>
            <a:endParaRPr lang="he-IL"/>
          </a:p>
        </p:txBody>
      </p:sp>
    </p:spTree>
    <p:extLst>
      <p:ext uri="{BB962C8B-B14F-4D97-AF65-F5344CB8AC3E}">
        <p14:creationId xmlns:p14="http://schemas.microsoft.com/office/powerpoint/2010/main" val="319578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TM04033919[[fn=מעגל]]</Template>
  <TotalTime>101</TotalTime>
  <Words>848</Words>
  <Application>Microsoft Office PowerPoint</Application>
  <PresentationFormat>מסך רחב</PresentationFormat>
  <Paragraphs>86</Paragraphs>
  <Slides>11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11</vt:i4>
      </vt:variant>
    </vt:vector>
  </HeadingPairs>
  <TitlesOfParts>
    <vt:vector size="18" baseType="lpstr">
      <vt:lpstr>Arial</vt:lpstr>
      <vt:lpstr>Calibri</vt:lpstr>
      <vt:lpstr>Times New Roman</vt:lpstr>
      <vt:lpstr>Trebuchet MS</vt:lpstr>
      <vt:lpstr>Tw Cen MT</vt:lpstr>
      <vt:lpstr>Wingdings</vt:lpstr>
      <vt:lpstr>מעגל</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Izhar Ananiev</dc:creator>
  <cp:lastModifiedBy>Izhar Ananiev</cp:lastModifiedBy>
  <cp:revision>179</cp:revision>
  <dcterms:created xsi:type="dcterms:W3CDTF">2018-01-20T10:20:59Z</dcterms:created>
  <dcterms:modified xsi:type="dcterms:W3CDTF">2018-01-21T11:43:13Z</dcterms:modified>
</cp:coreProperties>
</file>