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70" r:id="rId2"/>
    <p:sldId id="288" r:id="rId3"/>
    <p:sldId id="289" r:id="rId4"/>
    <p:sldId id="290" r:id="rId5"/>
    <p:sldId id="271" r:id="rId6"/>
    <p:sldId id="272" r:id="rId7"/>
    <p:sldId id="274" r:id="rId8"/>
    <p:sldId id="273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5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B0C-76E6-451F-9BC4-D56148811023}" type="datetimeFigureOut">
              <a:rPr lang="he-IL" smtClean="0"/>
              <a:t>כ"ד/כסלו/תשע"ז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E782-B921-44F6-889E-2931104AF3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11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B0C-76E6-451F-9BC4-D56148811023}" type="datetimeFigureOut">
              <a:rPr lang="he-IL" smtClean="0"/>
              <a:t>כ"ד/כסלו/תשע"ז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E782-B921-44F6-889E-2931104AF3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08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B0C-76E6-451F-9BC4-D56148811023}" type="datetimeFigureOut">
              <a:rPr lang="he-IL" smtClean="0"/>
              <a:t>כ"ד/כסלו/תשע"ז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E782-B921-44F6-889E-2931104AF3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436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 userDrawn="1"/>
        </p:nvSpPr>
        <p:spPr>
          <a:xfrm>
            <a:off x="2381251" y="1"/>
            <a:ext cx="9810749" cy="7858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9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1800">
              <a:solidFill>
                <a:prstClr val="white"/>
              </a:solidFill>
            </a:endParaRPr>
          </a:p>
        </p:txBody>
      </p:sp>
      <p:sp>
        <p:nvSpPr>
          <p:cNvPr id="9" name="כותרת 8"/>
          <p:cNvSpPr>
            <a:spLocks noGrp="1"/>
          </p:cNvSpPr>
          <p:nvPr>
            <p:ph type="title"/>
          </p:nvPr>
        </p:nvSpPr>
        <p:spPr>
          <a:xfrm>
            <a:off x="2381251" y="44625"/>
            <a:ext cx="9810749" cy="741189"/>
          </a:xfrm>
        </p:spPr>
        <p:txBody>
          <a:bodyPr/>
          <a:lstStyle>
            <a:lvl1pPr>
              <a:defRPr sz="3200">
                <a:cs typeface="+mn-cs"/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smtClean="0">
                <a:solidFill>
                  <a:prstClr val="black"/>
                </a:solidFill>
              </a:rPr>
              <a:t>יש להחליף טקסט זה עם שם המרצה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מציין מיקום של כותרת תחתונה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dirty="0" smtClean="0">
                <a:solidFill>
                  <a:prstClr val="black"/>
                </a:solidFill>
              </a:rPr>
              <a:t>יש להחליף טקסט זה עם שם המודול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629"/>
            <a:ext cx="510438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93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 userDrawn="1"/>
        </p:nvSpPr>
        <p:spPr>
          <a:xfrm>
            <a:off x="2381251" y="1"/>
            <a:ext cx="9810749" cy="7858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9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1800">
              <a:solidFill>
                <a:prstClr val="white"/>
              </a:solidFill>
            </a:endParaRPr>
          </a:p>
        </p:txBody>
      </p:sp>
      <p:sp>
        <p:nvSpPr>
          <p:cNvPr id="9" name="כותרת 8"/>
          <p:cNvSpPr>
            <a:spLocks noGrp="1"/>
          </p:cNvSpPr>
          <p:nvPr>
            <p:ph type="title"/>
          </p:nvPr>
        </p:nvSpPr>
        <p:spPr>
          <a:xfrm>
            <a:off x="2381251" y="44625"/>
            <a:ext cx="9810749" cy="741189"/>
          </a:xfrm>
        </p:spPr>
        <p:txBody>
          <a:bodyPr/>
          <a:lstStyle>
            <a:lvl1pPr>
              <a:defRPr sz="3200">
                <a:cs typeface="+mn-cs"/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smtClean="0">
                <a:solidFill>
                  <a:prstClr val="black"/>
                </a:solidFill>
              </a:rPr>
              <a:t>יש להחליף טקסט זה עם שם המרצה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מציין מיקום של כותרת תחתונה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dirty="0" smtClean="0">
                <a:solidFill>
                  <a:prstClr val="black"/>
                </a:solidFill>
              </a:rPr>
              <a:t>יש להחליף טקסט זה עם שם המודול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629"/>
            <a:ext cx="510438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66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 userDrawn="1"/>
        </p:nvSpPr>
        <p:spPr>
          <a:xfrm>
            <a:off x="2381251" y="1"/>
            <a:ext cx="9810749" cy="7858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9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1800">
              <a:solidFill>
                <a:prstClr val="white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1" anchor="ctr"/>
          <a:lstStyle>
            <a:lvl1pPr>
              <a:defRPr lang="he-IL" smtClean="0"/>
            </a:lvl1pPr>
          </a:lstStyle>
          <a:p>
            <a:pPr algn="ctr"/>
            <a:r>
              <a:rPr dirty="0">
                <a:solidFill>
                  <a:prstClr val="black"/>
                </a:solidFill>
              </a:rPr>
              <a:t>יש להחליף טקסט זה עם שם המרצה</a:t>
            </a:r>
          </a:p>
        </p:txBody>
      </p:sp>
      <p:sp>
        <p:nvSpPr>
          <p:cNvPr id="7" name="מציין מיקום של כותרת תחתונה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he-IL" dirty="0" smtClean="0">
                <a:solidFill>
                  <a:prstClr val="black"/>
                </a:solidFill>
              </a:rPr>
              <a:t>יש להחליף טקסט זה עם שם המודול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29"/>
            <a:ext cx="4984901" cy="8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1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 userDrawn="1"/>
        </p:nvSpPr>
        <p:spPr>
          <a:xfrm>
            <a:off x="2381251" y="1"/>
            <a:ext cx="9810749" cy="7858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9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1800">
              <a:solidFill>
                <a:prstClr val="white"/>
              </a:solidFill>
            </a:endParaRPr>
          </a:p>
        </p:txBody>
      </p:sp>
      <p:sp>
        <p:nvSpPr>
          <p:cNvPr id="9" name="כותרת 8"/>
          <p:cNvSpPr>
            <a:spLocks noGrp="1"/>
          </p:cNvSpPr>
          <p:nvPr>
            <p:ph type="title"/>
          </p:nvPr>
        </p:nvSpPr>
        <p:spPr>
          <a:xfrm>
            <a:off x="2381251" y="44625"/>
            <a:ext cx="9810749" cy="741189"/>
          </a:xfrm>
        </p:spPr>
        <p:txBody>
          <a:bodyPr/>
          <a:lstStyle>
            <a:lvl1pPr>
              <a:defRPr sz="3200">
                <a:cs typeface="+mn-cs"/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smtClean="0">
                <a:solidFill>
                  <a:prstClr val="black"/>
                </a:solidFill>
              </a:rPr>
              <a:t>יש להחליף טקסט זה עם שם המרצה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מציין מיקום של כותרת תחתונה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 dirty="0" smtClean="0">
                <a:solidFill>
                  <a:prstClr val="black"/>
                </a:solidFill>
              </a:rPr>
              <a:t>יש להחליף טקסט זה עם שם המודול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629"/>
            <a:ext cx="510438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6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 userDrawn="1"/>
        </p:nvSpPr>
        <p:spPr>
          <a:xfrm>
            <a:off x="2381251" y="1"/>
            <a:ext cx="9810749" cy="7858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9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e-IL" sz="1800">
              <a:solidFill>
                <a:prstClr val="white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1" anchor="ctr"/>
          <a:lstStyle>
            <a:lvl1pPr>
              <a:defRPr lang="he-IL" smtClean="0"/>
            </a:lvl1pPr>
          </a:lstStyle>
          <a:p>
            <a:pPr algn="ctr"/>
            <a:r>
              <a:rPr dirty="0">
                <a:solidFill>
                  <a:prstClr val="black"/>
                </a:solidFill>
              </a:rPr>
              <a:t>יש להחליף טקסט זה עם שם המרצה</a:t>
            </a:r>
          </a:p>
        </p:txBody>
      </p:sp>
      <p:sp>
        <p:nvSpPr>
          <p:cNvPr id="7" name="מציין מיקום של כותרת תחתונה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he-IL" dirty="0" smtClean="0">
                <a:solidFill>
                  <a:prstClr val="black"/>
                </a:solidFill>
              </a:rPr>
              <a:t>יש להחליף טקסט זה עם שם המודול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29"/>
            <a:ext cx="4984901" cy="8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5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B0C-76E6-451F-9BC4-D56148811023}" type="datetimeFigureOut">
              <a:rPr lang="he-IL" smtClean="0"/>
              <a:t>כ"ד/כסלו/תשע"ז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E782-B921-44F6-889E-2931104AF3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630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B0C-76E6-451F-9BC4-D56148811023}" type="datetimeFigureOut">
              <a:rPr lang="he-IL" smtClean="0"/>
              <a:t>כ"ד/כסלו/תשע"ז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E782-B921-44F6-889E-2931104AF3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254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B0C-76E6-451F-9BC4-D56148811023}" type="datetimeFigureOut">
              <a:rPr lang="he-IL" smtClean="0"/>
              <a:t>כ"ד/כסלו/תשע"ז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E782-B921-44F6-889E-2931104AF3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16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B0C-76E6-451F-9BC4-D56148811023}" type="datetimeFigureOut">
              <a:rPr lang="he-IL" smtClean="0"/>
              <a:t>כ"ד/כסלו/תשע"ז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E782-B921-44F6-889E-2931104AF3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926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B0C-76E6-451F-9BC4-D56148811023}" type="datetimeFigureOut">
              <a:rPr lang="he-IL" smtClean="0"/>
              <a:t>כ"ד/כסלו/תשע"ז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E782-B921-44F6-889E-2931104AF3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051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B0C-76E6-451F-9BC4-D56148811023}" type="datetimeFigureOut">
              <a:rPr lang="he-IL" smtClean="0"/>
              <a:t>כ"ד/כסלו/תשע"ז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E782-B921-44F6-889E-2931104AF3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438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B0C-76E6-451F-9BC4-D56148811023}" type="datetimeFigureOut">
              <a:rPr lang="he-IL" smtClean="0"/>
              <a:t>כ"ד/כסלו/תשע"ז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E782-B921-44F6-889E-2931104AF3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620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B0C-76E6-451F-9BC4-D56148811023}" type="datetimeFigureOut">
              <a:rPr lang="he-IL" smtClean="0"/>
              <a:t>כ"ד/כסלו/תשע"ז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E782-B921-44F6-889E-2931104AF3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10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51B0C-76E6-451F-9BC4-D56148811023}" type="datetimeFigureOut">
              <a:rPr lang="he-IL" smtClean="0"/>
              <a:t>כ"ד/כסלו/תשע"ז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1E782-B921-44F6-889E-2931104AF3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082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  <p:sldLayoutId id="2147483677" r:id="rId13"/>
    <p:sldLayoutId id="2147483662" r:id="rId14"/>
    <p:sldLayoutId id="2147483674" r:id="rId15"/>
    <p:sldLayoutId id="2147483675" r:id="rId16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3"/>
          <p:cNvSpPr txBox="1">
            <a:spLocks/>
          </p:cNvSpPr>
          <p:nvPr/>
        </p:nvSpPr>
        <p:spPr bwMode="auto">
          <a:xfrm>
            <a:off x="2212032" y="3068961"/>
            <a:ext cx="7772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he-IL" sz="3200" b="1" dirty="0">
                <a:solidFill>
                  <a:prstClr val="black"/>
                </a:solidFill>
                <a:cs typeface="Arial" panose="020B0604020202020204" pitchFamily="34" charset="0"/>
              </a:rPr>
              <a:t>מבוא להנדסת תוכנה</a:t>
            </a:r>
            <a:endParaRPr lang="he-IL" sz="32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כותרת משנה 4"/>
          <p:cNvSpPr txBox="1">
            <a:spLocks/>
          </p:cNvSpPr>
          <p:nvPr/>
        </p:nvSpPr>
        <p:spPr>
          <a:xfrm>
            <a:off x="2846388" y="4292924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he-IL" sz="2800" b="1" dirty="0">
                <a:solidFill>
                  <a:srgbClr val="1F497D">
                    <a:lumMod val="60000"/>
                    <a:lumOff val="40000"/>
                  </a:srgbClr>
                </a:solidFill>
              </a:rPr>
              <a:t>דיאגרמת רצף </a:t>
            </a:r>
            <a:r>
              <a:rPr lang="he-IL" sz="28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2</a:t>
            </a:r>
            <a:endParaRPr lang="he-IL" sz="2800" b="1" dirty="0">
              <a:solidFill>
                <a:srgbClr val="1F497D">
                  <a:lumMod val="60000"/>
                  <a:lumOff val="40000"/>
                </a:srgbClr>
              </a:solidFill>
            </a:endParaRPr>
          </a:p>
          <a:p>
            <a:pPr marL="0" indent="0" algn="ctr" eaLnBrk="1" hangingPunct="1">
              <a:buNone/>
            </a:pPr>
            <a:r>
              <a:rPr lang="he-IL" sz="28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( 2  </a:t>
            </a:r>
            <a:r>
              <a:rPr lang="en-US" sz="28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 Sequence</a:t>
            </a:r>
            <a:r>
              <a:rPr lang="he-IL" sz="28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)</a:t>
            </a:r>
            <a:endParaRPr lang="he-IL" sz="2000" dirty="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0" y="1638623"/>
            <a:ext cx="37433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56" y="786581"/>
            <a:ext cx="9529301" cy="6620870"/>
          </a:xfrm>
          <a:prstGeom prst="rect">
            <a:avLst/>
          </a:prstGeom>
        </p:spPr>
      </p:pic>
      <p:sp>
        <p:nvSpPr>
          <p:cNvPr id="10" name="כותרת 9"/>
          <p:cNvSpPr>
            <a:spLocks noGrp="1"/>
          </p:cNvSpPr>
          <p:nvPr>
            <p:ph type="title"/>
          </p:nvPr>
        </p:nvSpPr>
        <p:spPr>
          <a:xfrm>
            <a:off x="9527458" y="44626"/>
            <a:ext cx="2664542" cy="515814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תרשים מחלקות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032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9979742" y="44625"/>
            <a:ext cx="2212258" cy="741189"/>
          </a:xfrm>
        </p:spPr>
        <p:txBody>
          <a:bodyPr/>
          <a:lstStyle/>
          <a:p>
            <a:r>
              <a:rPr lang="he-IL" dirty="0" smtClean="0"/>
              <a:t>תרשים רצף</a:t>
            </a:r>
            <a:endParaRPr lang="he-IL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3" y="833437"/>
            <a:ext cx="122396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2878" y="108154"/>
            <a:ext cx="593868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dirty="0" smtClean="0"/>
              <a:t>תשע"ד -  סמסטר א'- מועד א'</a:t>
            </a:r>
            <a:endParaRPr lang="he-IL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8928" y="1071717"/>
            <a:ext cx="11130117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dirty="0">
                <a:solidFill>
                  <a:prstClr val="black"/>
                </a:solidFill>
              </a:rPr>
              <a:t>חברת "הזהר הצפוני" </a:t>
            </a:r>
            <a:endParaRPr lang="he-IL" sz="3200" b="1" dirty="0" smtClean="0">
              <a:solidFill>
                <a:prstClr val="black"/>
              </a:solidFill>
            </a:endParaRPr>
          </a:p>
          <a:p>
            <a:r>
              <a:rPr lang="he-IL" sz="2400" dirty="0" smtClean="0"/>
              <a:t>חברת </a:t>
            </a:r>
            <a:r>
              <a:rPr lang="he-IL" sz="2400" dirty="0"/>
              <a:t>"הזהר הצפוני" עוסקת ביצור ובשיווק של פריטים המאופיינים ע"י שם מק"ט ומחיר. פריט</a:t>
            </a:r>
          </a:p>
          <a:p>
            <a:r>
              <a:rPr lang="he-IL" sz="2400" dirty="0"/>
              <a:t>יכול להיות מורכב ממספר פריטים שגם אותם ניתן למכור. חלק מהפריטים מיוצר ע"י החברה</a:t>
            </a:r>
          </a:p>
          <a:p>
            <a:r>
              <a:rPr lang="he-IL" sz="2400" dirty="0"/>
              <a:t>וחלק נקנה מספקים. פריט המיוצר בחברה מאופיין ע"י המחלקה המייצרת ומשך היצור. עבור כל</a:t>
            </a:r>
          </a:p>
          <a:p>
            <a:r>
              <a:rPr lang="he-IL" sz="2400" dirty="0"/>
              <a:t>פריט קנוי מאופיינים הספקים שלו. ספק מאופיין באמצעות הפרטים </a:t>
            </a:r>
            <a:r>
              <a:rPr lang="he-IL" sz="2400" dirty="0" smtClean="0"/>
              <a:t>האישיים</a:t>
            </a:r>
            <a:r>
              <a:rPr lang="he-IL" sz="2400" dirty="0" smtClean="0"/>
              <a:t> </a:t>
            </a:r>
            <a:r>
              <a:rPr lang="he-IL" sz="2400" dirty="0"/>
              <a:t>(</a:t>
            </a:r>
            <a:r>
              <a:rPr lang="he-IL" sz="2400" dirty="0" smtClean="0"/>
              <a:t>שם </a:t>
            </a:r>
            <a:r>
              <a:rPr lang="he-IL" sz="2400" dirty="0"/>
              <a:t>פרטי, שם</a:t>
            </a:r>
          </a:p>
          <a:p>
            <a:r>
              <a:rPr lang="he-IL" sz="2400" dirty="0"/>
              <a:t>משפחה, ת.ז., כתובת, מס. </a:t>
            </a:r>
            <a:r>
              <a:rPr lang="he-IL" sz="2400" dirty="0" smtClean="0"/>
              <a:t>טלפון). </a:t>
            </a:r>
            <a:r>
              <a:rPr lang="he-IL" sz="2400" dirty="0"/>
              <a:t>ספק יכול לספק יותר מפריט אחד. פריט קנוי יכול להיות</a:t>
            </a:r>
          </a:p>
          <a:p>
            <a:r>
              <a:rPr lang="he-IL" sz="2400" dirty="0"/>
              <a:t>מסופק ע"י יותר מספק אחד ואז כל ספק נותן לפריט מספר קטלוגי שונה. המחלקה הטכנית</a:t>
            </a:r>
          </a:p>
          <a:p>
            <a:r>
              <a:rPr lang="he-IL" sz="2400" dirty="0"/>
              <a:t>מגדירה את הפריטים ותכונותיהם.</a:t>
            </a:r>
          </a:p>
          <a:p>
            <a:r>
              <a:rPr lang="he-IL" sz="2400" dirty="0"/>
              <a:t>השיווק מבוצע ע"י צוותי שיווק. צוות שיווק מתאפיין ע"י שמו וע"י אנשי השיווק החברים בו -</a:t>
            </a:r>
          </a:p>
          <a:p>
            <a:r>
              <a:rPr lang="he-IL" sz="2400" dirty="0"/>
              <a:t>בין איש שיווק אחד ל 5 אנשי שיווק. איש שיווק מאופיין ע"י </a:t>
            </a:r>
            <a:r>
              <a:rPr lang="he-IL" sz="2400" dirty="0" smtClean="0"/>
              <a:t>שם </a:t>
            </a:r>
            <a:r>
              <a:rPr lang="he-IL" sz="2400" dirty="0"/>
              <a:t>פרטי, שם משפחה, ת.ז., -</a:t>
            </a:r>
          </a:p>
          <a:p>
            <a:r>
              <a:rPr lang="he-IL" sz="2400" dirty="0"/>
              <a:t>כתובת, מס. </a:t>
            </a:r>
            <a:r>
              <a:rPr lang="he-IL" sz="2400" dirty="0" smtClean="0"/>
              <a:t>טלפון </a:t>
            </a:r>
            <a:r>
              <a:rPr lang="he-IL" sz="2400" dirty="0"/>
              <a:t>והוא משתייך לצוות אחד בלבד. מקובל למנות אחד מחברי הצוות כראש</a:t>
            </a:r>
          </a:p>
          <a:p>
            <a:r>
              <a:rPr lang="he-IL" sz="2400" dirty="0"/>
              <a:t>הצוות. מדי פעם נהוג להחליף את ראש הצוות. לכל צוות מקצים מספר לקוחות אותם הוא אמור</a:t>
            </a:r>
          </a:p>
          <a:p>
            <a:r>
              <a:rPr lang="he-IL" sz="2400" dirty="0"/>
              <a:t>לשרת. מנהל השיווק קובע את צוותי השיווק ואת מנהליהם.</a:t>
            </a:r>
          </a:p>
        </p:txBody>
      </p:sp>
    </p:spTree>
    <p:extLst>
      <p:ext uri="{BB962C8B-B14F-4D97-AF65-F5344CB8AC3E}">
        <p14:creationId xmlns:p14="http://schemas.microsoft.com/office/powerpoint/2010/main" val="186256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732206" y="-78855"/>
            <a:ext cx="6071420" cy="97359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1" eaLnBrk="1" fontAlgn="base" hangingPunct="1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Arial" panose="020B0604020202020204" pitchFamily="34" charset="0"/>
              </a:rPr>
              <a:t>להלן תרשים ה- 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class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5574" y="894735"/>
            <a:ext cx="11189111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כאשר לקוח </a:t>
            </a:r>
            <a:r>
              <a:rPr lang="he-IL" sz="2400" dirty="0" smtClean="0"/>
              <a:t>(שם </a:t>
            </a:r>
            <a:r>
              <a:rPr lang="he-IL" sz="2400" dirty="0"/>
              <a:t>פרטי, שם משפחה, ת.ז., כתובת, מס. </a:t>
            </a:r>
            <a:r>
              <a:rPr lang="he-IL" sz="2400" dirty="0" smtClean="0"/>
              <a:t>טלפון) פונה </a:t>
            </a:r>
            <a:r>
              <a:rPr lang="he-IL" sz="2400" dirty="0"/>
              <a:t>לחברה ומבקש להזמין</a:t>
            </a:r>
          </a:p>
          <a:p>
            <a:r>
              <a:rPr lang="he-IL" sz="2400" dirty="0"/>
              <a:t>מוצרים מפנים אותו לאחד מחברי הצוות שלו. איש הצוות מציין בהזמנה את מספר ההזמנה, </a:t>
            </a:r>
            <a:r>
              <a:rPr lang="he-IL" sz="2400" dirty="0" smtClean="0"/>
              <a:t>את </a:t>
            </a:r>
            <a:endParaRPr lang="he-IL" sz="2400" dirty="0"/>
          </a:p>
          <a:p>
            <a:r>
              <a:rPr lang="he-IL" sz="2400" dirty="0"/>
              <a:t>תאריך קבלת ההזמנה, את תאריך היעד, ואת הפריטים שהוזמנו מחיריהם וכמויותיהם. מכיוון</a:t>
            </a:r>
          </a:p>
          <a:p>
            <a:r>
              <a:rPr lang="he-IL" sz="2400" dirty="0"/>
              <a:t>שהחברה </a:t>
            </a:r>
            <a:r>
              <a:rPr lang="he-IL" sz="2400" dirty="0" smtClean="0"/>
              <a:t>מעוניינת </a:t>
            </a:r>
            <a:r>
              <a:rPr lang="he-IL" sz="2400" dirty="0"/>
              <a:t>לעודד לקוחות להתמיד ברכישות אצלה היא הגדירה מונח הנקרא הזמנת</a:t>
            </a:r>
          </a:p>
          <a:p>
            <a:r>
              <a:rPr lang="he-IL" sz="2400" dirty="0"/>
              <a:t>המשך. כאשר הזמנה מסוימת מהווה הזמנת המשך להזמנה קודמת רשאי איש השיווק לתת</a:t>
            </a:r>
          </a:p>
          <a:p>
            <a:r>
              <a:rPr lang="he-IL" sz="2400" dirty="0"/>
              <a:t>ללקוח הנחה של עד 5% במחיר הפריטים שבה. כאשר מכניס איש שיווק את פרטי הזמנת לקוח</a:t>
            </a:r>
          </a:p>
          <a:p>
            <a:r>
              <a:rPr lang="he-IL" sz="2400" dirty="0"/>
              <a:t>הוא נותן ללקוח הנחה אם ההזמנה מהווה הזמנת המשך להזמנה קודמת. בעת הקלדת הזמנת</a:t>
            </a:r>
          </a:p>
          <a:p>
            <a:r>
              <a:rPr lang="he-IL" sz="2400" dirty="0"/>
              <a:t>לקוח בודק איש השיווק אם כתובתו של הלקוח תקינה ומעדכנה בעת הצורך</a:t>
            </a:r>
            <a:r>
              <a:rPr lang="he-IL" sz="2400" dirty="0" smtClean="0"/>
              <a:t>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6702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פתרון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2381251" y="1095528"/>
            <a:ext cx="9034001" cy="339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2390160" y="5048096"/>
            <a:ext cx="932098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/>
              <a:t>יש ליצור תרשים רצף </a:t>
            </a:r>
            <a:r>
              <a:rPr lang="en-US" sz="2400" b="1" dirty="0"/>
              <a:t>Sequence Diagram </a:t>
            </a:r>
            <a:r>
              <a:rPr lang="he-IL" sz="2400" b="1" dirty="0"/>
              <a:t>שבו הלקוח שמעון אביבי מזמין </a:t>
            </a:r>
            <a:r>
              <a:rPr lang="he-IL" sz="2400" b="1" dirty="0" smtClean="0"/>
              <a:t>25  יחידות </a:t>
            </a:r>
            <a:r>
              <a:rPr lang="he-IL" sz="2400" b="1" dirty="0"/>
              <a:t>של פריט </a:t>
            </a:r>
            <a:r>
              <a:rPr lang="he-IL" sz="2400" b="1" dirty="0" err="1"/>
              <a:t>שהמק"ט</a:t>
            </a:r>
            <a:r>
              <a:rPr lang="he-IL" sz="2400" b="1" dirty="0"/>
              <a:t> שלו הוא 1321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5884" y="1095528"/>
            <a:ext cx="917349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החברה מספקת את ההזמנות במשלוחים. משלוח מאופיין ע"י תאריך המשלוח והוא יכול </a:t>
            </a:r>
            <a:r>
              <a:rPr lang="he-IL" sz="2400" dirty="0" smtClean="0"/>
              <a:t>להכיל פריטים </a:t>
            </a:r>
            <a:r>
              <a:rPr lang="he-IL" sz="2400" dirty="0"/>
              <a:t>מכמה הזמנות. ניתן לספק פריט של הזמנה בכמה משלוחים. לכן, יש לנהל </a:t>
            </a:r>
            <a:r>
              <a:rPr lang="he-IL" sz="2400"/>
              <a:t>לכל </a:t>
            </a:r>
            <a:r>
              <a:rPr lang="he-IL" sz="2400" smtClean="0"/>
              <a:t>פריט הזמנה </a:t>
            </a:r>
            <a:r>
              <a:rPr lang="he-IL" sz="2400" dirty="0"/>
              <a:t>את יתרת הכמות שעדיין לא סופקה. כמובן שכמות היחידות במשלוח הזמנה חיבת להיות קטנה מיתרת הכמות שלא סופקה. בעת הקלדת תעודת משלוח בודק המחסנאי אם כתובתו של</a:t>
            </a:r>
          </a:p>
          <a:p>
            <a:r>
              <a:rPr lang="he-IL" sz="2400" dirty="0"/>
              <a:t>הלקוח תקינה ומעדכנה בעת הצורך.</a:t>
            </a:r>
          </a:p>
        </p:txBody>
      </p:sp>
    </p:spTree>
    <p:extLst>
      <p:ext uri="{BB962C8B-B14F-4D97-AF65-F5344CB8AC3E}">
        <p14:creationId xmlns:p14="http://schemas.microsoft.com/office/powerpoint/2010/main" val="320884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פתרון- תרשים מחלקות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1" y="909763"/>
            <a:ext cx="11791335" cy="64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תרשים רצף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6" y="875071"/>
            <a:ext cx="10697497" cy="59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8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92878" y="108154"/>
            <a:ext cx="593868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dirty="0" smtClean="0"/>
              <a:t>תשע"ד -  סמסטר ב'- מועד ב'</a:t>
            </a:r>
            <a:endParaRPr lang="he-IL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7587" y="776749"/>
            <a:ext cx="11218607" cy="60631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 smtClean="0"/>
              <a:t>ניהול רישום קורסים ובחינות במכללה</a:t>
            </a:r>
          </a:p>
          <a:p>
            <a:endParaRPr lang="he-IL" sz="2400" dirty="0"/>
          </a:p>
          <a:p>
            <a:r>
              <a:rPr lang="he-IL" sz="2400" dirty="0"/>
              <a:t>המערכת עוסקת בניהול הקורסים, ההרשמה לקורסים והבחינות בקורסים במכללה. הסטודנטים</a:t>
            </a:r>
          </a:p>
          <a:p>
            <a:r>
              <a:rPr lang="he-IL" sz="2400" dirty="0"/>
              <a:t>הרשומים במכללה מאופיינים ע"י כתובתם, ת.ז., שמם, תכנית הלימודים אליה הם רשומים</a:t>
            </a:r>
          </a:p>
          <a:p>
            <a:r>
              <a:rPr lang="he-IL" sz="2400" dirty="0"/>
              <a:t>ותאריך ההרשמה למכללה. המזכירות האקדמית מקלידה את נתוני הסטודנטים במכללה</a:t>
            </a:r>
            <a:r>
              <a:rPr lang="he-IL" sz="2400" dirty="0" smtClean="0"/>
              <a:t>.</a:t>
            </a:r>
          </a:p>
          <a:p>
            <a:endParaRPr lang="he-IL" sz="2400" dirty="0"/>
          </a:p>
          <a:p>
            <a:r>
              <a:rPr lang="he-IL" sz="2400" dirty="0"/>
              <a:t>המחלקות קובעות את </a:t>
            </a:r>
            <a:r>
              <a:rPr lang="he-IL" sz="2400" dirty="0" err="1"/>
              <a:t>תוכניות</a:t>
            </a:r>
            <a:r>
              <a:rPr lang="he-IL" sz="2400" dirty="0"/>
              <a:t> הלימודים שלהן. </a:t>
            </a:r>
            <a:r>
              <a:rPr lang="he-IL" sz="2400" dirty="0" err="1"/>
              <a:t>תוכנית</a:t>
            </a:r>
            <a:r>
              <a:rPr lang="he-IL" sz="2400" dirty="0"/>
              <a:t> לימודים של מחלקה כוללת מספר ניכר</a:t>
            </a:r>
          </a:p>
          <a:p>
            <a:r>
              <a:rPr lang="he-IL" sz="2400" dirty="0"/>
              <a:t>של קורסים. קורס מאופיין ע"י שמו, מספרו הסידורי ונקודות הזכות שהוא מקנה, ומספר שעות</a:t>
            </a:r>
          </a:p>
          <a:p>
            <a:r>
              <a:rPr lang="he-IL" sz="2400" dirty="0"/>
              <a:t>ההוראה. יש לשים לב לכך ששעות ההוראה אינן מחולקות להרצאה לתרגול ולמעבדה. קורס יכול</a:t>
            </a:r>
          </a:p>
          <a:p>
            <a:r>
              <a:rPr lang="he-IL" sz="2400" dirty="0"/>
              <a:t>להיות מסווג כקורס חובה או כקורס בחירה. יתכן שקורס מסוים יהיה קורס חובה בתכנית</a:t>
            </a:r>
          </a:p>
          <a:p>
            <a:r>
              <a:rPr lang="he-IL" sz="2400" dirty="0"/>
              <a:t>מסוימת וקורס בחירה בתכנית אחרת. קורס חובה משויך לסמסטר מסוים. מחלקה עשויה לשנות</a:t>
            </a:r>
          </a:p>
          <a:p>
            <a:r>
              <a:rPr lang="he-IL" sz="2400" dirty="0"/>
              <a:t>את הסיווג של קורס מחובה לבחירה ולהיפך. את מועדי שינויי הסיווג של קורסים יש לתעד. </a:t>
            </a:r>
            <a:endParaRPr lang="he-IL" sz="2400" dirty="0" smtClean="0"/>
          </a:p>
          <a:p>
            <a:r>
              <a:rPr lang="he-IL" sz="2400" dirty="0" smtClean="0"/>
              <a:t>ניתן גם </a:t>
            </a:r>
            <a:r>
              <a:rPr lang="he-IL" sz="2400" dirty="0"/>
              <a:t>להוציא קורס מתכנית הלימודים. </a:t>
            </a:r>
            <a:endParaRPr lang="he-IL" sz="2400" dirty="0" smtClean="0"/>
          </a:p>
          <a:p>
            <a:r>
              <a:rPr lang="he-IL" sz="2400" dirty="0" smtClean="0"/>
              <a:t>ישנה </a:t>
            </a:r>
            <a:r>
              <a:rPr lang="he-IL" sz="2400" dirty="0"/>
              <a:t>גמישות מסוימת בבחירת קורסים: במקום </a:t>
            </a:r>
            <a:r>
              <a:rPr lang="he-IL" sz="2400" dirty="0" smtClean="0"/>
              <a:t>קורס מסוים </a:t>
            </a:r>
            <a:r>
              <a:rPr lang="he-IL" sz="2400" dirty="0"/>
              <a:t>יכול סטודנט לבחור קורס חופף </a:t>
            </a:r>
            <a:r>
              <a:rPr lang="he-IL" sz="2400" dirty="0" smtClean="0"/>
              <a:t>(למשל </a:t>
            </a:r>
            <a:r>
              <a:rPr lang="he-IL" sz="2400" dirty="0"/>
              <a:t>"ניתוח מערכות מידע" ו"מבוא להנדסת תעשיה</a:t>
            </a:r>
            <a:r>
              <a:rPr lang="he-IL" sz="2400" dirty="0" smtClean="0"/>
              <a:t>"), ובמקום </a:t>
            </a:r>
            <a:r>
              <a:rPr lang="he-IL" sz="2400" dirty="0"/>
              <a:t>קורס מסוים יכול סטודנט לבחור בקורס מקיף יותר </a:t>
            </a:r>
            <a:r>
              <a:rPr lang="he-IL" sz="2400" dirty="0" smtClean="0"/>
              <a:t>–(למשל </a:t>
            </a:r>
            <a:r>
              <a:rPr lang="he-IL" sz="2400" dirty="0"/>
              <a:t>"</a:t>
            </a:r>
            <a:r>
              <a:rPr lang="he-IL" sz="2400" dirty="0" err="1"/>
              <a:t>חדו"א</a:t>
            </a:r>
            <a:r>
              <a:rPr lang="he-IL" sz="2400" dirty="0"/>
              <a:t> 1" </a:t>
            </a:r>
            <a:r>
              <a:rPr lang="he-IL" sz="2400" dirty="0" err="1"/>
              <a:t>ו"חדו"א</a:t>
            </a:r>
            <a:r>
              <a:rPr lang="he-IL" sz="2400" dirty="0"/>
              <a:t> 1מ</a:t>
            </a:r>
            <a:r>
              <a:rPr lang="he-IL" sz="2400" dirty="0" smtClean="0"/>
              <a:t>").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58331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5173" y="806245"/>
            <a:ext cx="10559845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2400" dirty="0">
                <a:solidFill>
                  <a:prstClr val="black"/>
                </a:solidFill>
              </a:rPr>
              <a:t>לכל קורס נקבעים קורסי הקדם שלו. מזכירות המחלקה מקלידות את נתוני המחלקות, </a:t>
            </a:r>
            <a:r>
              <a:rPr lang="he-IL" sz="2400" dirty="0" smtClean="0">
                <a:solidFill>
                  <a:prstClr val="black"/>
                </a:solidFill>
              </a:rPr>
              <a:t>הקורסים ותכניות </a:t>
            </a:r>
            <a:r>
              <a:rPr lang="he-IL" sz="2400" dirty="0">
                <a:solidFill>
                  <a:prstClr val="black"/>
                </a:solidFill>
              </a:rPr>
              <a:t>הלימוד. עם פתיחת קורס חדש הוא, לעיתים, מסווג בתכנית לימודים</a:t>
            </a:r>
            <a:r>
              <a:rPr lang="he-IL" sz="2400" dirty="0" smtClean="0">
                <a:solidFill>
                  <a:prstClr val="black"/>
                </a:solidFill>
              </a:rPr>
              <a:t>.</a:t>
            </a:r>
          </a:p>
          <a:p>
            <a:endParaRPr lang="he-IL" sz="2400" dirty="0" smtClean="0"/>
          </a:p>
          <a:p>
            <a:r>
              <a:rPr lang="he-IL" sz="2400" dirty="0" smtClean="0"/>
              <a:t>לפני </a:t>
            </a:r>
            <a:r>
              <a:rPr lang="he-IL" sz="2400" dirty="0"/>
              <a:t>תחילת כל סמסטר מקלידה עוזרת ראש המחלקה את נתוני כל קבוצות הקורס </a:t>
            </a:r>
            <a:r>
              <a:rPr lang="he-IL" sz="2400" dirty="0" smtClean="0"/>
              <a:t>שיינתנו באותו הסמסטר (מספר </a:t>
            </a:r>
            <a:r>
              <a:rPr lang="he-IL" sz="2400" dirty="0"/>
              <a:t>קורס, מספר קבוצה, המרצה, יום בשבוע, שעת התחלה ושעת </a:t>
            </a:r>
            <a:r>
              <a:rPr lang="he-IL" sz="2400" dirty="0" smtClean="0"/>
              <a:t>סיום). קבוצת קורס </a:t>
            </a:r>
            <a:r>
              <a:rPr lang="he-IL" sz="2400" dirty="0"/>
              <a:t>שייכת לתכנית אחת בלבד. קורה שבעת הקלדת נתוני סמסטר מוסיפה עוזרת </a:t>
            </a:r>
            <a:r>
              <a:rPr lang="he-IL" sz="2400" dirty="0" smtClean="0"/>
              <a:t>ראש המחלקה </a:t>
            </a:r>
            <a:r>
              <a:rPr lang="he-IL" sz="2400" dirty="0"/>
              <a:t>קורסים שאותם יכול מרצה </a:t>
            </a:r>
            <a:r>
              <a:rPr lang="he-IL" sz="2400" dirty="0" err="1"/>
              <a:t>מסויים</a:t>
            </a:r>
            <a:r>
              <a:rPr lang="he-IL" sz="2400" dirty="0"/>
              <a:t> ללמד. אם קורס מסוים ניתן בסמסטר </a:t>
            </a:r>
            <a:r>
              <a:rPr lang="he-IL" sz="2400" dirty="0" smtClean="0"/>
              <a:t>מסוים למספר </a:t>
            </a:r>
            <a:r>
              <a:rPr lang="he-IL" sz="2400" dirty="0"/>
              <a:t>קבוצות הרצאה, מקובל לקבוע לו מרצה אחראי מבין מרצי הקבוצות.</a:t>
            </a:r>
          </a:p>
          <a:p>
            <a:r>
              <a:rPr lang="he-IL" sz="2400" dirty="0"/>
              <a:t>המכללה מעסיקה מרצים שכל אחד מהם משויך למחלקה מסוימת. נהוג לאפיין מרצה ע"י</a:t>
            </a:r>
          </a:p>
          <a:p>
            <a:r>
              <a:rPr lang="he-IL" sz="2400" dirty="0"/>
              <a:t>כתובתו, ת.ז., שמו, המחלקה אליה הוא שייך, תאריך ההרשמה, הקורסים אותם הוא יכול </a:t>
            </a:r>
            <a:r>
              <a:rPr lang="he-IL" sz="2400" dirty="0" smtClean="0"/>
              <a:t>ללמד ודרגתו </a:t>
            </a:r>
            <a:r>
              <a:rPr lang="he-IL" sz="2400" dirty="0"/>
              <a:t>האקדמית. עוזרת ראש המחלקה מקלידה את נתוני המרצים. בעת גיוס מרצה </a:t>
            </a:r>
            <a:r>
              <a:rPr lang="he-IL" sz="2400" dirty="0" smtClean="0"/>
              <a:t>מגדירים לו</a:t>
            </a:r>
            <a:r>
              <a:rPr lang="he-IL" sz="2400" dirty="0"/>
              <a:t>, לעיתים, את הקורסים אותם הוא ילמד.</a:t>
            </a:r>
            <a:endParaRPr lang="he-IL" sz="2400" dirty="0">
              <a:solidFill>
                <a:prstClr val="black"/>
              </a:solidFill>
            </a:endParaRPr>
          </a:p>
          <a:p>
            <a:pPr lvl="0"/>
            <a:endParaRPr lang="he-IL" sz="2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22194" y="265471"/>
            <a:ext cx="14551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המשך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190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0981" y="766917"/>
            <a:ext cx="10156723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במהלך תקופת ההרשמה, נרשמים הסטודנטים לקבוצות הקורסים השונות. קורה שבעת </a:t>
            </a:r>
            <a:r>
              <a:rPr lang="he-IL" sz="2400" dirty="0" smtClean="0"/>
              <a:t>הרישום לקבוצה </a:t>
            </a:r>
            <a:r>
              <a:rPr lang="he-IL" sz="2400" dirty="0"/>
              <a:t>מסוימת מתבטל הרישום לקבוצה אחרת השייכת לאותו הקורס. בעת רישום </a:t>
            </a:r>
            <a:r>
              <a:rPr lang="he-IL" sz="2400" dirty="0" smtClean="0"/>
              <a:t>לקבוצת קורס </a:t>
            </a:r>
            <a:r>
              <a:rPr lang="he-IL" sz="2400" dirty="0"/>
              <a:t>נבדק אם יש לסטודנט את קורס הקדם. אם אין לו, מוצאת התראה.</a:t>
            </a:r>
          </a:p>
          <a:p>
            <a:r>
              <a:rPr lang="he-IL" sz="2400" dirty="0"/>
              <a:t>לכל קבוצת הרצאה ניתנים בסוף סמסטר שני מועדי בחינות סיום – מועד א' ומועד ב'. </a:t>
            </a:r>
            <a:r>
              <a:rPr lang="he-IL" sz="2400" dirty="0" smtClean="0"/>
              <a:t>המרצים מקלידים </a:t>
            </a:r>
            <a:r>
              <a:rPr lang="he-IL" sz="2400" dirty="0"/>
              <a:t>את ציוני </a:t>
            </a:r>
            <a:r>
              <a:rPr lang="he-IL" sz="2400" dirty="0" err="1"/>
              <a:t>ציוני</a:t>
            </a:r>
            <a:r>
              <a:rPr lang="he-IL" sz="2400" dirty="0"/>
              <a:t> הסטודנטים במבחנים ואת ציוני הקורסים. בעת הקלדת ציון </a:t>
            </a:r>
            <a:r>
              <a:rPr lang="he-IL" sz="2400" dirty="0" smtClean="0"/>
              <a:t>לסטודנט נבדק </a:t>
            </a:r>
            <a:r>
              <a:rPr lang="he-IL" sz="2400" dirty="0"/>
              <a:t>אם יש לו את קורס הקדם. אם אין לו, הציון לא נקלט.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6491" y="186813"/>
            <a:ext cx="973393" cy="3834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המשך</a:t>
            </a:r>
            <a:endParaRPr lang="he-IL" dirty="0"/>
          </a:p>
        </p:txBody>
      </p:sp>
      <p:sp>
        <p:nvSpPr>
          <p:cNvPr id="21" name="מלבן 20"/>
          <p:cNvSpPr/>
          <p:nvPr/>
        </p:nvSpPr>
        <p:spPr>
          <a:xfrm>
            <a:off x="1956619" y="4018068"/>
            <a:ext cx="9773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0"/>
            <a:r>
              <a:rPr lang="he-IL" sz="2400" b="1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שבו מפיק מרצה את דו"ח כל </a:t>
            </a:r>
            <a:r>
              <a:rPr lang="en-US" sz="2400" b="1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David" panose="020E0502060401010101" pitchFamily="34" charset="-79"/>
              </a:rPr>
              <a:t>Sequence Diagram </a:t>
            </a:r>
            <a:r>
              <a:rPr lang="he-IL" sz="2400" b="1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יש ליצור תרשים רצף</a:t>
            </a:r>
          </a:p>
          <a:p>
            <a:pPr lvl="0"/>
            <a:r>
              <a:rPr lang="he-IL" sz="2400" b="1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הסטודנטים הרשומים בקבוצת קורס מסוימת. (שם המרצה, מספר קבוצה, מספר קורס, שם</a:t>
            </a:r>
            <a:r>
              <a:rPr lang="en-US" sz="2400" b="1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b="1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קורס</a:t>
            </a:r>
            <a:r>
              <a:rPr lang="he-IL" sz="2400" b="1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ת.ז. סטודנט, שם סטודנט, והמחלקה אליה שייך </a:t>
            </a:r>
            <a:r>
              <a:rPr lang="he-IL" sz="2400" b="1" dirty="0" smtClean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הסטודנט</a:t>
            </a:r>
            <a:r>
              <a:rPr lang="he-IL" sz="2400" b="1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13114392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934</Words>
  <Application>Microsoft Office PowerPoint</Application>
  <PresentationFormat>מסך רחב</PresentationFormat>
  <Paragraphs>60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David</vt:lpstr>
      <vt:lpstr>Lucida Sans Unicode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פתרון</vt:lpstr>
      <vt:lpstr>פתרון- תרשים מחלקות</vt:lpstr>
      <vt:lpstr>תרשים רצף</vt:lpstr>
      <vt:lpstr>מצגת של PowerPoint</vt:lpstr>
      <vt:lpstr>מצגת של PowerPoint</vt:lpstr>
      <vt:lpstr>מצגת של PowerPoint</vt:lpstr>
      <vt:lpstr>תרשים מחלקות</vt:lpstr>
      <vt:lpstr>תרשים רצף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aliza</dc:creator>
  <cp:lastModifiedBy>aliza</cp:lastModifiedBy>
  <cp:revision>36</cp:revision>
  <dcterms:created xsi:type="dcterms:W3CDTF">2016-12-11T18:57:37Z</dcterms:created>
  <dcterms:modified xsi:type="dcterms:W3CDTF">2016-12-24T12:19:44Z</dcterms:modified>
</cp:coreProperties>
</file>