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70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8" autoAdjust="0"/>
    <p:restoredTop sz="72761" autoAdjust="0"/>
  </p:normalViewPr>
  <p:slideViewPr>
    <p:cSldViewPr snapToGrid="0">
      <p:cViewPr>
        <p:scale>
          <a:sx n="146" d="100"/>
          <a:sy n="146" d="100"/>
        </p:scale>
        <p:origin x="784" y="-1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4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אני בחרתי לדבר על</a:t>
            </a:r>
            <a:r>
              <a:rPr lang="en-US" dirty="0"/>
              <a:t>RNN  recurrent neural networks </a:t>
            </a:r>
            <a:r>
              <a:rPr lang="he-IL" dirty="0"/>
              <a:t> </a:t>
            </a:r>
          </a:p>
          <a:p>
            <a:pPr marL="0" algn="r" defTabSz="914400" rtl="1" eaLnBrk="1" latinLnBrk="0" hangingPunct="1"/>
            <a:r>
              <a:rPr lang="he-IL" dirty="0"/>
              <a:t> </a:t>
            </a:r>
          </a:p>
          <a:p>
            <a:pPr marL="0" algn="r" defTabSz="914400" rtl="1" eaLnBrk="1" latinLnBrk="0" hangingPunct="1"/>
            <a:r>
              <a:rPr lang="he-IL" dirty="0"/>
              <a:t>נתחיל בלדבר על מה הבעיות שפותרים עם </a:t>
            </a:r>
            <a:r>
              <a:rPr lang="en-US" dirty="0"/>
              <a:t>RNN</a:t>
            </a:r>
          </a:p>
          <a:p>
            <a:pPr marL="0" algn="r" defTabSz="914400" rtl="1" eaLnBrk="1" latinLnBrk="0" hangingPunct="1"/>
            <a:r>
              <a:rPr lang="he-IL" dirty="0"/>
              <a:t>נסביר למה רשת קלאסית לא מספיק טובה</a:t>
            </a:r>
          </a:p>
          <a:p>
            <a:pPr marL="0" algn="r" defTabSz="914400" rtl="1" eaLnBrk="1" latinLnBrk="0" hangingPunct="1"/>
            <a:r>
              <a:rPr lang="he-IL" dirty="0"/>
              <a:t>נסביר את המבנה של רשת </a:t>
            </a:r>
            <a:r>
              <a:rPr lang="en-US" dirty="0"/>
              <a:t>RNN</a:t>
            </a:r>
          </a:p>
          <a:p>
            <a:pPr marL="0" algn="r" defTabSz="914400" rtl="1" eaLnBrk="1" latinLnBrk="0" hangingPunct="1"/>
            <a:r>
              <a:rPr lang="he-IL" dirty="0"/>
              <a:t>נסביר איך היא עובדת</a:t>
            </a:r>
          </a:p>
          <a:p>
            <a:pPr marL="0" algn="r" defTabSz="914400" rtl="1" eaLnBrk="1" latinLnBrk="0" hangingPunct="1"/>
            <a:r>
              <a:rPr lang="he-IL" dirty="0"/>
              <a:t>ולבסוף נראה דוגמא עם </a:t>
            </a:r>
            <a:r>
              <a:rPr lang="en-US" dirty="0" err="1"/>
              <a:t>keras</a:t>
            </a:r>
            <a:endParaRPr lang="en-US" dirty="0"/>
          </a:p>
          <a:p>
            <a:pPr marL="0" algn="r" defTabSz="914400" rtl="1" eaLnBrk="1" latinLnBrk="0" hangingPunct="1"/>
            <a:endParaRPr lang="he-IL" dirty="0"/>
          </a:p>
          <a:p>
            <a:pPr marL="0" algn="r" defTabSz="914400" rtl="1" eaLnBrk="1" latinLnBrk="0" hangingPunct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05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נשתמש בקלט הנוכחי ובתוצאה של הקלט הקודם כדי להחליט איזה דברים חדשים נזכור </a:t>
            </a:r>
            <a:r>
              <a:rPr lang="he-IL" dirty="0" err="1"/>
              <a:t>באיטרציה</a:t>
            </a:r>
            <a:r>
              <a:rPr lang="he-IL" dirty="0"/>
              <a:t> הבאה</a:t>
            </a:r>
          </a:p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12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לבסוף נבחר מה יהיה הפלט של השכבה, כאשר נתחשב ב</a:t>
            </a:r>
            <a:r>
              <a:rPr lang="en-US" dirty="0"/>
              <a:t>cell state</a:t>
            </a:r>
            <a:r>
              <a:rPr lang="he-IL" dirty="0"/>
              <a:t>, בפלט הקודם, ובקלט הנוכחי.</a:t>
            </a:r>
          </a:p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96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יש כמובן אפשרויות רבות </a:t>
            </a:r>
            <a:r>
              <a:rPr lang="he-IL" dirty="0" err="1"/>
              <a:t>לקונפיגורציות</a:t>
            </a:r>
            <a:r>
              <a:rPr lang="he-IL" dirty="0"/>
              <a:t> של תאי </a:t>
            </a:r>
            <a:r>
              <a:rPr lang="en-US" dirty="0" err="1"/>
              <a:t>lstm</a:t>
            </a:r>
            <a:r>
              <a:rPr lang="he-IL" dirty="0"/>
              <a:t>, עם ארכיטקטורות שונות ופונקציות אקטיבציה שונות</a:t>
            </a:r>
          </a:p>
          <a:p>
            <a:pPr marL="0" algn="r" defTabSz="914400" rtl="1" eaLnBrk="1" latinLnBrk="0" hangingPunct="1"/>
            <a:r>
              <a:rPr lang="he-IL" dirty="0"/>
              <a:t>חלקן טובות יותר למשימות מסוימות</a:t>
            </a:r>
          </a:p>
          <a:p>
            <a:pPr marL="0" algn="r" defTabSz="914400" rtl="1" eaLnBrk="1" latinLnBrk="0" hangingPunct="1"/>
            <a:r>
              <a:rPr lang="he-IL" dirty="0"/>
              <a:t>אבל באופן כלליי, יש מחקר שפורסם שמראה שבגדול,  אין העדפה של ארכיטקטורה אחת על אחרת.</a:t>
            </a:r>
          </a:p>
          <a:p>
            <a:pPr marL="0" algn="r" defTabSz="914400" rtl="1" eaLnBrk="1" latinLnBrk="0" hangingPunct="1"/>
            <a:endParaRPr lang="he-IL" dirty="0"/>
          </a:p>
          <a:p>
            <a:pPr marL="0" algn="r" defTabSz="914400" rtl="1" eaLnBrk="1" latinLnBrk="0" hangingPunct="1"/>
            <a:r>
              <a:rPr lang="he-IL" dirty="0"/>
              <a:t>בנוסף חשוב לומר שיש הרבה אפשרויות להשתמש ב</a:t>
            </a:r>
            <a:r>
              <a:rPr lang="en-US" dirty="0" err="1"/>
              <a:t>rnn</a:t>
            </a:r>
            <a:r>
              <a:rPr lang="he-IL" dirty="0"/>
              <a:t>, כולל אפשרות לתת למידע לזרום מהעתיד לעבר, ולא רק מהעבר לעתיד כמו שהראנו פה.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4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הבעיות שנפתור עם </a:t>
            </a:r>
            <a:r>
              <a:rPr lang="en-US" dirty="0"/>
              <a:t>RNN</a:t>
            </a:r>
            <a:r>
              <a:rPr lang="he-IL" dirty="0"/>
              <a:t> הם בעיות שבהם:</a:t>
            </a:r>
          </a:p>
          <a:p>
            <a:pPr marL="0" algn="r" defTabSz="914400" rtl="1" eaLnBrk="1" latinLnBrk="0" hangingPunct="1"/>
            <a:r>
              <a:rPr lang="he-IL" dirty="0"/>
              <a:t>המידע שלנו מתפרס על מרחב הזמן או בעיות שבהם נרצה שהרשת תלמד את הקשר בין אירועים או רצפים מסוימים </a:t>
            </a:r>
          </a:p>
          <a:p>
            <a:pPr marL="0" algn="r" defTabSz="914400" rtl="1" eaLnBrk="1" latinLnBrk="0" hangingPunct="1"/>
            <a:r>
              <a:rPr lang="he-IL" dirty="0"/>
              <a:t>בעיות שבהן אנחנו נרצה ללמוד רצף בגודל משתנה</a:t>
            </a:r>
          </a:p>
          <a:p>
            <a:pPr marL="0" algn="r" defTabSz="914400" rtl="1" eaLnBrk="1" latinLnBrk="0" hangingPunct="1"/>
            <a:r>
              <a:rPr lang="he-IL" dirty="0"/>
              <a:t>לדוגמא</a:t>
            </a:r>
          </a:p>
          <a:p>
            <a:pPr marL="0" algn="r" defTabSz="914400" rtl="1" eaLnBrk="1" latinLnBrk="0" hangingPunct="1"/>
            <a:r>
              <a:rPr lang="en-US" dirty="0"/>
              <a:t>Sentiment analysis</a:t>
            </a:r>
            <a:r>
              <a:rPr lang="he-IL" dirty="0"/>
              <a:t> – האם טקסט מסוים הוא חיובי או שלילי</a:t>
            </a:r>
          </a:p>
          <a:p>
            <a:pPr marL="0" algn="r" defTabSz="914400" rtl="1" eaLnBrk="1" latinLnBrk="0" hangingPunct="1"/>
            <a:r>
              <a:rPr lang="en-US" dirty="0"/>
              <a:t>Time  series </a:t>
            </a:r>
            <a:r>
              <a:rPr lang="he-IL" dirty="0"/>
              <a:t> - למשל צפיית מחיר מנייה</a:t>
            </a:r>
          </a:p>
          <a:p>
            <a:pPr marL="0" algn="r" defTabSz="914400" rtl="1" eaLnBrk="1" latinLnBrk="0" hangingPunct="1"/>
            <a:r>
              <a:rPr lang="he-IL" dirty="0"/>
              <a:t>הלחנת מוסיקה</a:t>
            </a:r>
          </a:p>
          <a:p>
            <a:pPr marL="0" algn="r" defTabSz="914400" rtl="1" eaLnBrk="1" latinLnBrk="0" hangingPunct="1"/>
            <a:r>
              <a:rPr lang="he-IL" dirty="0"/>
              <a:t>המרת דיבור לטקסט וזיהוי דיבור(סירי)</a:t>
            </a:r>
          </a:p>
          <a:p>
            <a:pPr marL="0" algn="r" defTabSz="914400" rtl="1" eaLnBrk="1" latinLnBrk="0" hangingPunct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84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למה לא רשת נוירונים קלאסית?</a:t>
            </a:r>
          </a:p>
          <a:p>
            <a:pPr algn="r" rtl="1"/>
            <a:r>
              <a:rPr lang="he-IL" dirty="0"/>
              <a:t>ברשת קלאסית המודל מקבל מידע בגודל קובע, כלומר אם יש לנו משפט בגודל משתנה, לא נוכל להעביר את זה לרשת</a:t>
            </a:r>
          </a:p>
          <a:p>
            <a:pPr algn="r" rtl="1"/>
            <a:r>
              <a:rPr lang="he-IL" dirty="0"/>
              <a:t>ברשת קלאסית אין אפשרות לזיכרון – מניחים שכל קלט בלתי תלוי בקלט הבא אחריו</a:t>
            </a:r>
          </a:p>
          <a:p>
            <a:pPr algn="r" rtl="1"/>
            <a:r>
              <a:rPr lang="en-US" dirty="0"/>
              <a:t>NN</a:t>
            </a:r>
            <a:r>
              <a:rPr lang="he-IL" dirty="0"/>
              <a:t> לא מאפשר לממש יחסים לא לינאריים בין פיצ׳רים בצורה פשוטה, וככל הנראה תדרוש מספר שכבות מאוד גבוה, מספר פרמטרים מאוד גבוה בשביל לייצג את זה .</a:t>
            </a:r>
          </a:p>
          <a:p>
            <a:pPr algn="r" rtl="1"/>
            <a:r>
              <a:rPr lang="he-IL" dirty="0"/>
              <a:t>ברשת קלאסית לא נוכל לחסום ״הסתכלות על העתיד״.</a:t>
            </a:r>
          </a:p>
          <a:p>
            <a:pPr algn="r" rtl="1"/>
            <a:r>
              <a:rPr lang="he-IL" dirty="0"/>
              <a:t>לדוגמא אם נרצה ליצור רשת שתתאר לנו מה קורה בסרטון,  נרצה לפרק את הסרטון </a:t>
            </a:r>
            <a:r>
              <a:rPr lang="he-IL" dirty="0" err="1"/>
              <a:t>לפריימים</a:t>
            </a:r>
            <a:r>
              <a:rPr lang="he-IL" dirty="0"/>
              <a:t> בודדים, ולתת לרשת ללמוד את רצף התמונות.</a:t>
            </a:r>
          </a:p>
          <a:p>
            <a:pPr algn="r" rtl="1"/>
            <a:r>
              <a:rPr lang="he-IL" dirty="0"/>
              <a:t>ברשת קלאסית נצטרך לקחת כל פריים בסרטון בנפרד,  אבל  אנחנו נצטרך להבין את הקשרים בין התמונות, בתלות בסדר שלהם.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עוד דוגמא, לא נוכל להסתכל על משפט רק כ ״אוסף של מילים״</a:t>
            </a:r>
          </a:p>
          <a:p>
            <a:pPr algn="r" rtl="1"/>
            <a:r>
              <a:rPr lang="he-IL" dirty="0"/>
              <a:t>״אבא נהג ברכב עם התינוק״ </a:t>
            </a:r>
          </a:p>
          <a:p>
            <a:pPr algn="r" rtl="1"/>
            <a:r>
              <a:rPr lang="he-IL" dirty="0"/>
              <a:t>״התינוק נהג באבא עם הרכב״</a:t>
            </a:r>
          </a:p>
          <a:p>
            <a:pPr algn="r" rtl="1"/>
            <a:r>
              <a:rPr lang="he-IL" dirty="0"/>
              <a:t>הסדר פה קריטי.</a:t>
            </a:r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40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אז מה זה </a:t>
            </a:r>
            <a:r>
              <a:rPr lang="en-US" dirty="0"/>
              <a:t>RNN</a:t>
            </a:r>
            <a:r>
              <a:rPr lang="he-IL" dirty="0"/>
              <a:t>?</a:t>
            </a:r>
          </a:p>
          <a:p>
            <a:pPr marL="0" algn="r" defTabSz="914400" rtl="1" eaLnBrk="1" latinLnBrk="0" hangingPunct="1"/>
            <a:r>
              <a:rPr lang="he-IL" dirty="0"/>
              <a:t>אנחנו מוסיפים לנוירונים ברשת יכולת לזכור את הקלט הקודם שהם קיבלו</a:t>
            </a:r>
          </a:p>
          <a:p>
            <a:pPr marL="0" algn="r" defTabSz="914400" rtl="1" eaLnBrk="1" latinLnBrk="0" hangingPunct="1"/>
            <a:r>
              <a:rPr lang="he-IL" dirty="0"/>
              <a:t>לכל נוירון יש פונקציה שקבועת מה לזכור ומה לשכוח</a:t>
            </a:r>
          </a:p>
          <a:p>
            <a:pPr marL="0" algn="r" defTabSz="914400" rtl="1" eaLnBrk="1" latinLnBrk="0" hangingPunct="1"/>
            <a:r>
              <a:rPr lang="he-IL" dirty="0"/>
              <a:t>נוכל להגדיר </a:t>
            </a:r>
            <a:r>
              <a:rPr lang="en-US" dirty="0"/>
              <a:t>sequence</a:t>
            </a:r>
            <a:r>
              <a:rPr lang="he-IL" dirty="0"/>
              <a:t> של </a:t>
            </a:r>
            <a:r>
              <a:rPr lang="he-IL" dirty="0" err="1"/>
              <a:t>קלטים</a:t>
            </a:r>
            <a:r>
              <a:rPr lang="he-IL" dirty="0"/>
              <a:t> וללמוד את הקשרים ביניהם </a:t>
            </a:r>
          </a:p>
          <a:p>
            <a:pPr marL="0" algn="r" defTabSz="914400" rtl="1" eaLnBrk="1" latinLnBrk="0" hangingPunct="1"/>
            <a:r>
              <a:rPr lang="he-IL" dirty="0"/>
              <a:t>משפטים כרצף של מילים</a:t>
            </a:r>
          </a:p>
          <a:p>
            <a:pPr marL="0" algn="r" defTabSz="914400" rtl="1" eaLnBrk="1" latinLnBrk="0" hangingPunct="1"/>
            <a:r>
              <a:rPr lang="he-IL" dirty="0"/>
              <a:t>סרטונים כרצף של תמונות</a:t>
            </a:r>
          </a:p>
          <a:p>
            <a:pPr marL="0" algn="r" defTabSz="914400" rtl="1" eaLnBrk="1" latinLnBrk="0" hangingPunct="1"/>
            <a:r>
              <a:rPr lang="he-IL" dirty="0"/>
              <a:t>פה בתמונה אפשר לראות את ההבדל בין רשת קלאסית לרשת </a:t>
            </a:r>
            <a:r>
              <a:rPr lang="en-US" dirty="0"/>
              <a:t>RNN</a:t>
            </a:r>
            <a:endParaRPr lang="he-IL" dirty="0"/>
          </a:p>
          <a:p>
            <a:pPr marL="0" algn="r" defTabSz="914400" rtl="1" eaLnBrk="1" latinLnBrk="0" hangingPunct="1"/>
            <a:r>
              <a:rPr lang="he-IL" dirty="0"/>
              <a:t>למשל אנחנו רואים שעבור קלט </a:t>
            </a:r>
            <a:r>
              <a:rPr lang="en-US" dirty="0"/>
              <a:t> </a:t>
            </a:r>
            <a:r>
              <a:rPr lang="en-US" dirty="0" err="1"/>
              <a:t>xt</a:t>
            </a:r>
            <a:r>
              <a:rPr lang="en-US" dirty="0"/>
              <a:t> </a:t>
            </a:r>
            <a:r>
              <a:rPr lang="he-IL" dirty="0"/>
              <a:t>בזמן </a:t>
            </a:r>
            <a:r>
              <a:rPr lang="en-US" dirty="0"/>
              <a:t>t </a:t>
            </a:r>
            <a:r>
              <a:rPr lang="he-IL" dirty="0"/>
              <a:t> מסוים, הרשת תוציא פלט </a:t>
            </a:r>
            <a:r>
              <a:rPr lang="en-US" dirty="0" err="1"/>
              <a:t>ht</a:t>
            </a:r>
            <a:r>
              <a:rPr lang="he-IL" dirty="0"/>
              <a:t> ובנוסף, להבדיל מרשת קלאסית ,תתחשב בפלט של </a:t>
            </a:r>
            <a:r>
              <a:rPr lang="en-US" dirty="0" err="1"/>
              <a:t>xt</a:t>
            </a:r>
            <a:r>
              <a:rPr lang="he-IL" dirty="0"/>
              <a:t> גם עבור הקלט של </a:t>
            </a:r>
            <a:r>
              <a:rPr lang="en-US" dirty="0"/>
              <a:t>xt+1 </a:t>
            </a:r>
            <a:r>
              <a:rPr lang="he-IL" dirty="0"/>
              <a:t>.</a:t>
            </a:r>
          </a:p>
          <a:p>
            <a:pPr marL="0" algn="r" defTabSz="914400" rtl="1" eaLnBrk="1" latinLnBrk="0" hangingPunct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97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42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 נסתכל על הדוגמא של המשפט משמאל</a:t>
            </a:r>
            <a:r>
              <a:rPr lang="en-IL" dirty="0"/>
              <a:t> what time is it</a:t>
            </a:r>
          </a:p>
          <a:p>
            <a:pPr marL="0" algn="r" defTabSz="914400" rtl="1" eaLnBrk="1" latinLnBrk="0" hangingPunct="1"/>
            <a:r>
              <a:rPr lang="he-IL" dirty="0"/>
              <a:t>נכניס את המילים אחת אחרי השנייה למודל</a:t>
            </a:r>
          </a:p>
          <a:p>
            <a:pPr marL="0" algn="r" defTabSz="914400" rtl="1" eaLnBrk="1" latinLnBrk="0" hangingPunct="1"/>
            <a:r>
              <a:rPr lang="he-IL" dirty="0"/>
              <a:t>המודל יחשב את הקלט הנוכחי ביחד עם </a:t>
            </a:r>
            <a:r>
              <a:rPr lang="he-IL" dirty="0" err="1"/>
              <a:t>הקלטים</a:t>
            </a:r>
            <a:r>
              <a:rPr lang="he-IL" dirty="0"/>
              <a:t> הקודמים שהתקבלו</a:t>
            </a:r>
          </a:p>
          <a:p>
            <a:pPr marL="0" algn="r" defTabSz="914400" rtl="1" eaLnBrk="1" latinLnBrk="0" hangingPunct="1"/>
            <a:r>
              <a:rPr lang="he-IL" dirty="0"/>
              <a:t>למשל נראה שעבור המילה </a:t>
            </a:r>
            <a:r>
              <a:rPr lang="en-US" dirty="0"/>
              <a:t>what</a:t>
            </a:r>
            <a:r>
              <a:rPr lang="he-IL" dirty="0"/>
              <a:t> המודל מתייחס רק למילה </a:t>
            </a:r>
            <a:r>
              <a:rPr lang="en-US" dirty="0"/>
              <a:t>what</a:t>
            </a:r>
            <a:r>
              <a:rPr lang="he-IL" dirty="0"/>
              <a:t>, עבור המילה </a:t>
            </a:r>
            <a:r>
              <a:rPr lang="en-US" dirty="0"/>
              <a:t>time</a:t>
            </a:r>
            <a:r>
              <a:rPr lang="he-IL" dirty="0"/>
              <a:t> הוא מחשב גם את המילה </a:t>
            </a:r>
            <a:r>
              <a:rPr lang="en-US" dirty="0"/>
              <a:t>what</a:t>
            </a:r>
            <a:r>
              <a:rPr lang="he-IL" dirty="0"/>
              <a:t>, כנ״ל עבור </a:t>
            </a:r>
            <a:r>
              <a:rPr lang="en-US" dirty="0"/>
              <a:t>is, it</a:t>
            </a:r>
            <a:r>
              <a:rPr lang="he-IL" dirty="0"/>
              <a:t> , ועבור הסימן שאלה המודל כבר מסתכל על כל המילים במשפט.</a:t>
            </a:r>
          </a:p>
          <a:p>
            <a:pPr marL="0" algn="r" defTabSz="914400" rtl="1" eaLnBrk="1" latinLnBrk="0" hangingPunct="1"/>
            <a:r>
              <a:rPr lang="he-IL" dirty="0"/>
              <a:t>יכולים להתעורר מספר בעיות:</a:t>
            </a:r>
          </a:p>
          <a:p>
            <a:pPr marL="228600" indent="-228600" algn="r" defTabSz="914400" rtl="1" eaLnBrk="1" latinLnBrk="0" hangingPunct="1">
              <a:buAutoNum type="arabicPeriod"/>
            </a:pPr>
            <a:r>
              <a:rPr lang="en-US" dirty="0"/>
              <a:t>The vanishing gradient </a:t>
            </a:r>
            <a:r>
              <a:rPr lang="he-IL" dirty="0"/>
              <a:t> המודל שוכח את המילים הראשונות במשפט, והמשקל שלהם כמעט ומתאפס. ניתן לראות את זה עם הצבעים באנימציה השנייה.</a:t>
            </a:r>
          </a:p>
          <a:p>
            <a:pPr marL="228600" indent="-228600" algn="r" defTabSz="914400" rtl="1" eaLnBrk="1" latinLnBrk="0" hangingPunct="1">
              <a:buAutoNum type="arabicPeriod"/>
            </a:pPr>
            <a:r>
              <a:rPr lang="en-US" dirty="0"/>
              <a:t>Exploding </a:t>
            </a:r>
            <a:r>
              <a:rPr lang="en-US" dirty="0" err="1"/>
              <a:t>graident</a:t>
            </a:r>
            <a:r>
              <a:rPr lang="en-US" dirty="0"/>
              <a:t> </a:t>
            </a:r>
            <a:r>
              <a:rPr lang="he-IL" dirty="0"/>
              <a:t> במקרה ויש משקלות  גדולים מאחד, עבור </a:t>
            </a:r>
            <a:r>
              <a:rPr lang="en-US" dirty="0"/>
              <a:t>sequence</a:t>
            </a:r>
            <a:r>
              <a:rPr lang="he-IL" dirty="0"/>
              <a:t> גדול  מספיק הם יוכפלו שוב ושוב בעצמן, ככה שאנחנו נקבל מספר שמאוד דומה להעלאה בחזקה של עצמו מספר פעמים, והרשת </a:t>
            </a:r>
            <a:r>
              <a:rPr lang="he-IL" dirty="0" err="1"/>
              <a:t>תיהיה</a:t>
            </a:r>
            <a:r>
              <a:rPr lang="he-IL" dirty="0"/>
              <a:t> לא יציבה ככל שאורך הקלט גדל.</a:t>
            </a:r>
            <a:br>
              <a:rPr lang="en-US" dirty="0"/>
            </a:br>
            <a:endParaRPr lang="he-IL" dirty="0"/>
          </a:p>
          <a:p>
            <a:pPr marL="228600" indent="-228600" algn="r" defTabSz="914400" rtl="1" eaLnBrk="1" latinLnBrk="0" hangingPunct="1">
              <a:buAutoNum type="arabicPeriod"/>
            </a:pPr>
            <a:endParaRPr lang="he-IL" dirty="0"/>
          </a:p>
          <a:p>
            <a:pPr marL="228600" indent="-228600" algn="r" defTabSz="914400" rtl="1" eaLnBrk="1" latinLnBrk="0" hangingPunct="1">
              <a:buAutoNum type="arabicPeriod"/>
            </a:pPr>
            <a:r>
              <a:rPr lang="en-US" dirty="0"/>
              <a:t>RNN </a:t>
            </a:r>
            <a:r>
              <a:rPr lang="he-IL" dirty="0"/>
              <a:t> קלאסי לא מצליח לשמור זיכרון לטווח ארוך.</a:t>
            </a:r>
          </a:p>
          <a:p>
            <a:pPr marL="228600" indent="-228600" algn="r" defTabSz="914400" rtl="1" eaLnBrk="1" latinLnBrk="0" hangingPunct="1">
              <a:buAutoNum type="arabicPeriod"/>
            </a:pPr>
            <a:r>
              <a:rPr lang="he-IL" dirty="0"/>
              <a:t>ניתן לראות באיור למטה מימוש נאיבי ל</a:t>
            </a:r>
            <a:r>
              <a:rPr lang="en-US" dirty="0"/>
              <a:t>RNN</a:t>
            </a:r>
            <a:r>
              <a:rPr lang="he-IL" dirty="0"/>
              <a:t> </a:t>
            </a:r>
            <a:r>
              <a:rPr lang="en-US" dirty="0"/>
              <a:t>cell</a:t>
            </a:r>
            <a:endParaRPr lang="he-IL" dirty="0"/>
          </a:p>
          <a:p>
            <a:pPr marL="228600" indent="-228600" algn="r" defTabSz="914400" rtl="1" eaLnBrk="1" latinLnBrk="0" hangingPunct="1">
              <a:buAutoNum type="arabicPeriod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2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אז בשביל להתמודד עם הבעיות האלה, פיתחו </a:t>
            </a:r>
            <a:r>
              <a:rPr lang="en-US" dirty="0"/>
              <a:t>cell </a:t>
            </a:r>
            <a:r>
              <a:rPr lang="he-IL" dirty="0"/>
              <a:t> חדש בשם </a:t>
            </a:r>
            <a:r>
              <a:rPr lang="en-US" dirty="0"/>
              <a:t>LSTM</a:t>
            </a:r>
          </a:p>
          <a:p>
            <a:pPr marL="0" algn="r" defTabSz="914400" rtl="1" eaLnBrk="1" latinLnBrk="0" hangingPunct="1"/>
            <a:r>
              <a:rPr lang="en-US" dirty="0"/>
              <a:t>LSTM </a:t>
            </a:r>
            <a:r>
              <a:rPr lang="he-IL" dirty="0"/>
              <a:t> מאפשר לרשת ליצור זיכרון לטווח ארוך וקצר,</a:t>
            </a:r>
          </a:p>
          <a:p>
            <a:pPr marL="0" algn="r" defTabSz="914400" rtl="1" eaLnBrk="1" latinLnBrk="0" hangingPunct="1"/>
            <a:r>
              <a:rPr lang="he-IL" dirty="0"/>
              <a:t>הוא עוזר לפתור הרבה בעיות </a:t>
            </a:r>
            <a:r>
              <a:rPr lang="en-US" dirty="0"/>
              <a:t>gradient</a:t>
            </a:r>
            <a:endParaRPr lang="he-IL" dirty="0"/>
          </a:p>
          <a:p>
            <a:pPr marL="0" algn="r" defTabSz="914400" rtl="1" eaLnBrk="1" latinLnBrk="0" hangingPunct="1"/>
            <a:r>
              <a:rPr lang="he-IL" dirty="0"/>
              <a:t>ב</a:t>
            </a:r>
            <a:r>
              <a:rPr lang="en-US" dirty="0" err="1"/>
              <a:t>lstm</a:t>
            </a:r>
            <a:r>
              <a:rPr lang="he-IL" dirty="0"/>
              <a:t> מספר אלמנטים בתוך </a:t>
            </a:r>
            <a:r>
              <a:rPr lang="en-US" dirty="0"/>
              <a:t>cell</a:t>
            </a:r>
            <a:r>
              <a:rPr lang="he-IL" dirty="0"/>
              <a:t> בודד שמאפשרים לרשת לזכור מידע ולהחליט מה מועבר הלאה ומה לא</a:t>
            </a:r>
          </a:p>
          <a:p>
            <a:pPr marL="0" algn="r" defTabSz="914400" rtl="1" eaLnBrk="1" latinLnBrk="0" hangingPunct="1"/>
            <a:r>
              <a:rPr lang="he-IL" dirty="0"/>
              <a:t>ב</a:t>
            </a:r>
            <a:r>
              <a:rPr lang="en-US" dirty="0" err="1"/>
              <a:t>lstm</a:t>
            </a:r>
            <a:r>
              <a:rPr lang="en-US" dirty="0"/>
              <a:t> </a:t>
            </a:r>
            <a:r>
              <a:rPr lang="he-IL" dirty="0"/>
              <a:t> אנחנו יכולים לאפשר לרשת זיכרון ״ארוך טווח״</a:t>
            </a:r>
          </a:p>
          <a:p>
            <a:pPr marL="0" algn="r" defTabSz="914400" rtl="1" eaLnBrk="1" latinLnBrk="0" hangingPunct="1"/>
            <a:r>
              <a:rPr lang="he-IL" dirty="0"/>
              <a:t>אפשר לראות באיור נוירון </a:t>
            </a:r>
            <a:r>
              <a:rPr lang="en-US" dirty="0" err="1"/>
              <a:t>lstm</a:t>
            </a:r>
            <a:r>
              <a:rPr lang="he-IL" dirty="0"/>
              <a:t> בודד ונראה שהוא מורכב קצת יותר. הוא מכיל </a:t>
            </a:r>
            <a:r>
              <a:rPr lang="en-US" dirty="0" err="1"/>
              <a:t>ht</a:t>
            </a:r>
            <a:r>
              <a:rPr lang="he-IL" dirty="0"/>
              <a:t>, </a:t>
            </a:r>
            <a:r>
              <a:rPr lang="en-US" dirty="0"/>
              <a:t>output</a:t>
            </a:r>
            <a:r>
              <a:rPr lang="he-IL" dirty="0"/>
              <a:t> של ה</a:t>
            </a:r>
            <a:r>
              <a:rPr lang="en-US" dirty="0"/>
              <a:t>cell</a:t>
            </a:r>
            <a:r>
              <a:rPr lang="he-IL" dirty="0"/>
              <a:t>, ו</a:t>
            </a:r>
            <a:r>
              <a:rPr lang="en-US" dirty="0"/>
              <a:t> cell state</a:t>
            </a:r>
          </a:p>
          <a:p>
            <a:pPr marL="0" algn="r" defTabSz="914400" rtl="1" eaLnBrk="1" latinLnBrk="0" hangingPunct="1"/>
            <a:r>
              <a:rPr lang="he-IL" dirty="0"/>
              <a:t>אנחנו רואים את הקו למעלה, שבעצם מנסה ליצור יכולת למידע שב</a:t>
            </a:r>
            <a:r>
              <a:rPr lang="en-US" dirty="0"/>
              <a:t>cell state</a:t>
            </a:r>
            <a:r>
              <a:rPr lang="he-IL" dirty="0"/>
              <a:t>. לעבור הלאה ״כלומר זיכרון״ </a:t>
            </a:r>
            <a:r>
              <a:rPr lang="he-IL" dirty="0" err="1"/>
              <a:t>לאיטרציה</a:t>
            </a:r>
            <a:r>
              <a:rPr lang="he-IL" dirty="0"/>
              <a:t> הבאה, אבל עם שינויים למצב בעקבות הקלט.</a:t>
            </a:r>
          </a:p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7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ננסה לעבור במהרה על תפקידו של כל חלק ב</a:t>
            </a:r>
            <a:r>
              <a:rPr lang="en-US" dirty="0"/>
              <a:t>cell</a:t>
            </a:r>
          </a:p>
          <a:p>
            <a:pPr marL="0" algn="r" defTabSz="914400" rtl="1" eaLnBrk="1" latinLnBrk="0" hangingPunct="1"/>
            <a:r>
              <a:rPr lang="he-IL" dirty="0"/>
              <a:t>החלק הראשון גם נקרא </a:t>
            </a:r>
            <a:r>
              <a:rPr lang="en-US" dirty="0"/>
              <a:t>forget gate</a:t>
            </a:r>
            <a:r>
              <a:rPr lang="he-IL" dirty="0"/>
              <a:t>, הוא בעצם מסתכל על התוצאה הקודמת של הנוירון, ביחד עם הקלט הנוכחי, ובעזרת פונקציית </a:t>
            </a:r>
            <a:r>
              <a:rPr lang="he-IL" dirty="0" err="1"/>
              <a:t>סיגמויד</a:t>
            </a:r>
            <a:r>
              <a:rPr lang="he-IL" dirty="0"/>
              <a:t> מחליט, אם תוצאה היא ״1״ לזכור לגמרי את ה</a:t>
            </a:r>
            <a:r>
              <a:rPr lang="en-US" dirty="0"/>
              <a:t>cell state</a:t>
            </a:r>
            <a:r>
              <a:rPr lang="he-IL" dirty="0"/>
              <a:t> הקיים, ואם התוצאה היא 0, ״לשכוח לגמרי״.</a:t>
            </a:r>
          </a:p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60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זה המקורות שהשתמשתי בהם</a:t>
            </a:r>
          </a:p>
          <a:p>
            <a:pPr marL="0" algn="r" defTabSz="914400" rtl="1" eaLnBrk="1" latinLnBrk="0" hangingPunct="1"/>
            <a:r>
              <a:rPr lang="he-IL" dirty="0"/>
              <a:t>+נראה דוגמא</a:t>
            </a:r>
          </a:p>
          <a:p>
            <a:pPr marL="0" algn="r" defTabSz="914400" rtl="1" eaLnBrk="1" latinLnBrk="0" hangingPunct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7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llustrated-guide-to-recurrent-neural-networks-79e5eb8049c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ursera.org/lecture/nlp-sequence-models/long-short-term-memory-lstm-KXoay" TargetMode="External"/><Relationship Id="rId5" Type="http://schemas.openxmlformats.org/officeDocument/2006/relationships/hyperlink" Target="https://www.curiousily.com/posts/anomaly-detection-in-time-series-with-lstms-using-keras-in-python/" TargetMode="External"/><Relationship Id="rId4" Type="http://schemas.openxmlformats.org/officeDocument/2006/relationships/hyperlink" Target="https://colah.github.io/posts/2015-08-Understanding-LSTM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Recurrent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129871" y="1552397"/>
            <a:ext cx="3610575" cy="3654082"/>
          </a:xfrm>
        </p:spPr>
        <p:txBody>
          <a:bodyPr anchor="ctr">
            <a:normAutofit/>
          </a:bodyPr>
          <a:lstStyle/>
          <a:p>
            <a:pPr marL="0" indent="0" algn="l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</a:pPr>
            <a:r>
              <a:rPr lang="he-IL" sz="3200" dirty="0"/>
              <a:t>רשתות עם זיכרון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0506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pPr algn="l" defTabSz="457200" rtl="0" eaLnBrk="1" latinLnBrk="0" hangingPunct="1">
              <a:spcBef>
                <a:spcPct val="0"/>
              </a:spcBef>
              <a:buNone/>
            </a:pPr>
            <a:r>
              <a:rPr lang="en-US" dirty="0"/>
              <a:t>New cell state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FF7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61870" y="723900"/>
            <a:ext cx="7183597" cy="3152362"/>
          </a:xfrm>
        </p:spPr>
        <p:txBody>
          <a:bodyPr>
            <a:normAutofit/>
          </a:bodyPr>
          <a:lstStyle/>
          <a:p>
            <a:pPr marL="306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FFF77F"/>
              </a:buClr>
              <a:buSzPct val="92000"/>
              <a:buFont typeface="Wingdings 2" panose="05020102010507070707" pitchFamily="18" charset="2"/>
              <a:buChar char=""/>
            </a:pPr>
            <a:r>
              <a:rPr lang="he-IL" dirty="0"/>
              <a:t>בשלב הבא נחליט אילו ערכים נרצה לעדכן ולהוסיף ל</a:t>
            </a:r>
            <a:r>
              <a:rPr lang="en-US" dirty="0"/>
              <a:t>hidden state</a:t>
            </a:r>
            <a:r>
              <a:rPr lang="he-IL" dirty="0"/>
              <a:t>.נקרא גם </a:t>
            </a:r>
            <a:r>
              <a:rPr lang="en-US" dirty="0"/>
              <a:t>input gate layer</a:t>
            </a:r>
            <a:r>
              <a:rPr lang="he-IL" dirty="0"/>
              <a:t> </a:t>
            </a:r>
          </a:p>
          <a:p>
            <a:pPr marL="306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FFF77F"/>
              </a:buClr>
              <a:buSzPct val="92000"/>
              <a:buFont typeface="Wingdings 2" panose="05020102010507070707" pitchFamily="18" charset="2"/>
              <a:buChar char=""/>
            </a:pPr>
            <a:r>
              <a:rPr lang="he-IL" dirty="0"/>
              <a:t>נשתמש ב</a:t>
            </a:r>
            <a:r>
              <a:rPr lang="en-US" dirty="0"/>
              <a:t>”</a:t>
            </a:r>
            <a:r>
              <a:rPr lang="en-US" dirty="0" err="1"/>
              <a:t>forgate</a:t>
            </a:r>
            <a:r>
              <a:rPr lang="en-US" dirty="0"/>
              <a:t> gate”</a:t>
            </a:r>
            <a:r>
              <a:rPr lang="he-IL" dirty="0"/>
              <a:t> הקודם ובערכים החדשים כדי לקבוע מה יהיה ה</a:t>
            </a:r>
            <a:r>
              <a:rPr lang="en-US" dirty="0"/>
              <a:t>hidden state</a:t>
            </a:r>
            <a:r>
              <a:rPr lang="he-IL" dirty="0"/>
              <a:t> החדש של התא – איזה מידע הוא ישמור לעתיד.</a:t>
            </a:r>
          </a:p>
          <a:p>
            <a:pPr marL="306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FFF77F"/>
              </a:buClr>
              <a:buSzPct val="92000"/>
              <a:buFont typeface="Wingdings 2" panose="05020102010507070707" pitchFamily="18" charset="2"/>
              <a:buChar char=""/>
            </a:pPr>
            <a:endParaRPr lang="he-IL" dirty="0"/>
          </a:p>
          <a:p>
            <a:pPr marL="306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FFF77F"/>
              </a:buClr>
              <a:buSzPct val="92000"/>
              <a:buFont typeface="Wingdings 2" panose="05020102010507070707" pitchFamily="18" charset="2"/>
              <a:buChar char=""/>
            </a:pPr>
            <a:endParaRPr lang="he-IL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F1A3968-7D04-2B4B-B7F4-D179BA602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9" y="2588478"/>
            <a:ext cx="7219217" cy="222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AE1EC1E-983C-B844-A0DD-D7FFDF0D0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70" y="4633711"/>
            <a:ext cx="7201406" cy="216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018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pPr defTabSz="457200" rtl="0" eaLnBrk="1" latinLnBrk="0" hangingPunct="1">
              <a:spcBef>
                <a:spcPct val="0"/>
              </a:spcBef>
              <a:buNone/>
            </a:pPr>
            <a:r>
              <a:rPr lang="en-US" dirty="0"/>
              <a:t>Cell output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61870" y="723900"/>
            <a:ext cx="7183597" cy="3152362"/>
          </a:xfrm>
        </p:spPr>
        <p:txBody>
          <a:bodyPr>
            <a:normAutofit/>
          </a:bodyPr>
          <a:lstStyle/>
          <a:p>
            <a:pPr marL="306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92000"/>
              <a:buFont typeface="Wingdings 2" panose="05020102010507070707" pitchFamily="18" charset="2"/>
              <a:buChar char=""/>
            </a:pPr>
            <a:r>
              <a:rPr lang="he-IL" dirty="0"/>
              <a:t>לבסוף נבחר מה ה</a:t>
            </a:r>
            <a:r>
              <a:rPr lang="en-US" dirty="0"/>
              <a:t>output</a:t>
            </a:r>
            <a:r>
              <a:rPr lang="he-IL" dirty="0"/>
              <a:t> של השכבה.</a:t>
            </a:r>
          </a:p>
          <a:p>
            <a:pPr marL="306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92000"/>
              <a:buFont typeface="Wingdings 2" panose="05020102010507070707" pitchFamily="18" charset="2"/>
              <a:buChar char=""/>
            </a:pPr>
            <a:r>
              <a:rPr lang="he-IL" dirty="0"/>
              <a:t>נשתמש בזיכרון של השכבה הנוכחית, באיחוד עם הקלט </a:t>
            </a:r>
            <a:r>
              <a:rPr lang="he-IL" dirty="0" err="1"/>
              <a:t>וה</a:t>
            </a:r>
            <a:r>
              <a:rPr lang="en-US" dirty="0"/>
              <a:t>hidden state</a:t>
            </a:r>
            <a:r>
              <a:rPr lang="he-IL" dirty="0"/>
              <a:t> של השכבה הקודמת, כדי להחליט מה יהיה ה</a:t>
            </a:r>
            <a:r>
              <a:rPr lang="en-US" dirty="0"/>
              <a:t>hidden state </a:t>
            </a:r>
            <a:r>
              <a:rPr lang="he-IL" dirty="0"/>
              <a:t>החדש של השכבה.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00AC9AC-DF84-4449-A9E7-F0A09B89B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509" y="4203403"/>
            <a:ext cx="7535779" cy="232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075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D3E8A2-51BE-0443-8F39-DAA6C04DE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pPr algn="l" defTabSz="457200" rtl="1" eaLnBrk="1" latinLnBrk="0" hangingPunct="1">
              <a:spcBef>
                <a:spcPct val="0"/>
              </a:spcBef>
              <a:buNone/>
            </a:pPr>
            <a:r>
              <a:rPr lang="he-IL" sz="3200" dirty="0">
                <a:solidFill>
                  <a:srgbClr val="FFFFFF"/>
                </a:solidFill>
              </a:rPr>
              <a:t>אפשרויות נוספות</a:t>
            </a:r>
            <a:endParaRPr lang="en-IL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CE59F-D2BC-E445-AB85-B6F601C98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 marL="306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he-IL" dirty="0"/>
              <a:t>יש מספר סוגים של ארכיטקטורות </a:t>
            </a:r>
            <a:r>
              <a:rPr lang="en-US" dirty="0"/>
              <a:t>LSTM</a:t>
            </a:r>
            <a:r>
              <a:rPr lang="he-IL" dirty="0"/>
              <a:t>, חלקן טובות יותר בביצוע משימות מסוימות יותר מאחרות.</a:t>
            </a:r>
          </a:p>
          <a:p>
            <a:pPr marL="306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he-IL" dirty="0"/>
              <a:t>ניתן לאפשר למידע ״לזרום״ לא רק מהעבר אל העתיד, אלא גם מהעתיד אל העבר</a:t>
            </a:r>
            <a:br>
              <a:rPr lang="en-IL" dirty="0"/>
            </a:br>
            <a:r>
              <a:rPr lang="he-IL" dirty="0"/>
              <a:t>לדוגמא להסתכל על המילה הבאה במשפט בצירוף עם המילה הנוכחית</a:t>
            </a:r>
          </a:p>
        </p:txBody>
      </p:sp>
    </p:spTree>
    <p:extLst>
      <p:ext uri="{BB962C8B-B14F-4D97-AF65-F5344CB8AC3E}">
        <p14:creationId xmlns:p14="http://schemas.microsoft.com/office/powerpoint/2010/main" val="253773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pPr algn="l" defTabSz="457200" rtl="1" eaLnBrk="1" latinLnBrk="0" hangingPunct="1">
              <a:spcBef>
                <a:spcPct val="0"/>
              </a:spcBef>
              <a:buNone/>
            </a:pPr>
            <a:r>
              <a:rPr lang="he-IL" sz="3200" dirty="0">
                <a:solidFill>
                  <a:srgbClr val="FFFFFF"/>
                </a:solidFill>
              </a:rPr>
              <a:t>הבעיה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 marL="306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he-IL" dirty="0"/>
              <a:t>כאשר המידע שלנו מתפרס על מרחב הזמן </a:t>
            </a:r>
          </a:p>
          <a:p>
            <a:pPr marL="306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he-IL" dirty="0"/>
              <a:t>יש קשר בין הסדר שבו״ אירועים״ מסוימים קורים, ואנחנו רוצים ללמוד את הקשרים ביניהם</a:t>
            </a:r>
          </a:p>
          <a:p>
            <a:pPr marL="306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he-IL" dirty="0"/>
              <a:t>המידע שלנו הוא רצף בעל גודל משתנה </a:t>
            </a:r>
          </a:p>
          <a:p>
            <a:pPr marL="306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/>
              <a:t>Sentiment analysis classification</a:t>
            </a:r>
          </a:p>
          <a:p>
            <a:pPr marL="306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/>
              <a:t>Time series prediction</a:t>
            </a:r>
          </a:p>
          <a:p>
            <a:pPr marL="306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/>
              <a:t>Music composition</a:t>
            </a:r>
          </a:p>
          <a:p>
            <a:pPr marL="306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/>
              <a:t>Speech recognition</a:t>
            </a:r>
          </a:p>
        </p:txBody>
      </p:sp>
    </p:spTree>
    <p:extLst>
      <p:ext uri="{BB962C8B-B14F-4D97-AF65-F5344CB8AC3E}">
        <p14:creationId xmlns:p14="http://schemas.microsoft.com/office/powerpoint/2010/main" val="372091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pPr algn="l" defTabSz="457200" rtl="1" eaLnBrk="1" latinLnBrk="0" hangingPunct="1">
              <a:spcBef>
                <a:spcPct val="0"/>
              </a:spcBef>
              <a:buNone/>
            </a:pPr>
            <a:r>
              <a:rPr lang="he-IL" sz="3000" dirty="0">
                <a:solidFill>
                  <a:srgbClr val="FFFFFF"/>
                </a:solidFill>
              </a:rPr>
              <a:t>למה לא </a:t>
            </a:r>
            <a:r>
              <a:rPr lang="en-US" sz="3000" dirty="0">
                <a:solidFill>
                  <a:srgbClr val="FFFFFF"/>
                </a:solidFill>
              </a:rPr>
              <a:t>NN</a:t>
            </a:r>
            <a:r>
              <a:rPr lang="he-IL" sz="3000" dirty="0">
                <a:solidFill>
                  <a:srgbClr val="FFFFFF"/>
                </a:solidFill>
              </a:rPr>
              <a:t> קלאסית?</a:t>
            </a:r>
            <a:endParaRPr lang="en-US" sz="3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547518"/>
            <a:ext cx="6108179" cy="46243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he-IL" dirty="0"/>
          </a:p>
          <a:p>
            <a:pPr algn="r" rtl="1"/>
            <a:r>
              <a:rPr lang="he-IL" dirty="0"/>
              <a:t>ברשת קלאסית המודל מקבל מידע בגודל קבוע, כאשר אין קשר בין </a:t>
            </a:r>
            <a:r>
              <a:rPr lang="he-IL" dirty="0" err="1"/>
              <a:t>פרידיקציה</a:t>
            </a:r>
            <a:r>
              <a:rPr lang="he-IL" dirty="0"/>
              <a:t> אחת של המודל לפרדיקציה המגיעה אחריה.</a:t>
            </a:r>
          </a:p>
          <a:p>
            <a:pPr algn="r" rtl="1"/>
            <a:r>
              <a:rPr lang="he-IL" dirty="0"/>
              <a:t>ברשת קלאסית אין אפשרות לזיכרון.</a:t>
            </a:r>
          </a:p>
          <a:p>
            <a:pPr algn="r" rtl="1"/>
            <a:r>
              <a:rPr lang="he-IL" dirty="0"/>
              <a:t>מניחים שכל </a:t>
            </a:r>
            <a:r>
              <a:rPr lang="he-IL" dirty="0" err="1"/>
              <a:t>הקלטים</a:t>
            </a:r>
            <a:r>
              <a:rPr lang="he-IL" dirty="0"/>
              <a:t> הם בלתי קשורים. אם נרצה לצפות את המילה הבאה במשפט, נצטרך להסתכל על הקשר בין המילים</a:t>
            </a:r>
            <a:endParaRPr lang="en-US" dirty="0"/>
          </a:p>
          <a:p>
            <a:pPr algn="r" rtl="1"/>
            <a:r>
              <a:rPr lang="en-US" dirty="0"/>
              <a:t>NN</a:t>
            </a:r>
            <a:r>
              <a:rPr lang="he-IL" dirty="0"/>
              <a:t> לא מאפשרת לייצג יחסים לא לינאריים בין הפיצ׳רים, וגם במקרה שבו נוכל לייצג יחסים כאלה, היא תדרוש מספר פרמטרים מאוד גבוה.</a:t>
            </a:r>
          </a:p>
          <a:p>
            <a:pPr algn="r" rtl="1"/>
            <a:r>
              <a:rPr lang="he-IL" dirty="0"/>
              <a:t>ברשת קלאסית לא נוכל לחסום ״הסתכלות על העתיד״</a:t>
            </a:r>
          </a:p>
          <a:p>
            <a:pPr marL="0" indent="0" algn="r" rtl="1">
              <a:buNone/>
            </a:pPr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he-IL" dirty="0"/>
          </a:p>
        </p:txBody>
      </p:sp>
      <p:pic>
        <p:nvPicPr>
          <p:cNvPr id="1028" name="Picture 4" descr="Image result for cats and dogs neural network">
            <a:extLst>
              <a:ext uri="{FF2B5EF4-FFF2-40B4-BE49-F238E27FC236}">
                <a16:creationId xmlns:a16="http://schemas.microsoft.com/office/drawing/2014/main" id="{12709FB1-B41E-434F-8A0A-C88A67ABA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664" y="3970439"/>
            <a:ext cx="6108179" cy="240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69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 marL="306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he-IL" dirty="0"/>
              <a:t>לנוירונים ברשת יש יכולת לזכור את הקלט הקודם שקיבלו.</a:t>
            </a:r>
          </a:p>
          <a:p>
            <a:pPr marL="306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he-IL" dirty="0"/>
              <a:t>לכל נוירון יש פונקציה שקובעת מה </a:t>
            </a:r>
            <a:r>
              <a:rPr lang="en-US" dirty="0"/>
              <a:t>”</a:t>
            </a:r>
            <a:r>
              <a:rPr lang="he-IL" dirty="0"/>
              <a:t>לזכור״ ומה ״לשכוח״</a:t>
            </a:r>
          </a:p>
          <a:p>
            <a:pPr algn="r" rtl="1"/>
            <a:r>
              <a:rPr lang="he-IL" dirty="0"/>
              <a:t>נוכל להגדיר </a:t>
            </a:r>
            <a:r>
              <a:rPr lang="en-US" dirty="0"/>
              <a:t>sequence</a:t>
            </a:r>
            <a:r>
              <a:rPr lang="he-IL" dirty="0"/>
              <a:t> של </a:t>
            </a:r>
            <a:r>
              <a:rPr lang="he-IL" dirty="0" err="1"/>
              <a:t>קלטים</a:t>
            </a:r>
            <a:r>
              <a:rPr lang="he-IL" dirty="0"/>
              <a:t> וללמוד את הקשרים ביניהם</a:t>
            </a:r>
          </a:p>
          <a:p>
            <a:pPr marL="306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he-IL" dirty="0"/>
              <a:t>משפטים כרצף של מילים</a:t>
            </a:r>
            <a:br>
              <a:rPr lang="en-US" dirty="0"/>
            </a:br>
            <a:r>
              <a:rPr lang="he-IL" dirty="0"/>
              <a:t>נוכל להגדיר סרטונים כרצף של תמונות</a:t>
            </a:r>
          </a:p>
          <a:p>
            <a:pPr marL="306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he-IL" dirty="0"/>
          </a:p>
        </p:txBody>
      </p:sp>
      <p:pic>
        <p:nvPicPr>
          <p:cNvPr id="2052" name="Picture 4" descr="Image for post">
            <a:extLst>
              <a:ext uri="{FF2B5EF4-FFF2-40B4-BE49-F238E27FC236}">
                <a16:creationId xmlns:a16="http://schemas.microsoft.com/office/drawing/2014/main" id="{D0C42FD3-A5CB-9740-986B-C4EFD3D35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327" y="4380067"/>
            <a:ext cx="4728702" cy="159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56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pPr algn="l" defTabSz="457200" rtl="1" eaLnBrk="1" latinLnBrk="0" hangingPunct="1">
              <a:spcBef>
                <a:spcPct val="0"/>
              </a:spcBef>
              <a:buNone/>
            </a:pPr>
            <a:r>
              <a:rPr lang="he-IL" sz="3200" dirty="0">
                <a:solidFill>
                  <a:srgbClr val="FFFFFF"/>
                </a:solidFill>
              </a:rPr>
              <a:t>איך זה עובד?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 marL="306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he-IL" dirty="0"/>
              <a:t>לכל שכבה יש יכולת לזכור את הקלט הקודם שהיא קיבלה ולהתחשב בו בפלט של הקלט הנוכחי</a:t>
            </a:r>
          </a:p>
          <a:p>
            <a:pPr marL="306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he-IL" dirty="0"/>
              <a:t>לכל שכבה יש </a:t>
            </a:r>
            <a:r>
              <a:rPr lang="en-US" dirty="0"/>
              <a:t>"hidden state"</a:t>
            </a:r>
            <a:r>
              <a:rPr lang="he-IL" dirty="0"/>
              <a:t>, שמייצג את הזיכרון של </a:t>
            </a:r>
            <a:r>
              <a:rPr lang="he-IL" dirty="0" err="1"/>
              <a:t>הקלטים</a:t>
            </a:r>
            <a:r>
              <a:rPr lang="he-IL" dirty="0"/>
              <a:t> הקודמים.</a:t>
            </a:r>
          </a:p>
          <a:p>
            <a:pPr marL="306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he-IL" dirty="0"/>
              <a:t>בחישוב התוצאה של הקלט הנוכחי, מחושב הקלט הנוכחי בצירוף עם ה</a:t>
            </a:r>
            <a:r>
              <a:rPr lang="en-US" dirty="0"/>
              <a:t>hidden state</a:t>
            </a:r>
            <a:r>
              <a:rPr lang="he-IL" dirty="0"/>
              <a:t>, עם משקולים שונים לכל אחד.</a:t>
            </a:r>
          </a:p>
          <a:p>
            <a:pPr marL="306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he-IL" dirty="0"/>
          </a:p>
          <a:p>
            <a:pPr marL="306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dirty="0"/>
          </a:p>
        </p:txBody>
      </p:sp>
      <p:pic>
        <p:nvPicPr>
          <p:cNvPr id="3076" name="Picture 4" descr="Image for post">
            <a:extLst>
              <a:ext uri="{FF2B5EF4-FFF2-40B4-BE49-F238E27FC236}">
                <a16:creationId xmlns:a16="http://schemas.microsoft.com/office/drawing/2014/main" id="{E67E18E8-2295-2E42-8FFC-A1269C68F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901" y="4336026"/>
            <a:ext cx="6794090" cy="196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37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FA181AD-765A-43F0-9DBA-84F343818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916EC6B-AF43-449D-9F6A-153BF8C80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614407"/>
            <a:ext cx="750779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1850" y="702156"/>
            <a:ext cx="7208958" cy="1013800"/>
          </a:xfrm>
        </p:spPr>
        <p:txBody>
          <a:bodyPr>
            <a:normAutofit/>
          </a:bodyPr>
          <a:lstStyle/>
          <a:p>
            <a:r>
              <a:rPr lang="he-IL"/>
              <a:t>איך זה עובד?</a:t>
            </a:r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530051A-59CB-4ACF-BCD6-37A2C139A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02" name="Picture 6" descr="Image for post">
            <a:extLst>
              <a:ext uri="{FF2B5EF4-FFF2-40B4-BE49-F238E27FC236}">
                <a16:creationId xmlns:a16="http://schemas.microsoft.com/office/drawing/2014/main" id="{C9A6AAAD-13F5-6E4A-910C-3533D426B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4364" y="947782"/>
            <a:ext cx="2845090" cy="153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1849" y="2180496"/>
            <a:ext cx="7208957" cy="4045683"/>
          </a:xfrm>
        </p:spPr>
        <p:txBody>
          <a:bodyPr>
            <a:normAutofit/>
          </a:bodyPr>
          <a:lstStyle/>
          <a:p>
            <a:pPr marL="0" indent="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</a:pPr>
            <a:r>
              <a:rPr lang="he-IL"/>
              <a:t>נכניס את המילים אחת אחרי השנייה למודל</a:t>
            </a:r>
          </a:p>
          <a:p>
            <a:pPr marL="0" indent="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</a:pPr>
            <a:r>
              <a:rPr lang="he-IL"/>
              <a:t>המודל יחשב את הקלט הנוכחי ביחד עם הקלטים הקודמים שהתקבלו</a:t>
            </a:r>
          </a:p>
          <a:p>
            <a:pPr marL="0" indent="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</a:pPr>
            <a:r>
              <a:rPr lang="he-IL"/>
              <a:t>יכולים להתעורר מספר בעיות:</a:t>
            </a:r>
          </a:p>
          <a:p>
            <a:pPr marL="0" indent="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The vanishing gradient</a:t>
            </a:r>
            <a:r>
              <a:rPr lang="he-IL"/>
              <a:t> – המודל ״שוכח״ את המילים הראשונות במשפט. המשקל שלהם כמעט ומתאפס.</a:t>
            </a:r>
            <a:endParaRPr lang="en-US"/>
          </a:p>
          <a:p>
            <a:pPr marL="0" indent="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The exploding gradient</a:t>
            </a:r>
            <a:r>
              <a:rPr lang="he-IL"/>
              <a:t> - בזמן האימון המשקלים של הפרמטרים ברשת מוכפלים אחד בשני ונהיים מאוד גדולים ובלתי יציבים.</a:t>
            </a:r>
          </a:p>
          <a:p>
            <a:pPr marL="0" indent="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RNN</a:t>
            </a:r>
            <a:r>
              <a:rPr lang="he-IL"/>
              <a:t> קלאסי לא מצליח לשמור זיכרון לטווח ארוך.</a:t>
            </a:r>
          </a:p>
          <a:p>
            <a:pPr marL="0" indent="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</a:pPr>
            <a:endParaRPr lang="he-IL"/>
          </a:p>
          <a:p>
            <a:pPr marL="0" indent="0" algn="r" rtl="1">
              <a:buNone/>
            </a:pPr>
            <a:r>
              <a:rPr lang="he-IL" sz="1200"/>
              <a:t>** מומלץ לקרוא על </a:t>
            </a:r>
            <a:r>
              <a:rPr lang="en-US" sz="1200"/>
              <a:t>exploding gradient</a:t>
            </a:r>
            <a:r>
              <a:rPr lang="he-IL" sz="1200"/>
              <a:t>  ו</a:t>
            </a:r>
            <a:r>
              <a:rPr lang="en-US" sz="1200"/>
              <a:t> vanishing gradient</a:t>
            </a:r>
            <a:r>
              <a:rPr lang="he-IL" sz="1200"/>
              <a:t>.</a:t>
            </a:r>
            <a:endParaRPr lang="he-IL" sz="1200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EF46CB86-4945-EE4C-9067-4B0CD9964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64" y="2837523"/>
            <a:ext cx="2845089" cy="153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4D17D06-576C-7C48-855D-A01D4DF52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12" y="4892607"/>
            <a:ext cx="4528214" cy="169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45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LSTM</a:t>
            </a:r>
            <a:br>
              <a:rPr lang="he-IL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Long short 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 marL="0" indent="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r>
              <a:rPr lang="he-IL" dirty="0"/>
              <a:t>מאפשר לרשת ליצור זיכרון לטווח ארוך וקצר</a:t>
            </a:r>
          </a:p>
          <a:p>
            <a:pPr marL="0" indent="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r>
              <a:rPr lang="he-IL" dirty="0"/>
              <a:t>עוזר לפתור הרבה בעיות שמתעוררות עם ה</a:t>
            </a:r>
            <a:r>
              <a:rPr lang="en-US" dirty="0"/>
              <a:t>gradient</a:t>
            </a:r>
            <a:endParaRPr lang="he-IL" dirty="0"/>
          </a:p>
          <a:p>
            <a:pPr marL="0" indent="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r>
              <a:rPr lang="he-IL" dirty="0"/>
              <a:t> ב</a:t>
            </a:r>
            <a:r>
              <a:rPr lang="en-US" dirty="0" err="1"/>
              <a:t>lstm</a:t>
            </a:r>
            <a:r>
              <a:rPr lang="en-US" dirty="0"/>
              <a:t> </a:t>
            </a:r>
            <a:r>
              <a:rPr lang="he-IL" dirty="0"/>
              <a:t> יש מספר אלמנטים בתוך ה</a:t>
            </a:r>
            <a:r>
              <a:rPr lang="en-US" dirty="0"/>
              <a:t>cell </a:t>
            </a:r>
            <a:r>
              <a:rPr lang="he-IL" dirty="0"/>
              <a:t>הבודד שמאפשרים לרשת לזכור מידע ולהחליט מה מועבר הלאה ומה לא.</a:t>
            </a:r>
          </a:p>
          <a:p>
            <a:pPr marL="0" indent="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endParaRPr lang="he-IL" dirty="0"/>
          </a:p>
          <a:p>
            <a:pPr marL="0" indent="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endParaRPr lang="en-US" dirty="0"/>
          </a:p>
          <a:p>
            <a:pPr marL="0" indent="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endParaRPr lang="he-IL" dirty="0"/>
          </a:p>
        </p:txBody>
      </p:sp>
      <p:pic>
        <p:nvPicPr>
          <p:cNvPr id="2052" name="Picture 4" descr="A LSTM neural network.">
            <a:extLst>
              <a:ext uri="{FF2B5EF4-FFF2-40B4-BE49-F238E27FC236}">
                <a16:creationId xmlns:a16="http://schemas.microsoft.com/office/drawing/2014/main" id="{66F52726-3F1B-5043-BD77-9BF87A4FC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862" y="4556515"/>
            <a:ext cx="7367137" cy="22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25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“Forget gate”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 marL="306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he-IL" dirty="0"/>
              <a:t>הרשת יכולה להחליט ״כמה לזכור״ את ה</a:t>
            </a:r>
            <a:r>
              <a:rPr lang="en-US" dirty="0"/>
              <a:t>hidden state</a:t>
            </a:r>
            <a:r>
              <a:rPr lang="he-IL" dirty="0"/>
              <a:t> הנוכחי בעזרת </a:t>
            </a:r>
            <a:r>
              <a:rPr lang="en-US" dirty="0"/>
              <a:t>sigmoid</a:t>
            </a:r>
            <a:r>
              <a:rPr lang="he-IL" dirty="0"/>
              <a:t> שמתחשב ב</a:t>
            </a:r>
            <a:r>
              <a:rPr lang="en-US" dirty="0"/>
              <a:t>hidden state</a:t>
            </a:r>
            <a:r>
              <a:rPr lang="he-IL" dirty="0"/>
              <a:t> של התא ובקלט הנוכחי, כאשר 1 אומר ״לזכור </a:t>
            </a:r>
            <a:r>
              <a:rPr lang="he-IL" dirty="0" err="1"/>
              <a:t>הכל</a:t>
            </a:r>
            <a:r>
              <a:rPr lang="he-IL" dirty="0"/>
              <a:t>״ ו0 אומר ״לשכוח </a:t>
            </a:r>
            <a:r>
              <a:rPr lang="he-IL" dirty="0" err="1"/>
              <a:t>הכל</a:t>
            </a:r>
            <a:r>
              <a:rPr lang="he-IL" dirty="0"/>
              <a:t>״</a:t>
            </a:r>
            <a:endParaRPr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3DED6DF-93E2-3240-9D31-0ED98370D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612" y="3931616"/>
            <a:ext cx="7058100" cy="217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19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4CA7-4E69-0343-BC46-A8111A5D8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 rtl="1" eaLnBrk="1" latinLnBrk="0" hangingPunct="1">
              <a:spcBef>
                <a:spcPct val="0"/>
              </a:spcBef>
              <a:buNone/>
            </a:pPr>
            <a:r>
              <a:rPr lang="he-IL" dirty="0"/>
              <a:t>קרדיטים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6AEDB-C4AC-E64A-8450-AB1B9FFE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>
                <a:hlinkClick r:id="rId3"/>
              </a:rPr>
              <a:t>towardsdatascience-illustrated guid to recurrent neural networks</a:t>
            </a:r>
            <a:endParaRPr lang="en-US" dirty="0"/>
          </a:p>
          <a:p>
            <a:pPr algn="r" rtl="1"/>
            <a:r>
              <a:rPr lang="en-US" dirty="0">
                <a:hlinkClick r:id="rId4"/>
              </a:rPr>
              <a:t>colah's blog - understanding LSTMs</a:t>
            </a:r>
            <a:endParaRPr lang="en-US" dirty="0"/>
          </a:p>
          <a:p>
            <a:pPr algn="r" rtl="1"/>
            <a:r>
              <a:rPr lang="en-US" dirty="0">
                <a:hlinkClick r:id="rId5"/>
              </a:rPr>
              <a:t>Time Series Anomaly Detection with LSTM Autoencoders using Keras in Python</a:t>
            </a:r>
            <a:endParaRPr lang="en-US" dirty="0"/>
          </a:p>
          <a:p>
            <a:pPr algn="r" rtl="1"/>
            <a:r>
              <a:rPr lang="en-US" dirty="0" err="1">
                <a:hlinkClick r:id="rId6"/>
              </a:rPr>
              <a:t>a</a:t>
            </a:r>
            <a:r>
              <a:rPr lang="en-US" dirty="0" err="1">
                <a:hlinkClick r:id="rId6"/>
              </a:rPr>
              <a:t>ndrew</a:t>
            </a:r>
            <a:r>
              <a:rPr lang="en-US" dirty="0">
                <a:hlinkClick r:id="rId6"/>
              </a:rPr>
              <a:t> ng's deeaplearning.ai video course - Sequence models</a:t>
            </a:r>
            <a:endParaRPr lang="en-US" dirty="0"/>
          </a:p>
          <a:p>
            <a:pPr algn="r" rt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6558909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2873</TotalTime>
  <Words>1358</Words>
  <Application>Microsoft Macintosh PowerPoint</Application>
  <PresentationFormat>Widescreen</PresentationFormat>
  <Paragraphs>139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Wingdings 2</vt:lpstr>
      <vt:lpstr>Dividend</vt:lpstr>
      <vt:lpstr>Recurrent Neural Network</vt:lpstr>
      <vt:lpstr>הבעיה</vt:lpstr>
      <vt:lpstr>למה לא NN קלאסית?</vt:lpstr>
      <vt:lpstr>Recurrent neural networks</vt:lpstr>
      <vt:lpstr>איך זה עובד?</vt:lpstr>
      <vt:lpstr>איך זה עובד?</vt:lpstr>
      <vt:lpstr>LSTM Long short term memory</vt:lpstr>
      <vt:lpstr>“Forget gate”</vt:lpstr>
      <vt:lpstr>קרדיטים</vt:lpstr>
      <vt:lpstr>New cell state</vt:lpstr>
      <vt:lpstr>Cell output</vt:lpstr>
      <vt:lpstr>אפשרויות נוספות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Itay Azolay</dc:creator>
  <cp:lastModifiedBy>Itay Azolay</cp:lastModifiedBy>
  <cp:revision>25</cp:revision>
  <dcterms:created xsi:type="dcterms:W3CDTF">2020-09-07T17:08:30Z</dcterms:created>
  <dcterms:modified xsi:type="dcterms:W3CDTF">2020-09-09T17:01:57Z</dcterms:modified>
</cp:coreProperties>
</file>