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0DDF00-2589-D94E-B351-499C00C0B15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658D9493-C5EC-3741-9A1F-A29F6EBDE00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eras.io/api/lay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gif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593A-E866-6F4C-B9E6-5C2B4396C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מימוש רשתות עמוקות עם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Keras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02F7-CDF6-D646-980B-4C1D2C480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862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1404-DFFE-814E-B6B7-097A1F21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מה זה 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B59A-CB2D-9846-A926-DCF28937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ספרייה </a:t>
            </a:r>
            <a:r>
              <a:rPr lang="he-IL" dirty="0" err="1"/>
              <a:t>פייתונית</a:t>
            </a:r>
            <a:r>
              <a:rPr lang="he-IL" dirty="0"/>
              <a:t>* שנותנת </a:t>
            </a:r>
            <a:r>
              <a:rPr lang="en-US" dirty="0"/>
              <a:t>API</a:t>
            </a:r>
            <a:r>
              <a:rPr lang="he-IL" dirty="0"/>
              <a:t> למימוש רשתות נוירונים עמוקות מעל </a:t>
            </a:r>
            <a:r>
              <a:rPr lang="en-US" dirty="0" err="1"/>
              <a:t>tensorflow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he-IL" dirty="0"/>
              <a:t> מתוחזק רשמית על ידי גוגל, כחלק מפרויקט </a:t>
            </a:r>
            <a:r>
              <a:rPr lang="en-US" dirty="0" err="1"/>
              <a:t>tensorflow</a:t>
            </a:r>
            <a:r>
              <a:rPr lang="he-IL" dirty="0"/>
              <a:t> שהוא קוד פתוח, ונתמך ידי יותר מ 2600 מפתחים וחוקרים שונים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866C0-354B-F44E-8CDF-362ADCA6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91" y="4020344"/>
            <a:ext cx="4274720" cy="22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8A50-402E-B746-BE64-9B62B750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err="1"/>
              <a:t>Keras</a:t>
            </a:r>
            <a:r>
              <a:rPr lang="en-US" dirty="0"/>
              <a:t> basics - Layers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7EF51-6999-7D4D-BE71-3996527F7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defTabSz="91440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dirty="0"/>
                  <a:t>Layers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dirty="0"/>
                  <a:t>Provide popular layers which are commonly used. </a:t>
                </a:r>
              </a:p>
              <a:p>
                <a:pPr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926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i="1" dirty="0" err="1">
                        <a:solidFill>
                          <a:srgbClr val="F9267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𝐷𝑒𝑛𝑠𝑒</m:t>
                    </m:r>
                    <m:r>
                      <a:rPr lang="en-US" i="1" dirty="0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AE81FF"/>
                        </a:solidFill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i="1" dirty="0">
                        <a:solidFill>
                          <a:srgbClr val="F926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E6DB74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err="1">
                        <a:solidFill>
                          <a:srgbClr val="E6DB74"/>
                        </a:solidFill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i="1" dirty="0">
                        <a:solidFill>
                          <a:srgbClr val="E6DB74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F8F8F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1000"/>
                  </a:spcBef>
                </a:pPr>
                <a:r>
                  <a:rPr lang="en-US" dirty="0"/>
                  <a:t>Dense, CONV, LSTM and more(much more.. </a:t>
                </a:r>
                <a:r>
                  <a:rPr lang="en-US" sz="1400" dirty="0">
                    <a:hlinkClick r:id="rId2"/>
                  </a:rPr>
                  <a:t>https://keras.io/api/layers/ </a:t>
                </a:r>
                <a:r>
                  <a:rPr lang="en-US" sz="1400" dirty="0"/>
                  <a:t>)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sz="1600" dirty="0"/>
                  <a:t> </a:t>
                </a:r>
                <a:r>
                  <a:rPr lang="en-US" dirty="0"/>
                  <a:t>Allow Implementing your own type of layer by </a:t>
                </a:r>
                <a:r>
                  <a:rPr lang="en-US" dirty="0" err="1"/>
                  <a:t>subclassing</a:t>
                </a:r>
                <a:endParaRPr lang="en-US" dirty="0"/>
              </a:p>
              <a:p>
                <a:pPr lvl="1">
                  <a:spcBef>
                    <a:spcPts val="1000"/>
                  </a:spcBef>
                </a:pPr>
                <a:r>
                  <a:rPr lang="en-US" dirty="0"/>
                  <a:t>We can define number of “neurons” in each layers, activation functions and other</a:t>
                </a:r>
                <a:br>
                  <a:rPr lang="en-US" dirty="0"/>
                </a:br>
                <a:r>
                  <a:rPr lang="en-US" dirty="0"/>
                  <a:t>hyper-parameters.</a:t>
                </a:r>
              </a:p>
              <a:p>
                <a:pPr lvl="1">
                  <a:spcBef>
                    <a:spcPts val="1000"/>
                  </a:spcBef>
                </a:pPr>
                <a:endParaRPr lang="en-US" dirty="0"/>
              </a:p>
              <a:p>
                <a:pPr marL="228600" indent="-228600" defTabSz="91440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7EF51-6999-7D4D-BE71-3996527F7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46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56D-38D9-5744-8E9A-A9CD78EF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Keras basics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0DC0-895E-5D46-B558-44EF13AF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basic model is the sequential model.</a:t>
            </a:r>
          </a:p>
          <a:p>
            <a:pPr lvl="2"/>
            <a:r>
              <a:rPr lang="en-US" dirty="0">
                <a:solidFill>
                  <a:srgbClr val="F8F8F2"/>
                </a:solidFill>
              </a:rPr>
              <a:t>model</a:t>
            </a:r>
            <a:r>
              <a:rPr lang="en-US" dirty="0"/>
              <a:t> 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</a:rPr>
              <a:t>Sequential()</a:t>
            </a:r>
            <a:endParaRPr lang="en-IL" dirty="0"/>
          </a:p>
          <a:p>
            <a:r>
              <a:rPr lang="en-US" dirty="0"/>
              <a:t>W</a:t>
            </a:r>
            <a:r>
              <a:rPr lang="en-IL" dirty="0"/>
              <a:t>e define the input/output layers, and all hidden layers:</a:t>
            </a:r>
          </a:p>
          <a:p>
            <a:pPr lvl="2"/>
            <a:r>
              <a:rPr lang="en-US" dirty="0" err="1">
                <a:solidFill>
                  <a:srgbClr val="F8F8F2"/>
                </a:solidFill>
              </a:rPr>
              <a:t>model</a:t>
            </a:r>
            <a:r>
              <a:rPr lang="en-US" dirty="0" err="1">
                <a:solidFill>
                  <a:srgbClr val="F92672"/>
                </a:solidFill>
              </a:rPr>
              <a:t>.</a:t>
            </a:r>
            <a:r>
              <a:rPr lang="en-US" dirty="0" err="1">
                <a:solidFill>
                  <a:srgbClr val="F8F8F2"/>
                </a:solidFill>
              </a:rPr>
              <a:t>add</a:t>
            </a:r>
            <a:r>
              <a:rPr lang="en-US" dirty="0">
                <a:solidFill>
                  <a:srgbClr val="F8F8F2"/>
                </a:solidFill>
              </a:rPr>
              <a:t>(Dense(units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AE81FF"/>
                </a:solidFill>
              </a:rPr>
              <a:t>64</a:t>
            </a:r>
            <a:r>
              <a:rPr lang="en-US" dirty="0">
                <a:solidFill>
                  <a:srgbClr val="F8F8F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</a:rPr>
              <a:t>activation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E6DB74"/>
                </a:solidFill>
              </a:rPr>
              <a:t>'</a:t>
            </a:r>
            <a:r>
              <a:rPr lang="en-US" dirty="0" err="1">
                <a:solidFill>
                  <a:srgbClr val="E6DB74"/>
                </a:solidFill>
              </a:rPr>
              <a:t>relu</a:t>
            </a:r>
            <a:r>
              <a:rPr lang="en-US" dirty="0">
                <a:solidFill>
                  <a:srgbClr val="E6DB74"/>
                </a:solidFill>
              </a:rPr>
              <a:t>’</a:t>
            </a:r>
            <a:r>
              <a:rPr lang="en-US" dirty="0">
                <a:solidFill>
                  <a:srgbClr val="F8F8F2"/>
                </a:solidFill>
              </a:rPr>
              <a:t>))</a:t>
            </a:r>
          </a:p>
          <a:p>
            <a:pPr lvl="2"/>
            <a:r>
              <a:rPr lang="en-US" dirty="0" err="1">
                <a:solidFill>
                  <a:srgbClr val="F8F8F2"/>
                </a:solidFill>
              </a:rPr>
              <a:t>model</a:t>
            </a:r>
            <a:r>
              <a:rPr lang="en-US" dirty="0" err="1">
                <a:solidFill>
                  <a:srgbClr val="F92672"/>
                </a:solidFill>
              </a:rPr>
              <a:t>.</a:t>
            </a:r>
            <a:r>
              <a:rPr lang="en-US" dirty="0" err="1">
                <a:solidFill>
                  <a:srgbClr val="F8F8F2"/>
                </a:solidFill>
              </a:rPr>
              <a:t>add</a:t>
            </a:r>
            <a:r>
              <a:rPr lang="en-US" dirty="0">
                <a:solidFill>
                  <a:srgbClr val="F8F8F2"/>
                </a:solidFill>
              </a:rPr>
              <a:t>(Dense(units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AE81FF"/>
                </a:solidFill>
              </a:rPr>
              <a:t>10</a:t>
            </a:r>
            <a:r>
              <a:rPr lang="en-US" dirty="0">
                <a:solidFill>
                  <a:srgbClr val="F8F8F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</a:rPr>
              <a:t>activation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E6DB74"/>
                </a:solidFill>
              </a:rPr>
              <a:t>'</a:t>
            </a:r>
            <a:r>
              <a:rPr lang="en-US" dirty="0" err="1">
                <a:solidFill>
                  <a:srgbClr val="E6DB74"/>
                </a:solidFill>
              </a:rPr>
              <a:t>softmax</a:t>
            </a:r>
            <a:r>
              <a:rPr lang="en-US" dirty="0">
                <a:solidFill>
                  <a:srgbClr val="E6DB74"/>
                </a:solidFill>
              </a:rPr>
              <a:t>’</a:t>
            </a:r>
            <a:r>
              <a:rPr lang="en-US" dirty="0">
                <a:solidFill>
                  <a:srgbClr val="F8F8F2"/>
                </a:solidFill>
              </a:rPr>
              <a:t>))</a:t>
            </a:r>
            <a:endParaRPr lang="en-IL" dirty="0"/>
          </a:p>
          <a:p>
            <a:r>
              <a:rPr lang="en-US" dirty="0"/>
              <a:t>W</a:t>
            </a:r>
            <a:r>
              <a:rPr lang="en-IL" dirty="0"/>
              <a:t>e define the loss function, the optimizer, metrics.</a:t>
            </a:r>
          </a:p>
          <a:p>
            <a:pPr lvl="2"/>
            <a:r>
              <a:rPr lang="en-US" dirty="0" err="1">
                <a:solidFill>
                  <a:srgbClr val="F8F8F2"/>
                </a:solidFill>
              </a:rPr>
              <a:t>model</a:t>
            </a:r>
            <a:r>
              <a:rPr lang="en-US" dirty="0" err="1">
                <a:solidFill>
                  <a:srgbClr val="F92672"/>
                </a:solidFill>
              </a:rPr>
              <a:t>.</a:t>
            </a:r>
            <a:r>
              <a:rPr lang="en-US" dirty="0" err="1">
                <a:solidFill>
                  <a:srgbClr val="F8F8F2"/>
                </a:solidFill>
              </a:rPr>
              <a:t>compile</a:t>
            </a:r>
            <a:r>
              <a:rPr lang="en-US" dirty="0">
                <a:solidFill>
                  <a:srgbClr val="F8F8F2"/>
                </a:solidFill>
              </a:rPr>
              <a:t>(loss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E6DB74"/>
                </a:solidFill>
              </a:rPr>
              <a:t>'</a:t>
            </a:r>
            <a:r>
              <a:rPr lang="en-US" dirty="0" err="1">
                <a:solidFill>
                  <a:srgbClr val="E6DB74"/>
                </a:solidFill>
              </a:rPr>
              <a:t>categorical_crossentropy</a:t>
            </a:r>
            <a:r>
              <a:rPr lang="en-US" dirty="0">
                <a:solidFill>
                  <a:srgbClr val="E6DB74"/>
                </a:solidFill>
              </a:rPr>
              <a:t>'</a:t>
            </a:r>
            <a:r>
              <a:rPr lang="en-US" dirty="0">
                <a:solidFill>
                  <a:srgbClr val="F8F8F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</a:rPr>
              <a:t>optimizer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E6DB74"/>
                </a:solidFill>
              </a:rPr>
              <a:t>‘</a:t>
            </a:r>
            <a:r>
              <a:rPr lang="en-US" dirty="0" err="1">
                <a:solidFill>
                  <a:srgbClr val="E6DB74"/>
                </a:solidFill>
              </a:rPr>
              <a:t>adam</a:t>
            </a:r>
            <a:r>
              <a:rPr lang="en-US" dirty="0">
                <a:solidFill>
                  <a:srgbClr val="E6DB74"/>
                </a:solidFill>
              </a:rPr>
              <a:t>'</a:t>
            </a:r>
            <a:r>
              <a:rPr lang="en-US" dirty="0">
                <a:solidFill>
                  <a:srgbClr val="F8F8F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</a:rPr>
              <a:t>metrics</a:t>
            </a:r>
            <a:r>
              <a:rPr lang="en-US" dirty="0">
                <a:solidFill>
                  <a:srgbClr val="F92672"/>
                </a:solidFill>
              </a:rPr>
              <a:t>=</a:t>
            </a:r>
            <a:r>
              <a:rPr lang="en-US" dirty="0">
                <a:solidFill>
                  <a:srgbClr val="F8F8F2"/>
                </a:solidFill>
              </a:rPr>
              <a:t>[</a:t>
            </a:r>
            <a:r>
              <a:rPr lang="en-US" dirty="0">
                <a:solidFill>
                  <a:srgbClr val="E6DB74"/>
                </a:solidFill>
              </a:rPr>
              <a:t>'accuracy'</a:t>
            </a:r>
            <a:r>
              <a:rPr lang="en-US" dirty="0">
                <a:solidFill>
                  <a:srgbClr val="F8F8F2"/>
                </a:solidFill>
              </a:rPr>
              <a:t>])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9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AA11-0B3A-5648-A10B-DBFAFCE2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BUILding blocks – losses, callbacks, 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F443-85AE-5A47-9FF9-D18FB397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can really tune anything we want in keras, including:</a:t>
            </a:r>
          </a:p>
          <a:p>
            <a:pPr lvl="1"/>
            <a:r>
              <a:rPr lang="en-US" dirty="0"/>
              <a:t>L</a:t>
            </a:r>
            <a:r>
              <a:rPr lang="en-IL" dirty="0"/>
              <a:t>oss functions</a:t>
            </a:r>
          </a:p>
          <a:p>
            <a:pPr lvl="1"/>
            <a:r>
              <a:rPr lang="en-US" dirty="0"/>
              <a:t>E</a:t>
            </a:r>
            <a:r>
              <a:rPr lang="en-IL" dirty="0"/>
              <a:t>pochs callbacks</a:t>
            </a:r>
          </a:p>
          <a:p>
            <a:pPr lvl="1"/>
            <a:r>
              <a:rPr lang="en-US" dirty="0"/>
              <a:t>O</a:t>
            </a:r>
            <a:r>
              <a:rPr lang="en-IL" dirty="0"/>
              <a:t>ptimizers</a:t>
            </a:r>
          </a:p>
          <a:p>
            <a:pPr lvl="1"/>
            <a:r>
              <a:rPr lang="en-US" dirty="0"/>
              <a:t>Layers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9699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D30D-6EC5-8349-9057-485DAE37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50C2-9B91-C14E-8FF1-542429D3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Normal 2-number adder</a:t>
            </a:r>
          </a:p>
          <a:p>
            <a:r>
              <a:rPr lang="en-US" dirty="0"/>
              <a:t>I</a:t>
            </a:r>
            <a:r>
              <a:rPr lang="en-IL" dirty="0"/>
              <a:t>nput layer has the shape of 2 numbers</a:t>
            </a:r>
          </a:p>
          <a:p>
            <a:r>
              <a:rPr lang="en-IL" dirty="0"/>
              <a:t>2 Hidden layers, Dense 4 neurons each</a:t>
            </a:r>
          </a:p>
          <a:p>
            <a:r>
              <a:rPr lang="en-IL" dirty="0"/>
              <a:t>Output layer in the size of 1 (the result)</a:t>
            </a:r>
          </a:p>
        </p:txBody>
      </p:sp>
    </p:spTree>
    <p:extLst>
      <p:ext uri="{BB962C8B-B14F-4D97-AF65-F5344CB8AC3E}">
        <p14:creationId xmlns:p14="http://schemas.microsoft.com/office/powerpoint/2010/main" val="394825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F7D9D-3913-2548-AC69-EC3DACEB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L" sz="3200"/>
              <a:t>M</a:t>
            </a:r>
            <a:r>
              <a:rPr lang="en-US" sz="3200"/>
              <a:t>n</a:t>
            </a:r>
            <a:r>
              <a:rPr lang="en-IL" sz="3200"/>
              <a:t>ist handwrite detctection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8C0-B58C-DF41-AD81-D24D9AC0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92500" lnSpcReduction="20000"/>
          </a:bodyPr>
          <a:lstStyle/>
          <a:p>
            <a:r>
              <a:rPr lang="en-IL" sz="2000" dirty="0"/>
              <a:t>We detect handwritten digits (0-9)</a:t>
            </a:r>
          </a:p>
          <a:p>
            <a:r>
              <a:rPr lang="en-IL" sz="2000" dirty="0"/>
              <a:t>Input layer of size</a:t>
            </a:r>
            <a:r>
              <a:rPr lang="he-IL" sz="2000" dirty="0"/>
              <a:t> </a:t>
            </a:r>
            <a:r>
              <a:rPr lang="en-IL" sz="2000" dirty="0"/>
              <a:t>28</a:t>
            </a:r>
            <a:r>
              <a:rPr lang="en-US" sz="2000" dirty="0"/>
              <a:t>x</a:t>
            </a:r>
            <a:r>
              <a:rPr lang="en-IL" sz="2000" dirty="0"/>
              <a:t>28</a:t>
            </a:r>
          </a:p>
          <a:p>
            <a:r>
              <a:rPr lang="en-IL" sz="2000" dirty="0"/>
              <a:t>2 Hidden layer </a:t>
            </a:r>
          </a:p>
          <a:p>
            <a:pPr lvl="1"/>
            <a:r>
              <a:rPr lang="en-IL" sz="1600" dirty="0"/>
              <a:t> Conv2D (3x3)</a:t>
            </a:r>
          </a:p>
          <a:p>
            <a:pPr lvl="1"/>
            <a:r>
              <a:rPr lang="en-IL" sz="1600" dirty="0"/>
              <a:t>MaxPooling2D</a:t>
            </a:r>
          </a:p>
          <a:p>
            <a:r>
              <a:rPr lang="en-US" sz="2000" dirty="0"/>
              <a:t>O</a:t>
            </a:r>
            <a:r>
              <a:rPr lang="en-IL" sz="2000" dirty="0"/>
              <a:t>utput layer of size 10 – output is one-hot encoded. </a:t>
            </a:r>
          </a:p>
          <a:p>
            <a:r>
              <a:rPr lang="en-US" sz="2000" dirty="0"/>
              <a:t>L</a:t>
            </a:r>
            <a:r>
              <a:rPr lang="en-IL" sz="2000" dirty="0"/>
              <a:t>oss: categorical crossentropy</a:t>
            </a:r>
          </a:p>
          <a:p>
            <a:pPr lvl="2"/>
            <a:r>
              <a:rPr lang="en-US" sz="1400" dirty="0"/>
              <a:t>M</a:t>
            </a:r>
            <a:r>
              <a:rPr lang="en-IL" sz="1400" dirty="0"/>
              <a:t>ore about convolutional layers:</a:t>
            </a:r>
          </a:p>
          <a:p>
            <a:pPr lvl="2"/>
            <a:r>
              <a:rPr lang="en-US" sz="1400" dirty="0">
                <a:hlinkClick r:id="rId4"/>
              </a:rPr>
              <a:t>https://towardsdatascience.com/a-comprehensive-guide-to-convolutional-neural-networks-the-eli5-way-3bd2b1164a53</a:t>
            </a:r>
            <a:endParaRPr lang="en-IL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A picture containing crossword, clock&#10;&#10;Description automatically generated">
            <a:extLst>
              <a:ext uri="{FF2B5EF4-FFF2-40B4-BE49-F238E27FC236}">
                <a16:creationId xmlns:a16="http://schemas.microsoft.com/office/drawing/2014/main" id="{D614CF6F-93EA-B549-8875-123657A49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502" y="719932"/>
            <a:ext cx="33401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B26EB-6EEC-0341-9B11-1B99D470E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002" y="3645189"/>
            <a:ext cx="3784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F4DF-7B6F-A941-B750-4E6D92D8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EEAD-DF31-3747-992A-716D316A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e reduce # of dimensions: </a:t>
            </a:r>
          </a:p>
          <a:p>
            <a:pPr lvl="1"/>
            <a:r>
              <a:rPr lang="en-IL" dirty="0"/>
              <a:t>compressing the images</a:t>
            </a:r>
          </a:p>
          <a:p>
            <a:pPr lvl="1"/>
            <a:r>
              <a:rPr lang="en-IL" dirty="0"/>
              <a:t>preserving maximum information.</a:t>
            </a:r>
          </a:p>
          <a:p>
            <a:r>
              <a:rPr lang="en-IL" dirty="0"/>
              <a:t>Input layer 28x28</a:t>
            </a:r>
          </a:p>
          <a:p>
            <a:r>
              <a:rPr lang="en-IL" dirty="0"/>
              <a:t>3 hidden layers 10 (100, 64, 100)</a:t>
            </a:r>
          </a:p>
          <a:p>
            <a:r>
              <a:rPr lang="en-IL" dirty="0"/>
              <a:t>1 output layer(28x28)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40DA5-D97E-914F-AA09-260E38BC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89" y="1066799"/>
            <a:ext cx="4445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366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Tw Cen MT</vt:lpstr>
      <vt:lpstr>Circuit</vt:lpstr>
      <vt:lpstr>מימוש רשתות עמוקות עם  Keras</vt:lpstr>
      <vt:lpstr>מה זה  keras?</vt:lpstr>
      <vt:lpstr>Keras basics - Layers</vt:lpstr>
      <vt:lpstr>Keras basics - Models</vt:lpstr>
      <vt:lpstr>BUILding blocks – losses, callbacks, optimizers</vt:lpstr>
      <vt:lpstr>examples</vt:lpstr>
      <vt:lpstr>Mnist handwrite detctection </vt:lpstr>
      <vt:lpstr>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מימוש רשתות עמוקות עם  Keras</dc:title>
  <dc:creator>Itay Azolay</dc:creator>
  <cp:lastModifiedBy>Itay Azolay</cp:lastModifiedBy>
  <cp:revision>9</cp:revision>
  <dcterms:created xsi:type="dcterms:W3CDTF">2020-08-16T16:17:42Z</dcterms:created>
  <dcterms:modified xsi:type="dcterms:W3CDTF">2020-08-17T07:38:43Z</dcterms:modified>
</cp:coreProperties>
</file>