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4" r:id="rId4"/>
    <p:sldId id="273" r:id="rId5"/>
    <p:sldId id="276" r:id="rId6"/>
    <p:sldId id="277" r:id="rId7"/>
    <p:sldId id="278" r:id="rId8"/>
    <p:sldId id="279" r:id="rId9"/>
    <p:sldId id="280" r:id="rId10"/>
    <p:sldId id="263" r:id="rId11"/>
    <p:sldId id="271" r:id="rId12"/>
    <p:sldId id="270" r:id="rId13"/>
    <p:sldId id="272" r:id="rId14"/>
    <p:sldId id="275" r:id="rId15"/>
    <p:sldId id="265" r:id="rId16"/>
    <p:sldId id="260" r:id="rId17"/>
    <p:sldId id="267" r:id="rId18"/>
    <p:sldId id="268" r:id="rId19"/>
    <p:sldId id="269" r:id="rId20"/>
    <p:sldId id="281" r:id="rId21"/>
    <p:sldId id="262" r:id="rId22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הדרישות</a:t>
            </a: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4</a:t>
            </a:r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אסרף</a:t>
            </a: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סוגי הדרישות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pPr marL="0" indent="0" algn="ctr">
              <a:buNone/>
            </a:pPr>
            <a:r>
              <a:rPr lang="he-IL" sz="3200" b="1" dirty="0"/>
              <a:t>ישנם שני סוגי דרישות עיקריים: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b="1" dirty="0">
                <a:solidFill>
                  <a:srgbClr val="002060"/>
                </a:solidFill>
              </a:rPr>
              <a:t>דרישות פונקציונלית – </a:t>
            </a:r>
            <a:r>
              <a:rPr lang="he-IL" sz="2400" dirty="0"/>
              <a:t>השירות או ההתנהגות שהמערכת מספקת</a:t>
            </a:r>
            <a:br>
              <a:rPr lang="en-US" sz="2400" dirty="0"/>
            </a:br>
            <a:r>
              <a:rPr lang="he-IL" sz="2400" dirty="0"/>
              <a:t>מגדירות את תכולת הפתרון, מקבלות מענה ספציפי וישיר בתוך הפתרון (התכן/המימוש)</a:t>
            </a:r>
          </a:p>
          <a:p>
            <a:pPr marL="457200" indent="-457200">
              <a:buFont typeface="+mj-lt"/>
              <a:buAutoNum type="arabicPeriod"/>
            </a:pPr>
            <a:endParaRPr lang="he-IL" sz="24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3200" b="1" dirty="0">
                <a:solidFill>
                  <a:srgbClr val="002060"/>
                </a:solidFill>
              </a:rPr>
              <a:t>דרישות לא-פונקציונלית – </a:t>
            </a:r>
            <a:r>
              <a:rPr lang="he-IL" sz="2400" dirty="0"/>
              <a:t>כל השאר, כגון ביצועים, אמינות, תיעוד, קלות שימוש, קלות הרחבה, ממשק, ועוד.</a:t>
            </a:r>
            <a:br>
              <a:rPr lang="en-US" sz="2400" dirty="0"/>
            </a:br>
            <a:r>
              <a:rPr lang="he-IL" sz="2400" dirty="0"/>
              <a:t>מגדירות מאפיינים ואילוצים על אופן מימוש תכולת הפתרון.</a:t>
            </a:r>
            <a:br>
              <a:rPr lang="en-US" sz="2400" dirty="0"/>
            </a:br>
            <a:r>
              <a:rPr lang="he-IL" sz="2400" dirty="0"/>
              <a:t>מקבלות מענה כאשר הפתרון הנבחר (התכן/המימוש) עומד במאפיינים ובאילוצים המוגדרים.</a:t>
            </a:r>
          </a:p>
          <a:p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4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דרישה תפעולית - </a:t>
            </a:r>
            <a:r>
              <a:rPr lang="he-IL" dirty="0"/>
              <a:t>דרישה המתייחסת לתפעול, לאינטראקציה או להתנהגות של המוצר (נפח אחסון, ניצולת מעבד)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/>
              <a:t>דרישת מידע - </a:t>
            </a:r>
            <a:r>
              <a:rPr lang="he-IL" dirty="0"/>
              <a:t>דרישה המתייחסת לישויות המידע בהן נדרשת התוכנה לטפל, לקלוט – לאחסן, לאחזור, לעבוד, להפיק כפלט (מבני נתונים, מאגרי מידע)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20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 לא פונקציונאליות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4098" name="Picture 2" descr="תוצאת תמונה עבור ‪ISO 25010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0063"/>
            <a:ext cx="10417175" cy="29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9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33338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לא 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527050" y="1046163"/>
            <a:ext cx="11529060" cy="53752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התאמה פונקציונאלית (</a:t>
            </a:r>
            <a:r>
              <a:rPr lang="en-US" b="1" dirty="0"/>
              <a:t>(Functional suitability</a:t>
            </a:r>
            <a:r>
              <a:rPr lang="he-IL" b="1" dirty="0"/>
              <a:t> – </a:t>
            </a:r>
            <a:r>
              <a:rPr lang="he-IL" sz="2400" dirty="0"/>
              <a:t>שלמות פונקציונאלית, פיצ'רים הכרחיים, עד כמה המערכת מספקת תוצאות נכונות.</a:t>
            </a:r>
            <a:br>
              <a:rPr lang="en-US" sz="2400" dirty="0"/>
            </a:br>
            <a:r>
              <a:rPr lang="he-IL" b="1" dirty="0"/>
              <a:t>יעילות ביצועים (</a:t>
            </a:r>
            <a:r>
              <a:rPr lang="en-US" b="1" dirty="0"/>
              <a:t>Performance efficiency</a:t>
            </a:r>
            <a:r>
              <a:rPr lang="he-IL" b="1" dirty="0"/>
              <a:t>) </a:t>
            </a:r>
            <a:r>
              <a:rPr lang="he-IL" dirty="0"/>
              <a:t>– </a:t>
            </a:r>
            <a:r>
              <a:rPr lang="he-IL" sz="2400" dirty="0"/>
              <a:t>מוצר התוכנה רץ מהר, כמות המשאבים שאנו צורכים.</a:t>
            </a:r>
            <a:br>
              <a:rPr lang="en-US" sz="2400" dirty="0"/>
            </a:br>
            <a:r>
              <a:rPr lang="he-IL" b="1" dirty="0"/>
              <a:t>תאימות (</a:t>
            </a:r>
            <a:r>
              <a:rPr lang="en-US" b="1" dirty="0"/>
              <a:t>Compatibility</a:t>
            </a:r>
            <a:r>
              <a:rPr lang="he-IL" b="1" dirty="0"/>
              <a:t>) – </a:t>
            </a:r>
            <a:r>
              <a:rPr lang="he-IL" sz="2400" dirty="0"/>
              <a:t>יכול להחליף מידע ולהתממשק עם מערכות נוספות</a:t>
            </a:r>
            <a:r>
              <a:rPr lang="en-US" sz="2400" dirty="0"/>
              <a:t>.</a:t>
            </a:r>
            <a:br>
              <a:rPr lang="en-US" dirty="0"/>
            </a:br>
            <a:r>
              <a:rPr lang="he-IL" b="1" dirty="0"/>
              <a:t>שימושיות (</a:t>
            </a:r>
            <a:r>
              <a:rPr lang="en-US" b="1" dirty="0"/>
              <a:t>usability</a:t>
            </a:r>
            <a:r>
              <a:rPr lang="he-IL" b="1" dirty="0"/>
              <a:t>) - </a:t>
            </a:r>
            <a:r>
              <a:rPr lang="he-IL" sz="2400" dirty="0"/>
              <a:t>תרומת המוצר למשתמש בביצוע משימותיו ובהשגת מטרותיו, ממשק משתמש נוח והבנה מהירה איך להשתמש במוצר.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אמינות (</a:t>
            </a:r>
            <a:r>
              <a:rPr lang="en-US" b="1" dirty="0"/>
              <a:t>reliability</a:t>
            </a:r>
            <a:r>
              <a:rPr lang="he-IL" b="1" dirty="0"/>
              <a:t>) - </a:t>
            </a:r>
            <a:r>
              <a:rPr lang="he-IL" sz="2400" dirty="0"/>
              <a:t>פעולה ללא תקלות לאורך זמן.</a:t>
            </a:r>
            <a:br>
              <a:rPr lang="en-US" sz="2400" dirty="0"/>
            </a:br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5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-1412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לא 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-36513" y="928212"/>
            <a:ext cx="12192000" cy="53752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דרישות ביצועים </a:t>
            </a:r>
            <a:r>
              <a:rPr lang="en-US" b="1" dirty="0"/>
              <a:t>(Performance Requirements)</a:t>
            </a:r>
            <a:r>
              <a:rPr lang="he-IL" b="1" dirty="0"/>
              <a:t>- </a:t>
            </a:r>
            <a:r>
              <a:rPr lang="he-IL" sz="2400" dirty="0"/>
              <a:t>פרמטרים ניתנים למדידה לגבי ביצועי התוכנה.</a:t>
            </a:r>
            <a:br>
              <a:rPr lang="en-US" sz="2400" dirty="0"/>
            </a:br>
            <a:r>
              <a:rPr lang="he-IL" b="1" dirty="0"/>
              <a:t>זמינות (</a:t>
            </a:r>
            <a:r>
              <a:rPr lang="en-US" b="1" dirty="0"/>
              <a:t>availability</a:t>
            </a:r>
            <a:r>
              <a:rPr lang="he-IL" b="1" dirty="0"/>
              <a:t>) - </a:t>
            </a:r>
            <a:r>
              <a:rPr lang="he-IL" sz="2400" dirty="0"/>
              <a:t>שירות רצוף, התאוששות מהירה מתקלות, תפקוד על-אף בעיות.</a:t>
            </a:r>
            <a:br>
              <a:rPr lang="en-US" sz="2400" dirty="0"/>
            </a:br>
            <a:r>
              <a:rPr lang="he-IL" b="1" dirty="0"/>
              <a:t>בטיחות (</a:t>
            </a:r>
            <a:r>
              <a:rPr lang="en-US" b="1" dirty="0"/>
              <a:t>safety</a:t>
            </a:r>
            <a:r>
              <a:rPr lang="he-IL" b="1" dirty="0"/>
              <a:t>) -</a:t>
            </a:r>
            <a:r>
              <a:rPr lang="he-IL" dirty="0"/>
              <a:t> </a:t>
            </a:r>
            <a:r>
              <a:rPr lang="he-IL" sz="2400" dirty="0"/>
              <a:t>שמירה על חייהם ובריאותם (הפיזית והנפשית) של מפעילים ומשתמשים </a:t>
            </a:r>
            <a:br>
              <a:rPr lang="en-US" dirty="0"/>
            </a:br>
            <a:r>
              <a:rPr lang="he-IL" b="1" dirty="0"/>
              <a:t>בטחון (</a:t>
            </a:r>
            <a:r>
              <a:rPr lang="en-US" b="1" dirty="0"/>
              <a:t>security</a:t>
            </a:r>
            <a:r>
              <a:rPr lang="he-IL" b="1" dirty="0"/>
              <a:t>) - </a:t>
            </a:r>
            <a:r>
              <a:rPr lang="he-IL" sz="2400" dirty="0"/>
              <a:t>הגנה על מרכיבי המערכת ועל המידע בה היא מטפלת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he-IL" b="1" dirty="0"/>
              <a:t>אחזקתיות (</a:t>
            </a:r>
            <a:r>
              <a:rPr lang="en-US" b="1" dirty="0"/>
              <a:t>maintainability</a:t>
            </a:r>
            <a:r>
              <a:rPr lang="he-IL" b="1" dirty="0"/>
              <a:t>) - </a:t>
            </a:r>
            <a:r>
              <a:rPr lang="he-IL" sz="2400" dirty="0"/>
              <a:t>היכולת לערוך בקלות שינויים ותיקונים במוצר, עד כמה קל לבדוק את המערכת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he-IL" b="1" dirty="0"/>
              <a:t>ניוד (</a:t>
            </a:r>
            <a:r>
              <a:rPr lang="en-US" b="1" dirty="0"/>
              <a:t>Portability</a:t>
            </a:r>
            <a:r>
              <a:rPr lang="he-IL" b="1" dirty="0"/>
              <a:t>) -  </a:t>
            </a:r>
            <a:r>
              <a:rPr lang="he-IL" sz="2400" dirty="0"/>
              <a:t>מידת האפקטיביות שבה ניתן להעביר מערכת</a:t>
            </a:r>
            <a:r>
              <a:rPr lang="en-US" sz="2400" dirty="0"/>
              <a:t> </a:t>
            </a:r>
            <a:r>
              <a:rPr lang="he-IL" sz="2400" dirty="0"/>
              <a:t> תוכנה/רכיב </a:t>
            </a:r>
            <a:br>
              <a:rPr lang="en-US" sz="2400" dirty="0"/>
            </a:br>
            <a:r>
              <a:rPr lang="he-IL" sz="2400" dirty="0"/>
              <a:t>מחומרה אחת/ סביבה תפעולית אחת לאחרת</a:t>
            </a:r>
            <a:br>
              <a:rPr lang="en-US" dirty="0"/>
            </a:br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6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2ב (6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בניתוח אפליקציה ליצירת אלבומים דיגיטליים מהתמונות בטלפון הסלולרי נאמרה הדרישה- נפח הזיכרון המוקצה לשימוש האפליקציה הוא 10</a:t>
            </a:r>
            <a:r>
              <a:rPr lang="en-US" altLang="en-US" sz="2400" b="1" dirty="0"/>
              <a:t>Gb </a:t>
            </a:r>
            <a:r>
              <a:rPr lang="he-IL" altLang="en-US" sz="2400" b="1" dirty="0"/>
              <a:t> ועל התוכנה להתריע כאשר %90 מנפח זה כבר מנוצל הינו: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א. דרישה תפעולית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ב. דרישת ביצועים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ג. משפט המכיל דרישה פונקציונלית ודרישה לא פונקציונלית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ד. משפט המכיל סתירה פנימית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ה. משפט המכיל דרישה מפורשת ודרישה מרומזת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10989627" y="4165203"/>
            <a:ext cx="327660" cy="4262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72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-205740" y="1322388"/>
            <a:ext cx="1177544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1 (5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בתוכנה הפופולארית "תנו לגדול בשקט"</a:t>
            </a:r>
            <a:r>
              <a:rPr lang="en-US" altLang="en-US" sz="2400" dirty="0"/>
              <a:t> </a:t>
            </a:r>
            <a:r>
              <a:rPr lang="he-IL" altLang="en-US" sz="2400" dirty="0"/>
              <a:t>ישנם 10,000 משתמשים רשומים המשתמשים המערכת בתדירות של 10 שעות בשבוע.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לאחרונה התגלה באג במערכת התוכנה, התקלה נותחה ותוקנה.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חישבו ומצאו שעלות תיקון התקלה הגיעו ל-500,000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אילו בשלב הגדרת הדרישות היו מוסיפים דרישה שהייתה מונעת את התקלה, כמה להערכתך הייתה עלות הטיפול?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א. כ–500,000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ב. כ–50,000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ג. כ- 5,000-10,000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ד. 0 ₪, או סכום זניח אחר.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ה. אין שום בסיס להערכה שכזו ולא ניתן לחשב את העלויות.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1242040" y="5618957"/>
            <a:ext cx="327660" cy="4262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2 (6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הגדר מהי דרישה פונקציונלית ומהי דרישה לא פונקציונלית.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תן דוגמא ל-2 סוגי הדרישות המוזכרות לעיל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37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24995"/>
              </p:ext>
            </p:extLst>
          </p:nvPr>
        </p:nvGraphicFramePr>
        <p:xfrm>
          <a:off x="3589019" y="2356515"/>
          <a:ext cx="5267960" cy="763144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Compatibility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Performance efficiency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 suitability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Maintainability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82912" y="1550988"/>
            <a:ext cx="6480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תקן </a:t>
            </a:r>
            <a:r>
              <a:rPr lang="en-US" dirty="0"/>
              <a:t>ISO 25010</a:t>
            </a:r>
            <a:r>
              <a:rPr lang="he-IL" dirty="0"/>
              <a:t> אשר מגדיר מודל איכות למערכות תוכנה. התקן מגדיר את הסוגים הבאים של דרישות איכות (דרישות לא פונקציונאליות):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6350" y="3296537"/>
            <a:ext cx="96392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חברת </a:t>
            </a:r>
            <a:r>
              <a:rPr lang="en-US" dirty="0" err="1"/>
              <a:t>AndroSoft</a:t>
            </a:r>
            <a:r>
              <a:rPr lang="he-IL" dirty="0"/>
              <a:t> מתמחה בפיתוח אפליקציות אנדרואיד. לאחרונה, התקבלו תלונות רבות של לקוחות בנוגע לאיכות האפליקציות המפותחות. בטבלה הבאה תמצאו מספר תלונות של לקוחות. עליכם להתאים לכל תלונה </a:t>
            </a:r>
            <a:r>
              <a:rPr lang="he-IL" u="sng" dirty="0"/>
              <a:t>סוג אחד בלבד</a:t>
            </a:r>
            <a:r>
              <a:rPr lang="he-IL" dirty="0"/>
              <a:t> של דרישת איכות המתאים ביותר לליקוי המתואר בתלונה. למשל, אם התלונה היא "המסך הראשי של האפליקציה לא ברור ולקח למשתמשים זמן רב להתמצא בו" – יש לציין את סוג הדרישה </a:t>
            </a:r>
            <a:r>
              <a:rPr lang="en-US" dirty="0"/>
              <a:t>Usability</a:t>
            </a:r>
            <a:r>
              <a:rPr lang="he-IL" dirty="0"/>
              <a:t>.</a:t>
            </a:r>
            <a:endParaRPr lang="en-US" dirty="0"/>
          </a:p>
          <a:p>
            <a:pPr algn="ctr" rtl="1"/>
            <a:r>
              <a:rPr lang="he-IL" dirty="0"/>
              <a:t>במידה ואתם מוצאים כמה אפשרויות, יש לציין את הסוג המתאים ביותר (כלומר שהתלונה עוסקת בעיקר בו).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525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4581"/>
              </p:ext>
            </p:extLst>
          </p:nvPr>
        </p:nvGraphicFramePr>
        <p:xfrm>
          <a:off x="2659045" y="2465180"/>
          <a:ext cx="6635150" cy="3910513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0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9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תיאור התלונה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סוג הדרישה המופרת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6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מצלמה הלקוח המאוכזב טען: "לא ייתכן שבאפליקציית מצלמה לא יהיה אפשר לתקן את הבהירות של התמונה המצולמת!".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ניווט בתוך בניינים אמר הלקוח בסיומו: "סך </a:t>
                      </a:r>
                      <a:r>
                        <a:rPr lang="he-IL" sz="1100" dirty="0" err="1">
                          <a:effectLst/>
                        </a:rPr>
                        <a:t>הכל</a:t>
                      </a:r>
                      <a:r>
                        <a:rPr lang="he-IL" sz="1100" dirty="0">
                          <a:effectLst/>
                        </a:rPr>
                        <a:t> ביצועי הניווט סבירים רק חבל שהאפליקציה לא 'מסונכרנת' עם </a:t>
                      </a:r>
                      <a:r>
                        <a:rPr lang="en-US" sz="1100" dirty="0">
                          <a:effectLst/>
                        </a:rPr>
                        <a:t>Waze</a:t>
                      </a:r>
                      <a:r>
                        <a:rPr lang="he-IL" sz="1100" dirty="0">
                          <a:effectLst/>
                        </a:rPr>
                        <a:t>. נראה שאם האפליקציה </a:t>
                      </a:r>
                      <a:r>
                        <a:rPr lang="he-IL" sz="1100" dirty="0" err="1">
                          <a:effectLst/>
                        </a:rPr>
                        <a:t>היתה</a:t>
                      </a:r>
                      <a:r>
                        <a:rPr lang="he-IL" sz="1100" dirty="0">
                          <a:effectLst/>
                        </a:rPr>
                        <a:t> יודעת לקבל את המידע מ-</a:t>
                      </a:r>
                      <a:r>
                        <a:rPr lang="en-US" sz="1100" dirty="0">
                          <a:effectLst/>
                        </a:rPr>
                        <a:t>,Waze</a:t>
                      </a:r>
                      <a:r>
                        <a:rPr lang="he-IL" sz="1100" dirty="0">
                          <a:effectLst/>
                        </a:rPr>
                        <a:t> יכולת הניווט בתוך הבניין </a:t>
                      </a:r>
                      <a:r>
                        <a:rPr lang="he-IL" sz="1100" dirty="0" err="1">
                          <a:effectLst/>
                        </a:rPr>
                        <a:t>היתה</a:t>
                      </a:r>
                      <a:r>
                        <a:rPr lang="he-IL" sz="1100" dirty="0">
                          <a:effectLst/>
                        </a:rPr>
                        <a:t> הרבה יותר מוצלחת."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בפרויקט לפיתוח אפליקציה לשמיעת שירים (נגן) התקבלה התלונה הבאה:  "הלקוחות מתלוננים שמאז שהתקינו את האפליקציה, הם לא מצליחים להפעיל נגנים אחרים במכשיר הטלפון. כאשר מסירים את התקנת האפליקציה – הנגנים הקודמים חוזרים לפעולה."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0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בפרויקט לפיתוח אפליקציית מתכונים לטבעוניים התלונן הלקוח: "גילינו ש-80% מאלו שהורידו את האפליקציה הסירו אותה מיד עם פתיחתה! זה כלל לא מפתיע – בתיאור אשר מופיע בחנות האפליקציות לא מצוין כלל שמדובר במתכונים לטבעונים!"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0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תשלומים לעירייה התקבלה התלונה: "לקוח התקשר וציין כי לאחר שהזין את כל פרטי התשלום במשך כמה דקות, כבה המכשיר כיוון שנגמרה הסוללה, ולאחר טעינתו גילה כי כל המידע שהזין נמחק כלא היה."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73823"/>
              </p:ext>
            </p:extLst>
          </p:nvPr>
        </p:nvGraphicFramePr>
        <p:xfrm>
          <a:off x="3342640" y="1520490"/>
          <a:ext cx="5267960" cy="763144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30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Compatibility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 efficiency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 suitability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0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Maintainability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679700"/>
            <a:ext cx="195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Functional suitability</a:t>
            </a:r>
            <a:endParaRPr lang="en-US" sz="1100" dirty="0"/>
          </a:p>
          <a:p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700" y="3320454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Compatibility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0700" y="4175728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Compatibility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7700" y="5011753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Usability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1828" y="5749493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Reliability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240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10955020" y="2941320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78344" y="349135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4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54100" y="1337502"/>
            <a:ext cx="90038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למדנו על תקן </a:t>
            </a:r>
            <a:r>
              <a:rPr lang="en-US" dirty="0"/>
              <a:t>ISO 25010</a:t>
            </a:r>
            <a:r>
              <a:rPr lang="he-IL" dirty="0"/>
              <a:t> אשר מגדיר מודל איכות למערכות תוכנה. התקן מגדיר מספר </a:t>
            </a:r>
            <a:r>
              <a:rPr lang="he-IL" b="1" dirty="0"/>
              <a:t>סוגים</a:t>
            </a:r>
            <a:r>
              <a:rPr lang="he-IL" dirty="0"/>
              <a:t> של דרישות איכות, וביניהם: </a:t>
            </a:r>
            <a:r>
              <a:rPr lang="en-US" dirty="0" err="1"/>
              <a:t>Compatiblity</a:t>
            </a:r>
            <a:r>
              <a:rPr lang="he-IL" dirty="0"/>
              <a:t>,</a:t>
            </a:r>
            <a:r>
              <a:rPr lang="en-US" dirty="0"/>
              <a:t>Portability ,Reliability </a:t>
            </a:r>
            <a:r>
              <a:rPr lang="he-IL" dirty="0"/>
              <a:t> ו-</a:t>
            </a:r>
            <a:r>
              <a:rPr lang="en-US" dirty="0"/>
              <a:t>Usability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נתונה מערכת </a:t>
            </a:r>
            <a:r>
              <a:rPr lang="en-US" dirty="0"/>
              <a:t>Web</a:t>
            </a:r>
            <a:r>
              <a:rPr lang="he-IL" dirty="0"/>
              <a:t> (דוגמת האתר </a:t>
            </a:r>
            <a:r>
              <a:rPr lang="en-US" dirty="0"/>
              <a:t>YouTube</a:t>
            </a:r>
            <a:r>
              <a:rPr lang="he-IL" dirty="0"/>
              <a:t>) המאפשרת לחפש ולצפות בסרטוני וידאו מתוך מאגר. עליכם לתת דוגמא אחת קונקרטית לדרישת איכות (לא פונקציונאליות) עבור כל אחד מהסוגים הנ"ל.</a:t>
            </a:r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11530"/>
              </p:ext>
            </p:extLst>
          </p:nvPr>
        </p:nvGraphicFramePr>
        <p:xfrm>
          <a:off x="1003300" y="2585919"/>
          <a:ext cx="9570720" cy="3488855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20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58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סוג דרישה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1">
                          <a:effectLst/>
                        </a:rPr>
                        <a:t>דוגמא לדרישת איכות מתאימה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8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Portability</a:t>
                      </a:r>
                      <a:endParaRPr lang="he-IL" sz="1800" b="1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32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Reliability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Usability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Compatiblity</a:t>
                      </a:r>
                      <a:endParaRPr lang="he-IL" sz="1800" b="1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e-IL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1120" y="2998916"/>
            <a:ext cx="47294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ניתן להשתמש במערכת באמצעות דפדפנים שונים.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312670" y="3480479"/>
            <a:ext cx="6162040" cy="12584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המערכת תהיה זמינה לשימוש ב99% מהזמן ביממה.</a:t>
            </a:r>
            <a:endParaRPr lang="en-US" sz="1600" dirty="0"/>
          </a:p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במקרה של נפילה של השרתים במהלך צפייה בסרט, המערכת תדע לשחזר את הסרט לאותה הנקודה בה </a:t>
            </a:r>
            <a:r>
              <a:rPr lang="he-IL" dirty="0" err="1">
                <a:highlight>
                  <a:srgbClr val="FFFF00"/>
                </a:highlight>
              </a:rPr>
              <a:t>היתה</a:t>
            </a:r>
            <a:r>
              <a:rPr lang="he-IL" dirty="0">
                <a:highlight>
                  <a:srgbClr val="FFFF00"/>
                </a:highlight>
              </a:rPr>
              <a:t> הנפילה.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201976" y="4567417"/>
            <a:ext cx="7272734" cy="9620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תיבת חיפוש הסרטים תהיה במקום בולט בראש הדף.</a:t>
            </a:r>
            <a:endParaRPr lang="en-US" sz="1600" dirty="0"/>
          </a:p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משתמש ראשוני באפליקציה יוכל לחפש ולצפות בסרטון תוך פחות מחצי דקה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383790" y="5347857"/>
            <a:ext cx="60909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highlight>
                  <a:srgbClr val="FFFF00"/>
                </a:highlight>
              </a:rPr>
              <a:t>המערכת תתמוך בסרטים מפורמטים שונים, גם בפורמט אשר קיים במערכות סרטים אחרות הקיימות בשוק.</a:t>
            </a:r>
            <a:endParaRPr lang="en-US" sz="1600" dirty="0">
              <a:ea typeface="Calibri" panose="020F0502020204030204" pitchFamily="34" charset="0"/>
            </a:endParaRP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63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מטלה 2 - שלב הדרישות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עד לתאריך 26.11 – הגשת </a:t>
            </a:r>
            <a:r>
              <a:rPr lang="he-IL" altLang="en-US" sz="2400" u="sng" dirty="0"/>
              <a:t>שלב הדרישות במודל</a:t>
            </a:r>
            <a:r>
              <a:rPr lang="he-IL" altLang="en-US" sz="2400" dirty="0"/>
              <a:t> (ראש צוות)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הצגת דרישות: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מזהה- ערך חד </a:t>
            </a:r>
            <a:r>
              <a:rPr lang="he-IL" sz="1600" dirty="0" err="1"/>
              <a:t>חד</a:t>
            </a:r>
            <a:r>
              <a:rPr lang="he-IL" sz="1600" dirty="0"/>
              <a:t> ערכי. נשאר גם אם הדרישה מבוטלת.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תיאור- ברור, חד משמעי, נאמן למקור.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סוג- סוג הדרישה פונקציונלית/ לא פונקציונלית (שקופית 5).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תת סוג (שקופיות 6-9).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תיעדוף- ערך חד </a:t>
            </a:r>
            <a:r>
              <a:rPr lang="he-IL" sz="1600" dirty="0" err="1"/>
              <a:t>חד</a:t>
            </a:r>
            <a:r>
              <a:rPr lang="he-IL" sz="1600" dirty="0"/>
              <a:t> ערכי המייצג את העדיפות.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הערות- רמת הקושי, עלות, דגשים לבדיקות.</a:t>
            </a:r>
            <a:endParaRPr lang="he-IL" altLang="en-US" sz="16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E12463DF-CB6E-45CA-BA98-5EA55D7F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83973"/>
              </p:ext>
            </p:extLst>
          </p:nvPr>
        </p:nvGraphicFramePr>
        <p:xfrm>
          <a:off x="2769959" y="4557712"/>
          <a:ext cx="7647216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4536">
                  <a:extLst>
                    <a:ext uri="{9D8B030D-6E8A-4147-A177-3AD203B41FA5}">
                      <a16:colId xmlns:a16="http://schemas.microsoft.com/office/drawing/2014/main" val="3703919434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3250985517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173998530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310187723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527133159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885394181"/>
                    </a:ext>
                  </a:extLst>
                </a:gridCol>
              </a:tblGrid>
              <a:tr h="272018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הערות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תיעדוף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תת סוג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סוג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תיאור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מס' מזהה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078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04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9821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6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דרישה</a:t>
            </a:r>
            <a:r>
              <a:rPr lang="he-IL" b="1" dirty="0"/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-</a:t>
            </a:r>
            <a:r>
              <a:rPr lang="he-IL" b="1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Requirement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2133919"/>
            <a:ext cx="10515600" cy="2424112"/>
          </a:xfrm>
        </p:spPr>
        <p:txBody>
          <a:bodyPr/>
          <a:lstStyle/>
          <a:p>
            <a:pPr marL="0" indent="0" algn="ctr">
              <a:buNone/>
            </a:pPr>
            <a:r>
              <a:rPr lang="he-IL" sz="3200" b="1" dirty="0"/>
              <a:t>תכונה או יכולת של המוצר הנדרשת:</a:t>
            </a:r>
          </a:p>
          <a:p>
            <a:pPr algn="ctr"/>
            <a:r>
              <a:rPr lang="he-IL" sz="3200" b="1" dirty="0"/>
              <a:t> </a:t>
            </a:r>
            <a:r>
              <a:rPr lang="he-IL" sz="3200" b="1" u="sng" dirty="0"/>
              <a:t>למשתמש</a:t>
            </a:r>
            <a:r>
              <a:rPr lang="he-IL" sz="3200" b="1" dirty="0"/>
              <a:t> , לצורך פתרון בעיה או השגת מטרה</a:t>
            </a:r>
          </a:p>
          <a:p>
            <a:pPr algn="ctr"/>
            <a:r>
              <a:rPr lang="he-IL" sz="3200" b="1" dirty="0"/>
              <a:t>לעמידה </a:t>
            </a:r>
            <a:r>
              <a:rPr lang="he-IL" sz="3200" b="1" u="sng" dirty="0"/>
              <a:t>בחוזה</a:t>
            </a:r>
            <a:r>
              <a:rPr lang="he-IL" sz="3200" b="1" dirty="0"/>
              <a:t>, בתקן או במסמך מחייב אחר </a:t>
            </a:r>
          </a:p>
          <a:p>
            <a:pPr algn="ctr"/>
            <a:endParaRPr lang="he-IL" sz="32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8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0" y="562042"/>
            <a:ext cx="9006579" cy="57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DOD LAMP-H PROJECT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r>
              <a:rPr lang="he-IL" sz="2000" b="1" dirty="0"/>
              <a:t>מאמר שעוסק במערכת מאוד גדולה שנכשלה והסיבה העיקרית: </a:t>
            </a:r>
            <a:r>
              <a:rPr lang="he-IL" sz="2000" b="1" u="sng" dirty="0"/>
              <a:t>ניהול לא נכון של בעלי העניין בפרויקט</a:t>
            </a:r>
          </a:p>
          <a:p>
            <a:r>
              <a:rPr lang="he-IL" sz="2000" b="1" dirty="0"/>
              <a:t>מדובר בפרויקט צבאי של משרד ההגנה האמריקאי</a:t>
            </a:r>
          </a:p>
          <a:p>
            <a:r>
              <a:rPr lang="he-IL" sz="2000" b="1" dirty="0"/>
              <a:t>עלה צורך לכלי רכב שיודע להתנהל במים וביבשה</a:t>
            </a:r>
          </a:p>
          <a:p>
            <a:r>
              <a:rPr lang="he-IL" sz="2000" b="1" dirty="0"/>
              <a:t>זוהו 2 גישות לסוג הכלי בקרב העלי העניין בפרויקט:</a:t>
            </a:r>
          </a:p>
          <a:p>
            <a:r>
              <a:rPr lang="he-IL" sz="2000" b="1" dirty="0"/>
              <a:t>קבוצה ראשונה, דמיינו את הכלי </a:t>
            </a:r>
            <a:r>
              <a:rPr lang="en-US" sz="2000" b="1" dirty="0"/>
              <a:t>LAMP-H</a:t>
            </a:r>
            <a:r>
              <a:rPr lang="he-IL" sz="2000" b="1" dirty="0"/>
              <a:t> – כל שניתן להעמיס עליו הרבה מטען במהירות נמוכה</a:t>
            </a:r>
          </a:p>
          <a:p>
            <a:r>
              <a:rPr lang="he-IL" sz="2000" b="1" dirty="0"/>
              <a:t>קבוצה שנייה – טענה שהמטען אמור להיות נמוך והמהירות גבוהה</a:t>
            </a:r>
            <a:br>
              <a:rPr lang="en-US" sz="2000" b="1" dirty="0"/>
            </a:br>
            <a:br>
              <a:rPr lang="en-US" sz="2000" b="1" dirty="0"/>
            </a:b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9" name="Picture 2" descr="×ª××¦××ª ×ª××× × ×¢×××¨ âªamphibious vehicl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4054551"/>
            <a:ext cx="3943290" cy="24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DOD LAMP-H PROJECT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r>
              <a:rPr lang="he-IL" sz="2000" b="1" dirty="0"/>
              <a:t>בנוסף, הקבוצות השונות הציעו טכנולוגיות שונות וכמויות שונות שיש לייצר מהכלי הזה</a:t>
            </a:r>
          </a:p>
          <a:p>
            <a:r>
              <a:rPr lang="he-IL" sz="2000" b="1" dirty="0"/>
              <a:t>לבסוף – הפרויקט נכשל</a:t>
            </a:r>
            <a:br>
              <a:rPr lang="en-US" sz="2000" b="1" dirty="0"/>
            </a:br>
            <a:br>
              <a:rPr lang="en-US" sz="2000" b="1" dirty="0"/>
            </a:br>
            <a:r>
              <a:rPr lang="he-IL" sz="2000" b="1" dirty="0"/>
              <a:t>לכן, חשוב מאוד לזהות את בעלי העניין בפרויקט ויחד איתם נוכל להבין את מטרות הפרויקט.</a:t>
            </a: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pic>
        <p:nvPicPr>
          <p:cNvPr id="9" name="Picture 2" descr="×ª××¦××ª ×ª××× × ×¢×××¨ âªamphibious vehicl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3603385"/>
            <a:ext cx="3943290" cy="24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מטרות הפרויקט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SMART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309620" y="1715136"/>
            <a:ext cx="6342380" cy="5375275"/>
          </a:xfrm>
        </p:spPr>
        <p:txBody>
          <a:bodyPr/>
          <a:lstStyle/>
          <a:p>
            <a:pPr marL="0" indent="0" algn="l">
              <a:buNone/>
            </a:pPr>
            <a:r>
              <a:rPr lang="he-IL" sz="3600" b="1" dirty="0"/>
              <a:t>ספציפיות</a:t>
            </a:r>
            <a:r>
              <a:rPr lang="fr-FR" sz="3600" b="1" dirty="0" err="1"/>
              <a:t>S</a:t>
            </a:r>
            <a:r>
              <a:rPr lang="fr-FR" sz="2000" b="1" dirty="0" err="1"/>
              <a:t>pecific</a:t>
            </a:r>
            <a:r>
              <a:rPr lang="en-US" sz="2000" dirty="0"/>
              <a:t> </a:t>
            </a:r>
            <a:r>
              <a:rPr lang="en-US" sz="4000" b="1" dirty="0"/>
              <a:t>-  </a:t>
            </a:r>
            <a:endParaRPr lang="en-US" sz="2000" b="1" dirty="0"/>
          </a:p>
          <a:p>
            <a:pPr marL="0" indent="0" algn="l">
              <a:buNone/>
            </a:pPr>
            <a:r>
              <a:rPr lang="he-IL" sz="3600" b="1" dirty="0"/>
              <a:t>מדיד</a:t>
            </a:r>
            <a:r>
              <a:rPr lang="en-US" sz="3600" b="1" dirty="0"/>
              <a:t>M</a:t>
            </a:r>
            <a:r>
              <a:rPr lang="en-US" sz="2000" b="1" dirty="0"/>
              <a:t>easurable</a:t>
            </a:r>
            <a:r>
              <a:rPr lang="en-US" sz="2000" dirty="0"/>
              <a:t> </a:t>
            </a:r>
            <a:r>
              <a:rPr lang="en-US" sz="4400" b="1" dirty="0"/>
              <a:t>-</a:t>
            </a:r>
            <a:r>
              <a:rPr lang="en-US" dirty="0"/>
              <a:t> </a:t>
            </a:r>
            <a:endParaRPr lang="he-IL" sz="2000" dirty="0"/>
          </a:p>
          <a:p>
            <a:pPr marL="0" indent="0" algn="l">
              <a:buNone/>
            </a:pPr>
            <a:r>
              <a:rPr lang="he-IL" sz="3600" b="1" dirty="0"/>
              <a:t>ניתן להשגה - </a:t>
            </a:r>
            <a:r>
              <a:rPr lang="fr-FR" sz="3600" b="1" dirty="0" err="1"/>
              <a:t>A</a:t>
            </a:r>
            <a:r>
              <a:rPr lang="fr-FR" sz="2000" b="1" dirty="0" err="1"/>
              <a:t>ttainable</a:t>
            </a:r>
            <a:endParaRPr lang="he-IL" sz="2000" b="1" dirty="0"/>
          </a:p>
          <a:p>
            <a:pPr marL="0" indent="0" algn="l">
              <a:buNone/>
            </a:pPr>
            <a:r>
              <a:rPr lang="he-IL" sz="3600" b="1" dirty="0"/>
              <a:t>רלוונטי - </a:t>
            </a:r>
            <a:r>
              <a:rPr lang="fr-FR" sz="3600" b="1" dirty="0"/>
              <a:t>R</a:t>
            </a:r>
            <a:r>
              <a:rPr lang="fr-FR" sz="2000" b="1" dirty="0"/>
              <a:t>elevant</a:t>
            </a:r>
            <a:endParaRPr lang="he-IL" sz="2000" b="1" dirty="0"/>
          </a:p>
          <a:p>
            <a:pPr marL="0" indent="0" algn="l">
              <a:buNone/>
            </a:pPr>
            <a:r>
              <a:rPr lang="he-IL" sz="3600" b="1" dirty="0"/>
              <a:t>זמן לבחינה אם הושג - </a:t>
            </a:r>
            <a:r>
              <a:rPr lang="fr-FR" sz="3600" b="1" dirty="0"/>
              <a:t>T</a:t>
            </a:r>
            <a:r>
              <a:rPr lang="fr-FR" sz="2000" b="1" dirty="0"/>
              <a:t>ime-</a:t>
            </a:r>
            <a:r>
              <a:rPr lang="fr-FR" sz="2000" b="1" dirty="0" err="1"/>
              <a:t>bound</a:t>
            </a:r>
            <a:endParaRPr lang="en-US" sz="2000" dirty="0"/>
          </a:p>
          <a:p>
            <a:pPr marL="0" indent="0" algn="l">
              <a:buNone/>
            </a:pP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pic>
        <p:nvPicPr>
          <p:cNvPr id="1030" name="Picture 6" descr="תוצאת תמונה עבור ‪SMART CLIP 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606879"/>
            <a:ext cx="2056290" cy="201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1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בעלי העניין בפרויקט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137920" y="1690688"/>
            <a:ext cx="10444480" cy="5375275"/>
          </a:xfrm>
        </p:spPr>
        <p:txBody>
          <a:bodyPr/>
          <a:lstStyle/>
          <a:p>
            <a:r>
              <a:rPr lang="he-IL" sz="2400" b="1" dirty="0"/>
              <a:t>בעל עניין- </a:t>
            </a:r>
            <a:r>
              <a:rPr lang="he-IL" sz="2400" dirty="0"/>
              <a:t>כל גורם המושפע מפיתוח התוכנה או אחראי באופן כלשהוא על פיתוח התוכנה. האינטרס שלהם יכול להיות לחיוב או לשלילה. </a:t>
            </a:r>
            <a:endParaRPr lang="he-IL" sz="2400" b="1" dirty="0"/>
          </a:p>
          <a:p>
            <a:r>
              <a:rPr lang="he-IL" sz="2400" b="1" dirty="0"/>
              <a:t>כל בעל עניין "רואה" את המערכת אחרת בעיני רוחו ולכן חשוב להגדיר מסמך דרישות ברור</a:t>
            </a:r>
          </a:p>
          <a:p>
            <a:pPr marL="0" indent="0">
              <a:buNone/>
            </a:pPr>
            <a:r>
              <a:rPr lang="he-IL" sz="2400" dirty="0"/>
              <a:t>דוגמאות לבעלי עניין:</a:t>
            </a:r>
          </a:p>
          <a:p>
            <a:r>
              <a:rPr lang="he-IL" sz="2400" dirty="0"/>
              <a:t>משתמשים</a:t>
            </a:r>
          </a:p>
          <a:p>
            <a:r>
              <a:rPr lang="he-IL" sz="2400" dirty="0"/>
              <a:t>לקוחות</a:t>
            </a:r>
          </a:p>
          <a:p>
            <a:r>
              <a:rPr lang="he-IL" sz="2400" dirty="0"/>
              <a:t>מפתחים</a:t>
            </a:r>
          </a:p>
          <a:p>
            <a:r>
              <a:rPr lang="he-IL" sz="2400" dirty="0"/>
              <a:t>מנהלים</a:t>
            </a:r>
            <a:br>
              <a:rPr lang="en-US" sz="2400" dirty="0"/>
            </a:br>
            <a:endParaRPr lang="he-IL" sz="2400" dirty="0"/>
          </a:p>
          <a:p>
            <a:endParaRPr lang="he-IL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3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איך לזהות את בעלי העניין בפרויקט?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137920" y="1690688"/>
            <a:ext cx="10444480" cy="537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ראיונות</a:t>
            </a:r>
            <a:r>
              <a:rPr lang="he-IL" sz="2400" b="1" dirty="0"/>
              <a:t> – מקיימים שיחות וראיונות מובנים ומנסים לגלות ולתחקר למי יש עוד עניין בפרויקט / מניעים / מטרות.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מומחים</a:t>
            </a:r>
            <a:r>
              <a:rPr lang="he-IL" sz="2400" b="1" dirty="0"/>
              <a:t> – הזמנת מומחים בתחום שיודעים לזהות את בעלי העניין הרלוונטיים לתחום.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צפייה במבנה הארגוני </a:t>
            </a:r>
            <a:r>
              <a:rPr lang="he-IL" sz="2400" b="1" dirty="0"/>
              <a:t>– לעיתים זמין באתר החברה / לבקש מבעלי העניין שכבר זוהו.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סיעור מוחות </a:t>
            </a:r>
            <a:r>
              <a:rPr lang="he-IL" sz="2400" b="1" dirty="0"/>
              <a:t>– צוות הפיתוח מעלה רעיונות אפשריים לבעלי עניין נוספים.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לחקור</a:t>
            </a:r>
            <a:r>
              <a:rPr lang="he-IL" sz="2400" b="1" dirty="0"/>
              <a:t> – פרויקטים קודמים שקשורים </a:t>
            </a:r>
            <a:r>
              <a:rPr lang="he-IL" sz="2400" b="1" dirty="0" err="1"/>
              <a:t>לדומיין</a:t>
            </a:r>
            <a:r>
              <a:rPr lang="he-IL" sz="2400" b="1" dirty="0"/>
              <a:t> שאנו עוסקים בו.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09 נובמבר 20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0724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1931</TotalTime>
  <Words>1585</Words>
  <Application>Microsoft Office PowerPoint</Application>
  <PresentationFormat>מסך רחב</PresentationFormat>
  <Paragraphs>249</Paragraphs>
  <Slides>21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Guttman Haim</vt:lpstr>
      <vt:lpstr>Wingdings</vt:lpstr>
      <vt:lpstr>ערכת נושא Office</vt:lpstr>
      <vt:lpstr>שלב הדרישות</vt:lpstr>
      <vt:lpstr>שלבי הנדסת תוכנה</vt:lpstr>
      <vt:lpstr>דרישה - Requirement</vt:lpstr>
      <vt:lpstr>מצגת של PowerPoint‏</vt:lpstr>
      <vt:lpstr>DOD LAMP-H PROJECT</vt:lpstr>
      <vt:lpstr>DOD LAMP-H PROJECT</vt:lpstr>
      <vt:lpstr>מטרות הפרויקט - SMART</vt:lpstr>
      <vt:lpstr>בעלי העניין בפרויקט</vt:lpstr>
      <vt:lpstr>איך לזהות את בעלי העניין בפרויקט?</vt:lpstr>
      <vt:lpstr>סוגי הדרישות</vt:lpstr>
      <vt:lpstr>דרישות פונקציונאליות</vt:lpstr>
      <vt:lpstr>דרישות לא פונקציונאליות</vt:lpstr>
      <vt:lpstr>דרישות לא פונקציונאליות</vt:lpstr>
      <vt:lpstr>דרישות לא פונקציונאליות</vt:lpstr>
      <vt:lpstr>שאלות ממבחנים</vt:lpstr>
      <vt:lpstr>שאלות ממבחנים</vt:lpstr>
      <vt:lpstr>שאלות ממבחנים</vt:lpstr>
      <vt:lpstr>שאלות ממבחנים</vt:lpstr>
      <vt:lpstr>שאלות ממבחנים</vt:lpstr>
      <vt:lpstr>שאלות ממבחנים</vt:lpstr>
      <vt:lpstr>מטלה 2 - שלב הדרישות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ספיר אסרף</cp:lastModifiedBy>
  <cp:revision>48</cp:revision>
  <dcterms:created xsi:type="dcterms:W3CDTF">2019-10-07T17:30:58Z</dcterms:created>
  <dcterms:modified xsi:type="dcterms:W3CDTF">2020-11-09T10:18:30Z</dcterms:modified>
</cp:coreProperties>
</file>