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abstract-factory" TargetMode="External"/><Relationship Id="rId3" Type="http://schemas.openxmlformats.org/officeDocument/2006/relationships/image" Target="../media/image5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tif"/><Relationship Id="rId3" Type="http://schemas.openxmlformats.org/officeDocument/2006/relationships/hyperlink" Target="https://refactoring.guru/design-patterns/builder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tif"/><Relationship Id="rId3" Type="http://schemas.openxmlformats.org/officeDocument/2006/relationships/hyperlink" Target="https://refactoring.guru/images/patterns/content/builder/builder-comic-1-en-2x.png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abstract-factory" TargetMode="External"/><Relationship Id="rId3" Type="http://schemas.openxmlformats.org/officeDocument/2006/relationships/image" Target="../media/image8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tif"/><Relationship Id="rId3" Type="http://schemas.openxmlformats.org/officeDocument/2006/relationships/hyperlink" Target="https://refactoring.guru/design-patterns/factory-method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refactoring.guru/design-patterns/factory-method" TargetMode="External"/><Relationship Id="rId3" Type="http://schemas.openxmlformats.org/officeDocument/2006/relationships/image" Target="../media/image11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tif"/><Relationship Id="rId3" Type="http://schemas.openxmlformats.org/officeDocument/2006/relationships/hyperlink" Target="https://refactoring.guru/images/patterns/content/prototype/prototype-comic-2-en-2x.pn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refactoring.guru/design-patterns/singleton" TargetMode="External"/><Relationship Id="rId3" Type="http://schemas.openxmlformats.org/officeDocument/2006/relationships/image" Target="../media/image13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e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hyperlink" Target="https://refactoring.guru/design-patterns/factory-method" TargetMode="External"/><Relationship Id="rId3" Type="http://schemas.openxmlformats.org/officeDocument/2006/relationships/image" Target="../media/image14.tif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0.jpe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tif"/><Relationship Id="rId3" Type="http://schemas.openxmlformats.org/officeDocument/2006/relationships/hyperlink" Target="https://refactoring.guru/design-patterns/abstract-factory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atrick Creutzburg, 23. Oktober 2020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Patrick Creutzburg, 23. Oktober 2020</a:t>
            </a:r>
          </a:p>
        </p:txBody>
      </p:sp>
      <p:sp>
        <p:nvSpPr>
          <p:cNvPr id="152" name="Erzeugungsmust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Erzeugungsmuster</a:t>
            </a:r>
          </a:p>
        </p:txBody>
      </p:sp>
      <p:sp>
        <p:nvSpPr>
          <p:cNvPr id="153" name="(Creational Patterns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(Creational Patterns)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95154" y="7361244"/>
            <a:ext cx="11836401" cy="50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Quelle: https://refactoring.guru/"/>
          <p:cNvSpPr txBox="1"/>
          <p:nvPr/>
        </p:nvSpPr>
        <p:spPr>
          <a:xfrm>
            <a:off x="15016660" y="12579298"/>
            <a:ext cx="439338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https://refactoring.guru/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01. Abstract Factory.jpg" descr="01. Abstract Factor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04" y="1219341"/>
            <a:ext cx="21812392" cy="112773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Buil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Builder</a:t>
            </a:r>
          </a:p>
        </p:txBody>
      </p:sp>
      <p:sp>
        <p:nvSpPr>
          <p:cNvPr id="190" name="Erbauer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Erbauer</a:t>
            </a:r>
          </a:p>
        </p:txBody>
      </p:sp>
      <p:sp>
        <p:nvSpPr>
          <p:cNvPr id="191" name="Quelle: https://refactoring.guru/design-patterns/builder"/>
          <p:cNvSpPr txBox="1"/>
          <p:nvPr/>
        </p:nvSpPr>
        <p:spPr>
          <a:xfrm>
            <a:off x="12857886" y="11001981"/>
            <a:ext cx="758281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https://refactoring.guru/design-patterns/builder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26119" y="1778000"/>
            <a:ext cx="13846350" cy="86539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04. Builder example.jpg" descr="04. Builder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0159" y="325514"/>
            <a:ext cx="13823682" cy="13064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199" name="Erstellung komplexer Objekte nach Bauplan…"/>
          <p:cNvSpPr txBox="1"/>
          <p:nvPr/>
        </p:nvSpPr>
        <p:spPr>
          <a:xfrm>
            <a:off x="1198314" y="1897254"/>
            <a:ext cx="21987372" cy="39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Erstellung komplexer Objekte nach Bauplan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Getrennte Handhabung von Erzeugung- und Darstellungsmechanismen in einem einzigen Erzeugungsprozess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42846" y="4450095"/>
            <a:ext cx="13345541" cy="7784899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Quelle: https://refactoring.guru/design-patterns/builder"/>
          <p:cNvSpPr txBox="1"/>
          <p:nvPr/>
        </p:nvSpPr>
        <p:spPr>
          <a:xfrm>
            <a:off x="12524209" y="12542624"/>
            <a:ext cx="758281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https://refactoring.guru/design-patterns/builder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nwendbarkeit"/>
          <p:cNvSpPr txBox="1"/>
          <p:nvPr/>
        </p:nvSpPr>
        <p:spPr>
          <a:xfrm>
            <a:off x="1206500" y="707915"/>
            <a:ext cx="21971001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04" name="Gewährleistung der Unabhängigkeit zur Erzeugung komplexer Objekte von deren Bestandteilen und Komposition…"/>
          <p:cNvSpPr txBox="1"/>
          <p:nvPr/>
        </p:nvSpPr>
        <p:spPr>
          <a:xfrm>
            <a:off x="1198314" y="2220999"/>
            <a:ext cx="21987372" cy="39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Gewährleistung der Unabhängigkeit zur Erzeugung komplexer Objekte von deren Bestandteilen und Komposition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Zulassen von verschiedenen Darstellungsformen des zu genierenden Objekts</a:t>
            </a:r>
          </a:p>
        </p:txBody>
      </p:sp>
      <p:sp>
        <p:nvSpPr>
          <p:cNvPr id="205" name="Konsequenzen"/>
          <p:cNvSpPr txBox="1"/>
          <p:nvPr/>
        </p:nvSpPr>
        <p:spPr>
          <a:xfrm>
            <a:off x="1206499" y="5970391"/>
            <a:ext cx="21971001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206" name="Variable interne Darstellung eines Produktes…"/>
          <p:cNvSpPr txBox="1"/>
          <p:nvPr/>
        </p:nvSpPr>
        <p:spPr>
          <a:xfrm>
            <a:off x="1198314" y="7441725"/>
            <a:ext cx="21987372" cy="5135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Variable interne Darstellung eines Produktes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Isolierung des Code in Bezug auf Erzeugung und Darstellung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Überwachung des Erzeugungsprozesses (Kontrolle durch Director - Abruf erst wenn Objekt erzeugt wurde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Erweiter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Erweiterbarkeit</a:t>
            </a:r>
          </a:p>
        </p:txBody>
      </p:sp>
      <p:sp>
        <p:nvSpPr>
          <p:cNvPr id="209" name="Produkte benötigen keine abstrakte Klasse, da erzeugten Klassen die starke Varianz aufweisen"/>
          <p:cNvSpPr txBox="1"/>
          <p:nvPr/>
        </p:nvSpPr>
        <p:spPr>
          <a:xfrm>
            <a:off x="1198314" y="2338830"/>
            <a:ext cx="21987372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Produkte benötigen keine abstrakte Klasse, da erzeugten Klassen die starke Varianz aufweisen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06864" y="4645703"/>
            <a:ext cx="15240001" cy="76200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Quelle: https://refactoring.guru/images/patterns/content/builder/builder-comic-1-en-2x.png"/>
          <p:cNvSpPr txBox="1"/>
          <p:nvPr/>
        </p:nvSpPr>
        <p:spPr>
          <a:xfrm>
            <a:off x="4859718" y="12352421"/>
            <a:ext cx="1253429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https://refactoring.guru/images/patterns/content/builder/builder-comic-1-en-2x.png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04. Builder.jpg" descr="04. Build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1504" y="1810317"/>
            <a:ext cx="16640992" cy="10095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actory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Factory Method</a:t>
            </a:r>
          </a:p>
        </p:txBody>
      </p:sp>
      <p:sp>
        <p:nvSpPr>
          <p:cNvPr id="216" name="Fabrikmethod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Fabrikmethode</a:t>
            </a:r>
          </a:p>
        </p:txBody>
      </p:sp>
      <p:sp>
        <p:nvSpPr>
          <p:cNvPr id="217" name="Quelle: https://refactoring.guru/design-patterns/factory-method"/>
          <p:cNvSpPr txBox="1"/>
          <p:nvPr/>
        </p:nvSpPr>
        <p:spPr>
          <a:xfrm>
            <a:off x="12623916" y="10811779"/>
            <a:ext cx="875721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https://refactoring.guru/design-patterns/factory-method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80412" y="2101344"/>
            <a:ext cx="13444219" cy="84026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5615" y="3133092"/>
            <a:ext cx="5545183" cy="783022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Resources"/>
          <p:cNvSpPr txBox="1"/>
          <p:nvPr/>
        </p:nvSpPr>
        <p:spPr>
          <a:xfrm>
            <a:off x="1073358" y="737218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Resources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110820" y="3974802"/>
            <a:ext cx="5080001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https://refactoring.guru/"/>
          <p:cNvSpPr txBox="1"/>
          <p:nvPr/>
        </p:nvSpPr>
        <p:spPr>
          <a:xfrm>
            <a:off x="15970762" y="10621576"/>
            <a:ext cx="336011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https://refactoring.guru/</a:t>
            </a:r>
          </a:p>
        </p:txBody>
      </p:sp>
      <p:sp>
        <p:nvSpPr>
          <p:cNvPr id="161" name="https://www.mitp.de/IT-WEB/Software-Entwicklung/Design-Patterns.html"/>
          <p:cNvSpPr txBox="1"/>
          <p:nvPr/>
        </p:nvSpPr>
        <p:spPr>
          <a:xfrm>
            <a:off x="1749862" y="11648671"/>
            <a:ext cx="100766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https://www.mitp.de/IT-WEB/Software-Entwicklung/Design-Patterns.html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05. Factory Method example.jpg" descr="05. Factory Method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93030" y="676030"/>
            <a:ext cx="13997940" cy="12363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25" name="Schnittstelle zur Objekterzeugung, bei der die Bestimmung der instanziierenden Klasse der Unterklasse überlassen wird…"/>
          <p:cNvSpPr txBox="1"/>
          <p:nvPr/>
        </p:nvSpPr>
        <p:spPr>
          <a:xfrm>
            <a:off x="1198314" y="1878234"/>
            <a:ext cx="21987372" cy="3911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Schnittstelle zur Objekterzeugung, bei der die Bestimmung der instanziierenden Klasse der Unterklasse überlassen wird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Delegierung der Instanziierung an eine Unterklasse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65903" y="5673393"/>
            <a:ext cx="13852194" cy="6032408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Quelle: https://refactoring.guru/design-patterns/factory-method"/>
          <p:cNvSpPr txBox="1"/>
          <p:nvPr/>
        </p:nvSpPr>
        <p:spPr>
          <a:xfrm>
            <a:off x="7813395" y="12162218"/>
            <a:ext cx="875721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https://refactoring.guru/design-patterns/factory-method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Anwend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30" name="zu erzeugende Klassen können nicht von Vorhinein bestimmt werden (deswegen abstrakt &amp; Funktion ist bekannt)…"/>
          <p:cNvSpPr txBox="1"/>
          <p:nvPr/>
        </p:nvSpPr>
        <p:spPr>
          <a:xfrm>
            <a:off x="1198314" y="1894390"/>
            <a:ext cx="21987372" cy="45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zu erzeugende Klassen können nicht von Vorhinein bestimmt werden (deswegen abstrakt &amp; Funktion ist bekannt)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eine Klasse erwartet von ihren Unterklassen eine Spezifizierung der zu erzeugenden Produkte</a:t>
            </a:r>
          </a:p>
        </p:txBody>
      </p:sp>
      <p:sp>
        <p:nvSpPr>
          <p:cNvPr id="231" name="Konsequenzen"/>
          <p:cNvSpPr txBox="1"/>
          <p:nvPr/>
        </p:nvSpPr>
        <p:spPr>
          <a:xfrm>
            <a:off x="1206499" y="6521979"/>
            <a:ext cx="21971001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232" name="Spezialisierungsoptionen für Unterklassen, da durch Pattern gegenüber der direkten Erzeugung des Objekte eine erweiterte Version des Objektes bereitgestellt wird"/>
          <p:cNvSpPr txBox="1"/>
          <p:nvPr/>
        </p:nvSpPr>
        <p:spPr>
          <a:xfrm>
            <a:off x="1198314" y="7997467"/>
            <a:ext cx="21987372" cy="3339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Spezialisierungsoptionen für Unterklassen, da durch Pattern gegenüber der direkten Erzeugung des Objekte eine erweiterte Version des Objektes bereitgestellt wird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Best Practise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Best Practise</a:t>
            </a:r>
          </a:p>
        </p:txBody>
      </p:sp>
      <p:sp>
        <p:nvSpPr>
          <p:cNvPr id="235" name="Wenn man ein Erzeugungsmuster verwenden möchte, sich aber unsicher ist, welches, beginnt man mit der Implementierung der Fabrikmethode…"/>
          <p:cNvSpPr txBox="1"/>
          <p:nvPr/>
        </p:nvSpPr>
        <p:spPr>
          <a:xfrm>
            <a:off x="1198314" y="2213580"/>
            <a:ext cx="21987372" cy="636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Wenn man ein Erzeugungsmuster verwenden möchte, sich aber unsicher ist, welches, beginnt man mit der Implementierung der Fabrikmethode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im späteren Verlauf schwenkt man auf andere Erzeugungsmuster um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Fabrikmethode am einfachsten ins System zu integrieren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hohe Flexibilität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05. Factory Method.jpg" descr="05. Factory Method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83587" y="1041862"/>
            <a:ext cx="12816826" cy="11632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roto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</a:t>
            </a:r>
          </a:p>
        </p:txBody>
      </p:sp>
      <p:sp>
        <p:nvSpPr>
          <p:cNvPr id="240" name="Prototyp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</a:t>
            </a:r>
          </a:p>
        </p:txBody>
      </p:sp>
      <p:sp>
        <p:nvSpPr>
          <p:cNvPr id="241" name="Quelle: https://refactoring.guru/design-patterns/prototype"/>
          <p:cNvSpPr txBox="1"/>
          <p:nvPr/>
        </p:nvSpPr>
        <p:spPr>
          <a:xfrm>
            <a:off x="11832613" y="10678636"/>
            <a:ext cx="796686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https://refactoring.guru/design-patterns/prototype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6885" y="846006"/>
            <a:ext cx="15018320" cy="9386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03. Prototype example.jpg" descr="03. Prototype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36101" y="1300110"/>
            <a:ext cx="18511798" cy="11115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49" name="Spezifikation einer prototypischen Instanz…"/>
          <p:cNvSpPr txBox="1"/>
          <p:nvPr/>
        </p:nvSpPr>
        <p:spPr>
          <a:xfrm>
            <a:off x="1198314" y="2204842"/>
            <a:ext cx="21987372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Spezifikation einer prototypischen 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Erzeugung neuer Objekte durch Kopieren des Prototyps</a:t>
            </a:r>
          </a:p>
        </p:txBody>
      </p:sp>
      <p:sp>
        <p:nvSpPr>
          <p:cNvPr id="250" name="Quelle: https://refactoring.guru/images/patterns/content/prototype/prototype-comic-3-en-2x.png"/>
          <p:cNvSpPr txBox="1"/>
          <p:nvPr/>
        </p:nvSpPr>
        <p:spPr>
          <a:xfrm>
            <a:off x="5532424" y="12162218"/>
            <a:ext cx="1331915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https://refactoring.guru/images/patterns/content/prototype/prototype-comic-3-en-2x.png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01182" y="6180358"/>
            <a:ext cx="11181636" cy="55908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Anwend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54" name="wenn zu instanziierende Klassen zur Laufzeit spezifiziert werden (dyn. Laden)…"/>
          <p:cNvSpPr txBox="1"/>
          <p:nvPr/>
        </p:nvSpPr>
        <p:spPr>
          <a:xfrm>
            <a:off x="1198314" y="1935249"/>
            <a:ext cx="21987372" cy="4482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wenn zu instanziierende Klassen zur Laufzeit spezifiziert werden (dyn. Laden)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Vermeidung von Fabriken, da sonst zu viele konkrete Klassen existieren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Instanzen weisen wenige Zustandskombinationen auf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0500" y="6113934"/>
            <a:ext cx="7423000" cy="648297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Quelle: https://refactoring.guru/images/patterns/content/prototype/prototype-comic-2-en-2x.png"/>
          <p:cNvSpPr txBox="1"/>
          <p:nvPr/>
        </p:nvSpPr>
        <p:spPr>
          <a:xfrm>
            <a:off x="5532424" y="12618705"/>
            <a:ext cx="13319152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https://refactoring.guru/images/patterns/content/prototype/prototype-comic-2-en-2x.png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Abstrahieren des Instanziierungsprozesses…"/>
          <p:cNvSpPr txBox="1"/>
          <p:nvPr/>
        </p:nvSpPr>
        <p:spPr>
          <a:xfrm>
            <a:off x="1049951" y="2278133"/>
            <a:ext cx="22634339" cy="10034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Abstrahieren des Instanziierungsprozesses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Garantie, dass das System unabhängig von Generierung, Komposition und Darstellung seiner Objekte funktioniert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Aufteilung in klassen- und objektbasierte Muster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Verwendung von Objektkomposition und Dependency Inversion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Kapselung der konkreten Klassen + Verbergung der Erzeugung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Implementierung gegen Schnittstellen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Bewahren des Open-Closed-Prinzips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flexibles Design, geringer Wartungsaufwand, hohe Wiederverwendbarkeit</a:t>
            </a:r>
          </a:p>
        </p:txBody>
      </p:sp>
      <p:sp>
        <p:nvSpPr>
          <p:cNvPr id="164" name="Bedeutung"/>
          <p:cNvSpPr txBox="1"/>
          <p:nvPr/>
        </p:nvSpPr>
        <p:spPr>
          <a:xfrm>
            <a:off x="1073358" y="737218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Bedeutung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Konsequenzen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259" name="Produktergänzung und -entfernung zur Laufzeit (mehr Flexibilität als and. EM)…"/>
          <p:cNvSpPr txBox="1"/>
          <p:nvPr/>
        </p:nvSpPr>
        <p:spPr>
          <a:xfrm>
            <a:off x="1198314" y="2825938"/>
            <a:ext cx="21987372" cy="513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Produktergänzung und -entfernung zur Laufzeit (mehr Flexibilität als and. EM)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Spezifikation neuer Objekte mittels Wertevariation (und dadurch Minderung konkreter Klassen)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Reduzierte Unterklassenbildung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03. Prototype.jpg" descr="03. Prototyp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59119" y="4161549"/>
            <a:ext cx="14665762" cy="5392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ingle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Singleton</a:t>
            </a:r>
          </a:p>
        </p:txBody>
      </p:sp>
      <p:sp>
        <p:nvSpPr>
          <p:cNvPr id="264" name="Singlet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Singleton</a:t>
            </a:r>
          </a:p>
        </p:txBody>
      </p:sp>
      <p:sp>
        <p:nvSpPr>
          <p:cNvPr id="265" name="Quelle: https://refactoring.guru/design-patterns/singleton"/>
          <p:cNvSpPr txBox="1"/>
          <p:nvPr/>
        </p:nvSpPr>
        <p:spPr>
          <a:xfrm>
            <a:off x="11872238" y="10678636"/>
            <a:ext cx="788761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https://refactoring.guru/design-patterns/singleton</a:t>
            </a:r>
          </a:p>
        </p:txBody>
      </p:sp>
      <p:pic>
        <p:nvPicPr>
          <p:cNvPr id="2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37909" y="884046"/>
            <a:ext cx="14639458" cy="9149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02. Singleton example.jpg" descr="02. Singleton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40143" y="2537343"/>
            <a:ext cx="7103714" cy="8641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Zweck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273" name="Existenz nur einer einzigen Klasseninstanz…"/>
          <p:cNvSpPr txBox="1"/>
          <p:nvPr/>
        </p:nvSpPr>
        <p:spPr>
          <a:xfrm>
            <a:off x="1198314" y="2204842"/>
            <a:ext cx="21987372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Existenz nur einer einzigen Klasseninstanz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Bereitstellung eines globalen Zugriffspunkts für diese Instanz</a:t>
            </a:r>
          </a:p>
        </p:txBody>
      </p:sp>
      <p:sp>
        <p:nvSpPr>
          <p:cNvPr id="274" name="Quelle: https://refactoring.guru/images/patterns/content/singleton/singleton-comic-1-en-2x.png"/>
          <p:cNvSpPr txBox="1"/>
          <p:nvPr/>
        </p:nvSpPr>
        <p:spPr>
          <a:xfrm>
            <a:off x="5611673" y="12162218"/>
            <a:ext cx="1316065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2" invalidUrl="" action="" tgtFrame="" tooltip="" history="1" highlightClick="0" endSnd="0"/>
              </a:rPr>
              <a:t>https://refactoring.guru/images/patterns/content/singleton/singleton-comic-1-en-2x.png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2424" y="5301803"/>
            <a:ext cx="13319152" cy="66595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Anwendbarkeit"/>
          <p:cNvSpPr txBox="1"/>
          <p:nvPr/>
        </p:nvSpPr>
        <p:spPr>
          <a:xfrm>
            <a:off x="1206500" y="707915"/>
            <a:ext cx="2197100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278" name="Existenz einer einzigen Instanz einer Klasse und Bereitstellung eines Zugangspunktes zum Client…"/>
          <p:cNvSpPr txBox="1"/>
          <p:nvPr/>
        </p:nvSpPr>
        <p:spPr>
          <a:xfrm>
            <a:off x="1198314" y="1894390"/>
            <a:ext cx="21987372" cy="456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Existenz einer einzigen Instanz einer Klasse und Bereitstellung eines Zugangspunktes zum Client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Instanz ist durch Unterklassenbildung erweiterbar und Clients können erweiterte Instanz nutzen, ohne bestehenden Code zu ändern</a:t>
            </a:r>
          </a:p>
        </p:txBody>
      </p:sp>
      <p:sp>
        <p:nvSpPr>
          <p:cNvPr id="279" name="Konsequenzen"/>
          <p:cNvSpPr txBox="1"/>
          <p:nvPr/>
        </p:nvSpPr>
        <p:spPr>
          <a:xfrm>
            <a:off x="1206499" y="6528121"/>
            <a:ext cx="21971001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Konsequenzen</a:t>
            </a:r>
          </a:p>
        </p:txBody>
      </p:sp>
      <p:sp>
        <p:nvSpPr>
          <p:cNvPr id="280" name="Kontrollierter Zugriff auf einzige Instanz…"/>
          <p:cNvSpPr txBox="1"/>
          <p:nvPr/>
        </p:nvSpPr>
        <p:spPr>
          <a:xfrm>
            <a:off x="1198314" y="7770766"/>
            <a:ext cx="21987372" cy="5707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Kontrollierter Zugriff auf einzige Instanz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Eingeschränkter Namensraum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Verbesserte Operationen und Darstellung (durch Spezialisierung/Vererbung)</a:t>
            </a:r>
          </a:p>
          <a:p>
            <a: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02. Singleton.jpg" descr="02. Singleton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93713" y="4309769"/>
            <a:ext cx="7796574" cy="5096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Bonu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Bonus</a:t>
            </a:r>
          </a:p>
        </p:txBody>
      </p:sp>
      <p:sp>
        <p:nvSpPr>
          <p:cNvPr id="285" name="Beispiel zur Vermeidung von Switch Statem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Beispiel zur Vermeidung von Switch Statements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Happy Coding! :)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Happy Coding!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„Software entities … should be open for extension, but closed for modification.“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algn="l" defTabSz="457200">
              <a:lnSpc>
                <a:spcPts val="7700"/>
              </a:lnSpc>
              <a:defRPr i="1" spc="0" sz="5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„Software entities … should be open for extension, but closed for modification.“</a:t>
            </a:r>
            <a:endParaRPr i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Abstract Fac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 Factory</a:t>
            </a:r>
          </a:p>
        </p:txBody>
      </p:sp>
      <p:sp>
        <p:nvSpPr>
          <p:cNvPr id="169" name="Abstrakte Fabrik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Abstrakte Fabrik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0700" y="2353456"/>
            <a:ext cx="12991971" cy="811998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Quelle: https://refactoring.guru/design-patterns/abstract-factory"/>
          <p:cNvSpPr txBox="1"/>
          <p:nvPr/>
        </p:nvSpPr>
        <p:spPr>
          <a:xfrm>
            <a:off x="12988529" y="11001981"/>
            <a:ext cx="883005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Quelle: </a:t>
            </a:r>
            <a:r>
              <a:rPr u="sng">
                <a:hlinkClick r:id="rId3" invalidUrl="" action="" tgtFrame="" tooltip="" history="1" highlightClick="0" endSnd="0"/>
              </a:rPr>
              <a:t>https://refactoring.guru/design-patterns/abstract-factory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Beispiel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Beispiel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01. Abstract Factory example.jpg" descr="01. Abstract Factory exampl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08389" y="118556"/>
            <a:ext cx="16367224" cy="13478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Zweck"/>
          <p:cNvSpPr txBox="1"/>
          <p:nvPr>
            <p:ph type="body" idx="21"/>
          </p:nvPr>
        </p:nvSpPr>
        <p:spPr>
          <a:xfrm>
            <a:off x="1206500" y="642117"/>
            <a:ext cx="2197100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Zweck</a:t>
            </a:r>
          </a:p>
        </p:txBody>
      </p:sp>
      <p:sp>
        <p:nvSpPr>
          <p:cNvPr id="178" name="Schnittstelle zum Erzeugen verwandter Objektfamilien…"/>
          <p:cNvSpPr txBox="1"/>
          <p:nvPr/>
        </p:nvSpPr>
        <p:spPr>
          <a:xfrm>
            <a:off x="1198314" y="1900518"/>
            <a:ext cx="21987372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Schnittstelle zum Erzeugen verwandter Objektfamilien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Verbergung der konkreten Klassen</a:t>
            </a:r>
          </a:p>
        </p:txBody>
      </p:sp>
      <p:sp>
        <p:nvSpPr>
          <p:cNvPr id="179" name="Anwendbarkeit"/>
          <p:cNvSpPr txBox="1"/>
          <p:nvPr/>
        </p:nvSpPr>
        <p:spPr>
          <a:xfrm>
            <a:off x="1206499" y="5482005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Anwendbarkeit</a:t>
            </a:r>
          </a:p>
        </p:txBody>
      </p:sp>
      <p:sp>
        <p:nvSpPr>
          <p:cNvPr id="180" name="System soll unabhängig von Generierung, Komposition und Darstellung seiner Objekte arbeiten…"/>
          <p:cNvSpPr txBox="1"/>
          <p:nvPr/>
        </p:nvSpPr>
        <p:spPr>
          <a:xfrm>
            <a:off x="1198314" y="6740407"/>
            <a:ext cx="21987372" cy="6360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System soll unabhängig von Generierung, Komposition und Darstellung seiner Objekte arbeiten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System soll von mehreren Produktfamilien konfiguriert werden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Familien sollen gemeinsam verwendet werden (Zwang)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nur Schnittstellen sollen verwendet werden dürfen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Konsequenzen"/>
          <p:cNvSpPr txBox="1"/>
          <p:nvPr>
            <p:ph type="body" idx="21"/>
          </p:nvPr>
        </p:nvSpPr>
        <p:spPr>
          <a:xfrm>
            <a:off x="1206500" y="642117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Konsequenzen</a:t>
            </a:r>
          </a:p>
        </p:txBody>
      </p:sp>
      <p:sp>
        <p:nvSpPr>
          <p:cNvPr id="183" name="Isolierung konkreter Klassen…"/>
          <p:cNvSpPr txBox="1"/>
          <p:nvPr/>
        </p:nvSpPr>
        <p:spPr>
          <a:xfrm>
            <a:off x="1198314" y="1991910"/>
            <a:ext cx="21987372" cy="4482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Isolierung konkreter Klassen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Einfacher Austausch von Produktfamilien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Produktkonsistenz (Einhaltung der Zusammenarbeit der Produkte)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Unterstützung neuer Produktarten (Bewahren des OCP)</a:t>
            </a:r>
          </a:p>
        </p:txBody>
      </p:sp>
      <p:sp>
        <p:nvSpPr>
          <p:cNvPr id="184" name="Erweiterbarkeit"/>
          <p:cNvSpPr txBox="1"/>
          <p:nvPr/>
        </p:nvSpPr>
        <p:spPr>
          <a:xfrm>
            <a:off x="1206499" y="7413337"/>
            <a:ext cx="21971001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Erweiterbarkeit</a:t>
            </a:r>
          </a:p>
        </p:txBody>
      </p:sp>
      <p:sp>
        <p:nvSpPr>
          <p:cNvPr id="185" name="Fabriken als Singletons…"/>
          <p:cNvSpPr txBox="1"/>
          <p:nvPr/>
        </p:nvSpPr>
        <p:spPr>
          <a:xfrm>
            <a:off x="1198314" y="8919448"/>
            <a:ext cx="21987372" cy="2686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Fabriken als Singletons</a:t>
            </a:r>
          </a:p>
          <a:p>
            <a:pPr marL="609600" indent="-609600" algn="l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Variierung der Erzeugung der Produkte in den Fabriken (z.B. durch Fabrikmethode oder Prototype, etc)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