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"/><Relationship Id="rId3" Type="http://schemas.openxmlformats.org/officeDocument/2006/relationships/hyperlink" Target="https://refactoring.guru/images/patterns/content/prototype/prototype-comic-2-en-2x.png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"/><Relationship Id="rId3" Type="http://schemas.openxmlformats.org/officeDocument/2006/relationships/hyperlink" Target="https://refactoring.guru/design-patterns/builder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"/><Relationship Id="rId3" Type="http://schemas.openxmlformats.org/officeDocument/2006/relationships/hyperlink" Target="https://refactoring.guru/images/patterns/content/builder/builder-comic-1-en-2x.png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12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tif"/><Relationship Id="rId3" Type="http://schemas.openxmlformats.org/officeDocument/2006/relationships/hyperlink" Target="https://refactoring.guru/design-patterns/factory-method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Relationship Id="rId3" Type="http://schemas.openxmlformats.org/officeDocument/2006/relationships/hyperlink" Target="https://refactoring.guru/design-patterns/abstract-factory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ingleton" TargetMode="External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ick Creutzburg, 23. Okto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Patrick Creutzburg, 23. Oktober 2020</a:t>
            </a:r>
          </a:p>
        </p:txBody>
      </p:sp>
      <p:sp>
        <p:nvSpPr>
          <p:cNvPr id="152" name="Erzeugungsmus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Erzeugungsmuster</a:t>
            </a:r>
          </a:p>
        </p:txBody>
      </p:sp>
      <p:sp>
        <p:nvSpPr>
          <p:cNvPr id="153" name="(Creational Pattern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(Creational Patterns)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153" y="7361245"/>
            <a:ext cx="118364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lle: https://refactoring.guru/"/>
          <p:cNvSpPr txBox="1"/>
          <p:nvPr/>
        </p:nvSpPr>
        <p:spPr>
          <a:xfrm>
            <a:off x="15016660" y="12579298"/>
            <a:ext cx="43933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02. Singleton.jpg" descr="02. Singlet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713" y="4309769"/>
            <a:ext cx="7796574" cy="5096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193" name="Prototy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</a:t>
            </a:r>
          </a:p>
        </p:txBody>
      </p:sp>
      <p:sp>
        <p:nvSpPr>
          <p:cNvPr id="194" name="Quelle: https://refactoring.guru/design-patterns/prototype"/>
          <p:cNvSpPr txBox="1"/>
          <p:nvPr/>
        </p:nvSpPr>
        <p:spPr>
          <a:xfrm>
            <a:off x="11832614" y="10678636"/>
            <a:ext cx="796686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https://refactoring.guru/design-patterns/prototype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6885" y="846006"/>
            <a:ext cx="15018320" cy="93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03. Prototype example.jpg" descr="03. Prototype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101" y="1300110"/>
            <a:ext cx="18511798" cy="11115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00" name="Spezifikation einer prototypischen 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einer prototypischen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Erzeugung neuer Objekte durch Kopieren des Prototyps</a:t>
            </a:r>
          </a:p>
        </p:txBody>
      </p:sp>
      <p:sp>
        <p:nvSpPr>
          <p:cNvPr id="201" name="Quelle: https://refactoring.guru/images/patterns/content/prototype/prototype-comic-3-en-2x.png"/>
          <p:cNvSpPr txBox="1"/>
          <p:nvPr/>
        </p:nvSpPr>
        <p:spPr>
          <a:xfrm>
            <a:off x="5532424" y="12162218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https://refactoring.guru/images/patterns/content/prototype/prototype-comic-3-en-2x.png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1182" y="6180358"/>
            <a:ext cx="11181636" cy="5590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05" name="wenn zu instanziierende Klassen zur Laufzeit spezifiziert werden (dyn. Laden)…"/>
          <p:cNvSpPr txBox="1"/>
          <p:nvPr/>
        </p:nvSpPr>
        <p:spPr>
          <a:xfrm>
            <a:off x="1198314" y="1935249"/>
            <a:ext cx="21987372" cy="448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zu instanziierende Klassen zur Laufzeit spezifiziert werden (dyn. Laden)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Vermeidung von Fabriken, da sonst zu viele konkrete Klassen existieren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Instanzen weisen wenige Zustandskombinationen auf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0500" y="6113934"/>
            <a:ext cx="7423000" cy="648297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Quelle: https://refactoring.guru/images/patterns/content/prototype/prototype-comic-2-en-2x.png"/>
          <p:cNvSpPr txBox="1"/>
          <p:nvPr/>
        </p:nvSpPr>
        <p:spPr>
          <a:xfrm>
            <a:off x="5532424" y="12618705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https://refactoring.guru/images/patterns/content/prototype/prototype-comic-2-en-2x.png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Konsequenzen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10" name="Produktergänzung und -entfernung zur Laufzeit (mehr Flexibilität als and. EM)…"/>
          <p:cNvSpPr txBox="1"/>
          <p:nvPr/>
        </p:nvSpPr>
        <p:spPr>
          <a:xfrm>
            <a:off x="1198314" y="2825938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Produktergänzung und -entfernung zur Laufzeit (mehr Flexibilität als and. EM)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neuer Objekte mittels Wertevariation (und dadurch Minderung konkreter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Reduzierte Unterklassenbildung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03. Prototype.jpg" descr="03. Prototyp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9119" y="4161549"/>
            <a:ext cx="14665762" cy="539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uil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</a:t>
            </a:r>
          </a:p>
        </p:txBody>
      </p:sp>
      <p:sp>
        <p:nvSpPr>
          <p:cNvPr id="217" name="Erbau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Erbauer</a:t>
            </a:r>
          </a:p>
        </p:txBody>
      </p:sp>
      <p:sp>
        <p:nvSpPr>
          <p:cNvPr id="218" name="Quelle: https://refactoring.guru/design-patterns/builder"/>
          <p:cNvSpPr txBox="1"/>
          <p:nvPr/>
        </p:nvSpPr>
        <p:spPr>
          <a:xfrm>
            <a:off x="12857886" y="11001981"/>
            <a:ext cx="75828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https://refactoring.guru/design-patterns/builder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6119" y="1778000"/>
            <a:ext cx="13846350" cy="8653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15" y="3133092"/>
            <a:ext cx="5545183" cy="7830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ources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Resources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0820" y="3974802"/>
            <a:ext cx="508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https://refactoring.guru/"/>
          <p:cNvSpPr txBox="1"/>
          <p:nvPr/>
        </p:nvSpPr>
        <p:spPr>
          <a:xfrm>
            <a:off x="15970762" y="10621576"/>
            <a:ext cx="3360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https://refactoring.guru/</a:t>
            </a:r>
          </a:p>
        </p:txBody>
      </p:sp>
      <p:sp>
        <p:nvSpPr>
          <p:cNvPr id="161" name="https://www.mitp.de/IT-WEB/Software-Entwicklung/Design-Patterns.html"/>
          <p:cNvSpPr txBox="1"/>
          <p:nvPr/>
        </p:nvSpPr>
        <p:spPr>
          <a:xfrm>
            <a:off x="1749862" y="11648671"/>
            <a:ext cx="100766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https://www.mitp.de/IT-WEB/Software-Entwicklung/Design-Patterns.html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04. Builder example.jpg" descr="04. Builde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159" y="325514"/>
            <a:ext cx="13823682" cy="1306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24" name="Erstellung komplexer Objekte nach Bauplan…"/>
          <p:cNvSpPr txBox="1"/>
          <p:nvPr/>
        </p:nvSpPr>
        <p:spPr>
          <a:xfrm>
            <a:off x="1198314" y="189725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Erstellung komplexer Objekte nach Bauplan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Getrennte Handhabung von Erzeugung- und Darstellungsmechanismen in einem einzigen Erzeugungsprozess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2846" y="4450095"/>
            <a:ext cx="13345541" cy="778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Quelle: https://refactoring.guru/design-patterns/builder"/>
          <p:cNvSpPr txBox="1"/>
          <p:nvPr/>
        </p:nvSpPr>
        <p:spPr>
          <a:xfrm>
            <a:off x="12524209" y="12542624"/>
            <a:ext cx="75828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https://refactoring.guru/design-patterns/builder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29" name="Gewährleistung der Unabhängigkeit zur Erzeugung komplexer Objekte von deren Bestandteilen und Komposition…"/>
          <p:cNvSpPr txBox="1"/>
          <p:nvPr/>
        </p:nvSpPr>
        <p:spPr>
          <a:xfrm>
            <a:off x="1198314" y="2220999"/>
            <a:ext cx="21987372" cy="39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Gewährleistung der Unabhängigkeit zur Erzeugung komplexer Objekte von deren Bestandteilen und Komposition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Zulassen von verschiedenen Darstellungsformen des zu genierenden Objekts</a:t>
            </a:r>
          </a:p>
        </p:txBody>
      </p:sp>
      <p:sp>
        <p:nvSpPr>
          <p:cNvPr id="230" name="Konsequenzen"/>
          <p:cNvSpPr txBox="1"/>
          <p:nvPr/>
        </p:nvSpPr>
        <p:spPr>
          <a:xfrm>
            <a:off x="1206500" y="5970391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31" name="Variable interne Darstellung eines Produktes…"/>
          <p:cNvSpPr txBox="1"/>
          <p:nvPr/>
        </p:nvSpPr>
        <p:spPr>
          <a:xfrm>
            <a:off x="1198314" y="7441724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Variable interne Darstellung eines Produktes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des Code in Bezug auf Erzeugung und Darstellung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Überwachung des Erzeugungsprozesses (Kontrolle durch Director - Abruf erst wenn Objekt erzeugt wurde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rweiter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234" name="Produkte benötigen keine abstrakte Klasse, da erzeugten Klassen die starke Varianz aufweisen"/>
          <p:cNvSpPr txBox="1"/>
          <p:nvPr/>
        </p:nvSpPr>
        <p:spPr>
          <a:xfrm>
            <a:off x="1198314" y="2338830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Produkte benötigen keine abstrakte Klasse, da erzeugten Klassen die starke Varianz aufweisen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6864" y="4645703"/>
            <a:ext cx="15240001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Quelle: https://refactoring.guru/images/patterns/content/builder/builder-comic-1-en-2x.png"/>
          <p:cNvSpPr txBox="1"/>
          <p:nvPr/>
        </p:nvSpPr>
        <p:spPr>
          <a:xfrm>
            <a:off x="4859718" y="12352421"/>
            <a:ext cx="125342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https://refactoring.guru/images/patterns/content/builder/builder-comic-1-en-2x.png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04. Builder.jpg" descr="04. Buil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504" y="1810317"/>
            <a:ext cx="16640992" cy="10095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ory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Factory Method</a:t>
            </a:r>
          </a:p>
        </p:txBody>
      </p:sp>
      <p:sp>
        <p:nvSpPr>
          <p:cNvPr id="243" name="Fabrikmetho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Fabrikmethode</a:t>
            </a:r>
          </a:p>
        </p:txBody>
      </p:sp>
      <p:sp>
        <p:nvSpPr>
          <p:cNvPr id="244" name="Quelle: https://refactoring.guru/design-patterns/factory-method"/>
          <p:cNvSpPr txBox="1"/>
          <p:nvPr/>
        </p:nvSpPr>
        <p:spPr>
          <a:xfrm>
            <a:off x="12623917" y="10811778"/>
            <a:ext cx="8757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https://refactoring.guru/design-patterns/factory-method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0412" y="2101344"/>
            <a:ext cx="13444219" cy="840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05. Factory Method example.jpg" descr="05. Factory Metho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030" y="676030"/>
            <a:ext cx="13997940" cy="12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50" name="Schnittstelle zur Objekterzeugung, bei der die Bestimmung der instanziierenden Klasse der Unterklasse überlassen wird…"/>
          <p:cNvSpPr txBox="1"/>
          <p:nvPr/>
        </p:nvSpPr>
        <p:spPr>
          <a:xfrm>
            <a:off x="1198314" y="187823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zur Objekterzeugung, bei der die Bestimmung der instanziierenden Klasse der Unterklasse überlassen wird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Delegierung der Instanziierung an eine Unterklasse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903" y="5673393"/>
            <a:ext cx="13852194" cy="603240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Quelle: https://refactoring.guru/design-patterns/factory-method"/>
          <p:cNvSpPr txBox="1"/>
          <p:nvPr/>
        </p:nvSpPr>
        <p:spPr>
          <a:xfrm>
            <a:off x="7813395" y="12162218"/>
            <a:ext cx="8757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https://refactoring.guru/design-patterns/factory-method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55" name="zu erzeugende Klassen können nicht von Vorhinein bestimmt werden (deswegen abstrakt &amp; Funktion ist bekannt)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 erzeugende Klassen können nicht von Vorhinein bestimmt werden (deswegen abstrakt &amp; Funktion ist bekannt)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eine Klasse erwartet von ihren Unterklassen eine Spezifizierung der zu erzeugenden Produkte</a:t>
            </a:r>
          </a:p>
        </p:txBody>
      </p:sp>
      <p:sp>
        <p:nvSpPr>
          <p:cNvPr id="256" name="Konsequenzen"/>
          <p:cNvSpPr txBox="1"/>
          <p:nvPr/>
        </p:nvSpPr>
        <p:spPr>
          <a:xfrm>
            <a:off x="1206500" y="6521979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57" name="Spezialisierungsoptionen für Unterklassen, da durch Pattern gegenüber der direkten Erzeugung des Objekte eine erweiterte Version des Objektes bereitgestellt wird"/>
          <p:cNvSpPr txBox="1"/>
          <p:nvPr/>
        </p:nvSpPr>
        <p:spPr>
          <a:xfrm>
            <a:off x="1198314" y="7997467"/>
            <a:ext cx="21987372" cy="333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Spezialisierungsoptionen für Unterklassen, da durch Pattern gegenüber der direkten Erzeugung des Objekte eine erweiterte Version des Objektes bereitgestellt wird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bstrahieren des Instanziierungsprozesses…"/>
          <p:cNvSpPr txBox="1"/>
          <p:nvPr/>
        </p:nvSpPr>
        <p:spPr>
          <a:xfrm>
            <a:off x="1049951" y="2278133"/>
            <a:ext cx="22634339" cy="100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Abstrahieren des Instanziierungsprozesses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Garantie, dass das System unabhängig von Generierung, Komposition und Darstellung seiner Objekte funktioniert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Aufteilung in klassen- und objektbasierte Muster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Kapselung der konkreten Klassen + Verbergung der Erzeugung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Implementierung gegen Schnittstellen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Bewahren des Open-Closed-Prinzips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flexibles Design, geringer Wartungsaufwand, hohe Wiederverwendbarkeit</a:t>
            </a:r>
          </a:p>
        </p:txBody>
      </p:sp>
      <p:sp>
        <p:nvSpPr>
          <p:cNvPr id="164" name="Bedeutung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Bedeutung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Best Practise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Best Practise</a:t>
            </a:r>
          </a:p>
        </p:txBody>
      </p:sp>
      <p:sp>
        <p:nvSpPr>
          <p:cNvPr id="260" name="Wenn man ein Erzeugungsmuster verwenden möchte, sich aber unsicher ist, welches, beginnt man mit der Implementierung der Fabrikmethode…"/>
          <p:cNvSpPr txBox="1"/>
          <p:nvPr/>
        </p:nvSpPr>
        <p:spPr>
          <a:xfrm>
            <a:off x="1198314" y="2213580"/>
            <a:ext cx="21987372" cy="636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man ein Erzeugungsmuster verwenden möchte, sich aber unsicher ist, welches, beginnt man mit der Implementierung der Fabrikmethode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 späteren Verlauf schwenkt man auf andere Erzeugungsmuster 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Fabrikmethode am einfachsten ins System zu integrieren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hohe Flexibilität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05. Factory Method.jpg" descr="05. Factory Metho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3587" y="1041862"/>
            <a:ext cx="12816826" cy="1163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bstract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Factory</a:t>
            </a:r>
          </a:p>
        </p:txBody>
      </p:sp>
      <p:sp>
        <p:nvSpPr>
          <p:cNvPr id="267" name="Abstrakte Fabr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Abstrakte Fabrik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0699" y="2353456"/>
            <a:ext cx="12991972" cy="811998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Quelle: https://refactoring.guru/design-patterns/abstract-factory"/>
          <p:cNvSpPr txBox="1"/>
          <p:nvPr/>
        </p:nvSpPr>
        <p:spPr>
          <a:xfrm>
            <a:off x="12988528" y="11001981"/>
            <a:ext cx="88300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https://refactoring.guru/design-patterns/abstract-factory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01. Abstract Factory example.jpg" descr="01. Abstract Factor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389" y="118556"/>
            <a:ext cx="16367224" cy="134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74" name="Schnittstelle zum Erzeugen verwandter Objektfamilien…"/>
          <p:cNvSpPr txBox="1"/>
          <p:nvPr/>
        </p:nvSpPr>
        <p:spPr>
          <a:xfrm>
            <a:off x="1198314" y="1900518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zum Erzeugen verwandter Objektfamilien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Verbergung der konkreten Klassen</a:t>
            </a:r>
          </a:p>
        </p:txBody>
      </p:sp>
      <p:sp>
        <p:nvSpPr>
          <p:cNvPr id="275" name="Anwendbarkeit"/>
          <p:cNvSpPr txBox="1"/>
          <p:nvPr/>
        </p:nvSpPr>
        <p:spPr>
          <a:xfrm>
            <a:off x="1206500" y="54820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76" name="System soll unabhängig von Generierung, Komposition und Darstellung seiner Objekte arbeiten…"/>
          <p:cNvSpPr txBox="1"/>
          <p:nvPr/>
        </p:nvSpPr>
        <p:spPr>
          <a:xfrm>
            <a:off x="1198314" y="6740407"/>
            <a:ext cx="21987372" cy="6360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unabhängig von Generierung, Komposition und Darstellung seiner Objekte arbeiten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von mehreren Produktfamilien konfiguriert werden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Familien sollen gemeinsam verwendet werden (Zwang)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nur Schnittstellen sollen verwendet werden dürfen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Konsequenzen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Konsequenzen</a:t>
            </a:r>
          </a:p>
        </p:txBody>
      </p:sp>
      <p:sp>
        <p:nvSpPr>
          <p:cNvPr id="279" name="Isolierung konkreter Klassen…"/>
          <p:cNvSpPr txBox="1"/>
          <p:nvPr/>
        </p:nvSpPr>
        <p:spPr>
          <a:xfrm>
            <a:off x="1198314" y="1991910"/>
            <a:ext cx="21987372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konkreter Klassen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Einfacher Austausch von Produktfamilien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Produktkonsistenz (Einhaltung der Zusammenarbeit der Produkte)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Unterstützung neuer Produktarten (Bewahren des OCP)</a:t>
            </a:r>
          </a:p>
        </p:txBody>
      </p:sp>
      <p:sp>
        <p:nvSpPr>
          <p:cNvPr id="280" name="Erweiterbarkeit"/>
          <p:cNvSpPr txBox="1"/>
          <p:nvPr/>
        </p:nvSpPr>
        <p:spPr>
          <a:xfrm>
            <a:off x="1206500" y="7413337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281" name="Fabriken als Singletons…"/>
          <p:cNvSpPr txBox="1"/>
          <p:nvPr/>
        </p:nvSpPr>
        <p:spPr>
          <a:xfrm>
            <a:off x="1198314" y="8919447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Fabriken als Singletons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Variierung der Erzeugung der Produkte in den Fabriken (z.B. durch Fabrikmethode oder Prototype,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01. Abstract Factory.jpg" descr="01. Abstract Factor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04" y="1219341"/>
            <a:ext cx="21812392" cy="112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Bonu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288" name="Beispiel zur Vermeidung von Switch Stat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Beispiel zur Vermeidung von Switch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„Software entities … should be open for extension, but closed for modification.“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700"/>
              </a:lnSpc>
              <a:defRPr i="1" spc="0" sz="5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„Software entities … should be open for extension, but closed for modification.“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Happy Coding!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Coding!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object composition with interfaces.jpg" descr="object composition with interfa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437" y="2914931"/>
            <a:ext cx="15813127" cy="882016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Object Composition &amp; Dependency Inversion"/>
          <p:cNvSpPr txBox="1"/>
          <p:nvPr/>
        </p:nvSpPr>
        <p:spPr>
          <a:xfrm>
            <a:off x="1206500" y="642117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Object Composition &amp; 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2" name="Singlet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173" name="Quelle: https://refactoring.guru/design-patterns/singleton"/>
          <p:cNvSpPr txBox="1"/>
          <p:nvPr/>
        </p:nvSpPr>
        <p:spPr>
          <a:xfrm>
            <a:off x="11872238" y="10678636"/>
            <a:ext cx="78876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https://refactoring.guru/design-patterns/singleton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7910" y="884046"/>
            <a:ext cx="14639457" cy="914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02. Singleton example.jpg" descr="02. Singleton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143" y="2537343"/>
            <a:ext cx="7103714" cy="8641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179" name="Existenz nur einer einzigen Klassen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nur einer einzigen Klasseninstanz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Bereitstellung eines globalen Zugriffspunkts für diese Instanz</a:t>
            </a:r>
          </a:p>
        </p:txBody>
      </p:sp>
      <p:sp>
        <p:nvSpPr>
          <p:cNvPr id="180" name="Quelle: https://refactoring.guru/images/patterns/content/singleton/singleton-comic-1-en-2x.png"/>
          <p:cNvSpPr txBox="1"/>
          <p:nvPr/>
        </p:nvSpPr>
        <p:spPr>
          <a:xfrm>
            <a:off x="5611673" y="12162218"/>
            <a:ext cx="131606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https://refactoring.guru/images/patterns/content/singleton/singleton-comic-1-en-2x.png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2424" y="5301803"/>
            <a:ext cx="13319152" cy="665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184" name="Existenz einer einzigen Instanz einer Klasse und Bereitstellung eines Zugangspunktes zum Client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einer einzigen Instanz einer Klasse und Bereitstellung eines Zugangspunktes zum Client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 ist durch Unterklassenbildung erweiterbar und Clients können erweiterte Instanz nutzen, ohne bestehenden Code zu ändern</a:t>
            </a:r>
          </a:p>
        </p:txBody>
      </p:sp>
      <p:sp>
        <p:nvSpPr>
          <p:cNvPr id="185" name="Konsequenzen"/>
          <p:cNvSpPr txBox="1"/>
          <p:nvPr/>
        </p:nvSpPr>
        <p:spPr>
          <a:xfrm>
            <a:off x="1206499" y="6528120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186" name="Kontrollierter Zugriff auf einzige Instanz…"/>
          <p:cNvSpPr txBox="1"/>
          <p:nvPr/>
        </p:nvSpPr>
        <p:spPr>
          <a:xfrm>
            <a:off x="1198314" y="7770765"/>
            <a:ext cx="21987372" cy="57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Kontrollierter Zugriff auf einzige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Eingeschränkter Namensraum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Verbesserte Operationen und Darstellung (durch Spezialisierung/Vererbung)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