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media/image6.jpeg" ContentType="image/jpeg"/>
  <Override PartName="/ppt/media/image7.jpeg" ContentType="image/jpeg"/>
  <Override PartName="/ppt/media/image8.jpeg" ContentType="image/jpeg"/>
  <Override PartName="/ppt/media/image9.jpeg" ContentType="image/jpeg"/>
  <Override PartName="/ppt/media/image10.jpeg" ContentType="image/jpeg"/>
  <Override PartName="/ppt/media/image11.jpeg" ContentType="image/jpeg"/>
  <Override PartName="/ppt/media/image12.jpeg" ContentType="image/jpeg"/>
  <Override PartName="/ppt/media/image13.jpeg" ContentType="image/jpeg"/>
  <Override PartName="/ppt/media/image14.jpeg" ContentType="image/jpeg"/>
  <Override PartName="/ppt/media/image15.jpeg" ContentType="image/jpeg"/>
  <Override PartName="/ppt/media/image16.jpeg" ContentType="image/jpeg"/>
  <Override PartName="/ppt/media/image17.jpeg" ContentType="image/jpeg"/>
  <Override PartName="/ppt/media/image18.jpeg" ContentType="image/jpeg"/>
  <Override PartName="/ppt/media/image19.jpeg" ContentType="image/jpeg"/>
  <Override PartName="/ppt/media/image20.jpeg" ContentType="image/jpeg"/>
  <Override PartName="/ppt/media/image21.jpeg" ContentType="image/jpeg"/>
  <Override PartName="/ppt/media/image22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  <p:sldId id="314" r:id="rId66"/>
    <p:sldId id="315" r:id="rId67"/>
    <p:sldId id="316" r:id="rId68"/>
    <p:sldId id="317" r:id="rId69"/>
    <p:sldId id="318" r:id="rId70"/>
    <p:sldId id="319" r:id="rId71"/>
    <p:sldId id="320" r:id="rId72"/>
    <p:sldId id="321" r:id="rId73"/>
    <p:sldId id="322" r:id="rId74"/>
    <p:sldId id="323" r:id="rId75"/>
    <p:sldId id="324" r:id="rId76"/>
    <p:sldId id="325" r:id="rId77"/>
    <p:sldId id="326" r:id="rId78"/>
    <p:sldId id="327" r:id="rId79"/>
    <p:sldId id="328" r:id="rId80"/>
    <p:sldId id="329" r:id="rId81"/>
    <p:sldId id="330" r:id="rId82"/>
    <p:sldId id="331" r:id="rId83"/>
    <p:sldId id="332" r:id="rId84"/>
    <p:sldId id="333" r:id="rId85"/>
    <p:sldId id="334" r:id="rId86"/>
    <p:sldId id="335" r:id="rId87"/>
    <p:sldId id="336" r:id="rId88"/>
    <p:sldId id="337" r:id="rId89"/>
    <p:sldId id="338" r:id="rId90"/>
    <p:sldId id="339" r:id="rId91"/>
    <p:sldId id="340" r:id="rId92"/>
    <p:sldId id="341" r:id="rId93"/>
    <p:sldId id="342" r:id="rId94"/>
    <p:sldId id="343" r:id="rId95"/>
    <p:sldId id="344" r:id="rId96"/>
    <p:sldId id="345" r:id="rId97"/>
    <p:sldId id="346" r:id="rId98"/>
    <p:sldId id="347" r:id="rId99"/>
    <p:sldId id="348" r:id="rId100"/>
    <p:sldId id="349" r:id="rId101"/>
    <p:sldId id="350" r:id="rId102"/>
    <p:sldId id="351" r:id="rId103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Relationship Id="rId52" Type="http://schemas.openxmlformats.org/officeDocument/2006/relationships/slide" Target="slides/slide45.xml"/><Relationship Id="rId53" Type="http://schemas.openxmlformats.org/officeDocument/2006/relationships/slide" Target="slides/slide46.xml"/><Relationship Id="rId54" Type="http://schemas.openxmlformats.org/officeDocument/2006/relationships/slide" Target="slides/slide47.xml"/><Relationship Id="rId55" Type="http://schemas.openxmlformats.org/officeDocument/2006/relationships/slide" Target="slides/slide48.xml"/><Relationship Id="rId56" Type="http://schemas.openxmlformats.org/officeDocument/2006/relationships/slide" Target="slides/slide49.xml"/><Relationship Id="rId57" Type="http://schemas.openxmlformats.org/officeDocument/2006/relationships/slide" Target="slides/slide50.xml"/><Relationship Id="rId58" Type="http://schemas.openxmlformats.org/officeDocument/2006/relationships/slide" Target="slides/slide51.xml"/><Relationship Id="rId59" Type="http://schemas.openxmlformats.org/officeDocument/2006/relationships/slide" Target="slides/slide52.xml"/><Relationship Id="rId60" Type="http://schemas.openxmlformats.org/officeDocument/2006/relationships/slide" Target="slides/slide53.xml"/><Relationship Id="rId61" Type="http://schemas.openxmlformats.org/officeDocument/2006/relationships/slide" Target="slides/slide54.xml"/><Relationship Id="rId62" Type="http://schemas.openxmlformats.org/officeDocument/2006/relationships/slide" Target="slides/slide55.xml"/><Relationship Id="rId63" Type="http://schemas.openxmlformats.org/officeDocument/2006/relationships/slide" Target="slides/slide56.xml"/><Relationship Id="rId64" Type="http://schemas.openxmlformats.org/officeDocument/2006/relationships/slide" Target="slides/slide57.xml"/><Relationship Id="rId65" Type="http://schemas.openxmlformats.org/officeDocument/2006/relationships/slide" Target="slides/slide58.xml"/><Relationship Id="rId66" Type="http://schemas.openxmlformats.org/officeDocument/2006/relationships/slide" Target="slides/slide59.xml"/><Relationship Id="rId67" Type="http://schemas.openxmlformats.org/officeDocument/2006/relationships/slide" Target="slides/slide60.xml"/><Relationship Id="rId68" Type="http://schemas.openxmlformats.org/officeDocument/2006/relationships/slide" Target="slides/slide61.xml"/><Relationship Id="rId69" Type="http://schemas.openxmlformats.org/officeDocument/2006/relationships/slide" Target="slides/slide62.xml"/><Relationship Id="rId70" Type="http://schemas.openxmlformats.org/officeDocument/2006/relationships/slide" Target="slides/slide63.xml"/><Relationship Id="rId71" Type="http://schemas.openxmlformats.org/officeDocument/2006/relationships/slide" Target="slides/slide64.xml"/><Relationship Id="rId72" Type="http://schemas.openxmlformats.org/officeDocument/2006/relationships/slide" Target="slides/slide65.xml"/><Relationship Id="rId73" Type="http://schemas.openxmlformats.org/officeDocument/2006/relationships/slide" Target="slides/slide66.xml"/><Relationship Id="rId74" Type="http://schemas.openxmlformats.org/officeDocument/2006/relationships/slide" Target="slides/slide67.xml"/><Relationship Id="rId75" Type="http://schemas.openxmlformats.org/officeDocument/2006/relationships/slide" Target="slides/slide68.xml"/><Relationship Id="rId76" Type="http://schemas.openxmlformats.org/officeDocument/2006/relationships/slide" Target="slides/slide69.xml"/><Relationship Id="rId77" Type="http://schemas.openxmlformats.org/officeDocument/2006/relationships/slide" Target="slides/slide70.xml"/><Relationship Id="rId78" Type="http://schemas.openxmlformats.org/officeDocument/2006/relationships/slide" Target="slides/slide71.xml"/><Relationship Id="rId79" Type="http://schemas.openxmlformats.org/officeDocument/2006/relationships/slide" Target="slides/slide72.xml"/><Relationship Id="rId80" Type="http://schemas.openxmlformats.org/officeDocument/2006/relationships/slide" Target="slides/slide73.xml"/><Relationship Id="rId81" Type="http://schemas.openxmlformats.org/officeDocument/2006/relationships/slide" Target="slides/slide74.xml"/><Relationship Id="rId82" Type="http://schemas.openxmlformats.org/officeDocument/2006/relationships/slide" Target="slides/slide75.xml"/><Relationship Id="rId83" Type="http://schemas.openxmlformats.org/officeDocument/2006/relationships/slide" Target="slides/slide76.xml"/><Relationship Id="rId84" Type="http://schemas.openxmlformats.org/officeDocument/2006/relationships/slide" Target="slides/slide77.xml"/><Relationship Id="rId85" Type="http://schemas.openxmlformats.org/officeDocument/2006/relationships/slide" Target="slides/slide78.xml"/><Relationship Id="rId86" Type="http://schemas.openxmlformats.org/officeDocument/2006/relationships/slide" Target="slides/slide79.xml"/><Relationship Id="rId87" Type="http://schemas.openxmlformats.org/officeDocument/2006/relationships/slide" Target="slides/slide80.xml"/><Relationship Id="rId88" Type="http://schemas.openxmlformats.org/officeDocument/2006/relationships/slide" Target="slides/slide81.xml"/><Relationship Id="rId89" Type="http://schemas.openxmlformats.org/officeDocument/2006/relationships/slide" Target="slides/slide82.xml"/><Relationship Id="rId90" Type="http://schemas.openxmlformats.org/officeDocument/2006/relationships/slide" Target="slides/slide83.xml"/><Relationship Id="rId91" Type="http://schemas.openxmlformats.org/officeDocument/2006/relationships/slide" Target="slides/slide84.xml"/><Relationship Id="rId92" Type="http://schemas.openxmlformats.org/officeDocument/2006/relationships/slide" Target="slides/slide85.xml"/><Relationship Id="rId93" Type="http://schemas.openxmlformats.org/officeDocument/2006/relationships/slide" Target="slides/slide86.xml"/><Relationship Id="rId94" Type="http://schemas.openxmlformats.org/officeDocument/2006/relationships/slide" Target="slides/slide87.xml"/><Relationship Id="rId95" Type="http://schemas.openxmlformats.org/officeDocument/2006/relationships/slide" Target="slides/slide88.xml"/><Relationship Id="rId96" Type="http://schemas.openxmlformats.org/officeDocument/2006/relationships/slide" Target="slides/slide89.xml"/><Relationship Id="rId97" Type="http://schemas.openxmlformats.org/officeDocument/2006/relationships/slide" Target="slides/slide90.xml"/><Relationship Id="rId98" Type="http://schemas.openxmlformats.org/officeDocument/2006/relationships/slide" Target="slides/slide91.xml"/><Relationship Id="rId99" Type="http://schemas.openxmlformats.org/officeDocument/2006/relationships/slide" Target="slides/slide92.xml"/><Relationship Id="rId100" Type="http://schemas.openxmlformats.org/officeDocument/2006/relationships/slide" Target="slides/slide93.xml"/><Relationship Id="rId101" Type="http://schemas.openxmlformats.org/officeDocument/2006/relationships/slide" Target="slides/slide94.xml"/><Relationship Id="rId102" Type="http://schemas.openxmlformats.org/officeDocument/2006/relationships/slide" Target="slides/slide95.xml"/><Relationship Id="rId103" Type="http://schemas.openxmlformats.org/officeDocument/2006/relationships/slide" Target="slides/slide9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1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Image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Image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Image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Image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666699290_02_crop_3159x1892.jpg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910457886_1434x1669.jpg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1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660384004_1290x1720.jpg"/>
          <p:cNvSpPr/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Agenda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9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2.jpe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3.jpe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refactoring.guru/design-patterns/iterator" TargetMode="External"/><Relationship Id="rId3" Type="http://schemas.openxmlformats.org/officeDocument/2006/relationships/image" Target="../media/image3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4.jpe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tif"/><Relationship Id="rId3" Type="http://schemas.openxmlformats.org/officeDocument/2006/relationships/image" Target="../media/image3.tif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5.jpeg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refactoring.guru/design-patterns/memento" TargetMode="External"/><Relationship Id="rId3" Type="http://schemas.openxmlformats.org/officeDocument/2006/relationships/image" Target="../media/image4.png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6.jpeg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.png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7.jpeg"/></Relationships>
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refactoring.guru/design-patterns/strategy" TargetMode="External"/><Relationship Id="rId3" Type="http://schemas.openxmlformats.org/officeDocument/2006/relationships/image" Target="../media/image5.png"/></Relationships>
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8.jpeg"/></Relationships>
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Relationship Id="rId3" Type="http://schemas.openxmlformats.org/officeDocument/2006/relationships/hyperlink" Target="https://refactoring.guru/images/patterns/content/strategy/strategy-comic-1-en.png" TargetMode="External"/></Relationships>
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9.jpeg"/></Relationships>
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refactoring.guru/design-patterns/command" TargetMode="External"/><Relationship Id="rId3" Type="http://schemas.openxmlformats.org/officeDocument/2006/relationships/image" Target="../media/image7.png"/></Relationships>
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0.jpeg"/></Relationships>
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hyperlink" Target="https://refactoring.guru/images/patterns/diagrams/command/problem1.png" TargetMode="External"/><Relationship Id="rId5" Type="http://schemas.openxmlformats.org/officeDocument/2006/relationships/hyperlink" Target="https://refactoring.guru/images/patterns/diagrams/command/problem2.png" TargetMode="External"/></Relationships>
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png"/></Relationships>
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1.png"/><Relationship Id="rId3" Type="http://schemas.openxmlformats.org/officeDocument/2006/relationships/hyperlink" Target="https://refactoring.guru/images/patterns/content/command/command-comic-1.png" TargetMode="External"/></Relationships>
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1.jpeg"/></Relationships>
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refactoring.guru/design-patterns/observer" TargetMode="External"/><Relationship Id="rId3" Type="http://schemas.openxmlformats.org/officeDocument/2006/relationships/image" Target="../media/image12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2.jpeg"/></Relationships>
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refactoring.guru/images/patterns/content/observer/observer-comic-1-en.png" TargetMode="External"/><Relationship Id="rId3" Type="http://schemas.openxmlformats.org/officeDocument/2006/relationships/image" Target="../media/image13.png"/></Relationships>

</file>

<file path=ppt/slides/_rels/slide5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4.png"/><Relationship Id="rId3" Type="http://schemas.openxmlformats.org/officeDocument/2006/relationships/hyperlink" Target="https://refactoring.guru/images/patterns/content/observer/observer-comic-2-en.png" TargetMode="External"/></Relationships>

</file>

<file path=ppt/slides/_rels/slide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3.jpeg"/></Relationships>

</file>

<file path=ppt/slides/_rels/slide5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5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refactoring.guru/design-patterns/visitor" TargetMode="External"/><Relationship Id="rId3" Type="http://schemas.openxmlformats.org/officeDocument/2006/relationships/image" Target="../media/image15.png"/></Relationships>

</file>

<file path=ppt/slides/_rels/slide5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5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4.jpe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6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6.png"/><Relationship Id="rId3" Type="http://schemas.openxmlformats.org/officeDocument/2006/relationships/hyperlink" Target="https://refactoring.guru/images/patterns/content/visitor/visitor-comic-1.png" TargetMode="External"/></Relationships>

</file>

<file path=ppt/slides/_rels/slide6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6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6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5.jpeg"/></Relationships>

</file>

<file path=ppt/slides/_rels/slide6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6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refactoring.guru/design-patterns/state" TargetMode="External"/><Relationship Id="rId3" Type="http://schemas.openxmlformats.org/officeDocument/2006/relationships/image" Target="../media/image17.png"/></Relationships>

</file>

<file path=ppt/slides/_rels/slide6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6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6.jpeg"/></Relationships>

</file>

<file path=ppt/slides/_rels/slide6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tif"/><Relationship Id="rId3" Type="http://schemas.openxmlformats.org/officeDocument/2006/relationships/hyperlink" Target="https://refactoring.guru/images/patterns/diagrams/state/problem2-en.png" TargetMode="External"/></Relationships>

</file>

<file path=ppt/slides/_rels/slide6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8.png"/><Relationship Id="rId3" Type="http://schemas.openxmlformats.org/officeDocument/2006/relationships/hyperlink" Target="https://refactoring.guru/design-patterns/state" TargetMode="Externa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eg"/></Relationships>

</file>

<file path=ppt/slides/_rels/slide7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7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7.jpeg"/></Relationships>

</file>

<file path=ppt/slides/_rels/slide7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7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refactoring.guru/design-patterns/template-method" TargetMode="External"/><Relationship Id="rId3" Type="http://schemas.openxmlformats.org/officeDocument/2006/relationships/image" Target="../media/image19.png"/></Relationships>

</file>

<file path=ppt/slides/_rels/slide7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7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8.jpeg"/></Relationships>

</file>

<file path=ppt/slides/_rels/slide7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tif"/><Relationship Id="rId3" Type="http://schemas.openxmlformats.org/officeDocument/2006/relationships/hyperlink" Target="https://refactoring.guru/images/patterns/diagrams/template-method/live-example.png" TargetMode="External"/></Relationships>

</file>

<file path=ppt/slides/_rels/slide7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7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7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9.jpe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Relationship Id="rId3" Type="http://schemas.openxmlformats.org/officeDocument/2006/relationships/hyperlink" Target="https://refactoring.guru/design-patterns/mediator" TargetMode="External"/></Relationships>

</file>

<file path=ppt/slides/_rels/slide8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8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refactoring.guru/design-patterns/chain-of-responsibility" TargetMode="External"/><Relationship Id="rId3" Type="http://schemas.openxmlformats.org/officeDocument/2006/relationships/image" Target="../media/image20.png"/></Relationships>

</file>

<file path=ppt/slides/_rels/slide8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8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20.jpeg"/></Relationships>

</file>

<file path=ppt/slides/_rels/slide8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tif"/><Relationship Id="rId3" Type="http://schemas.openxmlformats.org/officeDocument/2006/relationships/hyperlink" Target="https://refactoring.guru/images/patterns/diagrams/chain-of-responsibility/problem1-en.png" TargetMode="External"/></Relationships>

</file>

<file path=ppt/slides/_rels/slide8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tif"/></Relationships>

</file>

<file path=ppt/slides/_rels/slide8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tif"/><Relationship Id="rId3" Type="http://schemas.openxmlformats.org/officeDocument/2006/relationships/hyperlink" Target="https://refactoring.guru/images/patterns/content/chain-of-responsibility/chain-of-responsibility-comic-1-en.png" TargetMode="External"/></Relationships>

</file>

<file path=ppt/slides/_rels/slide8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21.jpeg"/></Relationships>

</file>

<file path=ppt/slides/_rels/slide8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8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9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9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9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9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22.jpeg"/></Relationships>

</file>

<file path=ppt/slides/_rels/slide9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9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9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atrick Creutzburg, 09. Dezember 2020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Patrick Creutzburg, 09. Dezember 2020</a:t>
            </a:r>
          </a:p>
        </p:txBody>
      </p:sp>
      <p:sp>
        <p:nvSpPr>
          <p:cNvPr id="152" name="Verhaltensmuster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Verhaltensmuster</a:t>
            </a:r>
          </a:p>
        </p:txBody>
      </p:sp>
      <p:sp>
        <p:nvSpPr>
          <p:cNvPr id="153" name="(Behavioral Patterns)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(Behavioral Patterns)</a:t>
            </a:r>
          </a:p>
        </p:txBody>
      </p:sp>
      <p:pic>
        <p:nvPicPr>
          <p:cNvPr id="154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295153" y="7361245"/>
            <a:ext cx="11836401" cy="5080001"/>
          </a:xfrm>
          <a:prstGeom prst="rect">
            <a:avLst/>
          </a:prstGeom>
          <a:ln w="12700">
            <a:miter lim="400000"/>
          </a:ln>
        </p:spPr>
      </p:pic>
      <p:sp>
        <p:nvSpPr>
          <p:cNvPr id="155" name="Quelle: https://refactoring.guru/"/>
          <p:cNvSpPr txBox="1"/>
          <p:nvPr/>
        </p:nvSpPr>
        <p:spPr>
          <a:xfrm>
            <a:off x="15016660" y="12579298"/>
            <a:ext cx="4393388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Quelle: https://refactoring.guru/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13. Mediator example.jpg" descr="13. Mediator example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702371" y="623794"/>
            <a:ext cx="12979258" cy="1246841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Zweck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Zweck</a:t>
            </a:r>
          </a:p>
        </p:txBody>
      </p:sp>
      <p:sp>
        <p:nvSpPr>
          <p:cNvPr id="186" name="Definition eines Objektes, welches die Interaktionsweise von Objektgruppen steuert…"/>
          <p:cNvSpPr txBox="1"/>
          <p:nvPr>
            <p:ph type="body" idx="1"/>
          </p:nvPr>
        </p:nvSpPr>
        <p:spPr>
          <a:xfrm>
            <a:off x="1206500" y="2729994"/>
            <a:ext cx="21971000" cy="8256012"/>
          </a:xfrm>
          <a:prstGeom prst="rect">
            <a:avLst/>
          </a:prstGeom>
        </p:spPr>
        <p:txBody>
          <a:bodyPr/>
          <a:lstStyle/>
          <a:p>
            <a:pPr/>
            <a:r>
              <a:t>Definition eines Objektes, welches die Interaktionsweise von Objektgruppen steuert</a:t>
            </a:r>
          </a:p>
          <a:p>
            <a:pPr/>
            <a:r>
              <a:t>Mediator begünstigt lose Kopplung, indem es explizite Referenzierung der Teilnehmer unterbindet und individuelle Steuerung ihrer Interaktionen ermöglicht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Anwendbarkeit (geeignet, wenn… 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Anwendbarkeit (geeignet, wenn… )</a:t>
            </a:r>
          </a:p>
        </p:txBody>
      </p:sp>
      <p:sp>
        <p:nvSpPr>
          <p:cNvPr id="189" name="wenn Kommunikation innerhalb einer Objektgruppe wohldefiniert, aber auch auf komplexe Weise erfolgt (Abhängigkeiten sind unstrukturiert und schwer zu verstehen)…"/>
          <p:cNvSpPr txBox="1"/>
          <p:nvPr>
            <p:ph type="body" idx="1"/>
          </p:nvPr>
        </p:nvSpPr>
        <p:spPr>
          <a:xfrm>
            <a:off x="1206500" y="3035558"/>
            <a:ext cx="21971000" cy="9857688"/>
          </a:xfrm>
          <a:prstGeom prst="rect">
            <a:avLst/>
          </a:prstGeom>
        </p:spPr>
        <p:txBody>
          <a:bodyPr/>
          <a:lstStyle/>
          <a:p>
            <a:pPr/>
            <a:r>
              <a:t>wenn Kommunikation innerhalb einer Objektgruppe wohldefiniert, aber auch auf komplexe Weise erfolgt (Abhängigkeiten sind unstrukturiert und schwer zu verstehen)</a:t>
            </a:r>
          </a:p>
          <a:p>
            <a:pPr/>
            <a:r>
              <a:t>Wiederverwendbarkeit von Objekten ist schwierig, weil es zahlreiche andere Objekte referenziert und mit diesen kommuniziert</a:t>
            </a:r>
          </a:p>
          <a:p>
            <a:pPr/>
            <a:r>
              <a:t>Anpassbarkeit über mehrere Klassen verteiltes Verhalten soll gewährleistet werden</a:t>
            </a:r>
          </a:p>
          <a:p>
            <a:pPr/>
            <a:r>
              <a:t>Bsp. VerneMQ (MQTT Broker)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Konsequenzen (Vor- und Nachteile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Konsequenzen (Vor- und Nachteile)</a:t>
            </a:r>
          </a:p>
        </p:txBody>
      </p:sp>
      <p:sp>
        <p:nvSpPr>
          <p:cNvPr id="192" name="Eingeschränkte Unterklassenbildung des Mediators für Verhaltensänderung…"/>
          <p:cNvSpPr txBox="1"/>
          <p:nvPr>
            <p:ph type="body" idx="1"/>
          </p:nvPr>
        </p:nvSpPr>
        <p:spPr>
          <a:xfrm>
            <a:off x="1206500" y="3157783"/>
            <a:ext cx="21971000" cy="9019922"/>
          </a:xfrm>
          <a:prstGeom prst="rect">
            <a:avLst/>
          </a:prstGeom>
        </p:spPr>
        <p:txBody>
          <a:bodyPr/>
          <a:lstStyle/>
          <a:p>
            <a:pPr/>
            <a:r>
              <a:t>Eingeschränkte Unterklassenbildung des Mediators für Verhaltensänderung</a:t>
            </a:r>
          </a:p>
          <a:p>
            <a:pPr/>
            <a:r>
              <a:t>Entkopplung von Teilnehmerobjekten - dadurch können sie unabhängig voneinander variiert und wiederverwendet werden</a:t>
            </a:r>
          </a:p>
          <a:p>
            <a:pPr/>
            <a:r>
              <a:t>Vereinfachung der Objektkontrolle (n:n wird zu 1:n) - einfachere Objektverwaltung (Verständnis, Erweiterung, etc)</a:t>
            </a:r>
          </a:p>
          <a:p>
            <a:pPr/>
            <a:r>
              <a:t>Abstrahierung der Objektkooperation</a:t>
            </a:r>
          </a:p>
          <a:p>
            <a:pPr/>
            <a:r>
              <a:t>Zentralisierte Steuerung - Komplexität der Interaktionen wird gegen Komplexität des Mediators ausgetauscht (monolithischer Ansatz)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13. Mediator.jpg" descr="13. Mediator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734275" y="4339368"/>
            <a:ext cx="12915450" cy="503726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ode-Beispiel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Code-Beispiel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Iterato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Iterator</a:t>
            </a:r>
          </a:p>
        </p:txBody>
      </p:sp>
      <p:sp>
        <p:nvSpPr>
          <p:cNvPr id="199" name="Iterator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Iterator</a:t>
            </a:r>
          </a:p>
        </p:txBody>
      </p:sp>
      <p:sp>
        <p:nvSpPr>
          <p:cNvPr id="200" name="Quelle: https://refactoring.guru/design-patterns/iterator"/>
          <p:cNvSpPr txBox="1"/>
          <p:nvPr/>
        </p:nvSpPr>
        <p:spPr>
          <a:xfrm>
            <a:off x="11127441" y="12266717"/>
            <a:ext cx="7616343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Quelle: </a:t>
            </a:r>
            <a:r>
              <a:rPr u="sng">
                <a:hlinkClick r:id="rId2" invalidUrl="" action="" tgtFrame="" tooltip="" history="1" highlightClick="0" endSnd="0"/>
              </a:rPr>
              <a:t>https://refactoring.guru/design-patterns/iterator</a:t>
            </a:r>
          </a:p>
        </p:txBody>
      </p:sp>
      <p:pic>
        <p:nvPicPr>
          <p:cNvPr id="201" name="Screen Shot 2020-12-09 at 07.31.22.png" descr="Screen Shot 2020-12-09 at 07.31.2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836635" y="1051680"/>
            <a:ext cx="17431175" cy="1100916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Demo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Demo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14. Iterator example.jpg" descr="14. Iterator example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886477" y="552477"/>
            <a:ext cx="12611046" cy="1261104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Zweck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Zweck</a:t>
            </a:r>
          </a:p>
        </p:txBody>
      </p:sp>
      <p:sp>
        <p:nvSpPr>
          <p:cNvPr id="208" name="Bereitstellung eines sequenziellen Zugriffs auf Elemente eines Aggregierten Objekts, ohne dessen zugrunde liegende Struktur offenzulegen…"/>
          <p:cNvSpPr txBox="1"/>
          <p:nvPr>
            <p:ph type="body" idx="1"/>
          </p:nvPr>
        </p:nvSpPr>
        <p:spPr>
          <a:xfrm>
            <a:off x="1206500" y="2729994"/>
            <a:ext cx="21971000" cy="8256012"/>
          </a:xfrm>
          <a:prstGeom prst="rect">
            <a:avLst/>
          </a:prstGeom>
        </p:spPr>
        <p:txBody>
          <a:bodyPr/>
          <a:lstStyle/>
          <a:p>
            <a:pPr/>
            <a:r>
              <a:t>Bereitstellung eines sequenziellen Zugriffs auf Elemente eines Aggregierten Objekts, ohne dessen zugrunde liegende Struktur offenzulegen</a:t>
            </a:r>
          </a:p>
          <a:p>
            <a:pPr/>
            <a:r>
              <a:t>(Bsp.: auf Arrays kann nicht mehr via getter zugegriffen werden)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15615" y="3133092"/>
            <a:ext cx="5545183" cy="7830221"/>
          </a:xfrm>
          <a:prstGeom prst="rect">
            <a:avLst/>
          </a:prstGeom>
          <a:ln w="12700">
            <a:miter lim="400000"/>
          </a:ln>
        </p:spPr>
      </p:pic>
      <p:sp>
        <p:nvSpPr>
          <p:cNvPr id="158" name="Resources"/>
          <p:cNvSpPr txBox="1"/>
          <p:nvPr/>
        </p:nvSpPr>
        <p:spPr>
          <a:xfrm>
            <a:off x="1073358" y="737218"/>
            <a:ext cx="21971001" cy="9347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algn="l" defTabSz="825500">
              <a:defRPr b="1" sz="5500">
                <a:solidFill>
                  <a:srgbClr val="000000"/>
                </a:solidFill>
              </a:defRPr>
            </a:lvl1pPr>
          </a:lstStyle>
          <a:p>
            <a:pPr/>
            <a:r>
              <a:t>Resources</a:t>
            </a:r>
          </a:p>
        </p:txBody>
      </p:sp>
      <p:pic>
        <p:nvPicPr>
          <p:cNvPr id="159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110820" y="3974802"/>
            <a:ext cx="5080001" cy="6146801"/>
          </a:xfrm>
          <a:prstGeom prst="rect">
            <a:avLst/>
          </a:prstGeom>
          <a:ln w="12700">
            <a:miter lim="400000"/>
          </a:ln>
        </p:spPr>
      </p:pic>
      <p:sp>
        <p:nvSpPr>
          <p:cNvPr id="160" name="https://refactoring.guru/"/>
          <p:cNvSpPr txBox="1"/>
          <p:nvPr/>
        </p:nvSpPr>
        <p:spPr>
          <a:xfrm>
            <a:off x="15970762" y="10621576"/>
            <a:ext cx="3360116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https://refactoring.guru/</a:t>
            </a:r>
          </a:p>
        </p:txBody>
      </p:sp>
      <p:sp>
        <p:nvSpPr>
          <p:cNvPr id="161" name="https://www.mitp.de/IT-WEB/Software-Entwicklung/Design-Patterns.html"/>
          <p:cNvSpPr txBox="1"/>
          <p:nvPr/>
        </p:nvSpPr>
        <p:spPr>
          <a:xfrm>
            <a:off x="1749862" y="11648671"/>
            <a:ext cx="10076689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https://www.mitp.de/IT-WEB/Software-Entwicklung/Design-Patterns.html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Anwendbarkeit (geeignet, wenn… 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Anwendbarkeit (geeignet, wenn… )</a:t>
            </a:r>
          </a:p>
        </p:txBody>
      </p:sp>
      <p:sp>
        <p:nvSpPr>
          <p:cNvPr id="211" name="Zugriff auf Inhalte eines Aggregate-Objektes, ohne dessen interne Darstellung preiszugeben, gewährleistet werden soll…"/>
          <p:cNvSpPr txBox="1"/>
          <p:nvPr>
            <p:ph type="body" idx="1"/>
          </p:nvPr>
        </p:nvSpPr>
        <p:spPr>
          <a:xfrm>
            <a:off x="1206500" y="3035558"/>
            <a:ext cx="21971000" cy="9857688"/>
          </a:xfrm>
          <a:prstGeom prst="rect">
            <a:avLst/>
          </a:prstGeom>
        </p:spPr>
        <p:txBody>
          <a:bodyPr/>
          <a:lstStyle/>
          <a:p>
            <a:pPr/>
            <a:r>
              <a:t>Zugriff auf Inhalte eines Aggregate-Objektes, ohne dessen interne Darstellung preiszugeben, gewährleistet werden soll</a:t>
            </a:r>
          </a:p>
          <a:p>
            <a:pPr/>
            <a:r>
              <a:t>Unterstützung mehrerer zeitgleicher Traversierenden von aggregierten Objekten</a:t>
            </a:r>
          </a:p>
          <a:p>
            <a:pPr/>
            <a:r>
              <a:t>Bereitstellung einer einheitlichen für die Traversierung unterschiedlicher zusammengesetzter Strukturen (z.b. polymorphe Iteration)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Konsequenzen (Vor- und Nachteile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Konsequenzen (Vor- und Nachteile)</a:t>
            </a:r>
          </a:p>
        </p:txBody>
      </p:sp>
      <p:sp>
        <p:nvSpPr>
          <p:cNvPr id="214" name="Unterstützung verschiedener Traversierungsvarianten (Wechsel von Traversierungsalgorithmen) z.b. durch Generics…"/>
          <p:cNvSpPr txBox="1"/>
          <p:nvPr>
            <p:ph type="body" idx="1"/>
          </p:nvPr>
        </p:nvSpPr>
        <p:spPr>
          <a:xfrm>
            <a:off x="1206500" y="3157783"/>
            <a:ext cx="21971000" cy="9019922"/>
          </a:xfrm>
          <a:prstGeom prst="rect">
            <a:avLst/>
          </a:prstGeom>
        </p:spPr>
        <p:txBody>
          <a:bodyPr/>
          <a:lstStyle/>
          <a:p>
            <a:pPr/>
            <a:r>
              <a:t>Unterstützung verschiedener Traversierungsvarianten (Wechsel von Traversierungsalgorithmen) z.b. durch Generics</a:t>
            </a:r>
          </a:p>
          <a:p>
            <a:pPr/>
            <a:r>
              <a:t>Vereinfachung der Aggregatschnittstelle</a:t>
            </a:r>
          </a:p>
          <a:p>
            <a:pPr/>
            <a:r>
              <a:t>Parallele Ausführung mehrerer Traversierungsvorgänge (Iterator überwacht seinen Traversierungszustand selbst und somit können mehrere gleichzeitig durchgeführt werden)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" name="14. Iterator.jpg" descr="14. Iterator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910105" y="3349302"/>
            <a:ext cx="12563790" cy="701739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Code-Beispiel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Code-Beispiel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Mement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Memento</a:t>
            </a:r>
          </a:p>
        </p:txBody>
      </p:sp>
      <p:sp>
        <p:nvSpPr>
          <p:cNvPr id="221" name="Memento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Memento</a:t>
            </a:r>
          </a:p>
        </p:txBody>
      </p:sp>
      <p:sp>
        <p:nvSpPr>
          <p:cNvPr id="222" name="Quelle: https://refactoring.guru/design-patterns/memento"/>
          <p:cNvSpPr txBox="1"/>
          <p:nvPr/>
        </p:nvSpPr>
        <p:spPr>
          <a:xfrm>
            <a:off x="13667165" y="12170592"/>
            <a:ext cx="7939127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Quelle: </a:t>
            </a:r>
            <a:r>
              <a:rPr u="sng">
                <a:hlinkClick r:id="rId2" invalidUrl="" action="" tgtFrame="" tooltip="" history="1" highlightClick="0" endSnd="0"/>
              </a:rPr>
              <a:t>https://refactoring.guru/design-patterns/memento</a:t>
            </a:r>
          </a:p>
        </p:txBody>
      </p:sp>
      <p:pic>
        <p:nvPicPr>
          <p:cNvPr id="223" name="Screen Shot 2020-12-09 at 07.32.56.png" descr="Screen Shot 2020-12-09 at 07.32.56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608757" y="849506"/>
            <a:ext cx="16653710" cy="1082491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Demo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Demo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15. Memento example.jpg" descr="15. Memento example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983316" y="931209"/>
            <a:ext cx="12417368" cy="1185358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Zweck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Zweck</a:t>
            </a:r>
          </a:p>
        </p:txBody>
      </p:sp>
      <p:sp>
        <p:nvSpPr>
          <p:cNvPr id="230" name="Erfassung und Externalisieren des internen Zustands eines Objektes, ohne dessen Kapseln zu beeinträchtigen…"/>
          <p:cNvSpPr txBox="1"/>
          <p:nvPr>
            <p:ph type="body" idx="1"/>
          </p:nvPr>
        </p:nvSpPr>
        <p:spPr>
          <a:xfrm>
            <a:off x="1206500" y="2729994"/>
            <a:ext cx="21971000" cy="8256012"/>
          </a:xfrm>
          <a:prstGeom prst="rect">
            <a:avLst/>
          </a:prstGeom>
        </p:spPr>
        <p:txBody>
          <a:bodyPr/>
          <a:lstStyle/>
          <a:p>
            <a:pPr/>
            <a:r>
              <a:t>Erfassung und Externalisieren des internen Zustands eines Objektes, ohne dessen Kapseln zu beeinträchtigen</a:t>
            </a:r>
          </a:p>
          <a:p>
            <a:pPr/>
            <a:r>
              <a:t>kann später wieder in anderen Zustand zurück versetzt werden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Anwendbarkeit (geeignet, wenn… 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Anwendbarkeit (geeignet, wenn… )</a:t>
            </a:r>
          </a:p>
        </p:txBody>
      </p:sp>
      <p:sp>
        <p:nvSpPr>
          <p:cNvPr id="233" name="der Zustand eines Objektes (oder ein Teil davon) gespeichert werden soll, damit es später wieder hergestellt werden kann…"/>
          <p:cNvSpPr txBox="1"/>
          <p:nvPr>
            <p:ph type="body" idx="1"/>
          </p:nvPr>
        </p:nvSpPr>
        <p:spPr>
          <a:xfrm>
            <a:off x="1206500" y="3035558"/>
            <a:ext cx="21971000" cy="9857688"/>
          </a:xfrm>
          <a:prstGeom prst="rect">
            <a:avLst/>
          </a:prstGeom>
        </p:spPr>
        <p:txBody>
          <a:bodyPr/>
          <a:lstStyle/>
          <a:p>
            <a:pPr/>
            <a:r>
              <a:t>der Zustand eines Objektes (oder ein Teil davon) gespeichert werden soll, damit es später wieder hergestellt werden kann</a:t>
            </a:r>
          </a:p>
          <a:p>
            <a:pPr/>
            <a:r>
              <a:t>eine direkte Schnittstelle zum Abrufen des Zustands Implementierungsdetails enthüllen und die Kapseln des Objektes beeinträchtigen würde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Konsequenzen (Vor- und Nachteile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Konsequenzen (Vor- und Nachteile)</a:t>
            </a:r>
          </a:p>
        </p:txBody>
      </p:sp>
      <p:sp>
        <p:nvSpPr>
          <p:cNvPr id="236" name="Beibehaltung der Kapselungsgrenzen - vermeidet die Freigabe von Informationen nach außen…"/>
          <p:cNvSpPr txBox="1"/>
          <p:nvPr>
            <p:ph type="body" idx="1"/>
          </p:nvPr>
        </p:nvSpPr>
        <p:spPr>
          <a:xfrm>
            <a:off x="1206500" y="3157783"/>
            <a:ext cx="21971000" cy="9019922"/>
          </a:xfrm>
          <a:prstGeom prst="rect">
            <a:avLst/>
          </a:prstGeom>
        </p:spPr>
        <p:txBody>
          <a:bodyPr/>
          <a:lstStyle/>
          <a:p>
            <a:pPr/>
            <a:r>
              <a:t>Beibehaltung der Kapselungsgrenzen - vermeidet die Freigabe von Informationen nach außen</a:t>
            </a:r>
          </a:p>
          <a:p>
            <a:pPr/>
            <a:r>
              <a:t>Vereinfachung des Urhebers - Last der Speicherverwaltung bei Urheber und somit Informationskontrolle</a:t>
            </a:r>
          </a:p>
          <a:p>
            <a:pPr/>
            <a:r>
              <a:t>Verwendung von Mementos kann aufwendig sein (beim Kopieren großer Mengen von Informationen</a:t>
            </a:r>
          </a:p>
          <a:p>
            <a:pPr/>
            <a:r>
              <a:t>Versteckter Aufwand bei der Verwaltung von Mementos beim CareTaker (z.B. große Speicherverwaltungslast beim Speichern von Mementos)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Screen Shot 2020-12-09 at 07.21.30.png" descr="Screen Shot 2020-12-09 at 07.21.3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08417" y="219743"/>
            <a:ext cx="16367166" cy="1327651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8" name="15. Memento.jpg" descr="15. Memento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472690" y="3383751"/>
            <a:ext cx="15438620" cy="694849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Code-Beispiel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Code-Beispiel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trateg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Strategy</a:t>
            </a:r>
          </a:p>
        </p:txBody>
      </p:sp>
      <p:sp>
        <p:nvSpPr>
          <p:cNvPr id="243" name="Strategie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Strategie</a:t>
            </a:r>
          </a:p>
        </p:txBody>
      </p:sp>
      <p:sp>
        <p:nvSpPr>
          <p:cNvPr id="244" name="Quelle: https://refactoring.guru/design-patterns/strategy"/>
          <p:cNvSpPr txBox="1"/>
          <p:nvPr/>
        </p:nvSpPr>
        <p:spPr>
          <a:xfrm>
            <a:off x="10728406" y="12106507"/>
            <a:ext cx="7751979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Quelle: </a:t>
            </a:r>
            <a:r>
              <a:rPr u="sng">
                <a:hlinkClick r:id="rId2" invalidUrl="" action="" tgtFrame="" tooltip="" history="1" highlightClick="0" endSnd="0"/>
              </a:rPr>
              <a:t>https://refactoring.guru/design-patterns/strategy</a:t>
            </a:r>
          </a:p>
        </p:txBody>
      </p:sp>
      <p:pic>
        <p:nvPicPr>
          <p:cNvPr id="245" name="Screen Shot 2020-12-09 at 07.35.20.png" descr="Screen Shot 2020-12-09 at 07.35.20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184184" y="848513"/>
            <a:ext cx="16840424" cy="1114008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Demo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Demo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" name="16. Strategy example.jpg" descr="16. Strategy example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270647" y="692489"/>
            <a:ext cx="13842706" cy="1233102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Zweck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Zweck</a:t>
            </a:r>
          </a:p>
        </p:txBody>
      </p:sp>
      <p:sp>
        <p:nvSpPr>
          <p:cNvPr id="252" name="Definition einer Familie von einzeln gekapselten, austauschbaren Algorithmen…"/>
          <p:cNvSpPr txBox="1"/>
          <p:nvPr>
            <p:ph type="body" idx="1"/>
          </p:nvPr>
        </p:nvSpPr>
        <p:spPr>
          <a:xfrm>
            <a:off x="1206500" y="2729994"/>
            <a:ext cx="21971000" cy="8256012"/>
          </a:xfrm>
          <a:prstGeom prst="rect">
            <a:avLst/>
          </a:prstGeom>
        </p:spPr>
        <p:txBody>
          <a:bodyPr/>
          <a:lstStyle/>
          <a:p>
            <a:pPr/>
            <a:r>
              <a:t>Definition einer Familie von einzeln gekapselten, austauschbaren Algorithmen</a:t>
            </a:r>
          </a:p>
          <a:p>
            <a:pPr/>
            <a:r>
              <a:t>ermöglicht variable und von Client unabhängige Nutzung eines Algorithmus</a:t>
            </a:r>
          </a:p>
        </p:txBody>
      </p:sp>
      <p:pic>
        <p:nvPicPr>
          <p:cNvPr id="253" name="Screen Shot 2020-12-13 at 23.05.26.png" descr="Screen Shot 2020-12-13 at 23.05.2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083567" y="5986080"/>
            <a:ext cx="14216866" cy="6533590"/>
          </a:xfrm>
          <a:prstGeom prst="rect">
            <a:avLst/>
          </a:prstGeom>
          <a:ln w="12700">
            <a:miter lim="400000"/>
          </a:ln>
        </p:spPr>
      </p:pic>
      <p:sp>
        <p:nvSpPr>
          <p:cNvPr id="254" name="Quelle: https://refactoring.guru/images/patterns/content/strategy/strategy-comic-1-en.png"/>
          <p:cNvSpPr txBox="1"/>
          <p:nvPr/>
        </p:nvSpPr>
        <p:spPr>
          <a:xfrm>
            <a:off x="5970269" y="12585970"/>
            <a:ext cx="12443461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Quelle: </a:t>
            </a:r>
            <a:r>
              <a:rPr u="sng">
                <a:hlinkClick r:id="rId3" invalidUrl="" action="" tgtFrame="" tooltip="" history="1" highlightClick="0" endSnd="0"/>
              </a:rPr>
              <a:t>https://refactoring.guru/images/patterns/content/strategy/strategy-comic-1-en.png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Anwendbarkeit (geeignet, wenn… 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Anwendbarkeit (geeignet, wenn… )</a:t>
            </a:r>
          </a:p>
        </p:txBody>
      </p:sp>
      <p:sp>
        <p:nvSpPr>
          <p:cNvPr id="257" name="stellt Möglichkeit zur Verfügung, eine Klasse mit einer von vielen verschiedenen Verhaltensweisen auszustatten…"/>
          <p:cNvSpPr txBox="1"/>
          <p:nvPr>
            <p:ph type="body" idx="1"/>
          </p:nvPr>
        </p:nvSpPr>
        <p:spPr>
          <a:xfrm>
            <a:off x="1206500" y="3035558"/>
            <a:ext cx="21971000" cy="9857688"/>
          </a:xfrm>
          <a:prstGeom prst="rect">
            <a:avLst/>
          </a:prstGeom>
        </p:spPr>
        <p:txBody>
          <a:bodyPr/>
          <a:lstStyle/>
          <a:p>
            <a:pPr/>
            <a:r>
              <a:t>stellt Möglichkeit zur Verfügung, eine Klasse mit einer von vielen verschiedenen Verhaltensweisen auszustatten</a:t>
            </a:r>
          </a:p>
          <a:p>
            <a:pPr/>
            <a:r>
              <a:t>verschiedene Varianten eines Algorithmus notwendig sind (z.B. unterschiedliche Kompromisse zwischen Speicherbedarf und Rechenzeit)</a:t>
            </a:r>
          </a:p>
          <a:p>
            <a:pPr/>
            <a:r>
              <a:t>Implementation verschiedener Varianten einer Klassenhierarchie von Algorithmen</a:t>
            </a:r>
          </a:p>
          <a:p>
            <a:pPr/>
            <a:r>
              <a:t>wenn Algorithmus Daten verwendet, von dem der Client keine Kenntnis hat</a:t>
            </a:r>
          </a:p>
          <a:p>
            <a:pPr/>
            <a:r>
              <a:t>bedingte Anweisungen in eine eigene Klasse verpackt werden soll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Konsequenzen (Vor- und Nachteile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Konsequenzen (Vor- und Nachteile)</a:t>
            </a:r>
          </a:p>
        </p:txBody>
      </p:sp>
      <p:sp>
        <p:nvSpPr>
          <p:cNvPr id="260" name="Entstehung einer Familie verwandter Algorithmen (oder Verhaltensweisen)…"/>
          <p:cNvSpPr txBox="1"/>
          <p:nvPr>
            <p:ph type="body" idx="1"/>
          </p:nvPr>
        </p:nvSpPr>
        <p:spPr>
          <a:xfrm>
            <a:off x="1206500" y="3157783"/>
            <a:ext cx="21971000" cy="10083318"/>
          </a:xfrm>
          <a:prstGeom prst="rect">
            <a:avLst/>
          </a:prstGeom>
        </p:spPr>
        <p:txBody>
          <a:bodyPr/>
          <a:lstStyle/>
          <a:p>
            <a:pPr marL="566927" indent="-566927" defTabSz="2267655">
              <a:spcBef>
                <a:spcPts val="4100"/>
              </a:spcBef>
              <a:defRPr sz="4464"/>
            </a:pPr>
            <a:r>
              <a:t>Entstehung einer Familie verwandter Algorithmen (oder Verhaltensweisen)</a:t>
            </a:r>
          </a:p>
          <a:p>
            <a:pPr marL="566927" indent="-566927" defTabSz="2267655">
              <a:spcBef>
                <a:spcPts val="4100"/>
              </a:spcBef>
              <a:defRPr sz="4464"/>
            </a:pPr>
            <a:r>
              <a:t>Alternative zur Erstellung von Unterklassen (durch Komposition wird der Algorithmus leicht veränder-, austausch- und erweiterbar</a:t>
            </a:r>
          </a:p>
          <a:p>
            <a:pPr marL="566927" indent="-566927" defTabSz="2267655">
              <a:spcBef>
                <a:spcPts val="4100"/>
              </a:spcBef>
              <a:defRPr sz="4464"/>
            </a:pPr>
            <a:r>
              <a:t>beseitigt das Erfordernis bedingter Anweisungen durch Polymorphismus (z.B. beim Refactoring von Switch Statements)</a:t>
            </a:r>
          </a:p>
          <a:p>
            <a:pPr marL="566927" indent="-566927" defTabSz="2267655">
              <a:spcBef>
                <a:spcPts val="4100"/>
              </a:spcBef>
              <a:defRPr sz="4464"/>
            </a:pPr>
            <a:r>
              <a:t>verschiedene Auswahl von Implementierungen desselben Verhaltens (Kompromiss zwischen Speicherbedarf und Rechenzeit)</a:t>
            </a:r>
          </a:p>
          <a:p>
            <a:pPr marL="566927" indent="-566927" defTabSz="2267655">
              <a:spcBef>
                <a:spcPts val="4100"/>
              </a:spcBef>
              <a:defRPr sz="4464"/>
            </a:pPr>
            <a:r>
              <a:t>Client muss wissen, wie sich die Strategien voneinander unterscheiden (bedingte Enthüllung von Implementierungen)</a:t>
            </a:r>
          </a:p>
          <a:p>
            <a:pPr marL="566927" indent="-566927" defTabSz="2267655">
              <a:spcBef>
                <a:spcPts val="4100"/>
              </a:spcBef>
              <a:defRPr sz="4464"/>
            </a:pPr>
            <a:r>
              <a:t>Mehraufwand bei der Kommunikation zwischen </a:t>
            </a:r>
            <a:r>
              <a:rPr i="1"/>
              <a:t>Strategy</a:t>
            </a:r>
            <a:r>
              <a:t> und </a:t>
            </a:r>
            <a:r>
              <a:rPr i="1"/>
              <a:t>Context</a:t>
            </a:r>
            <a:endParaRPr i="1"/>
          </a:p>
          <a:p>
            <a:pPr marL="566927" indent="-566927" defTabSz="2267655">
              <a:spcBef>
                <a:spcPts val="4100"/>
              </a:spcBef>
              <a:defRPr sz="4464"/>
            </a:pPr>
            <a:r>
              <a:t>erhöhte Anzahl von Objekten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2" name="16. Strategy.jpg" descr="16. Strategy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678141" y="2659812"/>
            <a:ext cx="11027718" cy="83963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Code-Beispiel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Code-Beispiel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Bedeutung der Entwurfsmuster"/>
          <p:cNvSpPr txBox="1"/>
          <p:nvPr>
            <p:ph type="title" idx="4294967295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Bedeutung der Entwurfsmuster</a:t>
            </a:r>
          </a:p>
        </p:txBody>
      </p:sp>
      <p:sp>
        <p:nvSpPr>
          <p:cNvPr id="166" name="beschreibt eine “generische” Lösung für ein Entwurfsproblem - wiederverwendbare Vorlage zur Problemlösung…"/>
          <p:cNvSpPr txBox="1"/>
          <p:nvPr/>
        </p:nvSpPr>
        <p:spPr>
          <a:xfrm>
            <a:off x="874831" y="2884148"/>
            <a:ext cx="22634338" cy="94746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609600" indent="-609600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>
                <a:solidFill>
                  <a:srgbClr val="000000"/>
                </a:solidFill>
              </a:defRPr>
            </a:pPr>
            <a:r>
              <a:t>beschreibt eine “generische” Lösung für ein Entwurfsproblem - wiederverwendbare Vorlage zur Problemlösung</a:t>
            </a:r>
          </a:p>
          <a:p>
            <a:pPr marL="609600" indent="-609600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b="1" sz="4800">
                <a:solidFill>
                  <a:srgbClr val="000000"/>
                </a:solidFill>
              </a:defRPr>
            </a:pPr>
            <a:r>
              <a:t>Entwickler sollen einheitliche Sprache über Systemdesign sprechen</a:t>
            </a:r>
          </a:p>
          <a:p>
            <a:pPr marL="609600" indent="-609600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>
                <a:solidFill>
                  <a:srgbClr val="000000"/>
                </a:solidFill>
              </a:defRPr>
            </a:pPr>
            <a:r>
              <a:t>Garantie, dass das System unabhängig von Generierung, Komposition und Darstellung seiner Objekte funktioniert</a:t>
            </a:r>
          </a:p>
          <a:p>
            <a:pPr marL="609600" indent="-609600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>
                <a:solidFill>
                  <a:srgbClr val="000000"/>
                </a:solidFill>
              </a:defRPr>
            </a:pPr>
            <a:r>
              <a:t>Verwendung von Objektkomposition und Dependency Inversion</a:t>
            </a:r>
          </a:p>
          <a:p>
            <a:pPr marL="609600" indent="-609600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>
                <a:solidFill>
                  <a:srgbClr val="000000"/>
                </a:solidFill>
              </a:defRPr>
            </a:pPr>
            <a:r>
              <a:t>Implementierung gegen Schnittstellen (Interfaces od. abstrakte Klassen)</a:t>
            </a:r>
          </a:p>
          <a:p>
            <a:pPr marL="609600" indent="-609600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>
                <a:solidFill>
                  <a:srgbClr val="000000"/>
                </a:solidFill>
              </a:defRPr>
            </a:pPr>
            <a:r>
              <a:t>Bewahren des Open-Closed-Prinzips</a:t>
            </a:r>
          </a:p>
          <a:p>
            <a:pPr marL="609600" indent="-609600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>
                <a:solidFill>
                  <a:srgbClr val="000000"/>
                </a:solidFill>
              </a:defRPr>
            </a:pPr>
            <a:r>
              <a:t>flexibles Design, geringer Wartungsaufwand, hohe Wiederverwendbarkeit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Comman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Command</a:t>
            </a:r>
          </a:p>
        </p:txBody>
      </p:sp>
      <p:sp>
        <p:nvSpPr>
          <p:cNvPr id="267" name="Befehl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Befehl</a:t>
            </a:r>
          </a:p>
        </p:txBody>
      </p:sp>
      <p:sp>
        <p:nvSpPr>
          <p:cNvPr id="268" name="Quelle: https://refactoring.guru/design-patterns/command"/>
          <p:cNvSpPr txBox="1"/>
          <p:nvPr/>
        </p:nvSpPr>
        <p:spPr>
          <a:xfrm>
            <a:off x="13624798" y="12010381"/>
            <a:ext cx="8023861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Quelle: </a:t>
            </a:r>
            <a:r>
              <a:rPr u="sng">
                <a:hlinkClick r:id="rId2" invalidUrl="" action="" tgtFrame="" tooltip="" history="1" highlightClick="0" endSnd="0"/>
              </a:rPr>
              <a:t>https://refactoring.guru/design-patterns/command</a:t>
            </a:r>
          </a:p>
        </p:txBody>
      </p:sp>
      <p:pic>
        <p:nvPicPr>
          <p:cNvPr id="269" name="Screen Shot 2020-12-09 at 07.37.07.png" descr="Screen Shot 2020-12-09 at 07.37.07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025289" y="879353"/>
            <a:ext cx="16338064" cy="1049634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Demo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Demo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3" name="17. Command example.jpg" descr="17. Command example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715439" y="504705"/>
            <a:ext cx="8953123" cy="1270659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Zweck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Zweck</a:t>
            </a:r>
          </a:p>
        </p:txBody>
      </p:sp>
      <p:sp>
        <p:nvSpPr>
          <p:cNvPr id="276" name="Kapselung eines Requests als Objekt, um so Parametrisierung von Clients mit verschiedenen Requests, Warteschlangen- oder Loggong-Operationen zu ermöglichen (+ Rückgängigmachen)"/>
          <p:cNvSpPr txBox="1"/>
          <p:nvPr>
            <p:ph type="body" idx="1"/>
          </p:nvPr>
        </p:nvSpPr>
        <p:spPr>
          <a:xfrm>
            <a:off x="1206500" y="2729994"/>
            <a:ext cx="21971000" cy="8256012"/>
          </a:xfrm>
          <a:prstGeom prst="rect">
            <a:avLst/>
          </a:prstGeom>
        </p:spPr>
        <p:txBody>
          <a:bodyPr/>
          <a:lstStyle/>
          <a:p>
            <a:pPr/>
            <a:r>
              <a:t>Kapselung eines Requests als Objekt, um so Parametrisierung von Clients mit verschiedenen Requests, Warteschlangen- oder Loggong-Operationen zu ermöglichen (+ Rückgängigmachen)</a:t>
            </a:r>
          </a:p>
        </p:txBody>
      </p:sp>
      <p:pic>
        <p:nvPicPr>
          <p:cNvPr id="277" name="Screen Shot 2020-12-13 at 23.08.15.png" descr="Screen Shot 2020-12-13 at 23.08.1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671226" y="5714899"/>
            <a:ext cx="5194282" cy="6348567"/>
          </a:xfrm>
          <a:prstGeom prst="rect">
            <a:avLst/>
          </a:prstGeom>
          <a:ln w="12700">
            <a:miter lim="400000"/>
          </a:ln>
        </p:spPr>
      </p:pic>
      <p:pic>
        <p:nvPicPr>
          <p:cNvPr id="278" name="Screen Shot 2020-12-13 at 23.08.20.png" descr="Screen Shot 2020-12-13 at 23.08.20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606759" y="6578051"/>
            <a:ext cx="9815174" cy="4622263"/>
          </a:xfrm>
          <a:prstGeom prst="rect">
            <a:avLst/>
          </a:prstGeom>
          <a:ln w="12700">
            <a:miter lim="400000"/>
          </a:ln>
        </p:spPr>
      </p:pic>
      <p:sp>
        <p:nvSpPr>
          <p:cNvPr id="279" name="Quelle: https://refactoring.guru/images/patterns/diagrams/command/problem1.png"/>
          <p:cNvSpPr txBox="1"/>
          <p:nvPr/>
        </p:nvSpPr>
        <p:spPr>
          <a:xfrm>
            <a:off x="542851" y="12489843"/>
            <a:ext cx="11451032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Quelle: </a:t>
            </a:r>
            <a:r>
              <a:rPr u="sng">
                <a:hlinkClick r:id="rId4" invalidUrl="" action="" tgtFrame="" tooltip="" history="1" highlightClick="0" endSnd="0"/>
              </a:rPr>
              <a:t>https://refactoring.guru/images/patterns/diagrams/command/problem1.png</a:t>
            </a:r>
          </a:p>
        </p:txBody>
      </p:sp>
      <p:sp>
        <p:nvSpPr>
          <p:cNvPr id="280" name="Quelle: https://refactoring.guru/images/patterns/diagrams/command/problem2.png"/>
          <p:cNvSpPr txBox="1"/>
          <p:nvPr/>
        </p:nvSpPr>
        <p:spPr>
          <a:xfrm>
            <a:off x="11788831" y="11507241"/>
            <a:ext cx="11451032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Quelle: </a:t>
            </a:r>
            <a:r>
              <a:rPr u="sng">
                <a:hlinkClick r:id="rId5" invalidUrl="" action="" tgtFrame="" tooltip="" history="1" highlightClick="0" endSnd="0"/>
              </a:rPr>
              <a:t>https://refactoring.guru/images/patterns/diagrams/command/problem2.png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Anwendbarkeit (geeignet, wenn… 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Anwendbarkeit (geeignet, wenn… )</a:t>
            </a:r>
          </a:p>
        </p:txBody>
      </p:sp>
      <p:sp>
        <p:nvSpPr>
          <p:cNvPr id="283" name="Objekte mit einer ausführenden Operation parametrisiert werden sollen (z.B. durch Callback in prozeduralen Sprachen)…"/>
          <p:cNvSpPr txBox="1"/>
          <p:nvPr>
            <p:ph type="body" idx="1"/>
          </p:nvPr>
        </p:nvSpPr>
        <p:spPr>
          <a:xfrm>
            <a:off x="1206500" y="3035558"/>
            <a:ext cx="21971000" cy="9857688"/>
          </a:xfrm>
          <a:prstGeom prst="rect">
            <a:avLst/>
          </a:prstGeom>
        </p:spPr>
        <p:txBody>
          <a:bodyPr/>
          <a:lstStyle/>
          <a:p>
            <a:pPr/>
            <a:r>
              <a:t>Objekte mit einer ausführenden Operation parametrisiert werden sollen (z.B. durch Callback in prozeduralen Sprachen)</a:t>
            </a:r>
          </a:p>
          <a:p>
            <a:pPr/>
            <a:r>
              <a:t>Requests spezifiziert, in Warteschlange gestellt und zu versch. Zeitpunkten ausgeführt werden sollen</a:t>
            </a:r>
          </a:p>
          <a:p>
            <a:pPr/>
            <a:r>
              <a:t>UNDO (Rückgängigmachen von Operationen) unterstützt werden soll (Befehlshistorie)</a:t>
            </a:r>
          </a:p>
          <a:p>
            <a:pPr/>
            <a:r>
              <a:t>Protokollierung vorgenommener Änderungen unterstützt werden soll (z.B. Wiederherstellung nach Systemcrash)</a:t>
            </a:r>
          </a:p>
          <a:p>
            <a:pPr/>
            <a:r>
              <a:t>ein System mit komplexen Operationen strukturiert werden soll, die auf primitiven Operationen aufbaut (z.B. Transaktionen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Konsequenzen (Vor- und Nachteile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Konsequenzen (Vor- und Nachteile)</a:t>
            </a:r>
          </a:p>
        </p:txBody>
      </p:sp>
      <p:sp>
        <p:nvSpPr>
          <p:cNvPr id="286" name="entkoppelt Objekt, welches die Operation auslöst, von Objekt, welches in der Lage ist, sie auszuführen…"/>
          <p:cNvSpPr txBox="1"/>
          <p:nvPr>
            <p:ph type="body" idx="1"/>
          </p:nvPr>
        </p:nvSpPr>
        <p:spPr>
          <a:xfrm>
            <a:off x="1206500" y="3157783"/>
            <a:ext cx="21971000" cy="9019922"/>
          </a:xfrm>
          <a:prstGeom prst="rect">
            <a:avLst/>
          </a:prstGeom>
        </p:spPr>
        <p:txBody>
          <a:bodyPr/>
          <a:lstStyle/>
          <a:p>
            <a:pPr/>
            <a:r>
              <a:t>entkoppelt Objekt, welches die Operation auslöst, von Objekt, welches in der Lage ist, sie auszuführen</a:t>
            </a:r>
          </a:p>
          <a:p>
            <a:pPr/>
            <a:r>
              <a:t>Command-Objekte sind Objekte erster Ordnung, die wie andere Objekte manipuliert und erweitert werden können</a:t>
            </a:r>
          </a:p>
          <a:p>
            <a:pPr/>
            <a:r>
              <a:t>mehrere Befehle können zu einzigen Command-Objekt zusammengefügt werden</a:t>
            </a:r>
          </a:p>
        </p:txBody>
      </p:sp>
      <p:pic>
        <p:nvPicPr>
          <p:cNvPr id="287" name="Screen Shot 2020-12-13 at 23.17.42.png" descr="Screen Shot 2020-12-13 at 23.17.4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03724" y="7880283"/>
            <a:ext cx="14176552" cy="509136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9" name="Screen Shot 2020-12-13 at 23.20.50.png" descr="Screen Shot 2020-12-13 at 23.20.5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856553" y="2971759"/>
            <a:ext cx="12670894" cy="7772482"/>
          </a:xfrm>
          <a:prstGeom prst="rect">
            <a:avLst/>
          </a:prstGeom>
          <a:ln w="12700">
            <a:miter lim="400000"/>
          </a:ln>
        </p:spPr>
      </p:pic>
      <p:sp>
        <p:nvSpPr>
          <p:cNvPr id="290" name="Quelle: https://refactoring.guru/images/patterns/content/command/command-comic-1.png"/>
          <p:cNvSpPr txBox="1"/>
          <p:nvPr/>
        </p:nvSpPr>
        <p:spPr>
          <a:xfrm>
            <a:off x="5924245" y="10951826"/>
            <a:ext cx="12535511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Quelle: </a:t>
            </a:r>
            <a:r>
              <a:rPr u="sng">
                <a:hlinkClick r:id="rId3" invalidUrl="" action="" tgtFrame="" tooltip="" history="1" highlightClick="0" endSnd="0"/>
              </a:rPr>
              <a:t>https://refactoring.guru/images/patterns/content/command/command-comic-1.png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2" name="17. Command.jpg" descr="17. Command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625093" y="613649"/>
            <a:ext cx="15133814" cy="124887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Code-Beispiel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Code-Beispiel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Observe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Observer</a:t>
            </a:r>
          </a:p>
        </p:txBody>
      </p:sp>
      <p:sp>
        <p:nvSpPr>
          <p:cNvPr id="297" name="Beobachter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Beobachter</a:t>
            </a:r>
          </a:p>
        </p:txBody>
      </p:sp>
      <p:sp>
        <p:nvSpPr>
          <p:cNvPr id="298" name="Quelle: https://refactoring.guru/design-patterns/observer"/>
          <p:cNvSpPr txBox="1"/>
          <p:nvPr/>
        </p:nvSpPr>
        <p:spPr>
          <a:xfrm>
            <a:off x="11010592" y="11850171"/>
            <a:ext cx="7842200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Quelle: </a:t>
            </a:r>
            <a:r>
              <a:rPr u="sng">
                <a:hlinkClick r:id="rId2" invalidUrl="" action="" tgtFrame="" tooltip="" history="1" highlightClick="0" endSnd="0"/>
              </a:rPr>
              <a:t>https://refactoring.guru/design-patterns/observer</a:t>
            </a:r>
          </a:p>
        </p:txBody>
      </p:sp>
      <p:pic>
        <p:nvPicPr>
          <p:cNvPr id="299" name="Screen Shot 2020-12-09 at 07.38.46.png" descr="Screen Shot 2020-12-09 at 07.38.46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569296" y="494849"/>
            <a:ext cx="16724791" cy="1119428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beschäftigen sich mit Algorithmen und Zuweisung von Zuständigkeiten an Objekte…"/>
          <p:cNvSpPr txBox="1"/>
          <p:nvPr/>
        </p:nvSpPr>
        <p:spPr>
          <a:xfrm>
            <a:off x="874831" y="2904729"/>
            <a:ext cx="22634338" cy="39110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609600" indent="-609600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>
                <a:solidFill>
                  <a:srgbClr val="000000"/>
                </a:solidFill>
              </a:defRPr>
            </a:pPr>
            <a:r>
              <a:t>beschäftigen sich mit Algorithmen und Zuweisung von Zuständigkeiten an Objekte</a:t>
            </a:r>
          </a:p>
          <a:p>
            <a:pPr marL="609600" indent="-609600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>
                <a:solidFill>
                  <a:srgbClr val="000000"/>
                </a:solidFill>
              </a:defRPr>
            </a:pPr>
            <a:r>
              <a:t>beschreiben wechselseitige Kommunikationsmuster</a:t>
            </a:r>
          </a:p>
          <a:p>
            <a:pPr marL="609600" indent="-609600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>
                <a:solidFill>
                  <a:srgbClr val="000000"/>
                </a:solidFill>
              </a:defRPr>
            </a:pPr>
            <a:r>
              <a:t>Erfassung komplexer Programmabläufe</a:t>
            </a:r>
          </a:p>
        </p:txBody>
      </p:sp>
      <p:sp>
        <p:nvSpPr>
          <p:cNvPr id="169" name="Bedeutung der Verhaltensmuster"/>
          <p:cNvSpPr txBox="1"/>
          <p:nvPr>
            <p:ph type="title" idx="4294967295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Bedeutung der Verhaltensmuster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Demo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Demo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3" name="18. Observer example.jpg" descr="18. Observer example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57805" y="1609909"/>
            <a:ext cx="18668390" cy="1049618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Zweck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Zweck</a:t>
            </a:r>
          </a:p>
        </p:txBody>
      </p:sp>
      <p:sp>
        <p:nvSpPr>
          <p:cNvPr id="306" name="Definition einer 1:n-Abhängigkeit zwischen Objekten, damit nach Zustandsänderungen eines Objektes alle davon abhängigen Objekte benachrichtigt und automatisch aktualisiert werden"/>
          <p:cNvSpPr txBox="1"/>
          <p:nvPr>
            <p:ph type="body" idx="1"/>
          </p:nvPr>
        </p:nvSpPr>
        <p:spPr>
          <a:xfrm>
            <a:off x="1206500" y="2729994"/>
            <a:ext cx="21971000" cy="8256012"/>
          </a:xfrm>
          <a:prstGeom prst="rect">
            <a:avLst/>
          </a:prstGeom>
        </p:spPr>
        <p:txBody>
          <a:bodyPr/>
          <a:lstStyle/>
          <a:p>
            <a:pPr/>
            <a:r>
              <a:t>Definition einer 1:n-Abhängigkeit zwischen Objekten, damit nach Zustandsänderungen eines Objektes alle davon abhängigen Objekte benachrichtigt und automatisch aktualisiert werden</a:t>
            </a:r>
          </a:p>
        </p:txBody>
      </p:sp>
      <p:sp>
        <p:nvSpPr>
          <p:cNvPr id="307" name="Quelle: https://refactoring.guru/images/patterns/content/observer/observer-comic-1-en.png"/>
          <p:cNvSpPr txBox="1"/>
          <p:nvPr/>
        </p:nvSpPr>
        <p:spPr>
          <a:xfrm>
            <a:off x="5888431" y="12169423"/>
            <a:ext cx="12607138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Quelle: </a:t>
            </a:r>
            <a:r>
              <a:rPr u="sng">
                <a:hlinkClick r:id="rId2" invalidUrl="" action="" tgtFrame="" tooltip="" history="1" highlightClick="0" endSnd="0"/>
              </a:rPr>
              <a:t>https://refactoring.guru/images/patterns/content/observer/observer-comic-1-en.png</a:t>
            </a:r>
          </a:p>
        </p:txBody>
      </p:sp>
      <p:pic>
        <p:nvPicPr>
          <p:cNvPr id="308" name="Screen Shot 2020-12-13 at 23.22.56.png" descr="Screen Shot 2020-12-13 at 23.22.56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802890" y="5826130"/>
            <a:ext cx="12778220" cy="626702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Anwendbarkeit (geeignet, wenn… 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Anwendbarkeit (geeignet, wenn… )</a:t>
            </a:r>
          </a:p>
        </p:txBody>
      </p:sp>
      <p:sp>
        <p:nvSpPr>
          <p:cNvPr id="311" name="Abstraktion besitzt zwei Aspekte und einer davon ist vom anderen abhängig. Kapseln durch Observer in verschiedene Objekte gestattet unabhängige Änderung und Wiederverwendung…"/>
          <p:cNvSpPr txBox="1"/>
          <p:nvPr>
            <p:ph type="body" idx="1"/>
          </p:nvPr>
        </p:nvSpPr>
        <p:spPr>
          <a:xfrm>
            <a:off x="1206500" y="3035558"/>
            <a:ext cx="21971000" cy="9857688"/>
          </a:xfrm>
          <a:prstGeom prst="rect">
            <a:avLst/>
          </a:prstGeom>
        </p:spPr>
        <p:txBody>
          <a:bodyPr/>
          <a:lstStyle/>
          <a:p>
            <a:pPr/>
            <a:r>
              <a:t>Abstraktion besitzt zwei Aspekte und einer davon ist vom anderen abhängig. Kapseln durch Observer in verschiedene Objekte gestattet unabhängige Änderung und Wiederverwendung</a:t>
            </a:r>
          </a:p>
          <a:p>
            <a:pPr/>
            <a:r>
              <a:t>Modifikation eines Objektes erfordert Änderung anderer Objekte - es ist nicht bekannt wie viele</a:t>
            </a:r>
          </a:p>
          <a:p>
            <a:pPr/>
            <a:r>
              <a:t>ein Objekt soll andere Objekte benachrichtigen können (ohne zu wissen, um welche Objekte es sich handelt)</a:t>
            </a:r>
          </a:p>
        </p:txBody>
      </p:sp>
      <p:pic>
        <p:nvPicPr>
          <p:cNvPr id="312" name="Screen Shot 2020-12-13 at 23.31.47.png" descr="Screen Shot 2020-12-13 at 23.31.4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289832" y="8685131"/>
            <a:ext cx="8271611" cy="4057112"/>
          </a:xfrm>
          <a:prstGeom prst="rect">
            <a:avLst/>
          </a:prstGeom>
          <a:ln w="12700">
            <a:miter lim="400000"/>
          </a:ln>
        </p:spPr>
      </p:pic>
      <p:sp>
        <p:nvSpPr>
          <p:cNvPr id="313" name="Quelle: https://refactoring.guru/images/patterns/content/observer/observer-comic-2-en.png"/>
          <p:cNvSpPr txBox="1"/>
          <p:nvPr/>
        </p:nvSpPr>
        <p:spPr>
          <a:xfrm>
            <a:off x="11122068" y="12939601"/>
            <a:ext cx="12607139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Quelle: </a:t>
            </a:r>
            <a:r>
              <a:rPr u="sng">
                <a:hlinkClick r:id="rId3" invalidUrl="" action="" tgtFrame="" tooltip="" history="1" highlightClick="0" endSnd="0"/>
              </a:rPr>
              <a:t>https://refactoring.guru/images/patterns/content/observer/observer-comic-2-en.png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Konsequenzen (Vor- und Nachteile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Konsequenzen (Vor- und Nachteile)</a:t>
            </a:r>
          </a:p>
        </p:txBody>
      </p:sp>
      <p:sp>
        <p:nvSpPr>
          <p:cNvPr id="316" name="unabhängige Änderung, Hinzufügen oder Entfernen von Subjekten und Observern…"/>
          <p:cNvSpPr txBox="1"/>
          <p:nvPr>
            <p:ph type="body" idx="1"/>
          </p:nvPr>
        </p:nvSpPr>
        <p:spPr>
          <a:xfrm>
            <a:off x="1206500" y="3157783"/>
            <a:ext cx="21971000" cy="9019922"/>
          </a:xfrm>
          <a:prstGeom prst="rect">
            <a:avLst/>
          </a:prstGeom>
        </p:spPr>
        <p:txBody>
          <a:bodyPr/>
          <a:lstStyle/>
          <a:p>
            <a:pPr/>
            <a:r>
              <a:t>unabhängige Änderung, Hinzufügen oder Entfernen von Subjekten und Observern</a:t>
            </a:r>
          </a:p>
          <a:p>
            <a:pPr/>
            <a:r>
              <a:t>Abstrakte Kopplung von Subjekt und Observer</a:t>
            </a:r>
          </a:p>
          <a:p>
            <a:pPr/>
            <a:r>
              <a:t>Unterstützung von Broadcast-Kommunikation (keine Angabe eines Empfängers vom Subjekt - automatische Weiterleitung an alle Interessenten)</a:t>
            </a:r>
          </a:p>
          <a:p>
            <a:pPr/>
            <a:r>
              <a:t>unerwartete oder fehlerhafte Aktualisierungen (Observer kennen keine anderen Observer - nicht wohldefinierte oder ordentliche Module können zu zweifelhaften Aktualisierungen führen)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8" name="18. Observer.jpg" descr="18. Observer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13078" y="3209101"/>
            <a:ext cx="16557844" cy="729779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Code-Beispiel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Code-Beispiel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Visito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Visitor</a:t>
            </a:r>
          </a:p>
        </p:txBody>
      </p:sp>
      <p:sp>
        <p:nvSpPr>
          <p:cNvPr id="323" name="Besucher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Besucher</a:t>
            </a:r>
          </a:p>
        </p:txBody>
      </p:sp>
      <p:sp>
        <p:nvSpPr>
          <p:cNvPr id="324" name="Quelle: https://refactoring.guru/design-patterns/visitor"/>
          <p:cNvSpPr txBox="1"/>
          <p:nvPr/>
        </p:nvSpPr>
        <p:spPr>
          <a:xfrm>
            <a:off x="13904756" y="12106507"/>
            <a:ext cx="7463944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Quelle: </a:t>
            </a:r>
            <a:r>
              <a:rPr u="sng">
                <a:hlinkClick r:id="rId2" invalidUrl="" action="" tgtFrame="" tooltip="" history="1" highlightClick="0" endSnd="0"/>
              </a:rPr>
              <a:t>https://refactoring.guru/design-patterns/visitor</a:t>
            </a:r>
          </a:p>
        </p:txBody>
      </p:sp>
      <p:pic>
        <p:nvPicPr>
          <p:cNvPr id="325" name="Screen Shot 2020-12-09 at 07.40.20.png" descr="Screen Shot 2020-12-09 at 07.40.20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222219" y="674109"/>
            <a:ext cx="16342711" cy="1138519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Demo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Demo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9" name="19. Visitor example.jpg" descr="19. Visitor example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280069" y="508015"/>
            <a:ext cx="13823862" cy="1269997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„Software entities … should be open for extension, but closed for modification.“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>
            <a:lvl1pPr algn="l" defTabSz="457200">
              <a:lnSpc>
                <a:spcPts val="7700"/>
              </a:lnSpc>
              <a:defRPr i="1" spc="0" sz="5300"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/>
            <a:r>
              <a:t>„Software entities … should be open for extension, but closed for modification.“</a:t>
            </a:r>
            <a:endParaRPr i="0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Zweck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Zweck</a:t>
            </a:r>
          </a:p>
        </p:txBody>
      </p:sp>
      <p:sp>
        <p:nvSpPr>
          <p:cNvPr id="332" name="Darstellung einer auf die Elemente einer Objektstruktur anzuwendenden Operation…"/>
          <p:cNvSpPr txBox="1"/>
          <p:nvPr>
            <p:ph type="body" idx="1"/>
          </p:nvPr>
        </p:nvSpPr>
        <p:spPr>
          <a:xfrm>
            <a:off x="1206500" y="2729994"/>
            <a:ext cx="21971000" cy="8256012"/>
          </a:xfrm>
          <a:prstGeom prst="rect">
            <a:avLst/>
          </a:prstGeom>
        </p:spPr>
        <p:txBody>
          <a:bodyPr/>
          <a:lstStyle/>
          <a:p>
            <a:pPr/>
            <a:r>
              <a:t>Darstellung einer auf die Elemente einer Objektstruktur anzuwendenden Operation</a:t>
            </a:r>
          </a:p>
          <a:p>
            <a:pPr/>
            <a:r>
              <a:t>Definition neuer Operation, ohne Klasse der von ihr bearbeiteten Elemente zu verändern</a:t>
            </a:r>
          </a:p>
        </p:txBody>
      </p:sp>
      <p:pic>
        <p:nvPicPr>
          <p:cNvPr id="333" name="Screen Shot 2020-12-13 at 23.49.12.png" descr="Screen Shot 2020-12-13 at 23.49.1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94853" y="6371310"/>
            <a:ext cx="13251272" cy="6527582"/>
          </a:xfrm>
          <a:prstGeom prst="rect">
            <a:avLst/>
          </a:prstGeom>
          <a:ln w="12700">
            <a:miter lim="400000"/>
          </a:ln>
        </p:spPr>
      </p:pic>
      <p:sp>
        <p:nvSpPr>
          <p:cNvPr id="334" name="Quelle: https://refactoring.guru/images/patterns/content/visitor/visitor-comic-1.png"/>
          <p:cNvSpPr txBox="1"/>
          <p:nvPr/>
        </p:nvSpPr>
        <p:spPr>
          <a:xfrm>
            <a:off x="5721033" y="12874348"/>
            <a:ext cx="11398912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Quelle: </a:t>
            </a:r>
            <a:r>
              <a:rPr u="sng">
                <a:hlinkClick r:id="rId3" invalidUrl="" action="" tgtFrame="" tooltip="" history="1" highlightClick="0" endSnd="0"/>
              </a:rPr>
              <a:t>https://refactoring.guru/images/patterns/content/visitor/visitor-comic-1.png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Anwendbarkeit (geeignet, wenn… 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Anwendbarkeit (geeignet, wenn… )</a:t>
            </a:r>
          </a:p>
        </p:txBody>
      </p:sp>
      <p:sp>
        <p:nvSpPr>
          <p:cNvPr id="337" name="Objektstruktur enthält viele Klassen von Objekten mit unterschiedlichen Schnittstellen und Objektoperationen, die von den konkreten Klassen abhängen…"/>
          <p:cNvSpPr txBox="1"/>
          <p:nvPr>
            <p:ph type="body" idx="1"/>
          </p:nvPr>
        </p:nvSpPr>
        <p:spPr>
          <a:xfrm>
            <a:off x="1206500" y="3035558"/>
            <a:ext cx="21971000" cy="9857688"/>
          </a:xfrm>
          <a:prstGeom prst="rect">
            <a:avLst/>
          </a:prstGeom>
        </p:spPr>
        <p:txBody>
          <a:bodyPr/>
          <a:lstStyle/>
          <a:p>
            <a:pPr/>
            <a:r>
              <a:t>Objektstruktur enthält viele Klassen von Objekten mit unterschiedlichen Schnittstellen und Objektoperationen, die von den konkreten Klassen abhängen</a:t>
            </a:r>
          </a:p>
          <a:p>
            <a:pPr/>
            <a:r>
              <a:t>viele individuelle und verschiedenartige Operationen mit Objekten einer Objektstruktur durchgeführten werden</a:t>
            </a:r>
          </a:p>
          <a:p>
            <a:pPr/>
            <a:r>
              <a:t>Operationen werden in derselben Klasse definiert</a:t>
            </a:r>
          </a:p>
          <a:p>
            <a:pPr/>
            <a:r>
              <a:t>seltene Änderungen der Klassen innerhalb der Objektstruktur, aber häufig neue Operationen dafür eingerichtet werden sollen</a:t>
            </a:r>
          </a:p>
          <a:p>
            <a:pPr/>
            <a:r>
              <a:t>Änderung von Klassen macht Neudefinition aller Visitor-Schnittstellen erforderlich (dann sollten Operationen in der Klasse definiert werden)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Konsequenzen (Vor- und Nachteile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Konsequenzen (Vor- und Nachteile)</a:t>
            </a:r>
          </a:p>
        </p:txBody>
      </p:sp>
      <p:sp>
        <p:nvSpPr>
          <p:cNvPr id="340" name="Visitor-Objekte erleichtern das Hinzufügen neuer Operationen…"/>
          <p:cNvSpPr txBox="1"/>
          <p:nvPr>
            <p:ph type="body" idx="1"/>
          </p:nvPr>
        </p:nvSpPr>
        <p:spPr>
          <a:xfrm>
            <a:off x="1206500" y="3157783"/>
            <a:ext cx="21971000" cy="9019922"/>
          </a:xfrm>
          <a:prstGeom prst="rect">
            <a:avLst/>
          </a:prstGeom>
        </p:spPr>
        <p:txBody>
          <a:bodyPr/>
          <a:lstStyle/>
          <a:p>
            <a:pPr marL="536447" indent="-536447" defTabSz="2145738">
              <a:spcBef>
                <a:spcPts val="3900"/>
              </a:spcBef>
              <a:defRPr sz="4224"/>
            </a:pPr>
            <a:r>
              <a:rPr i="1"/>
              <a:t>Visitor</a:t>
            </a:r>
            <a:r>
              <a:t>-Objekte erleichtern das Hinzufügen neuer Operationen</a:t>
            </a:r>
          </a:p>
          <a:p>
            <a:pPr marL="536447" indent="-536447" defTabSz="2145738">
              <a:spcBef>
                <a:spcPts val="3900"/>
              </a:spcBef>
              <a:defRPr sz="4224"/>
            </a:pPr>
            <a:r>
              <a:t>vereint einander ähnliche Operationen und trennt unähnliche voneinander (Verortung im Visitor-Objekt)</a:t>
            </a:r>
          </a:p>
          <a:p>
            <a:pPr marL="536447" indent="-536447" defTabSz="2145738">
              <a:spcBef>
                <a:spcPts val="3900"/>
              </a:spcBef>
              <a:defRPr sz="4224"/>
            </a:pPr>
            <a:r>
              <a:t>Hinzufügen neuer </a:t>
            </a:r>
            <a:r>
              <a:rPr i="1"/>
              <a:t>ConcreteElement</a:t>
            </a:r>
            <a:r>
              <a:t>-Klassen ist schwierig, da jedes Element zu einer neuen abstrakten Visitor-Operation führt + Implementierung in jeder </a:t>
            </a:r>
            <a:r>
              <a:rPr i="1"/>
              <a:t>ConcreteVisitor</a:t>
            </a:r>
            <a:r>
              <a:t>-Klasse</a:t>
            </a:r>
          </a:p>
          <a:p>
            <a:pPr marL="536447" indent="-536447" defTabSz="2145738">
              <a:spcBef>
                <a:spcPts val="3900"/>
              </a:spcBef>
              <a:defRPr sz="4224"/>
            </a:pPr>
            <a:r>
              <a:t>Benutzung des Pattern hängt von Häufigkeit der Änderungen der Klassen ab</a:t>
            </a:r>
          </a:p>
          <a:p>
            <a:pPr marL="536447" indent="-536447" defTabSz="2145738">
              <a:spcBef>
                <a:spcPts val="3900"/>
              </a:spcBef>
              <a:defRPr sz="4224"/>
            </a:pPr>
            <a:r>
              <a:t>Klassenhierachie-übergreifende Besuche (SubClass, SuperClass)</a:t>
            </a:r>
          </a:p>
          <a:p>
            <a:pPr marL="536447" indent="-536447" defTabSz="2145738">
              <a:spcBef>
                <a:spcPts val="3900"/>
              </a:spcBef>
              <a:defRPr sz="4224"/>
            </a:pPr>
            <a:r>
              <a:t>Einsammeln von Zuständen</a:t>
            </a:r>
          </a:p>
          <a:p>
            <a:pPr marL="536447" indent="-536447" defTabSz="2145738">
              <a:spcBef>
                <a:spcPts val="3900"/>
              </a:spcBef>
              <a:defRPr sz="4224"/>
            </a:pPr>
            <a:r>
              <a:t>Verletzung der Kapselung und damit Verletzung von OCP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2" name="19. Visitor.jpg" descr="19. Visitor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28447" y="766995"/>
            <a:ext cx="15327106" cy="1218201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Code-Beispiel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Code-Beispiel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tat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State</a:t>
            </a:r>
          </a:p>
        </p:txBody>
      </p:sp>
      <p:sp>
        <p:nvSpPr>
          <p:cNvPr id="347" name="Zustand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Zustand</a:t>
            </a:r>
          </a:p>
        </p:txBody>
      </p:sp>
      <p:sp>
        <p:nvSpPr>
          <p:cNvPr id="348" name="Quelle: https://refactoring.guru/design-patterns/state"/>
          <p:cNvSpPr txBox="1"/>
          <p:nvPr/>
        </p:nvSpPr>
        <p:spPr>
          <a:xfrm>
            <a:off x="10838243" y="12587138"/>
            <a:ext cx="7323126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Quelle: </a:t>
            </a:r>
            <a:r>
              <a:rPr u="sng">
                <a:hlinkClick r:id="rId2" invalidUrl="" action="" tgtFrame="" tooltip="" history="1" highlightClick="0" endSnd="0"/>
              </a:rPr>
              <a:t>https://refactoring.guru/design-patterns/state</a:t>
            </a:r>
          </a:p>
        </p:txBody>
      </p:sp>
      <p:pic>
        <p:nvPicPr>
          <p:cNvPr id="349" name="Screen Shot 2020-12-09 at 07.41.56.png" descr="Screen Shot 2020-12-09 at 07.41.56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315548" y="462807"/>
            <a:ext cx="18368517" cy="1191471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Demo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Demo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3" name="20. State example.jpg" descr="20. State example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45994" y="726926"/>
            <a:ext cx="18092012" cy="1226214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Zweck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Zweck</a:t>
            </a:r>
          </a:p>
        </p:txBody>
      </p:sp>
      <p:sp>
        <p:nvSpPr>
          <p:cNvPr id="356" name="Anpassung der Verhaltensweise eines Objektes im Fall einer internen Zustandsänderung (Wirkung wie Klassenwechsel)"/>
          <p:cNvSpPr txBox="1"/>
          <p:nvPr>
            <p:ph type="body" idx="1"/>
          </p:nvPr>
        </p:nvSpPr>
        <p:spPr>
          <a:xfrm>
            <a:off x="1206500" y="2922246"/>
            <a:ext cx="21971000" cy="8256012"/>
          </a:xfrm>
          <a:prstGeom prst="rect">
            <a:avLst/>
          </a:prstGeom>
        </p:spPr>
        <p:txBody>
          <a:bodyPr/>
          <a:lstStyle/>
          <a:p>
            <a:pPr/>
            <a:r>
              <a:t>Anpassung der Verhaltensweise eines Objektes im Fall einer internen Zustandsänderung (Wirkung wie Klassenwechsel)</a:t>
            </a:r>
          </a:p>
        </p:txBody>
      </p:sp>
      <p:pic>
        <p:nvPicPr>
          <p:cNvPr id="35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872519" y="4972406"/>
            <a:ext cx="10277124" cy="8074884"/>
          </a:xfrm>
          <a:prstGeom prst="rect">
            <a:avLst/>
          </a:prstGeom>
          <a:ln w="12700">
            <a:miter lim="400000"/>
          </a:ln>
        </p:spPr>
      </p:pic>
      <p:sp>
        <p:nvSpPr>
          <p:cNvPr id="358" name="Quelle: https://refactoring.guru/images/patterns/diagrams/state/problem2-en.png"/>
          <p:cNvSpPr txBox="1"/>
          <p:nvPr/>
        </p:nvSpPr>
        <p:spPr>
          <a:xfrm>
            <a:off x="6590994" y="13067769"/>
            <a:ext cx="11202011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Quelle: </a:t>
            </a:r>
            <a:r>
              <a:rPr u="sng">
                <a:hlinkClick r:id="rId3" invalidUrl="" action="" tgtFrame="" tooltip="" history="1" highlightClick="0" endSnd="0"/>
              </a:rPr>
              <a:t>https://refactoring.guru/images/patterns/diagrams/state/problem2-en.png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Anwendbarkeit (geeignet, wenn… 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Anwendbarkeit (geeignet, wenn… )</a:t>
            </a:r>
          </a:p>
        </p:txBody>
      </p:sp>
      <p:sp>
        <p:nvSpPr>
          <p:cNvPr id="361" name="Verhalten eines Objektes hängt von seinem Zustand ab und muss seine Verhaltensweisen zur Laufzeit von diesem Zustand ändern…"/>
          <p:cNvSpPr txBox="1"/>
          <p:nvPr>
            <p:ph type="body" idx="1"/>
          </p:nvPr>
        </p:nvSpPr>
        <p:spPr>
          <a:xfrm>
            <a:off x="1206500" y="3035558"/>
            <a:ext cx="21971000" cy="9857688"/>
          </a:xfrm>
          <a:prstGeom prst="rect">
            <a:avLst/>
          </a:prstGeom>
        </p:spPr>
        <p:txBody>
          <a:bodyPr/>
          <a:lstStyle/>
          <a:p>
            <a:pPr/>
            <a:r>
              <a:t>Verhalten eines Objektes hängt von seinem Zustand ab und muss seine Verhaltensweisen zur Laufzeit von diesem Zustand ändern</a:t>
            </a:r>
          </a:p>
          <a:p>
            <a:pPr/>
            <a:r>
              <a:t>Operationen vom Zustand des Objektes abhängen (e.g. Switch Statement)</a:t>
            </a:r>
          </a:p>
        </p:txBody>
      </p:sp>
      <p:pic>
        <p:nvPicPr>
          <p:cNvPr id="362" name="Screen Shot 2020-12-15 at 22.20.39.png" descr="Screen Shot 2020-12-15 at 22.20.3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628969" y="6083613"/>
            <a:ext cx="8295646" cy="7044916"/>
          </a:xfrm>
          <a:prstGeom prst="rect">
            <a:avLst/>
          </a:prstGeom>
          <a:ln w="12700">
            <a:miter lim="400000"/>
          </a:ln>
        </p:spPr>
      </p:pic>
      <p:sp>
        <p:nvSpPr>
          <p:cNvPr id="363" name="Quelle: https://refactoring.guru/design-patterns/state"/>
          <p:cNvSpPr txBox="1"/>
          <p:nvPr/>
        </p:nvSpPr>
        <p:spPr>
          <a:xfrm>
            <a:off x="8115229" y="13195937"/>
            <a:ext cx="7323126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Quelle: </a:t>
            </a:r>
            <a:r>
              <a:rPr u="sng">
                <a:hlinkClick r:id="rId3" invalidUrl="" action="" tgtFrame="" tooltip="" history="1" highlightClick="0" endSnd="0"/>
              </a:rPr>
              <a:t>https://refactoring.guru/design-patterns/state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object composition with interfaces.jpg" descr="object composition with interfaces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285437" y="2914931"/>
            <a:ext cx="15813127" cy="8820162"/>
          </a:xfrm>
          <a:prstGeom prst="rect">
            <a:avLst/>
          </a:prstGeom>
          <a:ln w="12700">
            <a:miter lim="400000"/>
          </a:ln>
        </p:spPr>
      </p:pic>
      <p:sp>
        <p:nvSpPr>
          <p:cNvPr id="174" name="Object Composition &amp; Dependency Inversion"/>
          <p:cNvSpPr txBox="1"/>
          <p:nvPr/>
        </p:nvSpPr>
        <p:spPr>
          <a:xfrm>
            <a:off x="1206500" y="642117"/>
            <a:ext cx="21971000" cy="9347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algn="l" defTabSz="825500">
              <a:defRPr b="1" sz="5500">
                <a:solidFill>
                  <a:srgbClr val="000000"/>
                </a:solidFill>
              </a:defRPr>
            </a:lvl1pPr>
          </a:lstStyle>
          <a:p>
            <a:pPr/>
            <a:r>
              <a:t>Object Composition &amp; Dependency Inversion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Konsequenzen (Vor- und Nachteile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Konsequenzen (Vor- und Nachteile)</a:t>
            </a:r>
          </a:p>
        </p:txBody>
      </p:sp>
      <p:sp>
        <p:nvSpPr>
          <p:cNvPr id="366" name="verortet zustandspezifische Verhaltensweisen + verteilt sie auf verschiedene Zustände (zustandsspezifischer Code findet sich in State-Unterklasse und damit einfache Erweiterung)…"/>
          <p:cNvSpPr txBox="1"/>
          <p:nvPr>
            <p:ph type="body" idx="1"/>
          </p:nvPr>
        </p:nvSpPr>
        <p:spPr>
          <a:xfrm>
            <a:off x="1206500" y="3157783"/>
            <a:ext cx="21971000" cy="9019922"/>
          </a:xfrm>
          <a:prstGeom prst="rect">
            <a:avLst/>
          </a:prstGeom>
        </p:spPr>
        <p:txBody>
          <a:bodyPr/>
          <a:lstStyle/>
          <a:p>
            <a:pPr/>
            <a:r>
              <a:t>verortet zustandspezifische Verhaltensweisen + verteilt sie auf verschiedene Zustände (zustandsspezifischer Code findet sich in </a:t>
            </a:r>
            <a:r>
              <a:rPr i="1"/>
              <a:t>State</a:t>
            </a:r>
            <a:r>
              <a:t>-Unterklasse und damit einfache Erweiterung)</a:t>
            </a:r>
          </a:p>
          <a:p>
            <a:pPr/>
            <a:r>
              <a:t>Zustandsänderungen werden deutlich hervorgehoben</a:t>
            </a:r>
          </a:p>
          <a:p>
            <a:pPr/>
            <a:r>
              <a:rPr i="1"/>
              <a:t>State</a:t>
            </a:r>
            <a:r>
              <a:t>-Objekte können gemeinsam genutzt werden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" name="20. State.jpg" descr="20. State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999627" y="4126434"/>
            <a:ext cx="12384746" cy="546313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Code-Beispiel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Code-Beispiel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Template Metho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Template Method</a:t>
            </a:r>
          </a:p>
        </p:txBody>
      </p:sp>
      <p:sp>
        <p:nvSpPr>
          <p:cNvPr id="373" name="Schablonenmethode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Schablonenmethode</a:t>
            </a:r>
          </a:p>
        </p:txBody>
      </p:sp>
      <p:sp>
        <p:nvSpPr>
          <p:cNvPr id="374" name="Quelle: https://refactoring.guru/design-patterns/template-method"/>
          <p:cNvSpPr txBox="1"/>
          <p:nvPr/>
        </p:nvSpPr>
        <p:spPr>
          <a:xfrm>
            <a:off x="13133613" y="10696657"/>
            <a:ext cx="9006231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Quelle: </a:t>
            </a:r>
            <a:r>
              <a:rPr u="sng">
                <a:hlinkClick r:id="rId2" invalidUrl="" action="" tgtFrame="" tooltip="" history="1" highlightClick="0" endSnd="0"/>
              </a:rPr>
              <a:t>https://refactoring.guru/design-patterns/template-method</a:t>
            </a:r>
          </a:p>
        </p:txBody>
      </p:sp>
      <p:pic>
        <p:nvPicPr>
          <p:cNvPr id="375" name="Screen Shot 2020-12-09 at 07.43.41.png" descr="Screen Shot 2020-12-09 at 07.43.4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626600" y="2678306"/>
            <a:ext cx="13402993" cy="775695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Demo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Demo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9" name="21. Template Method example.jpg" descr="21. Template Method example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556998" y="801427"/>
            <a:ext cx="11270004" cy="1211314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Zweck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Zweck</a:t>
            </a:r>
          </a:p>
        </p:txBody>
      </p:sp>
      <p:sp>
        <p:nvSpPr>
          <p:cNvPr id="382" name="Definition der Grundstruktur eines Algorithmus in einer Operation sowie Delegation einiger Ablaufschritte an Unterklassen…"/>
          <p:cNvSpPr txBox="1"/>
          <p:nvPr>
            <p:ph type="body" idx="1"/>
          </p:nvPr>
        </p:nvSpPr>
        <p:spPr>
          <a:xfrm>
            <a:off x="1206500" y="2729994"/>
            <a:ext cx="21971000" cy="8256012"/>
          </a:xfrm>
          <a:prstGeom prst="rect">
            <a:avLst/>
          </a:prstGeom>
        </p:spPr>
        <p:txBody>
          <a:bodyPr/>
          <a:lstStyle/>
          <a:p>
            <a:pPr/>
            <a:r>
              <a:t>Definition der Grundstruktur eines Algorithmus in einer Operation sowie Delegation einiger Ablaufschritte an Unterklassen</a:t>
            </a:r>
          </a:p>
          <a:p>
            <a:pPr/>
            <a:r>
              <a:t>ermöglicht Unterklassen bestimmte Schritte eines Algorithmus zu überschreiben, ohne dessen Struktur zu ändern</a:t>
            </a:r>
          </a:p>
        </p:txBody>
      </p:sp>
      <p:pic>
        <p:nvPicPr>
          <p:cNvPr id="383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855212" y="6966341"/>
            <a:ext cx="10673575" cy="6150874"/>
          </a:xfrm>
          <a:prstGeom prst="rect">
            <a:avLst/>
          </a:prstGeom>
          <a:ln w="12700">
            <a:miter lim="400000"/>
          </a:ln>
        </p:spPr>
      </p:pic>
      <p:sp>
        <p:nvSpPr>
          <p:cNvPr id="384" name="Quelle: https://refactoring.guru/images/patterns/diagrams/template-method/live-example.png"/>
          <p:cNvSpPr txBox="1"/>
          <p:nvPr/>
        </p:nvSpPr>
        <p:spPr>
          <a:xfrm>
            <a:off x="5758281" y="12938432"/>
            <a:ext cx="12867438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Quelle: </a:t>
            </a:r>
            <a:r>
              <a:rPr u="sng">
                <a:hlinkClick r:id="rId3" invalidUrl="" action="" tgtFrame="" tooltip="" history="1" highlightClick="0" endSnd="0"/>
              </a:rPr>
              <a:t>https://refactoring.guru/images/patterns/diagrams/template-method/live-example.png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Anwendbarkeit (geeignet, wenn… 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Anwendbarkeit (geeignet, wenn… )</a:t>
            </a:r>
          </a:p>
        </p:txBody>
      </p:sp>
      <p:sp>
        <p:nvSpPr>
          <p:cNvPr id="387" name="um unveränderlichen Teil eines Algorithmus einmalig zu implementieren und Unterklassen überlassen, Verhaltensklassen zu implementieren, die veränderlich sind…"/>
          <p:cNvSpPr txBox="1"/>
          <p:nvPr>
            <p:ph type="body" idx="1"/>
          </p:nvPr>
        </p:nvSpPr>
        <p:spPr>
          <a:xfrm>
            <a:off x="1206500" y="3035558"/>
            <a:ext cx="21971000" cy="9857688"/>
          </a:xfrm>
          <a:prstGeom prst="rect">
            <a:avLst/>
          </a:prstGeom>
        </p:spPr>
        <p:txBody>
          <a:bodyPr/>
          <a:lstStyle/>
          <a:p>
            <a:pPr/>
            <a:r>
              <a:t>um unveränderlichen Teil eines Algorithmus einmalig zu implementieren und Unterklassen überlassen, Verhaltensklassen zu implementieren, die veränderlich sind</a:t>
            </a:r>
          </a:p>
          <a:p>
            <a:pPr/>
            <a:r>
              <a:t>gemeinsame Verhaltensweisen in Unterklassen ausgelagert werden sollen (</a:t>
            </a:r>
            <a:r>
              <a:rPr i="1"/>
              <a:t>refactoring to generalize</a:t>
            </a:r>
            <a:r>
              <a:t>)</a:t>
            </a:r>
          </a:p>
          <a:p>
            <a:pPr/>
            <a:r>
              <a:t>Regulation der Erweiterung von Unterklassen (</a:t>
            </a:r>
            <a:r>
              <a:rPr i="1"/>
              <a:t>Hook</a:t>
            </a:r>
            <a:r>
              <a:t>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Konsequenzen (Vor- und Nachteile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Konsequenzen (Vor- und Nachteile)</a:t>
            </a:r>
          </a:p>
        </p:txBody>
      </p:sp>
      <p:sp>
        <p:nvSpPr>
          <p:cNvPr id="390" name="grundlegende Technik der Wiederverwendung…"/>
          <p:cNvSpPr txBox="1"/>
          <p:nvPr>
            <p:ph type="body" idx="1"/>
          </p:nvPr>
        </p:nvSpPr>
        <p:spPr>
          <a:xfrm>
            <a:off x="1206500" y="3157783"/>
            <a:ext cx="21971000" cy="9019922"/>
          </a:xfrm>
          <a:prstGeom prst="rect">
            <a:avLst/>
          </a:prstGeom>
        </p:spPr>
        <p:txBody>
          <a:bodyPr/>
          <a:lstStyle/>
          <a:p>
            <a:pPr/>
            <a:r>
              <a:t>grundlegende Technik der Wiederverwendung</a:t>
            </a:r>
          </a:p>
          <a:p>
            <a:pPr/>
            <a:r>
              <a:t>besonderen Wert in Klassenbibliotheken</a:t>
            </a:r>
          </a:p>
          <a:p>
            <a:pPr/>
            <a:r>
              <a:rPr i="1"/>
              <a:t>Cleanere</a:t>
            </a:r>
            <a:r>
              <a:t> Vererbung</a:t>
            </a:r>
          </a:p>
          <a:p>
            <a:pPr/>
            <a:r>
              <a:t>wird auch als </a:t>
            </a:r>
            <a:r>
              <a:rPr b="1" i="1"/>
              <a:t>Hollywood-Principle</a:t>
            </a:r>
            <a:r>
              <a:t> bezeichnet (“Rufen Sie uns nicht an, wir rufen Sie an.”) -&gt; Basisklasse ruft Operation der Unterklasse auf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2" name="21. Template Method.jpg" descr="21. Template Method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635401" y="2775073"/>
            <a:ext cx="5113199" cy="816585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Mediato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Mediator</a:t>
            </a:r>
          </a:p>
        </p:txBody>
      </p:sp>
      <p:sp>
        <p:nvSpPr>
          <p:cNvPr id="177" name="Vermittler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Vermittler</a:t>
            </a:r>
          </a:p>
        </p:txBody>
      </p:sp>
      <p:pic>
        <p:nvPicPr>
          <p:cNvPr id="178" name="Screen Shot 2020-12-09 at 07.24.39.png" descr="Screen Shot 2020-12-09 at 07.24.3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037697" y="1245951"/>
            <a:ext cx="17795831" cy="10745293"/>
          </a:xfrm>
          <a:prstGeom prst="rect">
            <a:avLst/>
          </a:prstGeom>
          <a:ln w="12700">
            <a:miter lim="400000"/>
          </a:ln>
        </p:spPr>
      </p:pic>
      <p:sp>
        <p:nvSpPr>
          <p:cNvPr id="179" name="Quelle: https://refactoring.guru/design-patterns/mediator"/>
          <p:cNvSpPr txBox="1"/>
          <p:nvPr/>
        </p:nvSpPr>
        <p:spPr>
          <a:xfrm>
            <a:off x="11005825" y="12266717"/>
            <a:ext cx="7859574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Quelle: </a:t>
            </a:r>
            <a:r>
              <a:rPr u="sng">
                <a:hlinkClick r:id="rId3" invalidUrl="" action="" tgtFrame="" tooltip="" history="1" highlightClick="0" endSnd="0"/>
              </a:rPr>
              <a:t>https://refactoring.guru/design-patterns/mediator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Code-Beispiel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Code-Beispiel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Chain Of Responsibilit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Chain Of Responsibility</a:t>
            </a:r>
          </a:p>
        </p:txBody>
      </p:sp>
      <p:sp>
        <p:nvSpPr>
          <p:cNvPr id="397" name="Zuständigkeitskette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Zuständigkeitskette</a:t>
            </a:r>
          </a:p>
        </p:txBody>
      </p:sp>
      <p:sp>
        <p:nvSpPr>
          <p:cNvPr id="398" name="Quelle: https://refactoring.guru/design-patterns/chain-of-responsibility"/>
          <p:cNvSpPr txBox="1"/>
          <p:nvPr/>
        </p:nvSpPr>
        <p:spPr>
          <a:xfrm>
            <a:off x="12798180" y="12298760"/>
            <a:ext cx="9677096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Quelle: </a:t>
            </a:r>
            <a:r>
              <a:rPr u="sng">
                <a:hlinkClick r:id="rId2" invalidUrl="" action="" tgtFrame="" tooltip="" history="1" highlightClick="0" endSnd="0"/>
              </a:rPr>
              <a:t>https://refactoring.guru/design-patterns/chain-of-responsibility</a:t>
            </a:r>
          </a:p>
        </p:txBody>
      </p:sp>
      <p:pic>
        <p:nvPicPr>
          <p:cNvPr id="399" name="Screen Shot 2020-12-09 at 07.45.30.png" descr="Screen Shot 2020-12-09 at 07.45.30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424953" y="1384401"/>
            <a:ext cx="15653472" cy="1094719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Demo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Demo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3" name="22. Chain Of Responsibility example.jpg" descr="22. Chain Of Responsibility example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276374" y="487388"/>
            <a:ext cx="13831252" cy="1274122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Zweck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Zweck</a:t>
            </a:r>
          </a:p>
        </p:txBody>
      </p:sp>
      <p:sp>
        <p:nvSpPr>
          <p:cNvPr id="406" name="Vermeidung der Kopplung eines Request-Absenders mit dessen Empfänger, indem mehrere Objekte die Möglichkeit haben, den Request zu bearbeiten…"/>
          <p:cNvSpPr txBox="1"/>
          <p:nvPr>
            <p:ph type="body" idx="1"/>
          </p:nvPr>
        </p:nvSpPr>
        <p:spPr>
          <a:xfrm>
            <a:off x="1206500" y="2729994"/>
            <a:ext cx="21971000" cy="8256012"/>
          </a:xfrm>
          <a:prstGeom prst="rect">
            <a:avLst/>
          </a:prstGeom>
        </p:spPr>
        <p:txBody>
          <a:bodyPr/>
          <a:lstStyle/>
          <a:p>
            <a:pPr/>
            <a:r>
              <a:t>Vermeidung der Kopplung eines Request-Absenders mit dessen Empfänger, indem mehrere Objekte die Möglichkeit haben, den Request zu bearbeiten</a:t>
            </a:r>
          </a:p>
          <a:p>
            <a:pPr/>
            <a:r>
              <a:t>empfangene Objekte werden miteinander verkettet und Reckest wird weitergeleitet, bis er angenommen und bearbeitet wird</a:t>
            </a:r>
          </a:p>
        </p:txBody>
      </p:sp>
      <p:pic>
        <p:nvPicPr>
          <p:cNvPr id="40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975838" y="6549074"/>
            <a:ext cx="14432324" cy="5772931"/>
          </a:xfrm>
          <a:prstGeom prst="rect">
            <a:avLst/>
          </a:prstGeom>
          <a:ln w="12700">
            <a:miter lim="400000"/>
          </a:ln>
        </p:spPr>
      </p:pic>
      <p:sp>
        <p:nvSpPr>
          <p:cNvPr id="408" name="Quelle: https://refactoring.guru/images/patterns/diagrams/chain-of-responsibility/problem1-en.png"/>
          <p:cNvSpPr txBox="1"/>
          <p:nvPr/>
        </p:nvSpPr>
        <p:spPr>
          <a:xfrm>
            <a:off x="5414010" y="12521886"/>
            <a:ext cx="13555981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Quelle: </a:t>
            </a:r>
            <a:r>
              <a:rPr u="sng">
                <a:hlinkClick r:id="rId3" invalidUrl="" action="" tgtFrame="" tooltip="" history="1" highlightClick="0" endSnd="0"/>
              </a:rPr>
              <a:t>https://refactoring.guru/images/patterns/diagrams/chain-of-responsibility/problem1-en.png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Anwendbarkeit (geeignet, wenn… 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Anwendbarkeit (geeignet, wenn… )</a:t>
            </a:r>
          </a:p>
        </p:txBody>
      </p:sp>
      <p:sp>
        <p:nvSpPr>
          <p:cNvPr id="411" name="Requests von mehreren Objekte bearbeitet werden können und Handler (Bearbeiter) von vornherein nicht bekannt ist - automatisch zur Laufzeit bestimmt…"/>
          <p:cNvSpPr txBox="1"/>
          <p:nvPr>
            <p:ph type="body" idx="1"/>
          </p:nvPr>
        </p:nvSpPr>
        <p:spPr>
          <a:xfrm>
            <a:off x="1206500" y="3035558"/>
            <a:ext cx="21971000" cy="9857688"/>
          </a:xfrm>
          <a:prstGeom prst="rect">
            <a:avLst/>
          </a:prstGeom>
        </p:spPr>
        <p:txBody>
          <a:bodyPr/>
          <a:lstStyle/>
          <a:p>
            <a:pPr/>
            <a:r>
              <a:t>Requests von mehreren Objekte bearbeitet werden können und Handler (Bearbeiter) von vornherein nicht bekannt ist - automatisch zur Laufzeit bestimmt</a:t>
            </a:r>
          </a:p>
          <a:p>
            <a:pPr/>
            <a:r>
              <a:t>ein Request ohne explizite Angabe des Empfängers an eins von mehreren Objekten gerichtet werden soll</a:t>
            </a:r>
          </a:p>
          <a:p>
            <a:pPr/>
            <a:r>
              <a:t>Objektsatz, der Request bearbeiten kann, dynamisch bestimmt wird</a:t>
            </a:r>
          </a:p>
        </p:txBody>
      </p:sp>
      <p:pic>
        <p:nvPicPr>
          <p:cNvPr id="412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22268" y="8885994"/>
            <a:ext cx="15339464" cy="3834867"/>
          </a:xfrm>
          <a:prstGeom prst="rect">
            <a:avLst/>
          </a:prstGeom>
          <a:ln w="12700">
            <a:miter lim="400000"/>
          </a:ln>
        </p:spPr>
      </p:pic>
      <p:sp>
        <p:nvSpPr>
          <p:cNvPr id="413" name="Quelle: https://refactoring.guru/images/patterns/diagrams/chain-of-responsibility/solution1-en.png"/>
          <p:cNvSpPr txBox="1"/>
          <p:nvPr/>
        </p:nvSpPr>
        <p:spPr>
          <a:xfrm>
            <a:off x="5439612" y="12715306"/>
            <a:ext cx="13504775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Quelle: https://refactoring.guru/images/patterns/diagrams/chain-of-responsibility/solution1-en.png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Konsequenzen (Vor- und Nachteile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Konsequenzen (Vor- und Nachteile)</a:t>
            </a:r>
          </a:p>
        </p:txBody>
      </p:sp>
      <p:sp>
        <p:nvSpPr>
          <p:cNvPr id="416" name="Reduzierte Kopplung (Objekt der Bearbeitung kennt Absender nicht) und damit unabhängige Implementierung…"/>
          <p:cNvSpPr txBox="1"/>
          <p:nvPr>
            <p:ph type="body" idx="1"/>
          </p:nvPr>
        </p:nvSpPr>
        <p:spPr>
          <a:xfrm>
            <a:off x="1206500" y="3157783"/>
            <a:ext cx="21971000" cy="9019922"/>
          </a:xfrm>
          <a:prstGeom prst="rect">
            <a:avLst/>
          </a:prstGeom>
        </p:spPr>
        <p:txBody>
          <a:bodyPr/>
          <a:lstStyle/>
          <a:p>
            <a:pPr/>
            <a:r>
              <a:t>Reduzierte Kopplung (Objekt der Bearbeitung kennt Absender nicht) und damit unabhängige Implementierung</a:t>
            </a:r>
          </a:p>
          <a:p>
            <a:pPr/>
            <a:r>
              <a:t>Referenz auf Nachfolgeobjekt anstatt auf alle Objektkandidaten</a:t>
            </a:r>
          </a:p>
          <a:p>
            <a:pPr/>
            <a:r>
              <a:t>Zusätzliche Flexibilität bei der Zuweisung (Reihenfolge, Unterklassenbildung)</a:t>
            </a:r>
          </a:p>
          <a:p>
            <a:pPr/>
            <a:r>
              <a:t>keine Bearbeitungsgarantie</a:t>
            </a:r>
          </a:p>
        </p:txBody>
      </p:sp>
      <p:pic>
        <p:nvPicPr>
          <p:cNvPr id="41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201700" y="7484322"/>
            <a:ext cx="10733938" cy="5366969"/>
          </a:xfrm>
          <a:prstGeom prst="rect">
            <a:avLst/>
          </a:prstGeom>
          <a:ln w="12700">
            <a:miter lim="400000"/>
          </a:ln>
        </p:spPr>
      </p:pic>
      <p:sp>
        <p:nvSpPr>
          <p:cNvPr id="418" name="Quelle: https://refactoring.guru/images/patterns/content/chain-of-responsibility/chain-of-responsibility-comic-1-en.png"/>
          <p:cNvSpPr txBox="1"/>
          <p:nvPr/>
        </p:nvSpPr>
        <p:spPr>
          <a:xfrm>
            <a:off x="7665904" y="12822825"/>
            <a:ext cx="16293694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Quelle: </a:t>
            </a:r>
            <a:r>
              <a:rPr u="sng">
                <a:hlinkClick r:id="rId3" invalidUrl="" action="" tgtFrame="" tooltip="" history="1" highlightClick="0" endSnd="0"/>
              </a:rPr>
              <a:t>https://refactoring.guru/images/patterns/content/chain-of-responsibility/chain-of-responsibility-comic-1-en.png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0" name="22. Chain Of Responsibility.jpg" descr="22. Chain Of Responsibility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446979" y="3128717"/>
            <a:ext cx="13490042" cy="745856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Code-Beispiel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Code-Beispiel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Interprete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Interpreter</a:t>
            </a:r>
          </a:p>
        </p:txBody>
      </p:sp>
      <p:sp>
        <p:nvSpPr>
          <p:cNvPr id="425" name="Interpreter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Interpreter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Demo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Demo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Zweck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Zweck</a:t>
            </a:r>
          </a:p>
        </p:txBody>
      </p:sp>
      <p:sp>
        <p:nvSpPr>
          <p:cNvPr id="428" name="Definition einer Repräsentation der Grammatik einer Sprache sowie Bereitstellung eines Interpreters, die diese Grammatik nutzt, um Sätze zu interpretieren"/>
          <p:cNvSpPr txBox="1"/>
          <p:nvPr>
            <p:ph type="body" idx="1"/>
          </p:nvPr>
        </p:nvSpPr>
        <p:spPr>
          <a:xfrm>
            <a:off x="1206500" y="2729994"/>
            <a:ext cx="21971000" cy="8256012"/>
          </a:xfrm>
          <a:prstGeom prst="rect">
            <a:avLst/>
          </a:prstGeom>
        </p:spPr>
        <p:txBody>
          <a:bodyPr/>
          <a:lstStyle/>
          <a:p>
            <a:pPr/>
            <a:r>
              <a:t>Definition einer Repräsentation der Grammatik einer Sprache sowie Bereitstellung eines Interpreters, die diese Grammatik nutzt, um Sätze zu interpretieren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Anwendbarkeit (geeignet, wenn… 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Anwendbarkeit (geeignet, wenn… )</a:t>
            </a:r>
          </a:p>
        </p:txBody>
      </p:sp>
      <p:sp>
        <p:nvSpPr>
          <p:cNvPr id="431" name="Grammatik einfach gehalten ist…"/>
          <p:cNvSpPr txBox="1"/>
          <p:nvPr>
            <p:ph type="body" idx="1"/>
          </p:nvPr>
        </p:nvSpPr>
        <p:spPr>
          <a:xfrm>
            <a:off x="1206500" y="3035558"/>
            <a:ext cx="21971000" cy="9857688"/>
          </a:xfrm>
          <a:prstGeom prst="rect">
            <a:avLst/>
          </a:prstGeom>
        </p:spPr>
        <p:txBody>
          <a:bodyPr/>
          <a:lstStyle/>
          <a:p>
            <a:pPr/>
            <a:r>
              <a:t>Grammatik einfach gehalten ist</a:t>
            </a:r>
          </a:p>
          <a:p>
            <a:pPr/>
            <a:r>
              <a:t>Faktor Effizienz keine vorrangige Rolle spielt (z.B. Transformation von endlichen Automaten)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Konsequenzen (Vor- und Nachteile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Konsequenzen (Vor- und Nachteile)</a:t>
            </a:r>
          </a:p>
        </p:txBody>
      </p:sp>
      <p:sp>
        <p:nvSpPr>
          <p:cNvPr id="434" name="Einfache Änderung und Erweiterung der Grammatik…"/>
          <p:cNvSpPr txBox="1"/>
          <p:nvPr>
            <p:ph type="body" idx="1"/>
          </p:nvPr>
        </p:nvSpPr>
        <p:spPr>
          <a:xfrm>
            <a:off x="1206500" y="3157783"/>
            <a:ext cx="21971000" cy="9019922"/>
          </a:xfrm>
          <a:prstGeom prst="rect">
            <a:avLst/>
          </a:prstGeom>
        </p:spPr>
        <p:txBody>
          <a:bodyPr/>
          <a:lstStyle/>
          <a:p>
            <a:pPr/>
            <a:r>
              <a:t>Einfache Änderung und Erweiterung der Grammatik</a:t>
            </a:r>
          </a:p>
          <a:p>
            <a:pPr/>
            <a:r>
              <a:t>Einfache Implementierung der Grammatik</a:t>
            </a:r>
          </a:p>
          <a:p>
            <a:pPr/>
            <a:r>
              <a:t>Schwierige Verwaltung komplexer Grammatiken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6" name="23. Interpreter.jpg" descr="23. Interpreter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937731" y="1970767"/>
            <a:ext cx="14508538" cy="977446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Code-Beispiel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Code-Beispiel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Fragen?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Fragen?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Happy Coding! :)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Happy Coding! :)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