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refactoring.guru/design-patterns/factory-method" TargetMode="External"/><Relationship Id="rId3" Type="http://schemas.openxmlformats.org/officeDocument/2006/relationships/image" Target="../media/image5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refactoring.guru/design-patterns/factory-method" TargetMode="External"/><Relationship Id="rId3" Type="http://schemas.openxmlformats.org/officeDocument/2006/relationships/image" Target="../media/image7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tif"/><Relationship Id="rId3" Type="http://schemas.openxmlformats.org/officeDocument/2006/relationships/hyperlink" Target="https://refactoring.guru/images/patterns/content/prototype/prototype-comic-2-en-2x.png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hyperlink" Target="https://refactoring.guru/images/patterns/content/prototype/prototype-comic-1-en-2x.png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efactoring.guru/design-patterns/abstract-factory" TargetMode="External"/><Relationship Id="rId3" Type="http://schemas.openxmlformats.org/officeDocument/2006/relationships/image" Target="../media/image9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tif"/><Relationship Id="rId3" Type="http://schemas.openxmlformats.org/officeDocument/2006/relationships/hyperlink" Target="https://refactoring.guru/design-patterns/builder" TargetMode="Externa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hyperlink" Target="https://refactoring.guru/images/patterns/diagrams/builder/problem2-2x.png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hyperlink" Target="https://refactoring.guru/images/patterns/diagrams/builder/solution1-2x.png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s://refactoring.guru/design-patterns/creational-patterns" TargetMode="Externa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tif"/><Relationship Id="rId3" Type="http://schemas.openxmlformats.org/officeDocument/2006/relationships/hyperlink" Target="https://refactoring.guru/images/patterns/content/builder/builder-comic-1-en-2x.png" TargetMode="Externa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jpe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efactoring.guru/design-patterns/abstract-factory" TargetMode="External"/><Relationship Id="rId3" Type="http://schemas.openxmlformats.org/officeDocument/2006/relationships/image" Target="../media/image12.tif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jpe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tif"/><Relationship Id="rId3" Type="http://schemas.openxmlformats.org/officeDocument/2006/relationships/hyperlink" Target="https://refactoring.guru/design-patterns/factory-method" TargetMode="Externa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hyperlink" Target="https://refactoring.guru/images/patterns/diagrams/factory-method/solution3-en-2x.png" TargetMode="Externa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tif"/><Relationship Id="rId3" Type="http://schemas.openxmlformats.org/officeDocument/2006/relationships/hyperlink" Target="https://refactoring.guru/design-patterns/abstract-factory" TargetMode="Externa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jpe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hyperlink" Target="https://refactoring.guru/images/patterns/diagrams/abstract-factory/problem-en-2x.png" TargetMode="Externa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3" Type="http://schemas.openxmlformats.org/officeDocument/2006/relationships/hyperlink" Target="https://refactoring.guru/images/patterns/content/abstract-factory/abstract-factory-comic-1-en-2x.png" TargetMode="Externa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jpe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efactoring.guru/design-patterns/singleton" TargetMode="External"/><Relationship Id="rId3" Type="http://schemas.openxmlformats.org/officeDocument/2006/relationships/image" Target="../media/image4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trick Creutzburg, 23. Oktober 2020…"/>
          <p:cNvSpPr txBox="1"/>
          <p:nvPr>
            <p:ph type="body" idx="21"/>
          </p:nvPr>
        </p:nvSpPr>
        <p:spPr>
          <a:xfrm>
            <a:off x="1201340" y="11859862"/>
            <a:ext cx="21971003" cy="13603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Patrick Creutzburg, 23. Oktober 2020</a:t>
            </a:r>
          </a:p>
          <a:p>
            <a:pPr/>
            <a:r>
              <a:t>Twitter: @Itchimonji</a:t>
            </a:r>
          </a:p>
        </p:txBody>
      </p:sp>
      <p:sp>
        <p:nvSpPr>
          <p:cNvPr id="152" name="Erzeugungsmust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Erzeugungsmuster</a:t>
            </a:r>
          </a:p>
        </p:txBody>
      </p:sp>
      <p:sp>
        <p:nvSpPr>
          <p:cNvPr id="153" name="(Creational Patterns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(Creational Patterns)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95153" y="7361245"/>
            <a:ext cx="11836401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Quelle: https://refactoring.guru/"/>
          <p:cNvSpPr txBox="1"/>
          <p:nvPr/>
        </p:nvSpPr>
        <p:spPr>
          <a:xfrm>
            <a:off x="15016660" y="12579298"/>
            <a:ext cx="439338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https://refactoring.guru/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02. Singleton example.jpg" descr="02. Singleton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40143" y="2537343"/>
            <a:ext cx="7103714" cy="8641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Existenz nur einer einzigen Klasseninstanz…"/>
          <p:cNvSpPr txBox="1"/>
          <p:nvPr/>
        </p:nvSpPr>
        <p:spPr>
          <a:xfrm>
            <a:off x="1198314" y="2856973"/>
            <a:ext cx="21987372" cy="3257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Existenz nur einer einzigen Klasseninstanz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Bereitstellung eines globalen Zugriffspunkts für diese Instanz</a:t>
            </a:r>
          </a:p>
        </p:txBody>
      </p:sp>
      <p:sp>
        <p:nvSpPr>
          <p:cNvPr id="187" name="Quelle: https://refactoring.guru/images/patterns/content/singleton/singleton-comic-1-en-2x.png"/>
          <p:cNvSpPr txBox="1"/>
          <p:nvPr/>
        </p:nvSpPr>
        <p:spPr>
          <a:xfrm>
            <a:off x="5611673" y="12785995"/>
            <a:ext cx="131606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https://refactoring.guru/images/patterns/content/singleton/singleton-comic-1-en-2x.png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2424" y="6067347"/>
            <a:ext cx="13319152" cy="6659577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Zweck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Zweck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Existenz einer einzigen Instanz einer Klasse und Bereitstellung eines Zugangspunktes zum Client…"/>
          <p:cNvSpPr txBox="1"/>
          <p:nvPr/>
        </p:nvSpPr>
        <p:spPr>
          <a:xfrm>
            <a:off x="1198314" y="2876195"/>
            <a:ext cx="21987372" cy="456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Existenz einer einzigen Instanz einer Klasse und Bereitstellung eines Zugangspunktes zum Client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Instanz ist durch Unterklassenbildung erweiterbar und Clients können erweiterte Instanz nutzen, ohne bestehenden Code zu ändern</a:t>
            </a:r>
          </a:p>
        </p:txBody>
      </p:sp>
      <p:sp>
        <p:nvSpPr>
          <p:cNvPr id="192" name="Anwendbarkeit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Anwendbarkeit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Konsequenzen (Vor- und Nachteile)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Konsequenzen (Vor- und Nachteile)</a:t>
            </a:r>
          </a:p>
        </p:txBody>
      </p:sp>
      <p:sp>
        <p:nvSpPr>
          <p:cNvPr id="195" name="Kontrollierter Zugriff auf einzige Instanz…"/>
          <p:cNvSpPr txBox="1"/>
          <p:nvPr/>
        </p:nvSpPr>
        <p:spPr>
          <a:xfrm>
            <a:off x="1198314" y="2548535"/>
            <a:ext cx="21987372" cy="7596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Kontrollierter Zugriff auf einzige Instanz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Eingeschränkter Namensraum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Verbesserte Operationen und Darstellung (durch Spezialisierung/Vererbung)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wird als “globale Variable” genutzt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schwer testbar, da man kein Fake-Objekt erstellen kann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für Test muss man die Klasse um einen statischen Setter für die </a:t>
            </a:r>
            <a:r>
              <a:rPr b="1"/>
              <a:t>Instance</a:t>
            </a:r>
            <a:r>
              <a:t> erweitern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02. Singleton.jpg" descr="02. Singlet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93713" y="4309769"/>
            <a:ext cx="7796574" cy="5096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de-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Code-Beispiel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roto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Prototype</a:t>
            </a:r>
          </a:p>
        </p:txBody>
      </p:sp>
      <p:sp>
        <p:nvSpPr>
          <p:cNvPr id="202" name="Prototyp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Prototyp</a:t>
            </a:r>
          </a:p>
        </p:txBody>
      </p:sp>
      <p:sp>
        <p:nvSpPr>
          <p:cNvPr id="203" name="Quelle: https://refactoring.guru/design-patterns/prototype"/>
          <p:cNvSpPr txBox="1"/>
          <p:nvPr/>
        </p:nvSpPr>
        <p:spPr>
          <a:xfrm>
            <a:off x="11460035" y="12067957"/>
            <a:ext cx="796686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https://refactoring.guru/design-patterns/prototype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1488" y="1719262"/>
            <a:ext cx="16443959" cy="10277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03. Prototype example.jpg" descr="03. Prototype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9271" y="1019793"/>
            <a:ext cx="19445458" cy="11676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pezifikation einer prototypischen Instanz…"/>
          <p:cNvSpPr txBox="1"/>
          <p:nvPr/>
        </p:nvSpPr>
        <p:spPr>
          <a:xfrm>
            <a:off x="1198314" y="2820256"/>
            <a:ext cx="21987372" cy="203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Spezifikation einer prototypischen Instanz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Erzeugung neuer Objekte durch Kopieren des Prototyps</a:t>
            </a:r>
          </a:p>
        </p:txBody>
      </p:sp>
      <p:sp>
        <p:nvSpPr>
          <p:cNvPr id="211" name="Quelle: https://refactoring.guru/images/patterns/content/prototype/prototype-comic-3-en-2x.png"/>
          <p:cNvSpPr txBox="1"/>
          <p:nvPr/>
        </p:nvSpPr>
        <p:spPr>
          <a:xfrm>
            <a:off x="5532424" y="12162218"/>
            <a:ext cx="1331915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https://refactoring.guru/images/patterns/content/prototype/prototype-comic-3-en-2x.png</a:t>
            </a:r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1182" y="6577307"/>
            <a:ext cx="11181636" cy="5590819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Zweck"/>
          <p:cNvSpPr txBox="1"/>
          <p:nvPr>
            <p:ph type="title"/>
          </p:nvPr>
        </p:nvSpPr>
        <p:spPr>
          <a:xfrm>
            <a:off x="1206500" y="1080865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Zweck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5615" y="3133092"/>
            <a:ext cx="5545183" cy="783022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Resources"/>
          <p:cNvSpPr txBox="1"/>
          <p:nvPr/>
        </p:nvSpPr>
        <p:spPr>
          <a:xfrm>
            <a:off x="1073358" y="737218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Resources</a:t>
            </a: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10820" y="3974802"/>
            <a:ext cx="5080001" cy="614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https://refactoring.guru/"/>
          <p:cNvSpPr txBox="1"/>
          <p:nvPr/>
        </p:nvSpPr>
        <p:spPr>
          <a:xfrm>
            <a:off x="15970762" y="10621576"/>
            <a:ext cx="336011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https://refactoring.guru/</a:t>
            </a:r>
          </a:p>
        </p:txBody>
      </p:sp>
      <p:sp>
        <p:nvSpPr>
          <p:cNvPr id="161" name="https://www.mitp.de/IT-WEB/Software-Entwicklung/Design-Patterns.html"/>
          <p:cNvSpPr txBox="1"/>
          <p:nvPr/>
        </p:nvSpPr>
        <p:spPr>
          <a:xfrm>
            <a:off x="1749862" y="11648671"/>
            <a:ext cx="1007668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https://www.mitp.de/IT-WEB/Software-Entwicklung/Design-Patterns.html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wenn zu instanziierende Klassen zur Laufzeit spezifiziert werden (dyn. Laden)…"/>
          <p:cNvSpPr txBox="1"/>
          <p:nvPr/>
        </p:nvSpPr>
        <p:spPr>
          <a:xfrm>
            <a:off x="1198314" y="2899267"/>
            <a:ext cx="21987372" cy="4482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wenn zu instanziierende Klassen zur Laufzeit spezifiziert werden (dyn. Laden)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Vermeidung von Fabriken, da sonst zu viele konkrete Klassen existieren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Instanzen weisen wenige Zustandskombinationen auf</a:t>
            </a:r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50344" y="6783752"/>
            <a:ext cx="6883312" cy="6011626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Quelle: https://refactoring.guru/images/patterns/content/prototype/prototype-comic-2-en-2x.png"/>
          <p:cNvSpPr txBox="1"/>
          <p:nvPr/>
        </p:nvSpPr>
        <p:spPr>
          <a:xfrm>
            <a:off x="5532424" y="12817179"/>
            <a:ext cx="1331915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https://refactoring.guru/images/patterns/content/prototype/prototype-comic-2-en-2x.png</a:t>
            </a:r>
          </a:p>
        </p:txBody>
      </p:sp>
      <p:sp>
        <p:nvSpPr>
          <p:cNvPr id="218" name="Anwendbarkeit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Anwendbarkeit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roduktergänzung und -entfernung zur Laufzeit (mehr Flexibilität als and. EM)…"/>
          <p:cNvSpPr txBox="1"/>
          <p:nvPr/>
        </p:nvSpPr>
        <p:spPr>
          <a:xfrm>
            <a:off x="1198314" y="2882645"/>
            <a:ext cx="21987372" cy="513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Produktergänzung und -entfernung zur Laufzeit (mehr Flexibilität als and. EM)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Spezifikation neuer Objekte mittels Wertevariation (und dadurch Minderung konkreter Klassen)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Reduzierte Unterklassenbildung</a:t>
            </a:r>
          </a:p>
        </p:txBody>
      </p:sp>
      <p:sp>
        <p:nvSpPr>
          <p:cNvPr id="221" name="Konsequenzen (Vor- und Nachteile)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Konsequenzen (Vor- und Nachteile)</a:t>
            </a:r>
          </a:p>
        </p:txBody>
      </p:sp>
      <p:pic>
        <p:nvPicPr>
          <p:cNvPr id="222" name="Screen Shot 2020-12-10 at 10.46.49.png" descr="Screen Shot 2020-12-10 at 10.46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5275" y="7272435"/>
            <a:ext cx="11333450" cy="5631383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Quelle: https://refactoring.guru/images/patterns/content/prototype/prototype-comic-1-en-2x.png"/>
          <p:cNvSpPr txBox="1"/>
          <p:nvPr/>
        </p:nvSpPr>
        <p:spPr>
          <a:xfrm>
            <a:off x="5532424" y="12893438"/>
            <a:ext cx="1331915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https://refactoring.guru/images/patterns/content/prototype/prototype-comic-1-en-2x.png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03. Prototype.jpg" descr="03. Prototyp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9119" y="4161549"/>
            <a:ext cx="14665762" cy="5392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ode-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Code-Beispiel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Buil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Builder</a:t>
            </a:r>
          </a:p>
        </p:txBody>
      </p:sp>
      <p:sp>
        <p:nvSpPr>
          <p:cNvPr id="230" name="Erbauer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Erbauer</a:t>
            </a:r>
          </a:p>
        </p:txBody>
      </p:sp>
      <p:sp>
        <p:nvSpPr>
          <p:cNvPr id="231" name="Quelle: https://refactoring.guru/design-patterns/builder"/>
          <p:cNvSpPr txBox="1"/>
          <p:nvPr/>
        </p:nvSpPr>
        <p:spPr>
          <a:xfrm>
            <a:off x="11214235" y="12589777"/>
            <a:ext cx="758281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https://refactoring.guru/design-patterns/builder</a:t>
            </a:r>
          </a:p>
        </p:txBody>
      </p:sp>
      <p:pic>
        <p:nvPicPr>
          <p:cNvPr id="23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3875" y="1556896"/>
            <a:ext cx="16963533" cy="10602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04. Builder example.jpg" descr="04. Builder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0159" y="325514"/>
            <a:ext cx="13823682" cy="13064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Erstellung komplexer Objekte nach Bauplan…"/>
          <p:cNvSpPr txBox="1"/>
          <p:nvPr/>
        </p:nvSpPr>
        <p:spPr>
          <a:xfrm>
            <a:off x="1198314" y="2861273"/>
            <a:ext cx="21987372" cy="391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Erstellung komplexer Objekte nach Bauplan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Getrennte Handhabung von Erzeugung- und Darstellungsmechanismen in einem einzigen Erzeugungsprozess</a:t>
            </a:r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4386" y="5581933"/>
            <a:ext cx="11502460" cy="6709768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Quelle: https://refactoring.guru/design-patterns/builder"/>
          <p:cNvSpPr txBox="1"/>
          <p:nvPr/>
        </p:nvSpPr>
        <p:spPr>
          <a:xfrm>
            <a:off x="12524209" y="12542624"/>
            <a:ext cx="758281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https://refactoring.guru/design-patterns/builder</a:t>
            </a:r>
          </a:p>
        </p:txBody>
      </p:sp>
      <p:sp>
        <p:nvSpPr>
          <p:cNvPr id="241" name="Zweck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Zweck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ewährleistung der Unabhängigkeit zur Erzeugung komplexer Objekte von deren Bestandteilen und Komposition…"/>
          <p:cNvSpPr txBox="1"/>
          <p:nvPr/>
        </p:nvSpPr>
        <p:spPr>
          <a:xfrm>
            <a:off x="1198314" y="2879885"/>
            <a:ext cx="21987372" cy="391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Gewährleistung der Unabhängigkeit zur Erzeugung komplexer Objekte von deren Bestandteilen und Komposition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Zulassen von verschiedenen Darstellungsformen des zu genierenden Objekts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SQL-Builder ist gängiges Beispiel</a:t>
            </a:r>
          </a:p>
        </p:txBody>
      </p:sp>
      <p:sp>
        <p:nvSpPr>
          <p:cNvPr id="244" name="Anwendbarkeit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Anwendbarkeit</a:t>
            </a:r>
          </a:p>
        </p:txBody>
      </p:sp>
      <p:pic>
        <p:nvPicPr>
          <p:cNvPr id="245" name="Screen Shot 2020-12-10 at 10.49.35.png" descr="Screen Shot 2020-12-10 at 10.49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07852" y="5971154"/>
            <a:ext cx="11777461" cy="6661999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Quelle: https://refactoring.guru/images/patterns/diagrams/builder/problem2-2x.png"/>
          <p:cNvSpPr txBox="1"/>
          <p:nvPr/>
        </p:nvSpPr>
        <p:spPr>
          <a:xfrm>
            <a:off x="11968627" y="12780023"/>
            <a:ext cx="1145590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https://refactoring.guru/images/patterns/diagrams/builder/problem2-2x.png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Konsequenzen (Vor- und Nachteile)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Konsequenzen (Vor- und Nachteile)</a:t>
            </a:r>
          </a:p>
        </p:txBody>
      </p:sp>
      <p:sp>
        <p:nvSpPr>
          <p:cNvPr id="249" name="Variable interne Darstellung eines Produktes…"/>
          <p:cNvSpPr txBox="1"/>
          <p:nvPr/>
        </p:nvSpPr>
        <p:spPr>
          <a:xfrm>
            <a:off x="1198314" y="2876813"/>
            <a:ext cx="21987372" cy="5135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Variable interne Darstellung eines Produktes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Isolierung des Code in Bezug auf Erzeugung und Darstellung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Überwachung des Erzeugungsprozesses (Kontrolle durch Director - Abruf erst wenn Objekt erzeugt wurde)</a:t>
            </a:r>
          </a:p>
        </p:txBody>
      </p:sp>
      <p:pic>
        <p:nvPicPr>
          <p:cNvPr id="250" name="Screen Shot 2020-12-10 at 10.49.54.png" descr="Screen Shot 2020-12-10 at 10.49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2682" y="6868928"/>
            <a:ext cx="9458635" cy="6438709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Quelle: https://refactoring.guru/images/patterns/diagrams/builder/solution1-2x.png"/>
          <p:cNvSpPr txBox="1"/>
          <p:nvPr/>
        </p:nvSpPr>
        <p:spPr>
          <a:xfrm>
            <a:off x="6489649" y="13006851"/>
            <a:ext cx="1140470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https://refactoring.guru/images/patterns/diagrams/builder/solution1-2x.png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creen Shot 2020-10-29 at 18.28.52.png" descr="Screen Shot 2020-10-29 at 18.28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786" y="1305694"/>
            <a:ext cx="23674428" cy="9664985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Quelle: https://refactoring.guru/design-patterns/creational-patterns"/>
          <p:cNvSpPr txBox="1"/>
          <p:nvPr/>
        </p:nvSpPr>
        <p:spPr>
          <a:xfrm>
            <a:off x="7579309" y="12393473"/>
            <a:ext cx="922538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https://refactoring.guru/design-patterns/creational-patterns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rodukte benötigen keine abstrakte Klasse, da erzeugten Klassen die starke Varianz aufweisen"/>
          <p:cNvSpPr txBox="1"/>
          <p:nvPr/>
        </p:nvSpPr>
        <p:spPr>
          <a:xfrm>
            <a:off x="1198314" y="2848359"/>
            <a:ext cx="21987372" cy="146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Produkte benötigen keine abstrakte Klasse, da erzeugten Klassen die starke Varianz aufweisen</a:t>
            </a:r>
          </a:p>
        </p:txBody>
      </p:sp>
      <p:pic>
        <p:nvPicPr>
          <p:cNvPr id="2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5127712"/>
            <a:ext cx="15240000" cy="76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Quelle: https://refactoring.guru/images/patterns/content/builder/builder-comic-1-en-2x.png"/>
          <p:cNvSpPr txBox="1"/>
          <p:nvPr/>
        </p:nvSpPr>
        <p:spPr>
          <a:xfrm>
            <a:off x="5924854" y="12891137"/>
            <a:ext cx="1253429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https://refactoring.guru/images/patterns/content/builder/builder-comic-1-en-2x.png</a:t>
            </a:r>
          </a:p>
        </p:txBody>
      </p:sp>
      <p:sp>
        <p:nvSpPr>
          <p:cNvPr id="256" name="Erweiterbarkeit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Erweiterbarkeit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04. Builder.jpg" descr="04. Build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1504" y="1810317"/>
            <a:ext cx="16640992" cy="10095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ode-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Code-Beispiel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Factory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Factory Method</a:t>
            </a:r>
          </a:p>
        </p:txBody>
      </p:sp>
      <p:sp>
        <p:nvSpPr>
          <p:cNvPr id="263" name="Fabrikmethod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Fabrikmethode</a:t>
            </a:r>
          </a:p>
        </p:txBody>
      </p:sp>
      <p:sp>
        <p:nvSpPr>
          <p:cNvPr id="264" name="Quelle: https://refactoring.guru/design-patterns/factory-method"/>
          <p:cNvSpPr txBox="1"/>
          <p:nvPr/>
        </p:nvSpPr>
        <p:spPr>
          <a:xfrm>
            <a:off x="12178808" y="11463908"/>
            <a:ext cx="875720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https://refactoring.guru/design-patterns/factory-method</a:t>
            </a:r>
          </a:p>
        </p:txBody>
      </p:sp>
      <p:pic>
        <p:nvPicPr>
          <p:cNvPr id="26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90193" y="2101344"/>
            <a:ext cx="14334438" cy="8959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05. Factory Method example.jpg" descr="05. Factory Method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3030" y="676030"/>
            <a:ext cx="13997940" cy="12363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chnittstelle zur Objekterzeugung, bei der die Bestimmung der instanziierenden Klasse der Unterklasse überlassen wird…"/>
          <p:cNvSpPr txBox="1"/>
          <p:nvPr/>
        </p:nvSpPr>
        <p:spPr>
          <a:xfrm>
            <a:off x="1198314" y="2870606"/>
            <a:ext cx="21987372" cy="391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Schnittstelle zur Objekterzeugung, bei der die Bestimmung der instanziierenden Klasse der Unterklasse überlassen wird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Delegierung der Instanziierung an eine Unterklasse</a:t>
            </a:r>
          </a:p>
        </p:txBody>
      </p:sp>
      <p:pic>
        <p:nvPicPr>
          <p:cNvPr id="2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5903" y="6495644"/>
            <a:ext cx="13852194" cy="6032408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Quelle: https://refactoring.guru/design-patterns/factory-method"/>
          <p:cNvSpPr txBox="1"/>
          <p:nvPr/>
        </p:nvSpPr>
        <p:spPr>
          <a:xfrm>
            <a:off x="7813395" y="12842702"/>
            <a:ext cx="875721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https://refactoring.guru/design-patterns/factory-method</a:t>
            </a:r>
          </a:p>
        </p:txBody>
      </p:sp>
      <p:sp>
        <p:nvSpPr>
          <p:cNvPr id="274" name="Zweck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Zweck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zu erzeugende Klassen können nicht von Vorhinein bestimmt werden (deswegen abstrakt &amp; Funktion ist bekannt)…"/>
          <p:cNvSpPr txBox="1"/>
          <p:nvPr/>
        </p:nvSpPr>
        <p:spPr>
          <a:xfrm>
            <a:off x="1198314" y="2887855"/>
            <a:ext cx="21987372" cy="456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zu erzeugende Klassen können nicht von Vorhinein bestimmt werden (deswegen abstrakt &amp; Funktion ist bekannt)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eine Klasse erwartet von ihren Unterklassen eine Spezifizierung der zu erzeugenden Produkte</a:t>
            </a:r>
          </a:p>
        </p:txBody>
      </p:sp>
      <p:sp>
        <p:nvSpPr>
          <p:cNvPr id="277" name="Spezialisierungsoptionen für Unterklassen, da durch Pattern gegenüber der direkten Erzeugung des Objekte eine erweiterte Version des Objektes bereitgestellt wird"/>
          <p:cNvSpPr txBox="1"/>
          <p:nvPr/>
        </p:nvSpPr>
        <p:spPr>
          <a:xfrm>
            <a:off x="1198314" y="10033217"/>
            <a:ext cx="21987372" cy="211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Spezialisierungsoptionen für Unterklassen, da durch Pattern gegenüber der direkten Erzeugung des Objekte eine erweiterte Version des Objektes bereitgestellt wird</a:t>
            </a:r>
          </a:p>
        </p:txBody>
      </p:sp>
      <p:sp>
        <p:nvSpPr>
          <p:cNvPr id="278" name="Anwendbarkeit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Anwendbarkeit</a:t>
            </a:r>
          </a:p>
        </p:txBody>
      </p:sp>
      <p:sp>
        <p:nvSpPr>
          <p:cNvPr id="279" name="Konsequenzen (Vor- und Nachteile)"/>
          <p:cNvSpPr txBox="1"/>
          <p:nvPr/>
        </p:nvSpPr>
        <p:spPr>
          <a:xfrm>
            <a:off x="1206500" y="8026104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Konsequenzen (Vor- und Nachteile)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Wenn man ein Erzeugungsmuster verwenden möchte, sich aber unsicher ist, welches, beginnt man mit der Implementierung der Fabrikmethode…"/>
          <p:cNvSpPr txBox="1"/>
          <p:nvPr/>
        </p:nvSpPr>
        <p:spPr>
          <a:xfrm>
            <a:off x="1198314" y="2882645"/>
            <a:ext cx="21987372" cy="513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Wenn man ein Erzeugungsmuster verwenden möchte, sich aber unsicher ist, welches, beginnt man mit der Implementierung der Fabrikmethode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im späteren Verlauf schwenkt man auf andere Erzeugungsmuster um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Fabrikmethode am einfachsten ins System zu integrieren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hohe Flexibilität</a:t>
            </a:r>
          </a:p>
        </p:txBody>
      </p:sp>
      <p:sp>
        <p:nvSpPr>
          <p:cNvPr id="282" name="Best Practise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Best Practise</a:t>
            </a:r>
          </a:p>
        </p:txBody>
      </p:sp>
      <p:pic>
        <p:nvPicPr>
          <p:cNvPr id="283" name="Screen Shot 2020-12-10 at 10.52.55.png" descr="Screen Shot 2020-12-10 at 10.52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4947" y="6828170"/>
            <a:ext cx="11103602" cy="5924683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Quelle: https://refactoring.guru/images/patterns/diagrams/factory-method/solution3-en-2x.png"/>
          <p:cNvSpPr txBox="1"/>
          <p:nvPr/>
        </p:nvSpPr>
        <p:spPr>
          <a:xfrm>
            <a:off x="10021344" y="12836730"/>
            <a:ext cx="1303081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https://refactoring.guru/images/patterns/diagrams/factory-method/solution3-en-2x.png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05. Factory Method.jpg" descr="05. Factory Metho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9951" y="711833"/>
            <a:ext cx="13544098" cy="12292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edeutung der Entwurfsmuster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Bedeutung der Entwurfsmuster</a:t>
            </a:r>
          </a:p>
        </p:txBody>
      </p:sp>
      <p:sp>
        <p:nvSpPr>
          <p:cNvPr id="167" name="beschreibt eine “generische” Lösung für ein Entwurfsproblem - wiederverwendbare Vorlage zur Problemlösung…"/>
          <p:cNvSpPr txBox="1"/>
          <p:nvPr/>
        </p:nvSpPr>
        <p:spPr>
          <a:xfrm>
            <a:off x="874831" y="2884148"/>
            <a:ext cx="22634338" cy="9474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beschreibt eine “generische” Lösung für ein Entwurfsproblem - wiederverwendbare Vorlage zur Problemlösung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1" sz="4800">
                <a:solidFill>
                  <a:srgbClr val="000000"/>
                </a:solidFill>
              </a:defRPr>
            </a:pPr>
            <a:r>
              <a:t>Entwickler sollen einheitliche Sprache über Systemdesign sprechen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Garantie, dass das System unabhängig von Generierung, Komposition und Darstellung seiner Objekte funktioniert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Verwendung von Objektkomposition und Dependency Inversion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Implementierung gegen Schnittstellen (Interfaces od. abstrakte Klassen)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Bewahren des Open-Closed-Prinzips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flexibles Design, geringer Wartungsaufwand, hohe Wiederverwendbarkeit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ode-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Code-Beispiel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Abstract Fac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 Factory</a:t>
            </a:r>
          </a:p>
        </p:txBody>
      </p:sp>
      <p:sp>
        <p:nvSpPr>
          <p:cNvPr id="291" name="Abstrakte Fabrik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Abstrakte Fabrik</a:t>
            </a:r>
          </a:p>
        </p:txBody>
      </p:sp>
      <p:pic>
        <p:nvPicPr>
          <p:cNvPr id="2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62661" y="1984861"/>
            <a:ext cx="13871657" cy="8669785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Quelle: https://refactoring.guru/design-patterns/abstract-factory"/>
          <p:cNvSpPr txBox="1"/>
          <p:nvPr/>
        </p:nvSpPr>
        <p:spPr>
          <a:xfrm>
            <a:off x="12383461" y="11228809"/>
            <a:ext cx="883005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https://refactoring.guru/design-patterns/abstract-factory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01. Abstract Factory example.jpg" descr="01. Abstract Factory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8389" y="118556"/>
            <a:ext cx="16367224" cy="13478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chnittstelle zum Erzeugen verwandter Objektfamilien…"/>
          <p:cNvSpPr txBox="1"/>
          <p:nvPr/>
        </p:nvSpPr>
        <p:spPr>
          <a:xfrm>
            <a:off x="1198314" y="3148071"/>
            <a:ext cx="21987372" cy="3257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Schnittstelle zum Erzeugen verwandter Objektfamilien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Verbergung der konkreten Klassen</a:t>
            </a:r>
          </a:p>
        </p:txBody>
      </p:sp>
      <p:sp>
        <p:nvSpPr>
          <p:cNvPr id="300" name="Zweck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Zweck</a:t>
            </a:r>
          </a:p>
        </p:txBody>
      </p:sp>
      <p:pic>
        <p:nvPicPr>
          <p:cNvPr id="301" name="Screen Shot 2020-12-10 at 10.56.08.png" descr="Screen Shot 2020-12-10 at 10.56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6246" y="5468974"/>
            <a:ext cx="9611508" cy="7325845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Quelle: https://refactoring.guru/images/patterns/diagrams/abstract-factory/problem-en-2x.png"/>
          <p:cNvSpPr txBox="1"/>
          <p:nvPr/>
        </p:nvSpPr>
        <p:spPr>
          <a:xfrm>
            <a:off x="5699302" y="12808377"/>
            <a:ext cx="1298539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https://refactoring.guru/images/patterns/diagrams/abstract-factory/problem-en-2x.png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Anwendbarkeit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Anwendbarkeit</a:t>
            </a:r>
          </a:p>
        </p:txBody>
      </p:sp>
      <p:sp>
        <p:nvSpPr>
          <p:cNvPr id="305" name="System soll unabhängig von Generierung, Komposition und Darstellung seiner Objekte arbeiten…"/>
          <p:cNvSpPr txBox="1"/>
          <p:nvPr/>
        </p:nvSpPr>
        <p:spPr>
          <a:xfrm>
            <a:off x="1198314" y="2884333"/>
            <a:ext cx="21987372" cy="6360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System soll unabhängig von Generierung, Komposition und Darstellung seiner Objekte arbeiten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System soll von mehreren Produktfamilien konfiguriert werden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Familien sollen gemeinsam verwendet werden (Zwang)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nur Schnittstellen sollen verwendet werden dürfen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Isolierung konkreter Klassen…"/>
          <p:cNvSpPr txBox="1"/>
          <p:nvPr/>
        </p:nvSpPr>
        <p:spPr>
          <a:xfrm>
            <a:off x="1198314" y="2721709"/>
            <a:ext cx="21987372" cy="4482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Isolierung konkreter Klassen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Einfacher Austausch von Produktfamilien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Produktkonsistenz (Einhaltung der Zusammenarbeit der Produkte)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Unterstützung neuer Produktarten (Bewahren des OCP)</a:t>
            </a:r>
          </a:p>
        </p:txBody>
      </p:sp>
      <p:sp>
        <p:nvSpPr>
          <p:cNvPr id="308" name="Konsequenzen (Vor- und Nachteile)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Konsequenzen (Vor- und Nachteile)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Erweiterbarkeit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Erweiterbarkeit</a:t>
            </a:r>
          </a:p>
        </p:txBody>
      </p:sp>
      <p:sp>
        <p:nvSpPr>
          <p:cNvPr id="311" name="Fabriken als Singletons…"/>
          <p:cNvSpPr txBox="1"/>
          <p:nvPr/>
        </p:nvSpPr>
        <p:spPr>
          <a:xfrm>
            <a:off x="1198314" y="2851801"/>
            <a:ext cx="21987372" cy="268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Fabriken als Singletons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Variierung der Erzeugung der Produkte in den Fabriken (z.B. durch Fabrikmethode oder Prototype, etc)</a:t>
            </a:r>
          </a:p>
        </p:txBody>
      </p:sp>
      <p:pic>
        <p:nvPicPr>
          <p:cNvPr id="312" name="Screen Shot 2020-12-10 at 10.57.28.png" descr="Screen Shot 2020-12-10 at 10.57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3806" y="6367425"/>
            <a:ext cx="13296388" cy="6606557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Quelle: https://refactoring.guru/images/patterns/content/abstract-factory/abstract-factory-comic-1-en-2x.png"/>
          <p:cNvSpPr txBox="1"/>
          <p:nvPr/>
        </p:nvSpPr>
        <p:spPr>
          <a:xfrm>
            <a:off x="4669231" y="12921791"/>
            <a:ext cx="1504553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https://refactoring.guru/images/patterns/content/abstract-factory/abstract-factory-comic-1-en-2x.png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01. Abstract Factory.jpg" descr="01. Abstract Factor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5804" y="1219341"/>
            <a:ext cx="21812392" cy="11277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ode-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Code-Beispiel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bstrahieren des Instanziierungsprozesses…"/>
          <p:cNvSpPr txBox="1"/>
          <p:nvPr/>
        </p:nvSpPr>
        <p:spPr>
          <a:xfrm>
            <a:off x="874831" y="2870956"/>
            <a:ext cx="22634338" cy="4482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Abstrahieren des Instanziierungsprozesses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Aufteilung in klassen- und objektbasierte Muster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Verwendung von Objektkomposition und Dependency Inversion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Kapselung der konkreten Klassen + Verbergung der Erzeugung</a:t>
            </a:r>
          </a:p>
        </p:txBody>
      </p:sp>
      <p:sp>
        <p:nvSpPr>
          <p:cNvPr id="170" name="Bedeutung der Erzeugungsmuster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Bedeutung der Erzeugungsmuster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Fragen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Fragen?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Happy Coding! :)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Happy Coding!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„Software entities … should be open for extension, but closed for modification.“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7700"/>
              </a:lnSpc>
              <a:defRPr i="1" spc="0" sz="53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„Software entities … should be open for extension, but closed for modification.“</a:t>
            </a:r>
            <a:endParaRPr i="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object composition with interfaces.jpg" descr="object composition with interfac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5437" y="3708829"/>
            <a:ext cx="15813127" cy="8820162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Object Composition &amp; Dependency Inversion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Object Composition &amp; Dependency Inversion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inglet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Singleton</a:t>
            </a:r>
          </a:p>
        </p:txBody>
      </p:sp>
      <p:sp>
        <p:nvSpPr>
          <p:cNvPr id="178" name="Singlet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Singleton</a:t>
            </a:r>
          </a:p>
        </p:txBody>
      </p:sp>
      <p:sp>
        <p:nvSpPr>
          <p:cNvPr id="179" name="Quelle: https://refactoring.guru/design-patterns/singleton"/>
          <p:cNvSpPr txBox="1"/>
          <p:nvPr/>
        </p:nvSpPr>
        <p:spPr>
          <a:xfrm>
            <a:off x="11486830" y="12323138"/>
            <a:ext cx="788761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https://refactoring.guru/design-patterns/singleton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28726" y="1669305"/>
            <a:ext cx="16603823" cy="10377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