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381904"/>
          <c:y val="0.0240235"/>
          <c:w val="0.894253"/>
          <c:h val="0.9334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 idx="0">
                  <c:v>ByWeek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>Untitled 14</c:v>
                </c:pt>
                <c:pt idx="14">
                  <c:v>Untitled 15</c:v>
                </c:pt>
                <c:pt idx="15">
                  <c:v>Untitled 16</c:v>
                </c:pt>
                <c:pt idx="16">
                  <c:v>Untitled 17</c:v>
                </c:pt>
                <c:pt idx="17">
                  <c:v>Untitled 18</c:v>
                </c:pt>
                <c:pt idx="18">
                  <c:v/>
                </c:pt>
                <c:pt idx="19">
                  <c:v/>
                </c:pt>
              </c:strCache>
            </c:strRef>
          </c:cat>
          <c:val>
            <c:numRef>
              <c:f>Sheet1!$B$2:$B$21</c:f>
              <c:numCache>
                <c:ptCount val="20"/>
                <c:pt idx="0">
                  <c:v>436879.750000</c:v>
                </c:pt>
                <c:pt idx="1">
                  <c:v>272653.000000</c:v>
                </c:pt>
                <c:pt idx="2">
                  <c:v>249219.250000</c:v>
                </c:pt>
                <c:pt idx="3">
                  <c:v>247438.750000</c:v>
                </c:pt>
                <c:pt idx="4">
                  <c:v>189016.750000</c:v>
                </c:pt>
                <c:pt idx="5">
                  <c:v>185273.250000</c:v>
                </c:pt>
                <c:pt idx="6">
                  <c:v>164773.500000</c:v>
                </c:pt>
                <c:pt idx="7">
                  <c:v>155071.500000</c:v>
                </c:pt>
                <c:pt idx="8">
                  <c:v>154080.000000</c:v>
                </c:pt>
                <c:pt idx="9">
                  <c:v>149936.250000</c:v>
                </c:pt>
                <c:pt idx="10">
                  <c:v>142118.750000</c:v>
                </c:pt>
                <c:pt idx="11">
                  <c:v>129285.250000</c:v>
                </c:pt>
                <c:pt idx="12">
                  <c:v>125606.250000</c:v>
                </c:pt>
                <c:pt idx="13">
                  <c:v>125156.250000</c:v>
                </c:pt>
                <c:pt idx="14">
                  <c:v>112784.000000</c:v>
                </c:pt>
                <c:pt idx="15">
                  <c:v>112558.250000</c:v>
                </c:pt>
                <c:pt idx="16">
                  <c:v>110237.250000</c:v>
                </c:pt>
                <c:pt idx="17">
                  <c:v>101135.250000</c:v>
                </c:pt>
                <c:pt idx="18">
                  <c:v>99382.000000</c:v>
                </c:pt>
                <c:pt idx="19">
                  <c:v>88646.000000</c:v>
                </c:pt>
              </c:numCache>
            </c:numRef>
          </c:val>
        </c:ser>
        <c:gapWidth val="40"/>
        <c:overlap val="-10"/>
        <c:axId val="0"/>
        <c:axId val="1"/>
      </c:barChart>
      <c:catAx>
        <c:axId val="0"/>
        <c:scaling>
          <c:orientation val="maxMin"/>
        </c:scaling>
        <c:delete val="0"/>
        <c:axPos val="l"/>
        <c:numFmt formatCode="#,##0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#,##0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125000"/>
        <c:minorUnit val="625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718945"/>
          <c:y val="0.0240235"/>
          <c:w val="0.800929"/>
          <c:h val="0.9334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 idx="0">
                  <c:v>ByWeek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>Untitled 14</c:v>
                </c:pt>
                <c:pt idx="14">
                  <c:v>Untitled 15</c:v>
                </c:pt>
                <c:pt idx="15">
                  <c:v>Untitled 16</c:v>
                </c:pt>
                <c:pt idx="16">
                  <c:v>Untitled 17</c:v>
                </c:pt>
                <c:pt idx="17">
                  <c:v>Untitled 18</c:v>
                </c:pt>
                <c:pt idx="18">
                  <c:v/>
                </c:pt>
                <c:pt idx="19">
                  <c:v/>
                </c:pt>
              </c:strCache>
            </c:strRef>
          </c:cat>
          <c:val>
            <c:numRef>
              <c:f>Sheet1!$B$2:$B$21</c:f>
              <c:numCache>
                <c:ptCount val="20"/>
                <c:pt idx="0">
                  <c:v>156367.000000</c:v>
                </c:pt>
                <c:pt idx="1">
                  <c:v>150579.000000</c:v>
                </c:pt>
                <c:pt idx="2">
                  <c:v>104092.000000</c:v>
                </c:pt>
                <c:pt idx="3">
                  <c:v>103391.000000</c:v>
                </c:pt>
                <c:pt idx="4">
                  <c:v>96128.000000</c:v>
                </c:pt>
                <c:pt idx="5">
                  <c:v>85157.000000</c:v>
                </c:pt>
                <c:pt idx="6">
                  <c:v>69695.000000</c:v>
                </c:pt>
                <c:pt idx="7">
                  <c:v>67050.000000</c:v>
                </c:pt>
                <c:pt idx="8">
                  <c:v>65945.000000</c:v>
                </c:pt>
                <c:pt idx="9">
                  <c:v>65194.000000</c:v>
                </c:pt>
                <c:pt idx="10">
                  <c:v>60201.000000</c:v>
                </c:pt>
                <c:pt idx="11">
                  <c:v>59782.000000</c:v>
                </c:pt>
                <c:pt idx="12">
                  <c:v>58461.000000</c:v>
                </c:pt>
                <c:pt idx="13">
                  <c:v>57044.000000</c:v>
                </c:pt>
                <c:pt idx="14">
                  <c:v>56328.000000</c:v>
                </c:pt>
                <c:pt idx="15">
                  <c:v>55007.000000</c:v>
                </c:pt>
                <c:pt idx="16">
                  <c:v>52598.000000</c:v>
                </c:pt>
                <c:pt idx="17">
                  <c:v>48729.000000</c:v>
                </c:pt>
                <c:pt idx="18">
                  <c:v>46066.000000</c:v>
                </c:pt>
                <c:pt idx="19">
                  <c:v>45054.000000</c:v>
                </c:pt>
              </c:numCache>
            </c:numRef>
          </c:val>
        </c:ser>
        <c:gapWidth val="40"/>
        <c:overlap val="-10"/>
        <c:axId val="0"/>
        <c:axId val="1"/>
      </c:barChart>
      <c:catAx>
        <c:axId val="0"/>
        <c:scaling>
          <c:orientation val="maxMin"/>
        </c:scaling>
        <c:delete val="0"/>
        <c:axPos val="l"/>
        <c:numFmt formatCode="#,##0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#,##0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40000"/>
        <c:minorUnit val="20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667791"/>
          <c:y val="0.0240235"/>
          <c:w val="0.815094"/>
          <c:h val="0.9334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 idx="0">
                  <c:v>ByWeek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>Untitled 14</c:v>
                </c:pt>
                <c:pt idx="14">
                  <c:v>Untitled 15</c:v>
                </c:pt>
                <c:pt idx="15">
                  <c:v>Untitled 16</c:v>
                </c:pt>
                <c:pt idx="16">
                  <c:v>Untitled 17</c:v>
                </c:pt>
                <c:pt idx="17">
                  <c:v>Untitled 18</c:v>
                </c:pt>
                <c:pt idx="18">
                  <c:v/>
                </c:pt>
                <c:pt idx="19">
                  <c:v/>
                </c:pt>
              </c:strCache>
            </c:strRef>
          </c:cat>
          <c:val>
            <c:numRef>
              <c:f>Sheet1!$B$2:$B$21</c:f>
              <c:numCache>
                <c:ptCount val="20"/>
                <c:pt idx="0">
                  <c:v>197058.000000</c:v>
                </c:pt>
                <c:pt idx="1">
                  <c:v>183060.000000</c:v>
                </c:pt>
                <c:pt idx="2">
                  <c:v>175035.000000</c:v>
                </c:pt>
                <c:pt idx="3">
                  <c:v>169988.000000</c:v>
                </c:pt>
                <c:pt idx="4">
                  <c:v>144680.000000</c:v>
                </c:pt>
                <c:pt idx="5">
                  <c:v>124606.000000</c:v>
                </c:pt>
                <c:pt idx="6">
                  <c:v>121794.000000</c:v>
                </c:pt>
                <c:pt idx="7">
                  <c:v>114862.000000</c:v>
                </c:pt>
                <c:pt idx="8">
                  <c:v>103322.000000</c:v>
                </c:pt>
                <c:pt idx="9">
                  <c:v>92454.000000</c:v>
                </c:pt>
                <c:pt idx="10">
                  <c:v>91937.000000</c:v>
                </c:pt>
                <c:pt idx="11">
                  <c:v>91334.000000</c:v>
                </c:pt>
                <c:pt idx="12">
                  <c:v>91284.000000</c:v>
                </c:pt>
                <c:pt idx="13">
                  <c:v>80852.000000</c:v>
                </c:pt>
                <c:pt idx="14">
                  <c:v>74696.000000</c:v>
                </c:pt>
                <c:pt idx="15">
                  <c:v>71780.000000</c:v>
                </c:pt>
                <c:pt idx="16">
                  <c:v>68236.000000</c:v>
                </c:pt>
                <c:pt idx="17">
                  <c:v>66780.000000</c:v>
                </c:pt>
                <c:pt idx="18">
                  <c:v>65040.000000</c:v>
                </c:pt>
                <c:pt idx="19">
                  <c:v>62518.000000</c:v>
                </c:pt>
              </c:numCache>
            </c:numRef>
          </c:val>
        </c:ser>
        <c:gapWidth val="40"/>
        <c:overlap val="-10"/>
        <c:axId val="0"/>
        <c:axId val="1"/>
      </c:barChart>
      <c:catAx>
        <c:axId val="0"/>
        <c:scaling>
          <c:orientation val="maxMin"/>
        </c:scaling>
        <c:delete val="0"/>
        <c:axPos val="l"/>
        <c:numFmt formatCode="#,##0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#,##0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50000"/>
        <c:minorUnit val="25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106407"/>
          <c:y val="0.0240235"/>
          <c:w val="0.733548"/>
          <c:h val="0.9334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 idx="0">
                  <c:v>ByWeek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>Untitled 14</c:v>
                </c:pt>
                <c:pt idx="14">
                  <c:v>Untitled 15</c:v>
                </c:pt>
                <c:pt idx="15">
                  <c:v>Untitled 16</c:v>
                </c:pt>
                <c:pt idx="16">
                  <c:v>Untitled 17</c:v>
                </c:pt>
                <c:pt idx="17">
                  <c:v>Untitled 18</c:v>
                </c:pt>
                <c:pt idx="18">
                  <c:v/>
                </c:pt>
                <c:pt idx="19">
                  <c:v/>
                </c:pt>
              </c:strCache>
            </c:strRef>
          </c:cat>
          <c:val>
            <c:numRef>
              <c:f>Sheet1!$B$2:$B$21</c:f>
              <c:numCache>
                <c:ptCount val="20"/>
                <c:pt idx="0">
                  <c:v>49745.000000</c:v>
                </c:pt>
                <c:pt idx="1">
                  <c:v>47443.000000</c:v>
                </c:pt>
                <c:pt idx="2">
                  <c:v>43903.000000</c:v>
                </c:pt>
                <c:pt idx="3">
                  <c:v>40686.000000</c:v>
                </c:pt>
                <c:pt idx="4">
                  <c:v>40481.000000</c:v>
                </c:pt>
                <c:pt idx="5">
                  <c:v>40130.000000</c:v>
                </c:pt>
                <c:pt idx="6">
                  <c:v>37906.000000</c:v>
                </c:pt>
                <c:pt idx="7">
                  <c:v>36733.000000</c:v>
                </c:pt>
                <c:pt idx="8">
                  <c:v>31283.000000</c:v>
                </c:pt>
                <c:pt idx="9">
                  <c:v>28166.000000</c:v>
                </c:pt>
                <c:pt idx="10">
                  <c:v>26969.000000</c:v>
                </c:pt>
                <c:pt idx="11">
                  <c:v>26497.000000</c:v>
                </c:pt>
                <c:pt idx="12">
                  <c:v>22870.000000</c:v>
                </c:pt>
                <c:pt idx="13">
                  <c:v>21712.000000</c:v>
                </c:pt>
                <c:pt idx="14">
                  <c:v>20896.000000</c:v>
                </c:pt>
                <c:pt idx="15">
                  <c:v>19994.000000</c:v>
                </c:pt>
                <c:pt idx="16">
                  <c:v>19509.000000</c:v>
                </c:pt>
                <c:pt idx="17">
                  <c:v>19444.000000</c:v>
                </c:pt>
                <c:pt idx="18">
                  <c:v>19266.000000</c:v>
                </c:pt>
                <c:pt idx="19">
                  <c:v>18783.000000</c:v>
                </c:pt>
              </c:numCache>
            </c:numRef>
          </c:val>
        </c:ser>
        <c:gapWidth val="40"/>
        <c:overlap val="-10"/>
        <c:axId val="0"/>
        <c:axId val="1"/>
      </c:barChart>
      <c:catAx>
        <c:axId val="0"/>
        <c:scaling>
          <c:orientation val="maxMin"/>
        </c:scaling>
        <c:delete val="0"/>
        <c:axPos val="l"/>
        <c:numFmt formatCode="#,##0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#,##0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12500"/>
        <c:minorUnit val="625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68.png"/><Relationship Id="rId4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chart" Target="../charts/chart1.xml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6.png"/><Relationship Id="rId4" Type="http://schemas.openxmlformats.org/officeDocument/2006/relationships/chart" Target="../charts/chart2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3.png"/><Relationship Id="rId4" Type="http://schemas.openxmlformats.org/officeDocument/2006/relationships/chart" Target="../charts/chart3.xml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7.png"/><Relationship Id="rId4" Type="http://schemas.openxmlformats.org/officeDocument/2006/relationships/chart" Target="../charts/chart4.xml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67.pn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July, 2015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MTA Traffic Analysis for Women in Tech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Group 7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4"/>
          <p:cNvGrpSpPr/>
          <p:nvPr/>
        </p:nvGrpSpPr>
        <p:grpSpPr>
          <a:xfrm>
            <a:off x="6692900" y="2565400"/>
            <a:ext cx="5842000" cy="6680200"/>
            <a:chOff x="-127000" y="-88900"/>
            <a:chExt cx="5842000" cy="6680200"/>
          </a:xfrm>
        </p:grpSpPr>
        <p:pic>
          <p:nvPicPr>
            <p:cNvPr id="223" name="154894431_1197x1775.jpeg"/>
            <p:cNvPicPr/>
            <p:nvPr/>
          </p:nvPicPr>
          <p:blipFill>
            <a:blip r:embed="rId2">
              <a:extLst/>
            </a:blip>
            <a:srcRect l="0" t="11192" r="0" b="11080"/>
            <a:stretch>
              <a:fillRect/>
            </a:stretch>
          </p:blipFill>
          <p:spPr>
            <a:xfrm>
              <a:off x="0" y="0"/>
              <a:ext cx="5575300" cy="6350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5842000" cy="6680200"/>
            </a:xfrm>
            <a:prstGeom prst="rect">
              <a:avLst/>
            </a:prstGeom>
            <a:effectLst/>
          </p:spPr>
        </p:pic>
      </p:grpSp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Recommendations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7" name="Shape 227"/>
          <p:cNvSpPr/>
          <p:nvPr/>
        </p:nvSpPr>
        <p:spPr>
          <a:xfrm>
            <a:off x="342900" y="2057400"/>
            <a:ext cx="4584353" cy="178013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Team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Appendix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9"/>
          <p:cNvGrpSpPr/>
          <p:nvPr/>
        </p:nvGrpSpPr>
        <p:grpSpPr>
          <a:xfrm>
            <a:off x="6692900" y="2565400"/>
            <a:ext cx="5842000" cy="6680200"/>
            <a:chOff x="-127000" y="-88900"/>
            <a:chExt cx="5842000" cy="6680200"/>
          </a:xfrm>
        </p:grpSpPr>
        <p:pic>
          <p:nvPicPr>
            <p:cNvPr id="48" name="154894431_1197x1775.jpeg"/>
            <p:cNvPicPr/>
            <p:nvPr/>
          </p:nvPicPr>
          <p:blipFill>
            <a:blip r:embed="rId2">
              <a:extLst/>
            </a:blip>
            <a:srcRect l="0" t="11192" r="0" b="11080"/>
            <a:stretch>
              <a:fillRect/>
            </a:stretch>
          </p:blipFill>
          <p:spPr>
            <a:xfrm>
              <a:off x="0" y="0"/>
              <a:ext cx="5575300" cy="6350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5842000" cy="6680200"/>
            </a:xfrm>
            <a:prstGeom prst="rect">
              <a:avLst/>
            </a:prstGeom>
            <a:effectLst/>
          </p:spPr>
        </p:pic>
      </p:grpSp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spcBef>
                <a:spcPts val="1400"/>
              </a:spcBef>
              <a:defRPr sz="6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60">
                <a:solidFill>
                  <a:srgbClr val="D93E2B"/>
                </a:solidFill>
              </a:rPr>
              <a:t>Problem Statement/ Approach/Context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69900" indent="-469900">
              <a:spcBef>
                <a:spcPts val="2400"/>
              </a:spcBef>
              <a:buSzPct val="60000"/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Ex: limitations for the dataset</a:t>
            </a:r>
          </a:p>
        </p:txBody>
      </p:sp>
      <p:sp>
        <p:nvSpPr>
          <p:cNvPr id="52" name="Shape 52"/>
          <p:cNvSpPr/>
          <p:nvPr/>
        </p:nvSpPr>
        <p:spPr>
          <a:xfrm>
            <a:off x="342900" y="2057400"/>
            <a:ext cx="4584353" cy="178013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Ty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spcBef>
                <a:spcPts val="1000"/>
              </a:spcBef>
              <a:defRPr sz="45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0">
                <a:solidFill>
                  <a:srgbClr val="D93E2B"/>
                </a:solidFill>
              </a:rPr>
              <a:t>Summary of Top Subway Stations (by entries and exits)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Ex: limitations for the dataset</a:t>
            </a:r>
          </a:p>
        </p:txBody>
      </p:sp>
      <p:sp>
        <p:nvSpPr>
          <p:cNvPr id="56" name="Shape 56"/>
          <p:cNvSpPr/>
          <p:nvPr/>
        </p:nvSpPr>
        <p:spPr>
          <a:xfrm>
            <a:off x="342900" y="2057400"/>
            <a:ext cx="4584353" cy="17801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Ty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210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Summary of Analysis Approach and Assumptions</a:t>
            </a:r>
            <a:endParaRPr sz="3500">
              <a:solidFill>
                <a:srgbClr val="D93E2B"/>
              </a:solidFill>
              <a:latin typeface="Bodoni SvtyTwo ITC TT-Bold"/>
              <a:ea typeface="Bodoni SvtyTwo ITC TT-Bold"/>
              <a:cs typeface="Bodoni SvtyTwo ITC TT-Bold"/>
              <a:sym typeface="Bodoni SvtyTwo ITC TT-Bold"/>
            </a:endParaRPr>
          </a:p>
          <a:p>
            <a:pPr lvl="0" defTabSz="29210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D93E2B"/>
                </a:solidFill>
              </a:rPr>
              <a:t>Data Sources, Key Assumptions, etc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740833" y="2766880"/>
          <a:ext cx="11264901" cy="4897173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{CF821DB8-F4EB-4A41-A1BA-3FCAFE7338EE}</a:tableStyleId>
              </a:tblPr>
              <a:tblGrid>
                <a:gridCol w="1549400"/>
                <a:gridCol w="9715500"/>
              </a:tblGrid>
              <a:tr h="963066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33948" dir="2388334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Time Span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177800" indent="-177800" algn="l" defTabSz="914400">
                        <a:buSzPct val="100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We analyzed </a:t>
                      </a:r>
                      <a:r>
                        <a:rPr b="1" sz="1400">
                          <a:solidFill>
                            <a:srgbClr val="414141"/>
                          </a:solidFill>
                        </a:rPr>
                        <a:t>4 weeks of MTA turnstile data</a:t>
                      </a:r>
                      <a:r>
                        <a:rPr sz="1400">
                          <a:solidFill>
                            <a:srgbClr val="414141"/>
                          </a:solidFill>
                        </a:rPr>
                        <a:t> </a:t>
                      </a:r>
                      <a:r>
                        <a:rPr b="1" sz="1400">
                          <a:solidFill>
                            <a:srgbClr val="414141"/>
                          </a:solidFill>
                        </a:rPr>
                        <a:t>from April of 2015</a:t>
                      </a:r>
                      <a:r>
                        <a:rPr sz="1400">
                          <a:solidFill>
                            <a:srgbClr val="414141"/>
                          </a:solidFill>
                        </a:rPr>
                        <a:t> (from 4/4 /2015 to 4/15/2015</a:t>
                      </a:r>
                      <a:r>
                        <a:rPr b="1" sz="1400">
                          <a:solidFill>
                            <a:srgbClr val="414141"/>
                          </a:solidFill>
                        </a:rPr>
                        <a:t>). </a:t>
                      </a:r>
                      <a:endParaRPr b="1" sz="1400">
                        <a:solidFill>
                          <a:srgbClr val="414141"/>
                        </a:solidFill>
                      </a:endParaRPr>
                    </a:p>
                    <a:p>
                      <a:pPr lvl="0" marL="177800" indent="-177800" algn="l" defTabSz="914400">
                        <a:buSzPct val="100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414141"/>
                          </a:solidFill>
                        </a:rPr>
                        <a:t>We assume that</a:t>
                      </a:r>
                      <a:r>
                        <a:rPr i="1" sz="1400">
                          <a:solidFill>
                            <a:srgbClr val="414141"/>
                          </a:solidFill>
                        </a:rPr>
                        <a:t> </a:t>
                      </a:r>
                      <a:r>
                        <a:rPr b="1" i="1" sz="1400">
                          <a:solidFill>
                            <a:srgbClr val="414141"/>
                          </a:solidFill>
                        </a:rPr>
                        <a:t>April subway traffic is representative of the traffic patterns in the spring</a:t>
                      </a:r>
                      <a:r>
                        <a:rPr i="1" sz="1400">
                          <a:solidFill>
                            <a:srgbClr val="414141"/>
                          </a:solidFill>
                        </a:rPr>
                        <a:t>, leading up to the gala in the early summer.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403715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33948" dir="2388334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Total Subway Stations Analyzed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177800" indent="-177800" algn="l" defTabSz="914400">
                        <a:buSzPct val="100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We analyzed a total of </a:t>
                      </a:r>
                      <a:r>
                        <a:rPr b="1" sz="1400">
                          <a:solidFill>
                            <a:srgbClr val="414141"/>
                          </a:solidFill>
                        </a:rPr>
                        <a:t>473</a:t>
                      </a:r>
                      <a:r>
                        <a:rPr sz="1400">
                          <a:solidFill>
                            <a:srgbClr val="414141"/>
                          </a:solidFill>
                        </a:rPr>
                        <a:t> </a:t>
                      </a:r>
                      <a:r>
                        <a:rPr b="1" sz="1400">
                          <a:solidFill>
                            <a:srgbClr val="414141"/>
                          </a:solidFill>
                        </a:rPr>
                        <a:t>unique subway stations</a:t>
                      </a:r>
                      <a:r>
                        <a:rPr sz="1400">
                          <a:solidFill>
                            <a:srgbClr val="414141"/>
                          </a:solidFill>
                        </a:rPr>
                        <a:t> distributed across the five boroughs of NYC.</a:t>
                      </a:r>
                      <a:endParaRPr sz="1400">
                        <a:solidFill>
                          <a:srgbClr val="414141"/>
                        </a:solidFill>
                      </a:endParaRPr>
                    </a:p>
                    <a:p>
                      <a:pPr lvl="0" marL="177800" indent="-177800" algn="l" defTabSz="914400">
                        <a:buSzPct val="100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We considered each unique subway stations as a combination of Station Name/Subway Line. For example, the LNQR456 line in 14 ST-UNION SQ is considered one unique station. (There are instances where the subway station names are the same for multiple lines, such as the Canal Street station).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2530391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33948" dir="2388334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Traffic Volume Results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We analyzed the subway exit volume for the 473 subway stations for four different time periods, and identified the top 5 percentile of subway stations for exits volume. </a:t>
                      </a:r>
                      <a:endParaRPr sz="1400">
                        <a:solidFill>
                          <a:srgbClr val="414141"/>
                        </a:solidFill>
                      </a:endParaRPr>
                    </a:p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414141"/>
                        </a:solidFill>
                      </a:endParaRPr>
                    </a:p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The four time periods are:</a:t>
                      </a:r>
                      <a:endParaRPr sz="1400">
                        <a:solidFill>
                          <a:srgbClr val="414141"/>
                        </a:solidFill>
                      </a:endParaRPr>
                    </a:p>
                    <a:p>
                      <a:pPr lvl="0" marL="256822" indent="-256822" algn="l" defTabSz="914400">
                        <a:buSzPct val="100000"/>
                        <a:buAutoNum type="arabicPeriod" startAt="1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</a:rPr>
                        <a:t>Early Morning Commute</a:t>
                      </a:r>
                      <a:r>
                        <a:rPr sz="1400">
                          <a:solidFill>
                            <a:srgbClr val="414141"/>
                          </a:solidFill>
                        </a:rPr>
                        <a:t>: anytime before 11am. Traffic from this period probably comes primarily from morning commuters. </a:t>
                      </a:r>
                      <a:endParaRPr sz="1400">
                        <a:solidFill>
                          <a:srgbClr val="414141"/>
                        </a:solidFill>
                      </a:endParaRPr>
                    </a:p>
                    <a:p>
                      <a:pPr lvl="0" marL="256822" indent="-256822" algn="l" defTabSz="914400">
                        <a:buSzPct val="100000"/>
                        <a:buAutoNum type="arabicPeriod" startAt="1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</a:rPr>
                        <a:t>Lunch Period: </a:t>
                      </a:r>
                      <a:r>
                        <a:rPr sz="1400">
                          <a:solidFill>
                            <a:srgbClr val="414141"/>
                          </a:solidFill>
                        </a:rPr>
                        <a:t>between 11am and 2pm. Traffic from this period probably comes primarily from the lunch crowd, as well as those working 2nd shifts (those who work from noon to late evenings). </a:t>
                      </a:r>
                      <a:endParaRPr sz="1400">
                        <a:solidFill>
                          <a:srgbClr val="414141"/>
                        </a:solidFill>
                      </a:endParaRPr>
                    </a:p>
                    <a:p>
                      <a:pPr lvl="0" marL="256822" indent="-256822" algn="l" defTabSz="914400">
                        <a:buSzPct val="100000"/>
                        <a:buAutoNum type="arabicPeriod" startAt="1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</a:rPr>
                        <a:t>Afternoon to Early Evenings: </a:t>
                      </a:r>
                      <a:r>
                        <a:rPr sz="1400">
                          <a:solidFill>
                            <a:srgbClr val="414141"/>
                          </a:solidFill>
                        </a:rPr>
                        <a:t>between 2pm and 7pm. Traffic from this period comes </a:t>
                      </a:r>
                      <a:r>
                        <a:rPr b="1" sz="1400">
                          <a:solidFill>
                            <a:srgbClr val="414141"/>
                          </a:solidFill>
                        </a:rP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4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Subway Traffic Flow Summary by Exits</a:t>
            </a:r>
            <a:endParaRPr sz="3430">
              <a:solidFill>
                <a:srgbClr val="D93E2B"/>
              </a:solidFill>
              <a:latin typeface="Bodoni SvtyTwo ITC TT-Bold"/>
              <a:ea typeface="Bodoni SvtyTwo ITC TT-Bold"/>
              <a:cs typeface="Bodoni SvtyTwo ITC TT-Bold"/>
              <a:sym typeface="Bodoni SvtyTwo ITC TT-Bold"/>
            </a:endParaRPr>
          </a:p>
          <a:p>
            <a:pPr lvl="0" defTabSz="286258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430">
                <a:solidFill>
                  <a:srgbClr val="D93E2B"/>
                </a:solidFill>
              </a:rPr>
              <a:t> </a:t>
            </a:r>
            <a:r>
              <a:rPr sz="343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Early Morning Commute (before 11am)  </a:t>
            </a:r>
          </a:p>
        </p:txBody>
      </p:sp>
      <p:graphicFrame>
        <p:nvGraphicFramePr>
          <p:cNvPr id="62" name="Table 62"/>
          <p:cNvGraphicFramePr/>
          <p:nvPr/>
        </p:nvGraphicFramePr>
        <p:xfrm>
          <a:off x="6367076" y="2783186"/>
          <a:ext cx="5727940" cy="635892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459908"/>
                <a:gridCol w="2443559"/>
                <a:gridCol w="2753236"/>
              </a:tblGrid>
              <a:tr h="314497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Subway Station Name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Average Exits Per Week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ST-GRD CNTRL 4567S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ST-HERALD SQ BDFMNQR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47-50 ST-ROCK BDFM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PATH WTC 1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14 ST-UNION SQ LNQR456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ST-TIMES SQ 1237ACENQRS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LEXINGTON-53 ST EM6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ST-PENN STA ACE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59 ST 456NQR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FULTON ST 2345ACJZ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59 ST-COLUMBUS ABCD1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ST-BRYANT PK BDFM7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5 AVE-53 ST EM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86 ST 456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ST-PA BUS TE ACENQRS1237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CANAL ST JNQRZ6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W 4 ST-WASH SQ ABCDEFM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WALL ST 23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BOWLING GREEN 45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77 ST 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" name="Shape 63"/>
          <p:cNvSpPr/>
          <p:nvPr/>
        </p:nvSpPr>
        <p:spPr>
          <a:xfrm>
            <a:off x="6787976" y="2298699"/>
            <a:ext cx="50809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000000"/>
                </a:solidFill>
              </a:defRPr>
            </a:lvl1pPr>
          </a:lstStyle>
          <a:p>
            <a:pPr lvl="0">
              <a:defRPr b="0" sz="1800"/>
            </a:pPr>
            <a:r>
              <a:rPr b="1" sz="1900"/>
              <a:t>Summary for Top 5 Percent Subway Stations 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603250" y="2658093"/>
            <a:ext cx="5247729" cy="6639276"/>
            <a:chOff x="-127000" y="-88900"/>
            <a:chExt cx="5247728" cy="6639275"/>
          </a:xfrm>
        </p:grpSpPr>
        <p:pic>
          <p:nvPicPr>
            <p:cNvPr id="65" name="pasted-image-filtered.png"/>
            <p:cNvPicPr/>
            <p:nvPr/>
          </p:nvPicPr>
          <p:blipFill>
            <a:blip r:embed="rId2">
              <a:alphaModFix amt="77775"/>
              <a:extLst/>
            </a:blip>
            <a:srcRect l="0" t="16837" r="46537" b="0"/>
            <a:stretch>
              <a:fillRect/>
            </a:stretch>
          </p:blipFill>
          <p:spPr>
            <a:xfrm>
              <a:off x="0" y="0"/>
              <a:ext cx="4993729" cy="63090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4" name=""/>
            <p:cNvPicPr/>
            <p:nvPr/>
          </p:nvPicPr>
          <p:blipFill>
            <a:blip r:embed="rId3">
              <a:alphaModFix amt="77775"/>
              <a:extLst/>
            </a:blip>
            <a:stretch>
              <a:fillRect/>
            </a:stretch>
          </p:blipFill>
          <p:spPr>
            <a:xfrm>
              <a:off x="-127001" y="-88900"/>
              <a:ext cx="5247730" cy="6639276"/>
            </a:xfrm>
            <a:prstGeom prst="rect">
              <a:avLst/>
            </a:prstGeom>
            <a:effectLst/>
          </p:spPr>
        </p:pic>
      </p:grpSp>
      <p:pic>
        <p:nvPicPr>
          <p:cNvPr id="67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73866" y="5058833"/>
            <a:ext cx="351302" cy="355601"/>
          </a:xfrm>
          <a:prstGeom prst="rect">
            <a:avLst/>
          </a:prstGeom>
        </p:spPr>
      </p:pic>
      <p:pic>
        <p:nvPicPr>
          <p:cNvPr id="6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22700" y="2882900"/>
            <a:ext cx="359106" cy="355601"/>
          </a:xfrm>
          <a:prstGeom prst="rect">
            <a:avLst/>
          </a:prstGeom>
        </p:spPr>
      </p:pic>
      <p:pic>
        <p:nvPicPr>
          <p:cNvPr id="7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31066" y="5185833"/>
            <a:ext cx="351302" cy="355601"/>
          </a:xfrm>
          <a:prstGeom prst="rect">
            <a:avLst/>
          </a:prstGeom>
        </p:spPr>
      </p:pic>
      <p:pic>
        <p:nvPicPr>
          <p:cNvPr id="73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97233" y="7890933"/>
            <a:ext cx="351301" cy="355601"/>
          </a:xfrm>
          <a:prstGeom prst="rect">
            <a:avLst/>
          </a:prstGeom>
        </p:spPr>
      </p:pic>
      <p:pic>
        <p:nvPicPr>
          <p:cNvPr id="75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61166" y="4715933"/>
            <a:ext cx="351302" cy="355601"/>
          </a:xfrm>
          <a:prstGeom prst="rect">
            <a:avLst/>
          </a:prstGeom>
        </p:spPr>
      </p:pic>
      <p:pic>
        <p:nvPicPr>
          <p:cNvPr id="77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15266" y="7766050"/>
            <a:ext cx="351302" cy="355601"/>
          </a:xfrm>
          <a:prstGeom prst="rect">
            <a:avLst/>
          </a:prstGeom>
        </p:spPr>
      </p:pic>
      <p:pic>
        <p:nvPicPr>
          <p:cNvPr id="79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759200" y="4821766"/>
            <a:ext cx="359106" cy="355601"/>
          </a:xfrm>
          <a:prstGeom prst="rect">
            <a:avLst/>
          </a:prstGeom>
        </p:spPr>
      </p:pic>
      <p:pic>
        <p:nvPicPr>
          <p:cNvPr id="81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450166" y="8106833"/>
            <a:ext cx="351302" cy="355601"/>
          </a:xfrm>
          <a:prstGeom prst="rect">
            <a:avLst/>
          </a:prstGeom>
        </p:spPr>
      </p:pic>
      <p:pic>
        <p:nvPicPr>
          <p:cNvPr id="83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907366" y="6961716"/>
            <a:ext cx="351302" cy="355601"/>
          </a:xfrm>
          <a:prstGeom prst="rect">
            <a:avLst/>
          </a:prstGeom>
        </p:spPr>
      </p:pic>
      <p:pic>
        <p:nvPicPr>
          <p:cNvPr id="85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976966" y="4049183"/>
            <a:ext cx="351302" cy="355601"/>
          </a:xfrm>
          <a:prstGeom prst="rect">
            <a:avLst/>
          </a:prstGeom>
        </p:spPr>
      </p:pic>
      <p:pic>
        <p:nvPicPr>
          <p:cNvPr id="87" name="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35400" y="4432300"/>
            <a:ext cx="359106" cy="355601"/>
          </a:xfrm>
          <a:prstGeom prst="rect">
            <a:avLst/>
          </a:prstGeom>
        </p:spPr>
      </p:pic>
      <p:graphicFrame>
        <p:nvGraphicFramePr>
          <p:cNvPr id="89" name="Chart 89"/>
          <p:cNvGraphicFramePr/>
          <p:nvPr/>
        </p:nvGraphicFramePr>
        <p:xfrm>
          <a:off x="9145217" y="2933700"/>
          <a:ext cx="3491713" cy="634378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5"/>
          </a:graphicData>
        </a:graphic>
      </p:graphicFrame>
      <p:pic>
        <p:nvPicPr>
          <p:cNvPr id="90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084314" y="4559300"/>
            <a:ext cx="359106" cy="355601"/>
          </a:xfrm>
          <a:prstGeom prst="rect">
            <a:avLst/>
          </a:prstGeom>
        </p:spPr>
      </p:pic>
      <p:pic>
        <p:nvPicPr>
          <p:cNvPr id="92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08400" y="5698066"/>
            <a:ext cx="359106" cy="355601"/>
          </a:xfrm>
          <a:prstGeom prst="rect">
            <a:avLst/>
          </a:prstGeom>
        </p:spPr>
      </p:pic>
      <p:pic>
        <p:nvPicPr>
          <p:cNvPr id="94" name="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810000" y="4114800"/>
            <a:ext cx="359106" cy="355601"/>
          </a:xfrm>
          <a:prstGeom prst="rect">
            <a:avLst/>
          </a:prstGeom>
        </p:spPr>
      </p:pic>
      <p:pic>
        <p:nvPicPr>
          <p:cNvPr id="96" name="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073400" y="4897966"/>
            <a:ext cx="359106" cy="355601"/>
          </a:xfrm>
          <a:prstGeom prst="rect">
            <a:avLst/>
          </a:prstGeom>
        </p:spPr>
      </p:pic>
      <p:pic>
        <p:nvPicPr>
          <p:cNvPr id="98" name="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452614" y="4368800"/>
            <a:ext cx="359106" cy="355601"/>
          </a:xfrm>
          <a:prstGeom prst="rect">
            <a:avLst/>
          </a:prstGeom>
        </p:spPr>
      </p:pic>
      <p:pic>
        <p:nvPicPr>
          <p:cNvPr id="100" name="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025014" y="6268508"/>
            <a:ext cx="359107" cy="355601"/>
          </a:xfrm>
          <a:prstGeom prst="rect">
            <a:avLst/>
          </a:prstGeom>
        </p:spPr>
      </p:pic>
      <p:pic>
        <p:nvPicPr>
          <p:cNvPr id="102" name="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3907366" y="8183033"/>
            <a:ext cx="351302" cy="355601"/>
          </a:xfrm>
          <a:prstGeom prst="rect">
            <a:avLst/>
          </a:prstGeom>
        </p:spPr>
      </p:pic>
      <p:pic>
        <p:nvPicPr>
          <p:cNvPr id="104" name="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3475566" y="8500533"/>
            <a:ext cx="351302" cy="355601"/>
          </a:xfrm>
          <a:prstGeom prst="rect">
            <a:avLst/>
          </a:prstGeom>
        </p:spPr>
      </p:pic>
      <p:pic>
        <p:nvPicPr>
          <p:cNvPr id="106" name="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3822700" y="3352800"/>
            <a:ext cx="359106" cy="355601"/>
          </a:xfrm>
          <a:prstGeom prst="rect">
            <a:avLst/>
          </a:prstGeom>
        </p:spPr>
      </p:pic>
      <p:pic>
        <p:nvPicPr>
          <p:cNvPr id="108" name="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976966" y="4715933"/>
            <a:ext cx="351302" cy="355601"/>
          </a:xfrm>
          <a:prstGeom prst="rect">
            <a:avLst/>
          </a:prstGeom>
        </p:spPr>
      </p:pic>
      <p:sp>
        <p:nvSpPr>
          <p:cNvPr id="110" name="Shape 110"/>
          <p:cNvSpPr/>
          <p:nvPr/>
        </p:nvSpPr>
        <p:spPr>
          <a:xfrm>
            <a:off x="673488" y="9258299"/>
            <a:ext cx="5421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 u="sng">
                <a:solidFill>
                  <a:srgbClr val="414141"/>
                </a:solidFill>
              </a:rPr>
              <a:t>Notes:</a:t>
            </a:r>
            <a:endParaRPr sz="1000" u="sng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414141"/>
                </a:solidFill>
              </a:rPr>
              <a:t>*These subway stations are not in the Manhattan island and therefore not plotted on the chart.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4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Subway Traffic Flow Summary by Exits</a:t>
            </a:r>
            <a:endParaRPr sz="3430">
              <a:solidFill>
                <a:srgbClr val="D93E2B"/>
              </a:solidFill>
              <a:latin typeface="Bodoni SvtyTwo ITC TT-Bold"/>
              <a:ea typeface="Bodoni SvtyTwo ITC TT-Bold"/>
              <a:cs typeface="Bodoni SvtyTwo ITC TT-Bold"/>
              <a:sym typeface="Bodoni SvtyTwo ITC TT-Bold"/>
            </a:endParaRPr>
          </a:p>
          <a:p>
            <a:pPr lvl="0" defTabSz="286258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430">
                <a:solidFill>
                  <a:srgbClr val="D93E2B"/>
                </a:solidFill>
              </a:rPr>
              <a:t> </a:t>
            </a:r>
            <a:r>
              <a:rPr sz="343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Lunch Period (between 11am and 2pm)  </a:t>
            </a:r>
          </a:p>
        </p:txBody>
      </p:sp>
      <p:graphicFrame>
        <p:nvGraphicFramePr>
          <p:cNvPr id="113" name="Table 113"/>
          <p:cNvGraphicFramePr/>
          <p:nvPr/>
        </p:nvGraphicFramePr>
        <p:xfrm>
          <a:off x="6367076" y="2783186"/>
          <a:ext cx="5727940" cy="635892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459908"/>
                <a:gridCol w="2443559"/>
                <a:gridCol w="2753236"/>
              </a:tblGrid>
              <a:tr h="314497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Subway Station Name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Average Exits Per Week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ST-GRD CNTRL 4567S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ST-HERALD SQ BDFMNQR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ST-PENN STA ACE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ST-TIMES SQ 1237ACENQRS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14 ST-UNION SQ LNQR456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86 ST 456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59 ST 456NQR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59 ST-COLUMBUS ABCD1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W 4 ST-WASH SQ ABCDEFM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47-50 ST-ROCK BDFM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ST-PA BUS TE ACENQRS1237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*MAIN ST 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96 ST 123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CANAL ST JNQRZ6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14 ST-UNION SQ 456LNQR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72 ST 123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*ROOSEVELT AVE EFMR7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FULTON ST 2345ACJZ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ST-PENN STA 123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*BROADWAY/LAFAY BDFQ6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>
            <a:off x="6787976" y="2298699"/>
            <a:ext cx="50809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000000"/>
                </a:solidFill>
              </a:defRPr>
            </a:lvl1pPr>
          </a:lstStyle>
          <a:p>
            <a:pPr lvl="0">
              <a:defRPr b="0" sz="1800"/>
            </a:pPr>
            <a:r>
              <a:rPr b="1" sz="1900"/>
              <a:t>Summary for Top 5 Percent Subway Stations </a:t>
            </a:r>
          </a:p>
        </p:txBody>
      </p:sp>
      <p:grpSp>
        <p:nvGrpSpPr>
          <p:cNvPr id="117" name="Group 117"/>
          <p:cNvGrpSpPr/>
          <p:nvPr/>
        </p:nvGrpSpPr>
        <p:grpSpPr>
          <a:xfrm>
            <a:off x="603250" y="2632693"/>
            <a:ext cx="5247729" cy="6639276"/>
            <a:chOff x="-127000" y="-88900"/>
            <a:chExt cx="5247728" cy="6639275"/>
          </a:xfrm>
        </p:grpSpPr>
        <p:pic>
          <p:nvPicPr>
            <p:cNvPr id="116" name="pasted-image-filtered.png"/>
            <p:cNvPicPr/>
            <p:nvPr/>
          </p:nvPicPr>
          <p:blipFill>
            <a:blip r:embed="rId2">
              <a:alphaModFix amt="77775"/>
              <a:extLst/>
            </a:blip>
            <a:srcRect l="0" t="16837" r="46537" b="0"/>
            <a:stretch>
              <a:fillRect/>
            </a:stretch>
          </p:blipFill>
          <p:spPr>
            <a:xfrm>
              <a:off x="0" y="0"/>
              <a:ext cx="4993729" cy="63090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5" name=""/>
            <p:cNvPicPr/>
            <p:nvPr/>
          </p:nvPicPr>
          <p:blipFill>
            <a:blip r:embed="rId3">
              <a:alphaModFix amt="77775"/>
              <a:extLst/>
            </a:blip>
            <a:stretch>
              <a:fillRect/>
            </a:stretch>
          </p:blipFill>
          <p:spPr>
            <a:xfrm>
              <a:off x="-127001" y="-88900"/>
              <a:ext cx="5247730" cy="6639276"/>
            </a:xfrm>
            <a:prstGeom prst="rect">
              <a:avLst/>
            </a:prstGeom>
            <a:effectLst/>
          </p:spPr>
        </p:pic>
      </p:grpSp>
      <p:graphicFrame>
        <p:nvGraphicFramePr>
          <p:cNvPr id="118" name="Chart 118"/>
          <p:cNvGraphicFramePr/>
          <p:nvPr/>
        </p:nvGraphicFramePr>
        <p:xfrm>
          <a:off x="9145217" y="2933700"/>
          <a:ext cx="1854802" cy="634378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11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67666" y="4699000"/>
            <a:ext cx="359107" cy="355601"/>
          </a:xfrm>
          <a:prstGeom prst="rect">
            <a:avLst/>
          </a:prstGeom>
        </p:spPr>
      </p:pic>
      <p:pic>
        <p:nvPicPr>
          <p:cNvPr id="12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63828" y="4978400"/>
            <a:ext cx="359106" cy="355601"/>
          </a:xfrm>
          <a:prstGeom prst="rect">
            <a:avLst/>
          </a:prstGeom>
        </p:spPr>
      </p:pic>
      <p:pic>
        <p:nvPicPr>
          <p:cNvPr id="123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47561" y="5105400"/>
            <a:ext cx="359107" cy="355601"/>
          </a:xfrm>
          <a:prstGeom prst="rect">
            <a:avLst/>
          </a:prstGeom>
        </p:spPr>
      </p:pic>
      <p:pic>
        <p:nvPicPr>
          <p:cNvPr id="125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48028" y="4699000"/>
            <a:ext cx="359106" cy="355601"/>
          </a:xfrm>
          <a:prstGeom prst="rect">
            <a:avLst/>
          </a:prstGeom>
        </p:spPr>
      </p:pic>
      <p:pic>
        <p:nvPicPr>
          <p:cNvPr id="127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16866" y="5702300"/>
            <a:ext cx="359107" cy="355601"/>
          </a:xfrm>
          <a:prstGeom prst="rect">
            <a:avLst/>
          </a:prstGeom>
        </p:spPr>
      </p:pic>
      <p:pic>
        <p:nvPicPr>
          <p:cNvPr id="129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793066" y="2841625"/>
            <a:ext cx="359107" cy="355601"/>
          </a:xfrm>
          <a:prstGeom prst="rect">
            <a:avLst/>
          </a:prstGeom>
        </p:spPr>
      </p:pic>
      <p:pic>
        <p:nvPicPr>
          <p:cNvPr id="131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860800" y="4025900"/>
            <a:ext cx="359106" cy="355601"/>
          </a:xfrm>
          <a:prstGeom prst="rect">
            <a:avLst/>
          </a:prstGeom>
        </p:spPr>
      </p:pic>
      <p:pic>
        <p:nvPicPr>
          <p:cNvPr id="133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976966" y="4036483"/>
            <a:ext cx="351302" cy="355601"/>
          </a:xfrm>
          <a:prstGeom prst="rect">
            <a:avLst/>
          </a:prstGeom>
        </p:spPr>
      </p:pic>
      <p:pic>
        <p:nvPicPr>
          <p:cNvPr id="135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063114" y="6205008"/>
            <a:ext cx="359107" cy="355601"/>
          </a:xfrm>
          <a:prstGeom prst="rect">
            <a:avLst/>
          </a:prstGeom>
        </p:spPr>
      </p:pic>
      <p:pic>
        <p:nvPicPr>
          <p:cNvPr id="137" name="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084314" y="4508500"/>
            <a:ext cx="359106" cy="355601"/>
          </a:xfrm>
          <a:prstGeom prst="rect">
            <a:avLst/>
          </a:prstGeom>
        </p:spPr>
      </p:pic>
      <p:pic>
        <p:nvPicPr>
          <p:cNvPr id="139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976966" y="4715933"/>
            <a:ext cx="351302" cy="355601"/>
          </a:xfrm>
          <a:prstGeom prst="rect">
            <a:avLst/>
          </a:prstGeom>
        </p:spPr>
      </p:pic>
      <p:pic>
        <p:nvPicPr>
          <p:cNvPr id="141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638299" y="2632075"/>
            <a:ext cx="359107" cy="355601"/>
          </a:xfrm>
          <a:prstGeom prst="rect">
            <a:avLst/>
          </a:prstGeom>
        </p:spPr>
      </p:pic>
      <p:pic>
        <p:nvPicPr>
          <p:cNvPr id="143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907366" y="6961716"/>
            <a:ext cx="351302" cy="355601"/>
          </a:xfrm>
          <a:prstGeom prst="rect">
            <a:avLst/>
          </a:prstGeom>
        </p:spPr>
      </p:pic>
      <p:pic>
        <p:nvPicPr>
          <p:cNvPr id="145" name="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638299" y="3400425"/>
            <a:ext cx="359107" cy="355601"/>
          </a:xfrm>
          <a:prstGeom prst="rect">
            <a:avLst/>
          </a:prstGeom>
        </p:spPr>
      </p:pic>
      <p:pic>
        <p:nvPicPr>
          <p:cNvPr id="147" name="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669969" y="7696200"/>
            <a:ext cx="351301" cy="355601"/>
          </a:xfrm>
          <a:prstGeom prst="rect">
            <a:avLst/>
          </a:prstGeom>
        </p:spPr>
      </p:pic>
      <p:pic>
        <p:nvPicPr>
          <p:cNvPr id="149" name="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2573428" y="5029200"/>
            <a:ext cx="359106" cy="355601"/>
          </a:xfrm>
          <a:prstGeom prst="rect">
            <a:avLst/>
          </a:prstGeom>
        </p:spPr>
      </p:pic>
      <p:sp>
        <p:nvSpPr>
          <p:cNvPr id="151" name="Shape 151"/>
          <p:cNvSpPr/>
          <p:nvPr/>
        </p:nvSpPr>
        <p:spPr>
          <a:xfrm>
            <a:off x="673488" y="9258299"/>
            <a:ext cx="5421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 u="sng">
                <a:solidFill>
                  <a:srgbClr val="414141"/>
                </a:solidFill>
              </a:rPr>
              <a:t>Notes:</a:t>
            </a:r>
            <a:endParaRPr sz="1000" u="sng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414141"/>
                </a:solidFill>
              </a:rPr>
              <a:t>*These subway stations are not in the Manhattan island and therefore not plotted on the chart.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4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Subway Traffic Flow Summary by Exits</a:t>
            </a:r>
            <a:endParaRPr sz="3430">
              <a:solidFill>
                <a:srgbClr val="D93E2B"/>
              </a:solidFill>
              <a:latin typeface="Bodoni SvtyTwo ITC TT-Bold"/>
              <a:ea typeface="Bodoni SvtyTwo ITC TT-Bold"/>
              <a:cs typeface="Bodoni SvtyTwo ITC TT-Bold"/>
              <a:sym typeface="Bodoni SvtyTwo ITC TT-Bold"/>
            </a:endParaRPr>
          </a:p>
          <a:p>
            <a:pPr lvl="0" defTabSz="286258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430">
                <a:solidFill>
                  <a:srgbClr val="D93E2B"/>
                </a:solidFill>
              </a:rPr>
              <a:t> </a:t>
            </a:r>
            <a:r>
              <a:rPr sz="343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Afternoons to Early Evenings (between 2pm and 7pm)  </a:t>
            </a:r>
          </a:p>
        </p:txBody>
      </p:sp>
      <p:graphicFrame>
        <p:nvGraphicFramePr>
          <p:cNvPr id="154" name="Table 154"/>
          <p:cNvGraphicFramePr/>
          <p:nvPr/>
        </p:nvGraphicFramePr>
        <p:xfrm>
          <a:off x="6367076" y="2783186"/>
          <a:ext cx="5727940" cy="635892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459908"/>
                <a:gridCol w="2443559"/>
                <a:gridCol w="2753236"/>
              </a:tblGrid>
              <a:tr h="314497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Subway Station Name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Average Exits Per Week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ST-HERALD SQ BDFMNQR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ST-GRD CNTRL 4567S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ST-PENN STA ACE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ST-PA BUS TE ACENQRS1237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ST-PENN STA 123ACE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ST-TIMES SQ 1237ACENQRS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86 ST 456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*MAIN ST 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*UNION TPK-KEW G EF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PATH WTC 1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*ROOSEVELT AVE EFMR7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14 ST-UNION SQ LNQR456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ST-PENN STA 123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W 4 ST-WASH SQ ABCDEFM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96 ST 123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*JAMAICA CENTER EJZ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59 ST-COLUMBUS ABCD1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*BEDFORD AVE L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72 ST 123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59 ST 456NQR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5" name="Shape 155"/>
          <p:cNvSpPr/>
          <p:nvPr/>
        </p:nvSpPr>
        <p:spPr>
          <a:xfrm>
            <a:off x="6787976" y="2298699"/>
            <a:ext cx="50809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000000"/>
                </a:solidFill>
              </a:defRPr>
            </a:lvl1pPr>
          </a:lstStyle>
          <a:p>
            <a:pPr lvl="0">
              <a:defRPr b="0" sz="1800"/>
            </a:pPr>
            <a:r>
              <a:rPr b="1" sz="1900"/>
              <a:t>Summary for Top 5 Percent Subway Stations 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603250" y="2619993"/>
            <a:ext cx="5247729" cy="6639276"/>
            <a:chOff x="-127000" y="-88900"/>
            <a:chExt cx="5247728" cy="6639275"/>
          </a:xfrm>
        </p:grpSpPr>
        <p:pic>
          <p:nvPicPr>
            <p:cNvPr id="157" name="pasted-image-filtered.png"/>
            <p:cNvPicPr/>
            <p:nvPr/>
          </p:nvPicPr>
          <p:blipFill>
            <a:blip r:embed="rId2">
              <a:alphaModFix amt="77775"/>
              <a:extLst/>
            </a:blip>
            <a:srcRect l="0" t="16837" r="46537" b="0"/>
            <a:stretch>
              <a:fillRect/>
            </a:stretch>
          </p:blipFill>
          <p:spPr>
            <a:xfrm>
              <a:off x="0" y="0"/>
              <a:ext cx="4993729" cy="63090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6" name=""/>
            <p:cNvPicPr/>
            <p:nvPr/>
          </p:nvPicPr>
          <p:blipFill>
            <a:blip r:embed="rId3">
              <a:alphaModFix amt="77775"/>
              <a:extLst/>
            </a:blip>
            <a:stretch>
              <a:fillRect/>
            </a:stretch>
          </p:blipFill>
          <p:spPr>
            <a:xfrm>
              <a:off x="-127001" y="-88900"/>
              <a:ext cx="5247730" cy="6639276"/>
            </a:xfrm>
            <a:prstGeom prst="rect">
              <a:avLst/>
            </a:prstGeom>
            <a:effectLst/>
          </p:spPr>
        </p:pic>
      </p:grpSp>
      <p:graphicFrame>
        <p:nvGraphicFramePr>
          <p:cNvPr id="159" name="Chart 159"/>
          <p:cNvGraphicFramePr/>
          <p:nvPr/>
        </p:nvGraphicFramePr>
        <p:xfrm>
          <a:off x="9145217" y="2933700"/>
          <a:ext cx="1996883" cy="634378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160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59200" y="4699000"/>
            <a:ext cx="359106" cy="355601"/>
          </a:xfrm>
          <a:prstGeom prst="rect">
            <a:avLst/>
          </a:prstGeom>
        </p:spPr>
      </p:pic>
      <p:pic>
        <p:nvPicPr>
          <p:cNvPr id="162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73428" y="5029200"/>
            <a:ext cx="359106" cy="355601"/>
          </a:xfrm>
          <a:prstGeom prst="rect">
            <a:avLst/>
          </a:prstGeom>
        </p:spPr>
      </p:pic>
      <p:pic>
        <p:nvPicPr>
          <p:cNvPr id="164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63828" y="4978400"/>
            <a:ext cx="359106" cy="355601"/>
          </a:xfrm>
          <a:prstGeom prst="rect">
            <a:avLst/>
          </a:prstGeom>
        </p:spPr>
      </p:pic>
      <p:pic>
        <p:nvPicPr>
          <p:cNvPr id="166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76966" y="4715933"/>
            <a:ext cx="351302" cy="355601"/>
          </a:xfrm>
          <a:prstGeom prst="rect">
            <a:avLst/>
          </a:prstGeom>
        </p:spPr>
      </p:pic>
      <p:pic>
        <p:nvPicPr>
          <p:cNvPr id="168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548028" y="4699000"/>
            <a:ext cx="359106" cy="355601"/>
          </a:xfrm>
          <a:prstGeom prst="rect">
            <a:avLst/>
          </a:prstGeom>
        </p:spPr>
      </p:pic>
      <p:pic>
        <p:nvPicPr>
          <p:cNvPr id="170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793066" y="2841625"/>
            <a:ext cx="359107" cy="355601"/>
          </a:xfrm>
          <a:prstGeom prst="rect">
            <a:avLst/>
          </a:prstGeom>
        </p:spPr>
      </p:pic>
      <p:pic>
        <p:nvPicPr>
          <p:cNvPr id="172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997233" y="7814733"/>
            <a:ext cx="351301" cy="355601"/>
          </a:xfrm>
          <a:prstGeom prst="rect">
            <a:avLst/>
          </a:prstGeom>
        </p:spPr>
      </p:pic>
      <p:pic>
        <p:nvPicPr>
          <p:cNvPr id="174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08400" y="5698066"/>
            <a:ext cx="359106" cy="355601"/>
          </a:xfrm>
          <a:prstGeom prst="rect">
            <a:avLst/>
          </a:prstGeom>
        </p:spPr>
      </p:pic>
      <p:pic>
        <p:nvPicPr>
          <p:cNvPr id="176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063114" y="6205008"/>
            <a:ext cx="359107" cy="355601"/>
          </a:xfrm>
          <a:prstGeom prst="rect">
            <a:avLst/>
          </a:prstGeom>
        </p:spPr>
      </p:pic>
      <p:pic>
        <p:nvPicPr>
          <p:cNvPr id="178" name="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638299" y="2632075"/>
            <a:ext cx="359107" cy="355601"/>
          </a:xfrm>
          <a:prstGeom prst="rect">
            <a:avLst/>
          </a:prstGeom>
        </p:spPr>
      </p:pic>
      <p:pic>
        <p:nvPicPr>
          <p:cNvPr id="180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976966" y="4023783"/>
            <a:ext cx="351302" cy="355601"/>
          </a:xfrm>
          <a:prstGeom prst="rect">
            <a:avLst/>
          </a:prstGeom>
        </p:spPr>
      </p:pic>
      <p:pic>
        <p:nvPicPr>
          <p:cNvPr id="182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638299" y="3400425"/>
            <a:ext cx="359107" cy="355601"/>
          </a:xfrm>
          <a:prstGeom prst="rect">
            <a:avLst/>
          </a:prstGeom>
        </p:spPr>
      </p:pic>
      <p:pic>
        <p:nvPicPr>
          <p:cNvPr id="184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810000" y="4051300"/>
            <a:ext cx="359106" cy="355601"/>
          </a:xfrm>
          <a:prstGeom prst="rect">
            <a:avLst/>
          </a:prstGeom>
        </p:spPr>
      </p:pic>
      <p:sp>
        <p:nvSpPr>
          <p:cNvPr id="186" name="Shape 186"/>
          <p:cNvSpPr/>
          <p:nvPr/>
        </p:nvSpPr>
        <p:spPr>
          <a:xfrm>
            <a:off x="673488" y="9258299"/>
            <a:ext cx="5421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 u="sng">
                <a:solidFill>
                  <a:srgbClr val="414141"/>
                </a:solidFill>
              </a:rPr>
              <a:t>Notes:</a:t>
            </a:r>
            <a:endParaRPr sz="1000" u="sng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414141"/>
                </a:solidFill>
              </a:rPr>
              <a:t>*These subway stations are not in the Manhattan island and therefore not plotted on the chart. 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4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Subway Traffic Flow Summary by Exits</a:t>
            </a:r>
            <a:endParaRPr sz="3430">
              <a:solidFill>
                <a:srgbClr val="D93E2B"/>
              </a:solidFill>
              <a:latin typeface="Bodoni SvtyTwo ITC TT-Bold"/>
              <a:ea typeface="Bodoni SvtyTwo ITC TT-Bold"/>
              <a:cs typeface="Bodoni SvtyTwo ITC TT-Bold"/>
              <a:sym typeface="Bodoni SvtyTwo ITC TT-Bold"/>
            </a:endParaRPr>
          </a:p>
          <a:p>
            <a:pPr lvl="0" defTabSz="286258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430">
                <a:solidFill>
                  <a:srgbClr val="D93E2B"/>
                </a:solidFill>
              </a:rPr>
              <a:t> Late Evenings</a:t>
            </a:r>
            <a:r>
              <a:rPr sz="343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 (from 7pm to Midnight)  </a:t>
            </a:r>
          </a:p>
        </p:txBody>
      </p:sp>
      <p:graphicFrame>
        <p:nvGraphicFramePr>
          <p:cNvPr id="189" name="Table 189"/>
          <p:cNvGraphicFramePr/>
          <p:nvPr/>
        </p:nvGraphicFramePr>
        <p:xfrm>
          <a:off x="6367076" y="2783186"/>
          <a:ext cx="5727940" cy="635892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459908"/>
                <a:gridCol w="2443559"/>
                <a:gridCol w="2753236"/>
              </a:tblGrid>
              <a:tr h="314497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Subway Station Name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Average Exits Per Week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CCCCCC"/>
                      </a:solidFill>
                      <a:miter lim="400000"/>
                    </a:lnT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*MAIN ST 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ST-HERALD SQ BDFMNQR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*ROOSEVELT AVE EFMR7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ST-PA BUS TE ACENQRS1237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86 ST 456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ST-GRD CNTRL 4567S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42 ST-TIMES SQ 1237ACENQRS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34 ST-PENN STA ACE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*BEDFORD AVE L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*JAMAICA CENTER EJZ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*145 ST ABCD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96 ST 123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*CROWN HTS-UTICA 34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*1 AVE L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CCCCCC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*JUNCTION BLVD 7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*125 ST ACBD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*CHURCH AVE BQ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*DITMARS BL-31 S NQ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FULTON ST 2345ACJZ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96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41414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W 4 ST-WASH SQ ABCDEFM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>
                          <a:alpha val="9803"/>
                        </a:srgbClr>
                      </a:solidFill>
                      <a:miter lim="400000"/>
                    </a:lnB>
                    <a:solidFill>
                      <a:srgbClr val="000000">
                        <a:alpha val="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0" name="Shape 190"/>
          <p:cNvSpPr/>
          <p:nvPr/>
        </p:nvSpPr>
        <p:spPr>
          <a:xfrm>
            <a:off x="6787976" y="2298699"/>
            <a:ext cx="50809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000000"/>
                </a:solidFill>
              </a:defRPr>
            </a:lvl1pPr>
          </a:lstStyle>
          <a:p>
            <a:pPr lvl="0">
              <a:defRPr b="0" sz="1800"/>
            </a:pPr>
            <a:r>
              <a:rPr b="1" sz="1900"/>
              <a:t>Summary for Top 5 Percent Subway Stations 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603250" y="2619993"/>
            <a:ext cx="5247729" cy="6639276"/>
            <a:chOff x="-127000" y="-88900"/>
            <a:chExt cx="5247728" cy="6639275"/>
          </a:xfrm>
        </p:grpSpPr>
        <p:pic>
          <p:nvPicPr>
            <p:cNvPr id="192" name="pasted-image-filtered.png"/>
            <p:cNvPicPr/>
            <p:nvPr/>
          </p:nvPicPr>
          <p:blipFill>
            <a:blip r:embed="rId2">
              <a:alphaModFix amt="77775"/>
              <a:extLst/>
            </a:blip>
            <a:srcRect l="0" t="16837" r="46537" b="0"/>
            <a:stretch>
              <a:fillRect/>
            </a:stretch>
          </p:blipFill>
          <p:spPr>
            <a:xfrm>
              <a:off x="0" y="0"/>
              <a:ext cx="4993729" cy="63090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1" name=""/>
            <p:cNvPicPr/>
            <p:nvPr/>
          </p:nvPicPr>
          <p:blipFill>
            <a:blip r:embed="rId3">
              <a:alphaModFix amt="77775"/>
              <a:extLst/>
            </a:blip>
            <a:stretch>
              <a:fillRect/>
            </a:stretch>
          </p:blipFill>
          <p:spPr>
            <a:xfrm>
              <a:off x="-127001" y="-88900"/>
              <a:ext cx="5247730" cy="6639276"/>
            </a:xfrm>
            <a:prstGeom prst="rect">
              <a:avLst/>
            </a:prstGeom>
            <a:effectLst/>
          </p:spPr>
        </p:pic>
      </p:grpSp>
      <p:graphicFrame>
        <p:nvGraphicFramePr>
          <p:cNvPr id="194" name="Chart 194"/>
          <p:cNvGraphicFramePr/>
          <p:nvPr/>
        </p:nvGraphicFramePr>
        <p:xfrm>
          <a:off x="9145217" y="2933700"/>
          <a:ext cx="1253212" cy="634378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195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59200" y="4699000"/>
            <a:ext cx="359106" cy="355601"/>
          </a:xfrm>
          <a:prstGeom prst="rect">
            <a:avLst/>
          </a:prstGeom>
        </p:spPr>
      </p:pic>
      <p:pic>
        <p:nvPicPr>
          <p:cNvPr id="197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47561" y="5105400"/>
            <a:ext cx="359107" cy="355601"/>
          </a:xfrm>
          <a:prstGeom prst="rect">
            <a:avLst/>
          </a:prstGeom>
        </p:spPr>
      </p:pic>
      <p:pic>
        <p:nvPicPr>
          <p:cNvPr id="199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76966" y="4715933"/>
            <a:ext cx="351302" cy="355601"/>
          </a:xfrm>
          <a:prstGeom prst="rect">
            <a:avLst/>
          </a:prstGeom>
        </p:spPr>
      </p:pic>
      <p:pic>
        <p:nvPicPr>
          <p:cNvPr id="201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93066" y="2841625"/>
            <a:ext cx="359107" cy="355601"/>
          </a:xfrm>
          <a:prstGeom prst="rect">
            <a:avLst/>
          </a:prstGeom>
        </p:spPr>
      </p:pic>
      <p:pic>
        <p:nvPicPr>
          <p:cNvPr id="203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548028" y="4699000"/>
            <a:ext cx="359106" cy="355601"/>
          </a:xfrm>
          <a:prstGeom prst="rect">
            <a:avLst/>
          </a:prstGeom>
        </p:spPr>
      </p:pic>
      <p:pic>
        <p:nvPicPr>
          <p:cNvPr id="205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963828" y="4978400"/>
            <a:ext cx="359106" cy="355601"/>
          </a:xfrm>
          <a:prstGeom prst="rect">
            <a:avLst/>
          </a:prstGeom>
        </p:spPr>
      </p:pic>
      <p:pic>
        <p:nvPicPr>
          <p:cNvPr id="207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638299" y="2619375"/>
            <a:ext cx="359107" cy="355601"/>
          </a:xfrm>
          <a:prstGeom prst="rect">
            <a:avLst/>
          </a:prstGeom>
        </p:spPr>
      </p:pic>
      <p:pic>
        <p:nvPicPr>
          <p:cNvPr id="209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669969" y="7696200"/>
            <a:ext cx="351301" cy="355601"/>
          </a:xfrm>
          <a:prstGeom prst="rect">
            <a:avLst/>
          </a:prstGeom>
        </p:spPr>
      </p:pic>
      <p:pic>
        <p:nvPicPr>
          <p:cNvPr id="211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063114" y="6205008"/>
            <a:ext cx="359107" cy="355601"/>
          </a:xfrm>
          <a:prstGeom prst="rect">
            <a:avLst/>
          </a:prstGeom>
        </p:spPr>
      </p:pic>
      <p:sp>
        <p:nvSpPr>
          <p:cNvPr id="213" name="Shape 213"/>
          <p:cNvSpPr/>
          <p:nvPr/>
        </p:nvSpPr>
        <p:spPr>
          <a:xfrm>
            <a:off x="673488" y="9258300"/>
            <a:ext cx="5421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 u="sng">
                <a:solidFill>
                  <a:srgbClr val="414141"/>
                </a:solidFill>
              </a:rPr>
              <a:t>Notes:</a:t>
            </a:r>
            <a:endParaRPr sz="1000" u="sng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414141"/>
                </a:solidFill>
              </a:rPr>
              <a:t>*These subway stations are not in the Manhattan island and therefore not plotted on the chart.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7"/>
          <p:cNvGrpSpPr/>
          <p:nvPr/>
        </p:nvGrpSpPr>
        <p:grpSpPr>
          <a:xfrm>
            <a:off x="6692900" y="2565400"/>
            <a:ext cx="5842000" cy="6680200"/>
            <a:chOff x="-127000" y="-88900"/>
            <a:chExt cx="5842000" cy="6680200"/>
          </a:xfrm>
        </p:grpSpPr>
        <p:pic>
          <p:nvPicPr>
            <p:cNvPr id="216" name="154894431_1197x1775.jpeg"/>
            <p:cNvPicPr/>
            <p:nvPr/>
          </p:nvPicPr>
          <p:blipFill>
            <a:blip r:embed="rId2">
              <a:extLst/>
            </a:blip>
            <a:srcRect l="0" t="11192" r="0" b="11080"/>
            <a:stretch>
              <a:fillRect/>
            </a:stretch>
          </p:blipFill>
          <p:spPr>
            <a:xfrm>
              <a:off x="0" y="0"/>
              <a:ext cx="5575300" cy="6350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5842000" cy="6680200"/>
            </a:xfrm>
            <a:prstGeom prst="rect">
              <a:avLst/>
            </a:prstGeom>
            <a:effectLst/>
          </p:spPr>
        </p:pic>
      </p:grpSp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000"/>
              </a:spcBef>
              <a:defRPr sz="47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60">
                <a:solidFill>
                  <a:srgbClr val="D93E2B"/>
                </a:solidFill>
              </a:rPr>
              <a:t>Summary of Subway Stations Close to Tech Startups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0" name="Shape 220"/>
          <p:cNvSpPr/>
          <p:nvPr/>
        </p:nvSpPr>
        <p:spPr>
          <a:xfrm>
            <a:off x="342900" y="2057400"/>
            <a:ext cx="4584353" cy="178013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Naomi, Sean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