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7" autoAdjust="0"/>
    <p:restoredTop sz="94118" autoAdjust="0"/>
  </p:normalViewPr>
  <p:slideViewPr>
    <p:cSldViewPr>
      <p:cViewPr>
        <p:scale>
          <a:sx n="75" d="100"/>
          <a:sy n="75" d="100"/>
        </p:scale>
        <p:origin x="-1099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onpage.org/blog/above-the-fold-webseiten-richtig-aufbauen" TargetMode="External"/><Relationship Id="rId2" Type="http://schemas.openxmlformats.org/officeDocument/2006/relationships/hyperlink" Target="http://spritegen.website-performance.org/" TargetMode="External"/><Relationship Id="rId1" Type="http://schemas.openxmlformats.org/officeDocument/2006/relationships/hyperlink" Target="http://javascript-minifier.com/" TargetMode="External"/><Relationship Id="rId4" Type="http://schemas.openxmlformats.org/officeDocument/2006/relationships/hyperlink" Target="http://cssminifier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-minifier.com/" TargetMode="External"/><Relationship Id="rId2" Type="http://schemas.openxmlformats.org/officeDocument/2006/relationships/hyperlink" Target="http://spritegen.website-performance.org/" TargetMode="External"/><Relationship Id="rId1" Type="http://schemas.openxmlformats.org/officeDocument/2006/relationships/hyperlink" Target="https://de.onpage.org/blog/above-the-fold-webseiten-richtig-aufbauen" TargetMode="External"/><Relationship Id="rId4" Type="http://schemas.openxmlformats.org/officeDocument/2006/relationships/hyperlink" Target="http://cssminifier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D0EDD-F0BE-4E0A-B9F2-CE6FEDE4FAB8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196642E-1B3E-4E49-A2CB-59462D35CFC8}">
      <dgm:prSet phldrT="[Text]"/>
      <dgm:spPr/>
      <dgm:t>
        <a:bodyPr/>
        <a:lstStyle/>
        <a:p>
          <a:r>
            <a:rPr lang="de-DE" dirty="0" err="1" smtClean="0"/>
            <a:t>Above</a:t>
          </a:r>
          <a:r>
            <a:rPr lang="de-DE" dirty="0" smtClean="0"/>
            <a:t> </a:t>
          </a:r>
          <a:r>
            <a:rPr lang="de-DE" dirty="0" err="1" smtClean="0"/>
            <a:t>the</a:t>
          </a:r>
          <a:r>
            <a:rPr lang="de-DE" dirty="0" smtClean="0"/>
            <a:t> </a:t>
          </a:r>
          <a:r>
            <a:rPr lang="de-DE" dirty="0" err="1" smtClean="0"/>
            <a:t>fold</a:t>
          </a:r>
          <a:endParaRPr lang="de-DE" dirty="0"/>
        </a:p>
      </dgm:t>
    </dgm:pt>
    <dgm:pt modelId="{4C2BCEED-B679-4D25-A9BD-58A68B558EB3}" type="parTrans" cxnId="{7124E362-1223-4DA7-9E58-473D133A2F7F}">
      <dgm:prSet/>
      <dgm:spPr/>
      <dgm:t>
        <a:bodyPr/>
        <a:lstStyle/>
        <a:p>
          <a:endParaRPr lang="de-DE"/>
        </a:p>
      </dgm:t>
    </dgm:pt>
    <dgm:pt modelId="{F84C237E-8092-49DC-8C06-CE5EE59661A8}" type="sibTrans" cxnId="{7124E362-1223-4DA7-9E58-473D133A2F7F}">
      <dgm:prSet/>
      <dgm:spPr/>
      <dgm:t>
        <a:bodyPr/>
        <a:lstStyle/>
        <a:p>
          <a:endParaRPr lang="de-DE"/>
        </a:p>
      </dgm:t>
    </dgm:pt>
    <dgm:pt modelId="{8FCA2399-3047-42AC-8552-804A022BB44B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http://javascript-minifier.com/</a:t>
          </a:r>
          <a:endParaRPr lang="de-DE" dirty="0">
            <a:solidFill>
              <a:schemeClr val="bg1"/>
            </a:solidFill>
          </a:endParaRPr>
        </a:p>
      </dgm:t>
    </dgm:pt>
    <dgm:pt modelId="{F02D8030-6DB0-4B72-966D-FF6456FF9761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http://spritegen.website-performance.org/</a:t>
          </a:r>
          <a:endParaRPr lang="de-DE" dirty="0" smtClean="0">
            <a:solidFill>
              <a:schemeClr val="bg1"/>
            </a:solidFill>
          </a:endParaRPr>
        </a:p>
      </dgm:t>
    </dgm:pt>
    <dgm:pt modelId="{C5424CE0-F4C9-47F0-B72F-A0FFEFE4D768}" type="sibTrans" cxnId="{5384B595-2A56-4465-BB17-C2EC1A7B4010}">
      <dgm:prSet/>
      <dgm:spPr/>
      <dgm:t>
        <a:bodyPr/>
        <a:lstStyle/>
        <a:p>
          <a:endParaRPr lang="de-DE"/>
        </a:p>
      </dgm:t>
    </dgm:pt>
    <dgm:pt modelId="{41BBF36D-C781-43A0-AC54-EFC34281F828}" type="parTrans" cxnId="{5384B595-2A56-4465-BB17-C2EC1A7B4010}">
      <dgm:prSet/>
      <dgm:spPr/>
      <dgm:t>
        <a:bodyPr/>
        <a:lstStyle/>
        <a:p>
          <a:endParaRPr lang="de-DE"/>
        </a:p>
      </dgm:t>
    </dgm:pt>
    <dgm:pt modelId="{9BD15604-521D-4DDA-981F-B6D031280EDD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https://de.onpage.org/blog/above-the-fold-webseiten-richtig-Qaufbauen</a:t>
          </a:r>
          <a:endParaRPr lang="de-DE" dirty="0" smtClean="0">
            <a:solidFill>
              <a:schemeClr val="bg1"/>
            </a:solidFill>
          </a:endParaRPr>
        </a:p>
      </dgm:t>
    </dgm:pt>
    <dgm:pt modelId="{C60A9180-B8C0-4DF9-A2E0-2B12BEDF6258}" type="sibTrans" cxnId="{0AB960D9-6999-457C-8782-D31B688279EB}">
      <dgm:prSet/>
      <dgm:spPr/>
      <dgm:t>
        <a:bodyPr/>
        <a:lstStyle/>
        <a:p>
          <a:endParaRPr lang="de-DE"/>
        </a:p>
      </dgm:t>
    </dgm:pt>
    <dgm:pt modelId="{F9F1A26F-2049-48FA-B34F-BA515E45C7CA}" type="parTrans" cxnId="{0AB960D9-6999-457C-8782-D31B688279EB}">
      <dgm:prSet/>
      <dgm:spPr/>
      <dgm:t>
        <a:bodyPr/>
        <a:lstStyle/>
        <a:p>
          <a:endParaRPr lang="de-DE"/>
        </a:p>
      </dgm:t>
    </dgm:pt>
    <dgm:pt modelId="{0D5F6790-BD10-4D82-A09B-19B4CAED98B5}" type="sibTrans" cxnId="{142F73EA-6966-4B5C-96AD-B61F43BAED2A}">
      <dgm:prSet/>
      <dgm:spPr/>
      <dgm:t>
        <a:bodyPr/>
        <a:lstStyle/>
        <a:p>
          <a:endParaRPr lang="de-DE"/>
        </a:p>
      </dgm:t>
    </dgm:pt>
    <dgm:pt modelId="{441B3C19-1791-4309-B5BB-8C5E41842B9B}" type="parTrans" cxnId="{142F73EA-6966-4B5C-96AD-B61F43BAED2A}">
      <dgm:prSet/>
      <dgm:spPr/>
      <dgm:t>
        <a:bodyPr/>
        <a:lstStyle/>
        <a:p>
          <a:endParaRPr lang="de-DE"/>
        </a:p>
      </dgm:t>
    </dgm:pt>
    <dgm:pt modelId="{91964A02-6E62-402E-9E61-1C60969505AB}">
      <dgm:prSet phldrT="[Text]"/>
      <dgm:spPr/>
      <dgm:t>
        <a:bodyPr/>
        <a:lstStyle/>
        <a:p>
          <a:r>
            <a:rPr lang="de-DE" dirty="0" err="1" smtClean="0"/>
            <a:t>Minifizierung</a:t>
          </a:r>
          <a:r>
            <a:rPr lang="de-DE" dirty="0" smtClean="0"/>
            <a:t> von JS Dateien</a:t>
          </a:r>
          <a:endParaRPr lang="de-DE" dirty="0"/>
        </a:p>
      </dgm:t>
    </dgm:pt>
    <dgm:pt modelId="{B482FC19-CC89-4441-BC15-6EC2B11C07BE}">
      <dgm:prSet phldrT="[Text]"/>
      <dgm:spPr/>
      <dgm:t>
        <a:bodyPr/>
        <a:lstStyle/>
        <a:p>
          <a:r>
            <a:rPr lang="de-DE" dirty="0" smtClean="0"/>
            <a:t>CSS Sprites</a:t>
          </a:r>
          <a:endParaRPr lang="de-DE" dirty="0"/>
        </a:p>
      </dgm:t>
    </dgm:pt>
    <dgm:pt modelId="{B1B6FD1A-93A6-4F31-AB20-AF35CE0D674D}" type="sibTrans" cxnId="{FA3D035F-E160-4E4F-BE2B-A1C4051B1C60}">
      <dgm:prSet/>
      <dgm:spPr/>
      <dgm:t>
        <a:bodyPr/>
        <a:lstStyle/>
        <a:p>
          <a:endParaRPr lang="de-DE"/>
        </a:p>
      </dgm:t>
    </dgm:pt>
    <dgm:pt modelId="{1924CE64-3988-43F0-A470-84ED83C15E9B}" type="parTrans" cxnId="{FA3D035F-E160-4E4F-BE2B-A1C4051B1C60}">
      <dgm:prSet/>
      <dgm:spPr/>
      <dgm:t>
        <a:bodyPr/>
        <a:lstStyle/>
        <a:p>
          <a:endParaRPr lang="de-DE"/>
        </a:p>
      </dgm:t>
    </dgm:pt>
    <dgm:pt modelId="{D94A9E29-1D4B-44FA-A768-23A2BE78C41D}" type="sibTrans" cxnId="{249B80FB-5A6C-4E4C-B511-41E66BABFF16}">
      <dgm:prSet/>
      <dgm:spPr/>
      <dgm:t>
        <a:bodyPr/>
        <a:lstStyle/>
        <a:p>
          <a:endParaRPr lang="de-DE"/>
        </a:p>
      </dgm:t>
    </dgm:pt>
    <dgm:pt modelId="{23B0BB3D-5BBD-477D-B937-476A3D2091DE}" type="parTrans" cxnId="{249B80FB-5A6C-4E4C-B511-41E66BABFF16}">
      <dgm:prSet/>
      <dgm:spPr/>
      <dgm:t>
        <a:bodyPr/>
        <a:lstStyle/>
        <a:p>
          <a:endParaRPr lang="de-DE"/>
        </a:p>
      </dgm:t>
    </dgm:pt>
    <dgm:pt modelId="{34C8F986-1D40-458E-9EE2-9FC53D881C07}">
      <dgm:prSet phldrT="[Text]"/>
      <dgm:spPr/>
      <dgm:t>
        <a:bodyPr/>
        <a:lstStyle/>
        <a:p>
          <a:r>
            <a:rPr lang="de-DE" dirty="0" err="1" smtClean="0"/>
            <a:t>Minifizierung</a:t>
          </a:r>
          <a:r>
            <a:rPr lang="de-DE" dirty="0" smtClean="0"/>
            <a:t> von CSS Dateien</a:t>
          </a:r>
          <a:endParaRPr lang="de-DE" dirty="0"/>
        </a:p>
      </dgm:t>
    </dgm:pt>
    <dgm:pt modelId="{D7902292-3899-4E9D-8D21-3E46654C4D0D}" type="parTrans" cxnId="{CB2455AE-F6B3-489D-A58A-DD3747A377EB}">
      <dgm:prSet/>
      <dgm:spPr/>
      <dgm:t>
        <a:bodyPr/>
        <a:lstStyle/>
        <a:p>
          <a:endParaRPr lang="de-DE"/>
        </a:p>
      </dgm:t>
    </dgm:pt>
    <dgm:pt modelId="{057D8260-8369-4BD6-8C91-FFFFF6B343FC}" type="sibTrans" cxnId="{CB2455AE-F6B3-489D-A58A-DD3747A377EB}">
      <dgm:prSet/>
      <dgm:spPr/>
      <dgm:t>
        <a:bodyPr/>
        <a:lstStyle/>
        <a:p>
          <a:endParaRPr lang="de-DE"/>
        </a:p>
      </dgm:t>
    </dgm:pt>
    <dgm:pt modelId="{696C7831-2F98-41DA-BF7A-8A65EFB27309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http://cssminifier.com/</a:t>
          </a:r>
          <a:endParaRPr lang="de-DE" dirty="0">
            <a:solidFill>
              <a:schemeClr val="bg1"/>
            </a:solidFill>
          </a:endParaRPr>
        </a:p>
      </dgm:t>
    </dgm:pt>
    <dgm:pt modelId="{8181531D-2C4C-4317-B6D4-B52897B88BD5}" type="parTrans" cxnId="{0BD545F6-DC3F-4137-BC2C-28B2B0F47232}">
      <dgm:prSet/>
      <dgm:spPr/>
      <dgm:t>
        <a:bodyPr/>
        <a:lstStyle/>
        <a:p>
          <a:endParaRPr lang="de-DE"/>
        </a:p>
      </dgm:t>
    </dgm:pt>
    <dgm:pt modelId="{C46985EE-F0DB-45BB-81B1-0AA763A8F3F8}" type="sibTrans" cxnId="{0BD545F6-DC3F-4137-BC2C-28B2B0F47232}">
      <dgm:prSet/>
      <dgm:spPr/>
      <dgm:t>
        <a:bodyPr/>
        <a:lstStyle/>
        <a:p>
          <a:endParaRPr lang="de-DE"/>
        </a:p>
      </dgm:t>
    </dgm:pt>
    <dgm:pt modelId="{6C73CA49-7A14-4B70-8FDA-986E50401E01}" type="pres">
      <dgm:prSet presAssocID="{F66D0EDD-F0BE-4E0A-B9F2-CE6FEDE4FA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65FB55-BCA6-470B-9555-A5F8174C6A80}" type="pres">
      <dgm:prSet presAssocID="{5196642E-1B3E-4E49-A2CB-59462D35CFC8}" presName="vertOne" presStyleCnt="0"/>
      <dgm:spPr/>
    </dgm:pt>
    <dgm:pt modelId="{B51F714F-FDDD-45E1-8FD2-756C1D00E66E}" type="pres">
      <dgm:prSet presAssocID="{5196642E-1B3E-4E49-A2CB-59462D35CFC8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1EC7A3F-0DFA-4F38-B673-DCC71CF471FD}" type="pres">
      <dgm:prSet presAssocID="{5196642E-1B3E-4E49-A2CB-59462D35CFC8}" presName="parTransOne" presStyleCnt="0"/>
      <dgm:spPr/>
    </dgm:pt>
    <dgm:pt modelId="{FF5F4C92-FFB4-463B-8703-3C84A5CEC627}" type="pres">
      <dgm:prSet presAssocID="{5196642E-1B3E-4E49-A2CB-59462D35CFC8}" presName="horzOne" presStyleCnt="0"/>
      <dgm:spPr/>
    </dgm:pt>
    <dgm:pt modelId="{B8B17F07-BCCD-4551-AC0E-7A25B0B24D82}" type="pres">
      <dgm:prSet presAssocID="{B482FC19-CC89-4441-BC15-6EC2B11C07BE}" presName="vertTwo" presStyleCnt="0"/>
      <dgm:spPr/>
    </dgm:pt>
    <dgm:pt modelId="{5669A38B-3668-4BCB-A156-1DDA91D3FA94}" type="pres">
      <dgm:prSet presAssocID="{B482FC19-CC89-4441-BC15-6EC2B11C07BE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D145AD0-514D-465A-BE96-C61D1A6CF03A}" type="pres">
      <dgm:prSet presAssocID="{B482FC19-CC89-4441-BC15-6EC2B11C07BE}" presName="parTransTwo" presStyleCnt="0"/>
      <dgm:spPr/>
    </dgm:pt>
    <dgm:pt modelId="{F7C2CAEA-DC6E-4606-9F0C-54A585B76F3F}" type="pres">
      <dgm:prSet presAssocID="{B482FC19-CC89-4441-BC15-6EC2B11C07BE}" presName="horzTwo" presStyleCnt="0"/>
      <dgm:spPr/>
    </dgm:pt>
    <dgm:pt modelId="{22A45D73-E8D9-4A96-B04A-E2CBFEEB859A}" type="pres">
      <dgm:prSet presAssocID="{91964A02-6E62-402E-9E61-1C60969505AB}" presName="vertThree" presStyleCnt="0"/>
      <dgm:spPr/>
    </dgm:pt>
    <dgm:pt modelId="{EBA216B7-D99C-4CA1-997D-DD06F3F97BE7}" type="pres">
      <dgm:prSet presAssocID="{91964A02-6E62-402E-9E61-1C60969505AB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F48E88-18E9-411C-8915-388CA30F02FE}" type="pres">
      <dgm:prSet presAssocID="{91964A02-6E62-402E-9E61-1C60969505AB}" presName="parTransThree" presStyleCnt="0"/>
      <dgm:spPr/>
    </dgm:pt>
    <dgm:pt modelId="{7E35897A-4BAB-4C3A-AB44-0D4D9AA5530A}" type="pres">
      <dgm:prSet presAssocID="{91964A02-6E62-402E-9E61-1C60969505AB}" presName="horzThree" presStyleCnt="0"/>
      <dgm:spPr/>
    </dgm:pt>
    <dgm:pt modelId="{429F3B16-ADF9-47DB-B6A8-8C950D939086}" type="pres">
      <dgm:prSet presAssocID="{34C8F986-1D40-458E-9EE2-9FC53D881C07}" presName="vertFour" presStyleCnt="0">
        <dgm:presLayoutVars>
          <dgm:chPref val="3"/>
        </dgm:presLayoutVars>
      </dgm:prSet>
      <dgm:spPr/>
    </dgm:pt>
    <dgm:pt modelId="{43406364-91E4-41E0-95F5-5A3F6094DEB4}" type="pres">
      <dgm:prSet presAssocID="{34C8F986-1D40-458E-9EE2-9FC53D881C07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9D2D0B-2A1F-41B9-A61D-90F1C0D5044A}" type="pres">
      <dgm:prSet presAssocID="{34C8F986-1D40-458E-9EE2-9FC53D881C07}" presName="horzFour" presStyleCnt="0"/>
      <dgm:spPr/>
    </dgm:pt>
    <dgm:pt modelId="{1572FA7A-6EAC-4EDF-A334-A51220C4B54E}" type="pres">
      <dgm:prSet presAssocID="{F84C237E-8092-49DC-8C06-CE5EE59661A8}" presName="sibSpaceOne" presStyleCnt="0"/>
      <dgm:spPr/>
    </dgm:pt>
    <dgm:pt modelId="{F772A6D3-774B-4093-9234-304F4C67C6DC}" type="pres">
      <dgm:prSet presAssocID="{9BD15604-521D-4DDA-981F-B6D031280EDD}" presName="vertOne" presStyleCnt="0"/>
      <dgm:spPr/>
    </dgm:pt>
    <dgm:pt modelId="{2266A9A1-FF82-4ADC-829F-5C4ECE66B720}" type="pres">
      <dgm:prSet presAssocID="{9BD15604-521D-4DDA-981F-B6D031280EDD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B51AC9A-70EA-41F8-A6AF-E37F8FCDF65F}" type="pres">
      <dgm:prSet presAssocID="{9BD15604-521D-4DDA-981F-B6D031280EDD}" presName="parTransOne" presStyleCnt="0"/>
      <dgm:spPr/>
    </dgm:pt>
    <dgm:pt modelId="{E8A03CBC-6E74-4239-AA40-1AD34655AF5D}" type="pres">
      <dgm:prSet presAssocID="{9BD15604-521D-4DDA-981F-B6D031280EDD}" presName="horzOne" presStyleCnt="0"/>
      <dgm:spPr/>
    </dgm:pt>
    <dgm:pt modelId="{DA1D0E08-1EFC-49C1-BE73-D6B71402146E}" type="pres">
      <dgm:prSet presAssocID="{F02D8030-6DB0-4B72-966D-FF6456FF9761}" presName="vertTwo" presStyleCnt="0"/>
      <dgm:spPr/>
    </dgm:pt>
    <dgm:pt modelId="{9D2FA627-40EA-4C6F-8524-ABE3185D25B9}" type="pres">
      <dgm:prSet presAssocID="{F02D8030-6DB0-4B72-966D-FF6456FF9761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12D807A-8EE9-4F2F-8036-41947E3596C5}" type="pres">
      <dgm:prSet presAssocID="{F02D8030-6DB0-4B72-966D-FF6456FF9761}" presName="parTransTwo" presStyleCnt="0"/>
      <dgm:spPr/>
    </dgm:pt>
    <dgm:pt modelId="{2CD62671-FC89-4D67-9EFC-C2F65F13FF43}" type="pres">
      <dgm:prSet presAssocID="{F02D8030-6DB0-4B72-966D-FF6456FF9761}" presName="horzTwo" presStyleCnt="0"/>
      <dgm:spPr/>
    </dgm:pt>
    <dgm:pt modelId="{B7B3B342-C093-4703-AE81-E842530B7DA5}" type="pres">
      <dgm:prSet presAssocID="{8FCA2399-3047-42AC-8552-804A022BB44B}" presName="vertThree" presStyleCnt="0"/>
      <dgm:spPr/>
    </dgm:pt>
    <dgm:pt modelId="{6389D3C0-C1B2-45D8-B94D-37CD57F3EFFB}" type="pres">
      <dgm:prSet presAssocID="{8FCA2399-3047-42AC-8552-804A022BB44B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4679348-0124-4769-B92B-89CDCCF4D8DC}" type="pres">
      <dgm:prSet presAssocID="{8FCA2399-3047-42AC-8552-804A022BB44B}" presName="parTransThree" presStyleCnt="0"/>
      <dgm:spPr/>
    </dgm:pt>
    <dgm:pt modelId="{11B18B18-7426-44A6-AF08-58A1AADD1B2E}" type="pres">
      <dgm:prSet presAssocID="{8FCA2399-3047-42AC-8552-804A022BB44B}" presName="horzThree" presStyleCnt="0"/>
      <dgm:spPr/>
    </dgm:pt>
    <dgm:pt modelId="{0CAB4EC6-76F6-4FC1-8A5F-03EFFED678A6}" type="pres">
      <dgm:prSet presAssocID="{696C7831-2F98-41DA-BF7A-8A65EFB27309}" presName="vertFour" presStyleCnt="0">
        <dgm:presLayoutVars>
          <dgm:chPref val="3"/>
        </dgm:presLayoutVars>
      </dgm:prSet>
      <dgm:spPr/>
    </dgm:pt>
    <dgm:pt modelId="{8B59E647-2B5D-427C-963C-B1FBB73B5A7F}" type="pres">
      <dgm:prSet presAssocID="{696C7831-2F98-41DA-BF7A-8A65EFB27309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F3CA2BF-51EC-4DFF-93D6-4C7244D10FC9}" type="pres">
      <dgm:prSet presAssocID="{696C7831-2F98-41DA-BF7A-8A65EFB27309}" presName="horzFour" presStyleCnt="0"/>
      <dgm:spPr/>
    </dgm:pt>
  </dgm:ptLst>
  <dgm:cxnLst>
    <dgm:cxn modelId="{B63851FE-96FF-45D6-B2B9-E571F737C9CE}" type="presOf" srcId="{8FCA2399-3047-42AC-8552-804A022BB44B}" destId="{6389D3C0-C1B2-45D8-B94D-37CD57F3EFFB}" srcOrd="0" destOrd="0" presId="urn:microsoft.com/office/officeart/2005/8/layout/hierarchy4"/>
    <dgm:cxn modelId="{249B80FB-5A6C-4E4C-B511-41E66BABFF16}" srcId="{B482FC19-CC89-4441-BC15-6EC2B11C07BE}" destId="{91964A02-6E62-402E-9E61-1C60969505AB}" srcOrd="0" destOrd="0" parTransId="{23B0BB3D-5BBD-477D-B937-476A3D2091DE}" sibTransId="{D94A9E29-1D4B-44FA-A768-23A2BE78C41D}"/>
    <dgm:cxn modelId="{F1992A1E-820A-4CD4-840B-55A255F74979}" type="presOf" srcId="{5196642E-1B3E-4E49-A2CB-59462D35CFC8}" destId="{B51F714F-FDDD-45E1-8FD2-756C1D00E66E}" srcOrd="0" destOrd="0" presId="urn:microsoft.com/office/officeart/2005/8/layout/hierarchy4"/>
    <dgm:cxn modelId="{45F45352-0CBF-40AA-8C3F-FD8C4A1EA9D8}" type="presOf" srcId="{9BD15604-521D-4DDA-981F-B6D031280EDD}" destId="{2266A9A1-FF82-4ADC-829F-5C4ECE66B720}" srcOrd="0" destOrd="0" presId="urn:microsoft.com/office/officeart/2005/8/layout/hierarchy4"/>
    <dgm:cxn modelId="{0AB960D9-6999-457C-8782-D31B688279EB}" srcId="{F66D0EDD-F0BE-4E0A-B9F2-CE6FEDE4FAB8}" destId="{9BD15604-521D-4DDA-981F-B6D031280EDD}" srcOrd="1" destOrd="0" parTransId="{F9F1A26F-2049-48FA-B34F-BA515E45C7CA}" sibTransId="{C60A9180-B8C0-4DF9-A2E0-2B12BEDF6258}"/>
    <dgm:cxn modelId="{DE33198A-CF5B-4C67-A8BC-23421AF72AE4}" type="presOf" srcId="{F66D0EDD-F0BE-4E0A-B9F2-CE6FEDE4FAB8}" destId="{6C73CA49-7A14-4B70-8FDA-986E50401E01}" srcOrd="0" destOrd="0" presId="urn:microsoft.com/office/officeart/2005/8/layout/hierarchy4"/>
    <dgm:cxn modelId="{CB2455AE-F6B3-489D-A58A-DD3747A377EB}" srcId="{91964A02-6E62-402E-9E61-1C60969505AB}" destId="{34C8F986-1D40-458E-9EE2-9FC53D881C07}" srcOrd="0" destOrd="0" parTransId="{D7902292-3899-4E9D-8D21-3E46654C4D0D}" sibTransId="{057D8260-8369-4BD6-8C91-FFFFF6B343FC}"/>
    <dgm:cxn modelId="{2976AA01-0C1E-43F3-BDCD-C47EB8482113}" type="presOf" srcId="{34C8F986-1D40-458E-9EE2-9FC53D881C07}" destId="{43406364-91E4-41E0-95F5-5A3F6094DEB4}" srcOrd="0" destOrd="0" presId="urn:microsoft.com/office/officeart/2005/8/layout/hierarchy4"/>
    <dgm:cxn modelId="{FA3D035F-E160-4E4F-BE2B-A1C4051B1C60}" srcId="{5196642E-1B3E-4E49-A2CB-59462D35CFC8}" destId="{B482FC19-CC89-4441-BC15-6EC2B11C07BE}" srcOrd="0" destOrd="0" parTransId="{1924CE64-3988-43F0-A470-84ED83C15E9B}" sibTransId="{B1B6FD1A-93A6-4F31-AB20-AF35CE0D674D}"/>
    <dgm:cxn modelId="{7124E362-1223-4DA7-9E58-473D133A2F7F}" srcId="{F66D0EDD-F0BE-4E0A-B9F2-CE6FEDE4FAB8}" destId="{5196642E-1B3E-4E49-A2CB-59462D35CFC8}" srcOrd="0" destOrd="0" parTransId="{4C2BCEED-B679-4D25-A9BD-58A68B558EB3}" sibTransId="{F84C237E-8092-49DC-8C06-CE5EE59661A8}"/>
    <dgm:cxn modelId="{A789880E-F79E-4DD8-ACBA-3F24CBE2AE30}" type="presOf" srcId="{91964A02-6E62-402E-9E61-1C60969505AB}" destId="{EBA216B7-D99C-4CA1-997D-DD06F3F97BE7}" srcOrd="0" destOrd="0" presId="urn:microsoft.com/office/officeart/2005/8/layout/hierarchy4"/>
    <dgm:cxn modelId="{8265B4DA-8E15-4983-A98C-E3498876A755}" type="presOf" srcId="{696C7831-2F98-41DA-BF7A-8A65EFB27309}" destId="{8B59E647-2B5D-427C-963C-B1FBB73B5A7F}" srcOrd="0" destOrd="0" presId="urn:microsoft.com/office/officeart/2005/8/layout/hierarchy4"/>
    <dgm:cxn modelId="{E3A8F8D4-3296-4B41-BC7B-5B81010BF09E}" type="presOf" srcId="{F02D8030-6DB0-4B72-966D-FF6456FF9761}" destId="{9D2FA627-40EA-4C6F-8524-ABE3185D25B9}" srcOrd="0" destOrd="0" presId="urn:microsoft.com/office/officeart/2005/8/layout/hierarchy4"/>
    <dgm:cxn modelId="{A6624416-3C19-4442-8C1E-822FE0A07137}" type="presOf" srcId="{B482FC19-CC89-4441-BC15-6EC2B11C07BE}" destId="{5669A38B-3668-4BCB-A156-1DDA91D3FA94}" srcOrd="0" destOrd="0" presId="urn:microsoft.com/office/officeart/2005/8/layout/hierarchy4"/>
    <dgm:cxn modelId="{142F73EA-6966-4B5C-96AD-B61F43BAED2A}" srcId="{9BD15604-521D-4DDA-981F-B6D031280EDD}" destId="{F02D8030-6DB0-4B72-966D-FF6456FF9761}" srcOrd="0" destOrd="0" parTransId="{441B3C19-1791-4309-B5BB-8C5E41842B9B}" sibTransId="{0D5F6790-BD10-4D82-A09B-19B4CAED98B5}"/>
    <dgm:cxn modelId="{5384B595-2A56-4465-BB17-C2EC1A7B4010}" srcId="{F02D8030-6DB0-4B72-966D-FF6456FF9761}" destId="{8FCA2399-3047-42AC-8552-804A022BB44B}" srcOrd="0" destOrd="0" parTransId="{41BBF36D-C781-43A0-AC54-EFC34281F828}" sibTransId="{C5424CE0-F4C9-47F0-B72F-A0FFEFE4D768}"/>
    <dgm:cxn modelId="{0BD545F6-DC3F-4137-BC2C-28B2B0F47232}" srcId="{8FCA2399-3047-42AC-8552-804A022BB44B}" destId="{696C7831-2F98-41DA-BF7A-8A65EFB27309}" srcOrd="0" destOrd="0" parTransId="{8181531D-2C4C-4317-B6D4-B52897B88BD5}" sibTransId="{C46985EE-F0DB-45BB-81B1-0AA763A8F3F8}"/>
    <dgm:cxn modelId="{0F3F35D3-1021-410B-A7E1-A0F9D263E27E}" type="presParOf" srcId="{6C73CA49-7A14-4B70-8FDA-986E50401E01}" destId="{BA65FB55-BCA6-470B-9555-A5F8174C6A80}" srcOrd="0" destOrd="0" presId="urn:microsoft.com/office/officeart/2005/8/layout/hierarchy4"/>
    <dgm:cxn modelId="{995505A1-6A34-418A-A6BF-D096147BEDA1}" type="presParOf" srcId="{BA65FB55-BCA6-470B-9555-A5F8174C6A80}" destId="{B51F714F-FDDD-45E1-8FD2-756C1D00E66E}" srcOrd="0" destOrd="0" presId="urn:microsoft.com/office/officeart/2005/8/layout/hierarchy4"/>
    <dgm:cxn modelId="{D8F3C355-A8B6-495E-B417-1364FC13C4A6}" type="presParOf" srcId="{BA65FB55-BCA6-470B-9555-A5F8174C6A80}" destId="{F1EC7A3F-0DFA-4F38-B673-DCC71CF471FD}" srcOrd="1" destOrd="0" presId="urn:microsoft.com/office/officeart/2005/8/layout/hierarchy4"/>
    <dgm:cxn modelId="{D40D1A3D-0B5E-4911-BAB3-983CC6FF2BA1}" type="presParOf" srcId="{BA65FB55-BCA6-470B-9555-A5F8174C6A80}" destId="{FF5F4C92-FFB4-463B-8703-3C84A5CEC627}" srcOrd="2" destOrd="0" presId="urn:microsoft.com/office/officeart/2005/8/layout/hierarchy4"/>
    <dgm:cxn modelId="{2B70599D-E7D7-48CD-AC8A-05B51A84895D}" type="presParOf" srcId="{FF5F4C92-FFB4-463B-8703-3C84A5CEC627}" destId="{B8B17F07-BCCD-4551-AC0E-7A25B0B24D82}" srcOrd="0" destOrd="0" presId="urn:microsoft.com/office/officeart/2005/8/layout/hierarchy4"/>
    <dgm:cxn modelId="{2453871E-484D-424E-BD4F-57F86B264762}" type="presParOf" srcId="{B8B17F07-BCCD-4551-AC0E-7A25B0B24D82}" destId="{5669A38B-3668-4BCB-A156-1DDA91D3FA94}" srcOrd="0" destOrd="0" presId="urn:microsoft.com/office/officeart/2005/8/layout/hierarchy4"/>
    <dgm:cxn modelId="{47A827C8-878C-4E89-8088-62D9433AF899}" type="presParOf" srcId="{B8B17F07-BCCD-4551-AC0E-7A25B0B24D82}" destId="{DD145AD0-514D-465A-BE96-C61D1A6CF03A}" srcOrd="1" destOrd="0" presId="urn:microsoft.com/office/officeart/2005/8/layout/hierarchy4"/>
    <dgm:cxn modelId="{8FD5A917-1E10-491A-B8CD-05272C136178}" type="presParOf" srcId="{B8B17F07-BCCD-4551-AC0E-7A25B0B24D82}" destId="{F7C2CAEA-DC6E-4606-9F0C-54A585B76F3F}" srcOrd="2" destOrd="0" presId="urn:microsoft.com/office/officeart/2005/8/layout/hierarchy4"/>
    <dgm:cxn modelId="{85619C50-D4A5-44DB-9410-19E31D985D8F}" type="presParOf" srcId="{F7C2CAEA-DC6E-4606-9F0C-54A585B76F3F}" destId="{22A45D73-E8D9-4A96-B04A-E2CBFEEB859A}" srcOrd="0" destOrd="0" presId="urn:microsoft.com/office/officeart/2005/8/layout/hierarchy4"/>
    <dgm:cxn modelId="{6CC24EDE-11DE-4ACC-995C-4A4C53B35CB7}" type="presParOf" srcId="{22A45D73-E8D9-4A96-B04A-E2CBFEEB859A}" destId="{EBA216B7-D99C-4CA1-997D-DD06F3F97BE7}" srcOrd="0" destOrd="0" presId="urn:microsoft.com/office/officeart/2005/8/layout/hierarchy4"/>
    <dgm:cxn modelId="{6698E542-5FF7-4D1C-8A76-919B493E423F}" type="presParOf" srcId="{22A45D73-E8D9-4A96-B04A-E2CBFEEB859A}" destId="{BEF48E88-18E9-411C-8915-388CA30F02FE}" srcOrd="1" destOrd="0" presId="urn:microsoft.com/office/officeart/2005/8/layout/hierarchy4"/>
    <dgm:cxn modelId="{FA22C4DD-F560-4C8E-B130-145CB8641341}" type="presParOf" srcId="{22A45D73-E8D9-4A96-B04A-E2CBFEEB859A}" destId="{7E35897A-4BAB-4C3A-AB44-0D4D9AA5530A}" srcOrd="2" destOrd="0" presId="urn:microsoft.com/office/officeart/2005/8/layout/hierarchy4"/>
    <dgm:cxn modelId="{AB9A3A9B-C845-4585-A5A0-C9F16CE8A504}" type="presParOf" srcId="{7E35897A-4BAB-4C3A-AB44-0D4D9AA5530A}" destId="{429F3B16-ADF9-47DB-B6A8-8C950D939086}" srcOrd="0" destOrd="0" presId="urn:microsoft.com/office/officeart/2005/8/layout/hierarchy4"/>
    <dgm:cxn modelId="{FDFB85AF-3F91-4AF2-A33D-9C6EDC03CF08}" type="presParOf" srcId="{429F3B16-ADF9-47DB-B6A8-8C950D939086}" destId="{43406364-91E4-41E0-95F5-5A3F6094DEB4}" srcOrd="0" destOrd="0" presId="urn:microsoft.com/office/officeart/2005/8/layout/hierarchy4"/>
    <dgm:cxn modelId="{A47BA968-95F1-41B8-BC85-5C86CD9E4FDF}" type="presParOf" srcId="{429F3B16-ADF9-47DB-B6A8-8C950D939086}" destId="{479D2D0B-2A1F-41B9-A61D-90F1C0D5044A}" srcOrd="1" destOrd="0" presId="urn:microsoft.com/office/officeart/2005/8/layout/hierarchy4"/>
    <dgm:cxn modelId="{A21BE056-1917-44FC-BD14-E84A1160A4D9}" type="presParOf" srcId="{6C73CA49-7A14-4B70-8FDA-986E50401E01}" destId="{1572FA7A-6EAC-4EDF-A334-A51220C4B54E}" srcOrd="1" destOrd="0" presId="urn:microsoft.com/office/officeart/2005/8/layout/hierarchy4"/>
    <dgm:cxn modelId="{E3EAA685-ECAE-4B79-AD17-2D5A81309164}" type="presParOf" srcId="{6C73CA49-7A14-4B70-8FDA-986E50401E01}" destId="{F772A6D3-774B-4093-9234-304F4C67C6DC}" srcOrd="2" destOrd="0" presId="urn:microsoft.com/office/officeart/2005/8/layout/hierarchy4"/>
    <dgm:cxn modelId="{C0BCB13B-1D84-402B-ABD5-6C37BE51D708}" type="presParOf" srcId="{F772A6D3-774B-4093-9234-304F4C67C6DC}" destId="{2266A9A1-FF82-4ADC-829F-5C4ECE66B720}" srcOrd="0" destOrd="0" presId="urn:microsoft.com/office/officeart/2005/8/layout/hierarchy4"/>
    <dgm:cxn modelId="{6130FBCB-2732-425A-93FB-BBDCDAE6D314}" type="presParOf" srcId="{F772A6D3-774B-4093-9234-304F4C67C6DC}" destId="{EB51AC9A-70EA-41F8-A6AF-E37F8FCDF65F}" srcOrd="1" destOrd="0" presId="urn:microsoft.com/office/officeart/2005/8/layout/hierarchy4"/>
    <dgm:cxn modelId="{51508753-94B5-45D0-9503-213F02F27CF4}" type="presParOf" srcId="{F772A6D3-774B-4093-9234-304F4C67C6DC}" destId="{E8A03CBC-6E74-4239-AA40-1AD34655AF5D}" srcOrd="2" destOrd="0" presId="urn:microsoft.com/office/officeart/2005/8/layout/hierarchy4"/>
    <dgm:cxn modelId="{3BC9292F-179C-4040-8F19-95AA3477ED45}" type="presParOf" srcId="{E8A03CBC-6E74-4239-AA40-1AD34655AF5D}" destId="{DA1D0E08-1EFC-49C1-BE73-D6B71402146E}" srcOrd="0" destOrd="0" presId="urn:microsoft.com/office/officeart/2005/8/layout/hierarchy4"/>
    <dgm:cxn modelId="{F5B85804-EAB9-49FC-B7C3-0B95BD10D13D}" type="presParOf" srcId="{DA1D0E08-1EFC-49C1-BE73-D6B71402146E}" destId="{9D2FA627-40EA-4C6F-8524-ABE3185D25B9}" srcOrd="0" destOrd="0" presId="urn:microsoft.com/office/officeart/2005/8/layout/hierarchy4"/>
    <dgm:cxn modelId="{FC0522EE-0791-45DF-900E-9466EDCB33F4}" type="presParOf" srcId="{DA1D0E08-1EFC-49C1-BE73-D6B71402146E}" destId="{112D807A-8EE9-4F2F-8036-41947E3596C5}" srcOrd="1" destOrd="0" presId="urn:microsoft.com/office/officeart/2005/8/layout/hierarchy4"/>
    <dgm:cxn modelId="{21909C1C-7FC1-4570-BCFD-56138028F030}" type="presParOf" srcId="{DA1D0E08-1EFC-49C1-BE73-D6B71402146E}" destId="{2CD62671-FC89-4D67-9EFC-C2F65F13FF43}" srcOrd="2" destOrd="0" presId="urn:microsoft.com/office/officeart/2005/8/layout/hierarchy4"/>
    <dgm:cxn modelId="{949F6A68-A37B-442E-B75F-391C85002B47}" type="presParOf" srcId="{2CD62671-FC89-4D67-9EFC-C2F65F13FF43}" destId="{B7B3B342-C093-4703-AE81-E842530B7DA5}" srcOrd="0" destOrd="0" presId="urn:microsoft.com/office/officeart/2005/8/layout/hierarchy4"/>
    <dgm:cxn modelId="{85F13905-795C-4405-B554-FE69013BAC99}" type="presParOf" srcId="{B7B3B342-C093-4703-AE81-E842530B7DA5}" destId="{6389D3C0-C1B2-45D8-B94D-37CD57F3EFFB}" srcOrd="0" destOrd="0" presId="urn:microsoft.com/office/officeart/2005/8/layout/hierarchy4"/>
    <dgm:cxn modelId="{1DFED0CB-6A27-4975-822F-0A27BE940211}" type="presParOf" srcId="{B7B3B342-C093-4703-AE81-E842530B7DA5}" destId="{24679348-0124-4769-B92B-89CDCCF4D8DC}" srcOrd="1" destOrd="0" presId="urn:microsoft.com/office/officeart/2005/8/layout/hierarchy4"/>
    <dgm:cxn modelId="{A7B60C96-2E3B-4794-A2A0-04A5F187FC40}" type="presParOf" srcId="{B7B3B342-C093-4703-AE81-E842530B7DA5}" destId="{11B18B18-7426-44A6-AF08-58A1AADD1B2E}" srcOrd="2" destOrd="0" presId="urn:microsoft.com/office/officeart/2005/8/layout/hierarchy4"/>
    <dgm:cxn modelId="{7C20CDF2-1FB3-4736-9423-2A0A8849EE18}" type="presParOf" srcId="{11B18B18-7426-44A6-AF08-58A1AADD1B2E}" destId="{0CAB4EC6-76F6-4FC1-8A5F-03EFFED678A6}" srcOrd="0" destOrd="0" presId="urn:microsoft.com/office/officeart/2005/8/layout/hierarchy4"/>
    <dgm:cxn modelId="{9B221123-0F20-484F-93D8-AD5AB51C08A7}" type="presParOf" srcId="{0CAB4EC6-76F6-4FC1-8A5F-03EFFED678A6}" destId="{8B59E647-2B5D-427C-963C-B1FBB73B5A7F}" srcOrd="0" destOrd="0" presId="urn:microsoft.com/office/officeart/2005/8/layout/hierarchy4"/>
    <dgm:cxn modelId="{8B2896B6-32D0-46D8-8211-BDF2B0AA7768}" type="presParOf" srcId="{0CAB4EC6-76F6-4FC1-8A5F-03EFFED678A6}" destId="{0F3CA2BF-51EC-4DFF-93D6-4C7244D10FC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F714F-FDDD-45E1-8FD2-756C1D00E66E}">
      <dsp:nvSpPr>
        <dsp:cNvPr id="0" name=""/>
        <dsp:cNvSpPr/>
      </dsp:nvSpPr>
      <dsp:spPr>
        <a:xfrm>
          <a:off x="2970" y="319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Above</a:t>
          </a:r>
          <a:r>
            <a:rPr lang="de-DE" sz="1900" kern="1200" dirty="0" smtClean="0"/>
            <a:t> </a:t>
          </a:r>
          <a:r>
            <a:rPr lang="de-DE" sz="1900" kern="1200" dirty="0" err="1" smtClean="0"/>
            <a:t>the</a:t>
          </a:r>
          <a:r>
            <a:rPr lang="de-DE" sz="1900" kern="1200" dirty="0" smtClean="0"/>
            <a:t> </a:t>
          </a:r>
          <a:r>
            <a:rPr lang="de-DE" sz="1900" kern="1200" dirty="0" err="1" smtClean="0"/>
            <a:t>fold</a:t>
          </a:r>
          <a:endParaRPr lang="de-DE" sz="1900" kern="1200" dirty="0"/>
        </a:p>
      </dsp:txBody>
      <dsp:txXfrm>
        <a:off x="37914" y="35263"/>
        <a:ext cx="3912963" cy="1123186"/>
      </dsp:txXfrm>
    </dsp:sp>
    <dsp:sp modelId="{5669A38B-3668-4BCB-A156-1DDA91D3FA94}">
      <dsp:nvSpPr>
        <dsp:cNvPr id="0" name=""/>
        <dsp:cNvSpPr/>
      </dsp:nvSpPr>
      <dsp:spPr>
        <a:xfrm>
          <a:off x="2970" y="1306331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CSS Sprites</a:t>
          </a:r>
          <a:endParaRPr lang="de-DE" sz="1900" kern="1200" dirty="0"/>
        </a:p>
      </dsp:txBody>
      <dsp:txXfrm>
        <a:off x="37914" y="1341275"/>
        <a:ext cx="3912963" cy="1123186"/>
      </dsp:txXfrm>
    </dsp:sp>
    <dsp:sp modelId="{EBA216B7-D99C-4CA1-997D-DD06F3F97BE7}">
      <dsp:nvSpPr>
        <dsp:cNvPr id="0" name=""/>
        <dsp:cNvSpPr/>
      </dsp:nvSpPr>
      <dsp:spPr>
        <a:xfrm>
          <a:off x="2970" y="2612343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Minifizierung</a:t>
          </a:r>
          <a:r>
            <a:rPr lang="de-DE" sz="1900" kern="1200" dirty="0" smtClean="0"/>
            <a:t> von JS Dateien</a:t>
          </a:r>
          <a:endParaRPr lang="de-DE" sz="1900" kern="1200" dirty="0"/>
        </a:p>
      </dsp:txBody>
      <dsp:txXfrm>
        <a:off x="37914" y="2647287"/>
        <a:ext cx="3912963" cy="1123186"/>
      </dsp:txXfrm>
    </dsp:sp>
    <dsp:sp modelId="{43406364-91E4-41E0-95F5-5A3F6094DEB4}">
      <dsp:nvSpPr>
        <dsp:cNvPr id="0" name=""/>
        <dsp:cNvSpPr/>
      </dsp:nvSpPr>
      <dsp:spPr>
        <a:xfrm>
          <a:off x="2970" y="3918355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Minifizierung</a:t>
          </a:r>
          <a:r>
            <a:rPr lang="de-DE" sz="1900" kern="1200" dirty="0" smtClean="0"/>
            <a:t> von CSS Dateien</a:t>
          </a:r>
          <a:endParaRPr lang="de-DE" sz="1900" kern="1200" dirty="0"/>
        </a:p>
      </dsp:txBody>
      <dsp:txXfrm>
        <a:off x="37914" y="3953299"/>
        <a:ext cx="3912963" cy="1123186"/>
      </dsp:txXfrm>
    </dsp:sp>
    <dsp:sp modelId="{2266A9A1-FF82-4ADC-829F-5C4ECE66B720}">
      <dsp:nvSpPr>
        <dsp:cNvPr id="0" name=""/>
        <dsp:cNvSpPr/>
      </dsp:nvSpPr>
      <dsp:spPr>
        <a:xfrm>
          <a:off x="4654940" y="319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https://de.onpage.org/blog/above-the-fold-webseiten-richtig-Qaufbauen</a:t>
          </a:r>
          <a:endParaRPr lang="de-DE" sz="1900" kern="1200" dirty="0" smtClean="0">
            <a:solidFill>
              <a:schemeClr val="bg1"/>
            </a:solidFill>
          </a:endParaRPr>
        </a:p>
      </dsp:txBody>
      <dsp:txXfrm>
        <a:off x="4689884" y="35263"/>
        <a:ext cx="3912963" cy="1123186"/>
      </dsp:txXfrm>
    </dsp:sp>
    <dsp:sp modelId="{9D2FA627-40EA-4C6F-8524-ABE3185D25B9}">
      <dsp:nvSpPr>
        <dsp:cNvPr id="0" name=""/>
        <dsp:cNvSpPr/>
      </dsp:nvSpPr>
      <dsp:spPr>
        <a:xfrm>
          <a:off x="4654940" y="1306331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http://spritegen.website-performance.org/</a:t>
          </a:r>
          <a:endParaRPr lang="de-DE" sz="1900" kern="1200" dirty="0" smtClean="0">
            <a:solidFill>
              <a:schemeClr val="bg1"/>
            </a:solidFill>
          </a:endParaRPr>
        </a:p>
      </dsp:txBody>
      <dsp:txXfrm>
        <a:off x="4689884" y="1341275"/>
        <a:ext cx="3912963" cy="1123186"/>
      </dsp:txXfrm>
    </dsp:sp>
    <dsp:sp modelId="{6389D3C0-C1B2-45D8-B94D-37CD57F3EFFB}">
      <dsp:nvSpPr>
        <dsp:cNvPr id="0" name=""/>
        <dsp:cNvSpPr/>
      </dsp:nvSpPr>
      <dsp:spPr>
        <a:xfrm>
          <a:off x="4654940" y="2612343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http://javascript-minifier.com/</a:t>
          </a:r>
          <a:endParaRPr lang="de-DE" sz="1900" kern="1200" dirty="0">
            <a:solidFill>
              <a:schemeClr val="bg1"/>
            </a:solidFill>
          </a:endParaRPr>
        </a:p>
      </dsp:txBody>
      <dsp:txXfrm>
        <a:off x="4689884" y="2647287"/>
        <a:ext cx="3912963" cy="1123186"/>
      </dsp:txXfrm>
    </dsp:sp>
    <dsp:sp modelId="{8B59E647-2B5D-427C-963C-B1FBB73B5A7F}">
      <dsp:nvSpPr>
        <dsp:cNvPr id="0" name=""/>
        <dsp:cNvSpPr/>
      </dsp:nvSpPr>
      <dsp:spPr>
        <a:xfrm>
          <a:off x="4654940" y="3918355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http://cssminifier.com/</a:t>
          </a:r>
          <a:endParaRPr lang="de-DE" sz="1900" kern="1200" dirty="0">
            <a:solidFill>
              <a:schemeClr val="bg1"/>
            </a:solidFill>
          </a:endParaRPr>
        </a:p>
      </dsp:txBody>
      <dsp:txXfrm>
        <a:off x="4689884" y="3953299"/>
        <a:ext cx="3912963" cy="1123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07722-5B79-4E7A-BBE9-199156961409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10F1F-3D49-41D8-A938-C5163B68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8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10F1F-3D49-41D8-A938-C5163B68A51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76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10F1F-3D49-41D8-A938-C5163B68A5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76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750" y="2276114"/>
            <a:ext cx="6120000" cy="837628"/>
          </a:xfrm>
        </p:spPr>
        <p:txBody>
          <a:bodyPr tIns="0" bIns="72000" anchor="b">
            <a:noAutofit/>
          </a:bodyPr>
          <a:lstStyle>
            <a:lvl1pPr>
              <a:lnSpc>
                <a:spcPct val="110000"/>
              </a:lnSpc>
              <a:defRPr b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358515"/>
            <a:ext cx="6120000" cy="1727621"/>
          </a:xfrm>
        </p:spPr>
        <p:txBody>
          <a:bodyPr t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-Profil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49"/>
          </p:nvPr>
        </p:nvSpPr>
        <p:spPr>
          <a:xfrm>
            <a:off x="4643438" y="1790068"/>
            <a:ext cx="4248000" cy="4518657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80000"/>
              <a:defRPr sz="1100"/>
            </a:lvl1pPr>
            <a:lvl2pPr marL="288000" marR="0" indent="-144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"/>
              <a:tabLst/>
              <a:defRPr sz="1100"/>
            </a:lvl2pPr>
            <a:lvl3pPr marL="432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3pPr>
            <a:lvl4pPr marL="576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4pPr>
            <a:lvl5pPr marL="720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8" name="Bildplatzhalter 57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249124" y="1196975"/>
            <a:ext cx="1341756" cy="1836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ctr">
              <a:buNone/>
              <a:defRPr sz="1100"/>
            </a:lvl1pPr>
          </a:lstStyle>
          <a:p>
            <a:r>
              <a:rPr lang="de-DE" dirty="0" smtClean="0"/>
              <a:t>Foto einfügen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1691093" y="2066491"/>
            <a:ext cx="2808000" cy="972000"/>
          </a:xfrm>
          <a:prstGeom prst="rect">
            <a:avLst/>
          </a:prstGeom>
        </p:spPr>
        <p:txBody>
          <a:bodyPr lIns="0" rIns="0"/>
          <a:lstStyle>
            <a:lvl1pPr marL="144000" indent="-144000">
              <a:lnSpc>
                <a:spcPct val="100000"/>
              </a:lnSpc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(max. 4 Zeilen)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r>
              <a:rPr lang="de-DE" dirty="0" smtClean="0"/>
              <a:t>4</a:t>
            </a:r>
          </a:p>
        </p:txBody>
      </p:sp>
      <p:sp>
        <p:nvSpPr>
          <p:cNvPr id="39" name="Textplatzhalter 29"/>
          <p:cNvSpPr>
            <a:spLocks noGrp="1"/>
          </p:cNvSpPr>
          <p:nvPr>
            <p:ph type="body" sz="quarter" idx="39" hasCustomPrompt="1"/>
          </p:nvPr>
        </p:nvSpPr>
        <p:spPr>
          <a:xfrm>
            <a:off x="249123" y="3381780"/>
            <a:ext cx="4246088" cy="1284767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Arial" pitchFamily="34" charset="0"/>
              <a:buNone/>
              <a:tabLst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MM/YYYY – MM/YYYY	Studium der Informatik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Seit MM/YYYY	iteratec GmbH</a:t>
            </a:r>
          </a:p>
        </p:txBody>
      </p:sp>
      <p:sp>
        <p:nvSpPr>
          <p:cNvPr id="16" name="Textplatzhalter 29"/>
          <p:cNvSpPr>
            <a:spLocks noGrp="1"/>
          </p:cNvSpPr>
          <p:nvPr>
            <p:ph type="body" sz="quarter" idx="43" hasCustomPrompt="1"/>
          </p:nvPr>
        </p:nvSpPr>
        <p:spPr>
          <a:xfrm>
            <a:off x="1691093" y="1495188"/>
            <a:ext cx="280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lvl1pPr marL="270000" indent="-270000">
              <a:buNone/>
              <a:defRPr lang="de-DE" sz="1100" b="0" dirty="0" smtClean="0">
                <a:solidFill>
                  <a:srgbClr val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A9218E"/>
              </a:buClr>
              <a:buSzPct val="75000"/>
            </a:pPr>
            <a:r>
              <a:rPr lang="de-DE" dirty="0" smtClean="0"/>
              <a:t>Rolle/Titel bei iteratec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691093" y="1196975"/>
            <a:ext cx="280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>
            <a:lvl1pPr marL="194400" indent="-194400">
              <a:buNone/>
              <a:defRPr lang="de-DE" sz="12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sz="1200" dirty="0" smtClean="0"/>
              <a:t>Vorname Nachname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1691093" y="1783244"/>
            <a:ext cx="280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Schwerpunkte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49123" y="3099156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Ausbildung / Beruflicher Werdegang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49123" y="4683799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Informatikkenntnisse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4643438" y="1196975"/>
            <a:ext cx="424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Ausgewählte Projekte und Tätigkeiten 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4643438" y="1502012"/>
            <a:ext cx="424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1200" b="0"/>
            </a:lvl1pPr>
          </a:lstStyle>
          <a:p>
            <a:pPr>
              <a:buClr>
                <a:srgbClr val="A9218E"/>
              </a:buClr>
            </a:pPr>
            <a:r>
              <a:rPr lang="de-DE" sz="1100" dirty="0" smtClean="0">
                <a:solidFill>
                  <a:srgbClr val="000000"/>
                </a:solidFill>
              </a:rPr>
              <a:t>Berufserfahrung: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5940152" y="1502011"/>
            <a:ext cx="1296144" cy="24198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>
            <a:lvl1pPr marL="194400" indent="-194400">
              <a:buNone/>
              <a:defRPr lang="de-DE" sz="1100" b="0" smtClean="0"/>
            </a:lvl1pPr>
            <a:lvl2pPr>
              <a:defRPr lang="de-DE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XX Jahre</a:t>
            </a:r>
          </a:p>
        </p:txBody>
      </p:sp>
      <p:sp>
        <p:nvSpPr>
          <p:cNvPr id="17" name="Textplatzhalter 29"/>
          <p:cNvSpPr>
            <a:spLocks noGrp="1"/>
          </p:cNvSpPr>
          <p:nvPr>
            <p:ph type="body" sz="quarter" idx="53"/>
          </p:nvPr>
        </p:nvSpPr>
        <p:spPr>
          <a:xfrm>
            <a:off x="249123" y="4969003"/>
            <a:ext cx="4248000" cy="1512168"/>
          </a:xfrm>
          <a:prstGeom prst="rect">
            <a:avLst/>
          </a:prstGeom>
        </p:spPr>
        <p:txBody>
          <a:bodyPr lIns="0" rIns="0"/>
          <a:lstStyle>
            <a:lvl1pPr marL="144000" marR="0" indent="-1440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tabLst/>
              <a:defRPr sz="1100" baseline="0"/>
            </a:lvl1pPr>
            <a:lvl2pPr marL="288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 3" panose="05040102010807070707" pitchFamily="18" charset="2"/>
              <a:buChar char="u"/>
              <a:defRPr sz="1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cxnSp>
        <p:nvCxnSpPr>
          <p:cNvPr id="18" name="Gerade Verbindung 17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 userDrawn="1"/>
        </p:nvSpPr>
        <p:spPr>
          <a:xfrm>
            <a:off x="250289" y="186307"/>
            <a:ext cx="4246298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 indent="0">
              <a:lnSpc>
                <a:spcPct val="105000"/>
              </a:lnSpc>
              <a:spcBef>
                <a:spcPct val="0"/>
              </a:spcBef>
              <a:buNone/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Mitarbeiterprofil</a:t>
            </a:r>
          </a:p>
        </p:txBody>
      </p:sp>
      <p:pic>
        <p:nvPicPr>
          <p:cNvPr id="71" name="Grafik 7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 bwMode="auto">
          <a:xfrm>
            <a:off x="2587675" y="3814268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 algn="just">
              <a:spcBef>
                <a:spcPts val="600"/>
              </a:spcBef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Unsere Lösung</a:t>
            </a:r>
          </a:p>
        </p:txBody>
      </p:sp>
      <p:sp>
        <p:nvSpPr>
          <p:cNvPr id="53" name="Textplatzhalt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251453" y="1480829"/>
            <a:ext cx="2142000" cy="972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Kunde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3" hasCustomPrompt="1"/>
          </p:nvPr>
        </p:nvSpPr>
        <p:spPr>
          <a:xfrm>
            <a:off x="6552487" y="4632528"/>
            <a:ext cx="2322000" cy="167619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lang="de-DE" sz="11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r>
              <a:rPr lang="de-DE" sz="1100" dirty="0" smtClean="0"/>
              <a:t>Hier ein aussagekräftiges Bild oder eine Grafik einfügen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.</a:t>
            </a:r>
          </a:p>
          <a:p>
            <a:r>
              <a:rPr lang="de-DE" sz="1100" dirty="0" smtClean="0"/>
              <a:t>Wahlweise kann der Platz auch für weiteren Text genutzt werden</a:t>
            </a:r>
            <a:endParaRPr lang="de-DE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587675" y="1480829"/>
            <a:ext cx="3762000" cy="227927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FontTx/>
              <a:buNone/>
              <a:defRPr sz="1100"/>
            </a:lvl1pPr>
          </a:lstStyle>
          <a:p>
            <a:pPr lvl="0"/>
            <a:r>
              <a:rPr lang="de-DE" dirty="0" smtClean="0"/>
              <a:t>Text einfügen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249123" y="187610"/>
            <a:ext cx="7851962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3" y="549136"/>
            <a:ext cx="7851269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Der Mehrwert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1453" y="512540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Zeitraum</a:t>
            </a:r>
          </a:p>
        </p:txBody>
      </p:sp>
      <p:sp>
        <p:nvSpPr>
          <p:cNvPr id="23" name="Textplatzhalter 59"/>
          <p:cNvSpPr>
            <a:spLocks noGrp="1"/>
          </p:cNvSpPr>
          <p:nvPr>
            <p:ph type="body" sz="quarter" idx="26" hasCustomPrompt="1"/>
          </p:nvPr>
        </p:nvSpPr>
        <p:spPr>
          <a:xfrm>
            <a:off x="251453" y="5415784"/>
            <a:ext cx="2142000" cy="89236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Format: 10/2013 – 10/2014</a:t>
            </a:r>
          </a:p>
          <a:p>
            <a:pPr lvl="0"/>
            <a:endParaRPr lang="de-DE" dirty="0" smtClean="0"/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251453" y="2506012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Das Projekt</a:t>
            </a: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253269" y="381426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Eingesetzte Technologien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28" name="Gerade Verbindung 27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Gerade Verbindung 30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33" name="Gerade Verbindung 32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47"/>
          </p:nvPr>
        </p:nvSpPr>
        <p:spPr>
          <a:xfrm>
            <a:off x="6553200" y="1480829"/>
            <a:ext cx="2322000" cy="312578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200"/>
              </a:spcBef>
              <a:defRPr sz="1100"/>
            </a:lvl1pPr>
            <a:lvl2pPr marL="360000" indent="-176213">
              <a:lnSpc>
                <a:spcPct val="100000"/>
              </a:lnSpc>
              <a:spcBef>
                <a:spcPts val="200"/>
              </a:spcBef>
              <a:defRPr sz="11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35" name="Textplatzhalter 31"/>
          <p:cNvSpPr>
            <a:spLocks noGrp="1"/>
          </p:cNvSpPr>
          <p:nvPr>
            <p:ph type="body" sz="quarter" idx="48" hasCustomPrompt="1"/>
          </p:nvPr>
        </p:nvSpPr>
        <p:spPr>
          <a:xfrm>
            <a:off x="251453" y="2785239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Projekt</a:t>
            </a:r>
            <a:endParaRPr lang="de-DE" dirty="0" smtClean="0"/>
          </a:p>
        </p:txBody>
      </p:sp>
      <p:sp>
        <p:nvSpPr>
          <p:cNvPr id="36" name="Textplatzhalter 31"/>
          <p:cNvSpPr>
            <a:spLocks noGrp="1"/>
          </p:cNvSpPr>
          <p:nvPr>
            <p:ph type="body" sz="quarter" idx="49" hasCustomPrompt="1"/>
          </p:nvPr>
        </p:nvSpPr>
        <p:spPr>
          <a:xfrm>
            <a:off x="251453" y="4101155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Stichworte Technologien</a:t>
            </a:r>
            <a:endParaRPr lang="de-DE" dirty="0" smtClean="0"/>
          </a:p>
        </p:txBody>
      </p: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50"/>
          </p:nvPr>
        </p:nvSpPr>
        <p:spPr>
          <a:xfrm>
            <a:off x="2587625" y="4101155"/>
            <a:ext cx="3762000" cy="22046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57" name="Gerade Verbindung 56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cxnSp>
        <p:nvCxnSpPr>
          <p:cNvPr id="82" name="Gerade Verbindung 8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>
            <a:off x="2493168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>
            <a:off x="6450394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fik 8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Kurz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3"/>
          <p:cNvSpPr>
            <a:spLocks noGrp="1"/>
          </p:cNvSpPr>
          <p:nvPr>
            <p:ph type="body" sz="quarter" idx="24"/>
          </p:nvPr>
        </p:nvSpPr>
        <p:spPr>
          <a:xfrm>
            <a:off x="2587675" y="1525781"/>
            <a:ext cx="376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56"/>
          <p:cNvSpPr>
            <a:spLocks noGrp="1"/>
          </p:cNvSpPr>
          <p:nvPr>
            <p:ph type="body" sz="quarter" idx="25"/>
          </p:nvPr>
        </p:nvSpPr>
        <p:spPr>
          <a:xfrm>
            <a:off x="6552487" y="1525781"/>
            <a:ext cx="232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itel 13"/>
          <p:cNvSpPr>
            <a:spLocks noGrp="1"/>
          </p:cNvSpPr>
          <p:nvPr>
            <p:ph type="title"/>
          </p:nvPr>
        </p:nvSpPr>
        <p:spPr>
          <a:xfrm>
            <a:off x="249124" y="186667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4" y="548648"/>
            <a:ext cx="8640000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251453" y="1525782"/>
            <a:ext cx="2142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3" name="Gerade Verbindung 2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33" name="Rechteck 32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Lösung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40" name="Gerade Verbindung 39"/>
          <p:cNvCxnSpPr/>
          <p:nvPr userDrawn="1"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 userDrawn="1"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 bwMode="gray">
          <a:xfrm>
            <a:off x="252413" y="2708920"/>
            <a:ext cx="8637473" cy="0"/>
          </a:xfrm>
          <a:prstGeom prst="line">
            <a:avLst/>
          </a:prstGeom>
          <a:ln w="50800">
            <a:gradFill flip="none" rotWithShape="1">
              <a:gsLst>
                <a:gs pos="37000">
                  <a:schemeClr val="bg1"/>
                </a:gs>
                <a:gs pos="42000">
                  <a:schemeClr val="bg2"/>
                </a:gs>
                <a:gs pos="59000">
                  <a:schemeClr val="bg2"/>
                </a:gs>
                <a:gs pos="64000">
                  <a:schemeClr val="bg1"/>
                </a:gs>
              </a:gsLst>
              <a:lin ang="54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pic>
        <p:nvPicPr>
          <p:cNvPr id="74" name="Grafik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8626" y="1196975"/>
            <a:ext cx="8640000" cy="288000"/>
          </a:xfrm>
          <a:solidFill>
            <a:schemeClr val="bg2"/>
          </a:solidFill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007" y="187626"/>
            <a:ext cx="86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Agenda/Inhalt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9750" y="1196975"/>
            <a:ext cx="8352000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9735" y="188262"/>
            <a:ext cx="8640000" cy="360000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9735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7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696" y="157109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735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2" name="Gerade Verbindung 1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626"/>
            <a:ext cx="8640000" cy="36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7605448" y="174626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061832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kqu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4705134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… und wie 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ngeb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333937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zte Folie Kontaktinf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2610866"/>
            <a:ext cx="3240162" cy="503237"/>
          </a:xfrm>
        </p:spPr>
        <p:txBody>
          <a:bodyPr wrap="none" bIns="72000" anchor="b"/>
          <a:lstStyle>
            <a:lvl1pPr marL="0" indent="0">
              <a:spcBef>
                <a:spcPts val="0"/>
              </a:spcBef>
              <a:buNone/>
              <a:defRPr sz="2200" b="0" baseline="0">
                <a:solidFill>
                  <a:schemeClr val="tx2"/>
                </a:solidFill>
              </a:defRPr>
            </a:lvl1pPr>
            <a:lvl2pPr marL="383850" indent="0">
              <a:buNone/>
              <a:defRPr sz="2400"/>
            </a:lvl2pPr>
            <a:lvl3pPr marL="860400" indent="0">
              <a:buNone/>
              <a:defRPr sz="2400"/>
            </a:lvl3pPr>
            <a:lvl4pPr marL="1332000" indent="0">
              <a:buNone/>
              <a:defRPr sz="2400"/>
            </a:lvl4pPr>
            <a:lvl5pPr marL="1724400" indent="0">
              <a:buNone/>
              <a:defRPr sz="2400"/>
            </a:lvl5pPr>
          </a:lstStyle>
          <a:p>
            <a:pPr lvl="0"/>
            <a:r>
              <a:rPr lang="de-DE" dirty="0" smtClean="0"/>
              <a:t>Kontakt / Ihre Fragen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60552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r>
              <a:rPr lang="de-DE" dirty="0" smtClean="0"/>
              <a:t>Ansprechpartner 1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924300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383850" indent="0">
              <a:buNone/>
              <a:defRPr/>
            </a:lvl2pPr>
            <a:lvl3pPr marL="860400" indent="0">
              <a:buNone/>
              <a:defRPr/>
            </a:lvl3pPr>
            <a:lvl4pPr marL="1332000" indent="0">
              <a:buNone/>
              <a:defRPr/>
            </a:lvl4pPr>
            <a:lvl5pPr marL="1724400" indent="0">
              <a:buNone/>
              <a:defRPr/>
            </a:lvl5pPr>
          </a:lstStyle>
          <a:p>
            <a:r>
              <a:rPr lang="de-DE" dirty="0" smtClean="0"/>
              <a:t>Ansprechpartner 2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  <a:endParaRPr lang="de-DE" sz="1400" dirty="0" smtClean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560552" y="4421345"/>
            <a:ext cx="3240000" cy="158417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aseline="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www.iteratec.de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3924300" y="4421345"/>
            <a:ext cx="3240000" cy="8640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  <a:endParaRPr lang="de-DE" dirty="0"/>
          </a:p>
        </p:txBody>
      </p:sp>
      <p:pic>
        <p:nvPicPr>
          <p:cNvPr id="1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007" y="185986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007" y="1196975"/>
            <a:ext cx="8640762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(letzte erlaubte Ebene)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3725" y="6605696"/>
            <a:ext cx="1437955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93560" y="6605696"/>
            <a:ext cx="1756891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8028384" y="6605696"/>
            <a:ext cx="8552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marL="0" indent="0" algn="l" defTabSz="914400" rtl="0" eaLnBrk="1" latinLnBrk="0" hangingPunct="1">
        <a:lnSpc>
          <a:spcPct val="105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0000"/>
        </a:lnSpc>
        <a:spcBef>
          <a:spcPts val="400"/>
        </a:spcBef>
        <a:buClr>
          <a:schemeClr val="accent1"/>
        </a:buClr>
        <a:buSzPct val="75000"/>
        <a:buFont typeface="Wingdings 3" panose="05040102010807070707" pitchFamily="18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-270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accent1"/>
        </a:buClr>
        <a:buSzPct val="75000"/>
        <a:buFont typeface="Wingdings 3" panose="05040102010807070707" pitchFamily="18" charset="2"/>
        <a:buChar char="u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68288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lang="de-DE" sz="140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404800" indent="0" algn="l" defTabSz="914400" rtl="0" eaLnBrk="1" latinLnBrk="0" hangingPunct="1">
        <a:lnSpc>
          <a:spcPct val="110000"/>
        </a:lnSpc>
        <a:spcBef>
          <a:spcPts val="200"/>
        </a:spcBef>
        <a:buClr>
          <a:schemeClr val="tx2"/>
        </a:buClr>
        <a:buSzPct val="8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hteck 250"/>
          <p:cNvSpPr/>
          <p:nvPr/>
        </p:nvSpPr>
        <p:spPr>
          <a:xfrm>
            <a:off x="3186038" y="2060848"/>
            <a:ext cx="5957962" cy="4797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0" y="2060848"/>
            <a:ext cx="3186038" cy="4797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-12536" y="1913870"/>
            <a:ext cx="9156536" cy="1469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49735" y="1124967"/>
            <a:ext cx="8640762" cy="863873"/>
          </a:xfrm>
        </p:spPr>
        <p:txBody>
          <a:bodyPr/>
          <a:lstStyle/>
          <a:p>
            <a:r>
              <a:rPr lang="de-DE" dirty="0"/>
              <a:t>Grundidee: </a:t>
            </a:r>
          </a:p>
          <a:p>
            <a:pPr lvl="1"/>
            <a:r>
              <a:rPr lang="de-DE" dirty="0"/>
              <a:t>Bilder die initial sichtbar sind sollten direkt geladen werden </a:t>
            </a:r>
          </a:p>
          <a:p>
            <a:pPr lvl="1"/>
            <a:r>
              <a:rPr lang="de-DE" dirty="0" err="1"/>
              <a:t>Aalle</a:t>
            </a:r>
            <a:r>
              <a:rPr lang="de-DE" dirty="0"/>
              <a:t> anderen Bilder werden erst anschließend nachgeladen.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Optimierung…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6906774" y="188913"/>
            <a:ext cx="842690" cy="3429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Indem </a:t>
            </a:r>
            <a:r>
              <a:rPr lang="de-DE" dirty="0"/>
              <a:t>man nur „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“ direkt lädt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1</a:t>
            </a:fld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774" y="2377628"/>
            <a:ext cx="2516937" cy="472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62" y="2119008"/>
            <a:ext cx="2664295" cy="229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eschweifte Klammer rechts 12"/>
          <p:cNvSpPr/>
          <p:nvPr/>
        </p:nvSpPr>
        <p:spPr>
          <a:xfrm>
            <a:off x="5961557" y="2119008"/>
            <a:ext cx="485561" cy="2298957"/>
          </a:xfrm>
          <a:prstGeom prst="rightBrace">
            <a:avLst>
              <a:gd name="adj1" fmla="val 8333"/>
              <a:gd name="adj2" fmla="val 2215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6447118" y="2298720"/>
            <a:ext cx="1800200" cy="6982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Above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the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fold</a:t>
            </a:r>
            <a:r>
              <a:rPr lang="de-DE" sz="1600" dirty="0" smtClean="0">
                <a:solidFill>
                  <a:schemeClr val="tx1"/>
                </a:solidFill>
              </a:rPr>
              <a:t> Bereich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>
            <a:stCxn id="18" idx="1"/>
            <a:endCxn id="64" idx="3"/>
          </p:cNvCxnSpPr>
          <p:nvPr/>
        </p:nvCxnSpPr>
        <p:spPr>
          <a:xfrm flipH="1" flipV="1">
            <a:off x="5745534" y="3013845"/>
            <a:ext cx="727080" cy="559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8" idx="1"/>
            <a:endCxn id="58" idx="0"/>
          </p:cNvCxnSpPr>
          <p:nvPr/>
        </p:nvCxnSpPr>
        <p:spPr>
          <a:xfrm flipH="1">
            <a:off x="4322929" y="3573016"/>
            <a:ext cx="2149685" cy="340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6472614" y="3356992"/>
            <a:ext cx="1800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Bilder in diesem Bereich werden direkt geladen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/>
          <p:cNvCxnSpPr>
            <a:stCxn id="18" idx="1"/>
            <a:endCxn id="53" idx="0"/>
          </p:cNvCxnSpPr>
          <p:nvPr/>
        </p:nvCxnSpPr>
        <p:spPr>
          <a:xfrm flipH="1">
            <a:off x="3768027" y="3573016"/>
            <a:ext cx="2704587" cy="340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8" idx="1"/>
            <a:endCxn id="59" idx="0"/>
          </p:cNvCxnSpPr>
          <p:nvPr/>
        </p:nvCxnSpPr>
        <p:spPr>
          <a:xfrm flipH="1">
            <a:off x="4878724" y="3573016"/>
            <a:ext cx="1593890" cy="340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8" idx="1"/>
            <a:endCxn id="60" idx="0"/>
          </p:cNvCxnSpPr>
          <p:nvPr/>
        </p:nvCxnSpPr>
        <p:spPr>
          <a:xfrm flipH="1">
            <a:off x="5424211" y="3573016"/>
            <a:ext cx="1048403" cy="339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3518712" y="391354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073614" y="391354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629409" y="391354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174896" y="391217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493412" y="2624400"/>
            <a:ext cx="2252122" cy="778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518712" y="492166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073614" y="492166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629409" y="492166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5174896" y="492029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3507814" y="588891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062716" y="588891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618511" y="588891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163998" y="588754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5536" y="5227830"/>
            <a:ext cx="2553072" cy="72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Bilder in diesem Bereich werden erst geladen, wenn „</a:t>
            </a:r>
            <a:r>
              <a:rPr lang="de-DE" sz="1200" dirty="0" err="1">
                <a:solidFill>
                  <a:schemeClr val="tx1"/>
                </a:solidFill>
              </a:rPr>
              <a:t>Above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fold</a:t>
            </a:r>
            <a:r>
              <a:rPr lang="de-DE" sz="1200" dirty="0">
                <a:solidFill>
                  <a:schemeClr val="tx1"/>
                </a:solidFill>
              </a:rPr>
              <a:t>“ Bereich geladen wurde</a:t>
            </a:r>
            <a:br>
              <a:rPr lang="de-DE" sz="1200" dirty="0">
                <a:solidFill>
                  <a:schemeClr val="tx1"/>
                </a:solidFill>
              </a:rPr>
            </a:br>
            <a:r>
              <a:rPr lang="de-DE" sz="1200" dirty="0">
                <a:solidFill>
                  <a:schemeClr val="tx1"/>
                </a:solidFill>
              </a:rPr>
              <a:t>(</a:t>
            </a:r>
            <a:r>
              <a:rPr lang="de-DE" sz="1200" dirty="0" err="1">
                <a:solidFill>
                  <a:schemeClr val="tx1"/>
                </a:solidFill>
              </a:rPr>
              <a:t>window.onload</a:t>
            </a:r>
            <a:r>
              <a:rPr lang="de-DE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2" name="Gerade Verbindung mit Pfeil 151"/>
          <p:cNvCxnSpPr>
            <a:endCxn id="143" idx="2"/>
          </p:cNvCxnSpPr>
          <p:nvPr/>
        </p:nvCxnSpPr>
        <p:spPr>
          <a:xfrm flipV="1">
            <a:off x="3186038" y="5229200"/>
            <a:ext cx="581989" cy="35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mit Pfeil 154"/>
          <p:cNvCxnSpPr>
            <a:endCxn id="144" idx="2"/>
          </p:cNvCxnSpPr>
          <p:nvPr/>
        </p:nvCxnSpPr>
        <p:spPr>
          <a:xfrm flipV="1">
            <a:off x="3186038" y="5229200"/>
            <a:ext cx="1136891" cy="35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endCxn id="145" idx="2"/>
          </p:cNvCxnSpPr>
          <p:nvPr/>
        </p:nvCxnSpPr>
        <p:spPr>
          <a:xfrm flipV="1">
            <a:off x="3186038" y="5229200"/>
            <a:ext cx="1692686" cy="35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Gerade Verbindung mit Pfeil 160"/>
          <p:cNvCxnSpPr>
            <a:endCxn id="146" idx="2"/>
          </p:cNvCxnSpPr>
          <p:nvPr/>
        </p:nvCxnSpPr>
        <p:spPr>
          <a:xfrm flipV="1">
            <a:off x="3186038" y="5227830"/>
            <a:ext cx="2238173" cy="36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>
            <a:endCxn id="147" idx="0"/>
          </p:cNvCxnSpPr>
          <p:nvPr/>
        </p:nvCxnSpPr>
        <p:spPr>
          <a:xfrm>
            <a:off x="3186038" y="5588555"/>
            <a:ext cx="571091" cy="30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>
            <a:endCxn id="148" idx="0"/>
          </p:cNvCxnSpPr>
          <p:nvPr/>
        </p:nvCxnSpPr>
        <p:spPr>
          <a:xfrm>
            <a:off x="3186038" y="5588555"/>
            <a:ext cx="1125993" cy="30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Gerade Verbindung mit Pfeil 169"/>
          <p:cNvCxnSpPr/>
          <p:nvPr/>
        </p:nvCxnSpPr>
        <p:spPr>
          <a:xfrm>
            <a:off x="3186038" y="5588555"/>
            <a:ext cx="2238173" cy="424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Gerade Verbindung mit Pfeil 172"/>
          <p:cNvCxnSpPr>
            <a:endCxn id="149" idx="0"/>
          </p:cNvCxnSpPr>
          <p:nvPr/>
        </p:nvCxnSpPr>
        <p:spPr>
          <a:xfrm>
            <a:off x="3186038" y="5588555"/>
            <a:ext cx="1681788" cy="30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hteck 220"/>
          <p:cNvSpPr/>
          <p:nvPr/>
        </p:nvSpPr>
        <p:spPr>
          <a:xfrm>
            <a:off x="10737144" y="5014790"/>
            <a:ext cx="6089596" cy="480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0674940" y="7032564"/>
            <a:ext cx="6151800" cy="350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Wie wirkt sich diese Optimierung aus?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10867780" y="-2171544"/>
            <a:ext cx="6089596" cy="480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pic>
        <p:nvPicPr>
          <p:cNvPr id="16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3184" y="-1656184"/>
            <a:ext cx="5623645" cy="158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3186" y="495797"/>
            <a:ext cx="5623642" cy="162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Rechteck 167"/>
          <p:cNvSpPr/>
          <p:nvPr/>
        </p:nvSpPr>
        <p:spPr>
          <a:xfrm>
            <a:off x="11023185" y="-2088232"/>
            <a:ext cx="5623644" cy="373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Ladezeiten ohne Optimierung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11023184" y="72008"/>
            <a:ext cx="5623644" cy="373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Ladezeiten </a:t>
            </a:r>
            <a:r>
              <a:rPr lang="de-DE" sz="1600" dirty="0" smtClean="0">
                <a:solidFill>
                  <a:schemeClr val="tx1"/>
                </a:solidFill>
              </a:rPr>
              <a:t>mit Optimierung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71" name="Gerade Verbindung mit Pfeil 170"/>
          <p:cNvCxnSpPr>
            <a:stCxn id="175" idx="3"/>
            <a:endCxn id="192" idx="1"/>
          </p:cNvCxnSpPr>
          <p:nvPr/>
        </p:nvCxnSpPr>
        <p:spPr>
          <a:xfrm>
            <a:off x="15911423" y="-774188"/>
            <a:ext cx="670052" cy="3600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/>
          <p:cNvCxnSpPr>
            <a:stCxn id="175" idx="2"/>
            <a:endCxn id="232" idx="3"/>
          </p:cNvCxnSpPr>
          <p:nvPr/>
        </p:nvCxnSpPr>
        <p:spPr>
          <a:xfrm flipH="1">
            <a:off x="13558910" y="-110864"/>
            <a:ext cx="1358027" cy="1525499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hteck 174"/>
          <p:cNvSpPr/>
          <p:nvPr/>
        </p:nvSpPr>
        <p:spPr>
          <a:xfrm>
            <a:off x="13922450" y="-1437513"/>
            <a:ext cx="1988973" cy="13266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Blaue Linie zeigt </a:t>
            </a:r>
            <a:r>
              <a:rPr lang="de-DE" sz="1600" dirty="0" smtClean="0">
                <a:solidFill>
                  <a:schemeClr val="tx1"/>
                </a:solidFill>
              </a:rPr>
              <a:t>Zeit bis Website bereit steht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10674940" y="7330350"/>
            <a:ext cx="6151800" cy="350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Das sieht man im </a:t>
            </a:r>
            <a:r>
              <a:rPr lang="de-DE" sz="1600" b="1" dirty="0" err="1" smtClean="0">
                <a:solidFill>
                  <a:schemeClr val="tx1"/>
                </a:solidFill>
              </a:rPr>
              <a:t>OpenSpeedMonitor</a:t>
            </a:r>
            <a:endParaRPr 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© </a:t>
            </a:r>
            <a:r>
              <a:rPr lang="de-DE" dirty="0" err="1" smtClean="0"/>
              <a:t>iteratec</a:t>
            </a:r>
            <a:r>
              <a:rPr lang="de-DE" dirty="0" smtClean="0"/>
              <a:t> | Datum</a:t>
            </a:r>
            <a:endParaRPr lang="de-DE" dirty="0"/>
          </a:p>
        </p:txBody>
      </p:sp>
      <p:sp>
        <p:nvSpPr>
          <p:cNvPr id="192" name="Rechteck 191"/>
          <p:cNvSpPr/>
          <p:nvPr/>
        </p:nvSpPr>
        <p:spPr>
          <a:xfrm>
            <a:off x="16581475" y="-774188"/>
            <a:ext cx="1307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13428202" y="1378631"/>
            <a:ext cx="1307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31875 0.00232 " pathEditMode="fixed" rAng="0" ptsTypes="AA">
                                      <p:cBhvr>
                                        <p:cTn id="6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11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31875 0.00232 " pathEditMode="fixed" rAng="0" ptsTypes="AA">
                                      <p:cBhvr>
                                        <p:cTn id="6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11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3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3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3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3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3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3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3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3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3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3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3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3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3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3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3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34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424 -0.4324 L -0.21389 -0.42499 " pathEditMode="fixed" rAng="0" ptsTypes="AA">
                                      <p:cBhvr>
                                        <p:cTn id="142" dur="300" spd="-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17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58 -0.43131 L -0.81389 -0.48687 " pathEditMode="fixed" rAng="0" ptsTypes="AA">
                                      <p:cBhvr>
                                        <p:cTn id="146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778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423 -0.4324 L -0.8203 -0.04838 " pathEditMode="fixed" rAng="0" ptsTypes="AA">
                                      <p:cBhvr>
                                        <p:cTn id="148" dur="300" spd="-100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1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xit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"/>
                            </p:stCondLst>
                            <p:childTnLst>
                              <p:par>
                                <p:cTn id="172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1 0.6366 L -0.36129 0.67453 " pathEditMode="fixed" rAng="0" ptsTypes="AA">
                                      <p:cBhvr>
                                        <p:cTn id="173" dur="300" spd="-100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67" y="1897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1 0.63636 L -0.14167 0.46958 " pathEditMode="fixed" rAng="0" ptsTypes="AA">
                                      <p:cBhvr>
                                        <p:cTn id="175" dur="300" spd="-100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57" y="-8351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 0.63636 L -0.09757 0.37404 " pathEditMode="fixed" rAng="0" ptsTypes="AA">
                                      <p:cBhvr>
                                        <p:cTn id="177" dur="300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2" y="-13116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 0.63637 L -0.09757 0.52672 " pathEditMode="fixed" rAng="0" ptsTypes="AA">
                                      <p:cBhvr>
                                        <p:cTn id="179" dur="300" spd="-100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2" y="-5482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 0.63636 L -0.09757 0.69049 " pathEditMode="fixed" rAng="0" ptsTypes="AA">
                                      <p:cBhvr>
                                        <p:cTn id="181" dur="30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2" y="2706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 0.63613 L -0.09757 0.84131 " pathEditMode="fixed" rAng="0" ptsTypes="AA">
                                      <p:cBhvr>
                                        <p:cTn id="183" dur="300" spd="-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2" y="10248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 0.63637 L -0.2158 0.67731 " pathEditMode="fixed" rAng="0" ptsTypes="AA">
                                      <p:cBhvr>
                                        <p:cTn id="185" dur="300" spd="-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42" y="20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253" grpId="0" animBg="1"/>
      <p:bldP spid="13" grpId="0" animBg="1"/>
      <p:bldP spid="13" grpId="1" animBg="1"/>
      <p:bldP spid="14" grpId="0" animBg="1"/>
      <p:bldP spid="14" grpId="1" animBg="1"/>
      <p:bldP spid="18" grpId="0"/>
      <p:bldP spid="18" grpId="1"/>
      <p:bldP spid="64" grpId="0"/>
      <p:bldP spid="151" grpId="0"/>
      <p:bldP spid="151" grpId="1"/>
      <p:bldP spid="163" grpId="0"/>
      <p:bldP spid="163" grpId="1"/>
      <p:bldP spid="163" grpId="2"/>
      <p:bldP spid="168" grpId="0" animBg="1"/>
      <p:bldP spid="203" grpId="0" animBg="1"/>
      <p:bldP spid="175" grpId="0" animBg="1"/>
      <p:bldP spid="222" grpId="0"/>
      <p:bldP spid="2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/>
          <p:cNvSpPr/>
          <p:nvPr/>
        </p:nvSpPr>
        <p:spPr>
          <a:xfrm>
            <a:off x="2255208" y="1775778"/>
            <a:ext cx="6888792" cy="5082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049" name="Rechteck 2048"/>
          <p:cNvSpPr/>
          <p:nvPr/>
        </p:nvSpPr>
        <p:spPr>
          <a:xfrm>
            <a:off x="0" y="1775778"/>
            <a:ext cx="2267744" cy="5082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-12536" y="1628800"/>
            <a:ext cx="9156536" cy="1469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863873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Grundidee: Einzelne Image-Icons</a:t>
            </a:r>
            <a:r>
              <a:rPr lang="de-DE" dirty="0"/>
              <a:t> </a:t>
            </a:r>
            <a:r>
              <a:rPr lang="de-DE" dirty="0" smtClean="0"/>
              <a:t>werden zu einem Bild zusammengefasst um schneller ausgeliefert werden zu können.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Optimierung…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Indem </a:t>
            </a:r>
            <a:r>
              <a:rPr lang="de-DE" dirty="0"/>
              <a:t>man nur </a:t>
            </a:r>
            <a:r>
              <a:rPr lang="de-DE" dirty="0" smtClean="0"/>
              <a:t>„CSS Sprites“ einsetzt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132856"/>
            <a:ext cx="1629656" cy="412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 Verbindung mit Pfeil 9"/>
          <p:cNvCxnSpPr>
            <a:stCxn id="29" idx="1"/>
            <a:endCxn id="17" idx="3"/>
          </p:cNvCxnSpPr>
          <p:nvPr/>
        </p:nvCxnSpPr>
        <p:spPr>
          <a:xfrm flipH="1" flipV="1">
            <a:off x="5364088" y="2222866"/>
            <a:ext cx="936104" cy="92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29" idx="1"/>
            <a:endCxn id="63" idx="3"/>
          </p:cNvCxnSpPr>
          <p:nvPr/>
        </p:nvCxnSpPr>
        <p:spPr>
          <a:xfrm flipH="1" flipV="1">
            <a:off x="3959932" y="2835020"/>
            <a:ext cx="2340260" cy="311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29" idx="1"/>
            <a:endCxn id="65" idx="3"/>
          </p:cNvCxnSpPr>
          <p:nvPr/>
        </p:nvCxnSpPr>
        <p:spPr>
          <a:xfrm flipH="1" flipV="1">
            <a:off x="5292080" y="2827780"/>
            <a:ext cx="1008112" cy="318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5220072" y="2132856"/>
            <a:ext cx="144016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3887924" y="2745010"/>
            <a:ext cx="7200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5220072" y="2737770"/>
            <a:ext cx="7200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95936" y="3663026"/>
            <a:ext cx="72008" cy="9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962560" y="3987062"/>
            <a:ext cx="72008" cy="9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3881304" y="6158795"/>
            <a:ext cx="33065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/>
          <p:cNvCxnSpPr>
            <a:stCxn id="29" idx="1"/>
            <a:endCxn id="66" idx="3"/>
          </p:cNvCxnSpPr>
          <p:nvPr/>
        </p:nvCxnSpPr>
        <p:spPr>
          <a:xfrm flipH="1">
            <a:off x="4067944" y="3146099"/>
            <a:ext cx="2232248" cy="561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29" idx="1"/>
            <a:endCxn id="67" idx="3"/>
          </p:cNvCxnSpPr>
          <p:nvPr/>
        </p:nvCxnSpPr>
        <p:spPr>
          <a:xfrm flipH="1">
            <a:off x="5034568" y="3146099"/>
            <a:ext cx="1265624" cy="885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29" idx="1"/>
            <a:endCxn id="68" idx="0"/>
          </p:cNvCxnSpPr>
          <p:nvPr/>
        </p:nvCxnSpPr>
        <p:spPr>
          <a:xfrm flipH="1">
            <a:off x="4046632" y="3146099"/>
            <a:ext cx="2253560" cy="3012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6300192" y="2616817"/>
            <a:ext cx="1152128" cy="105856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b"/>
          <a:lstStyle/>
          <a:p>
            <a:pPr algn="ctr"/>
            <a:r>
              <a:rPr lang="de-DE" sz="1000" i="1" dirty="0" smtClean="0">
                <a:solidFill>
                  <a:schemeClr val="tx1"/>
                </a:solidFill>
              </a:rPr>
              <a:t>spritesheet.png</a:t>
            </a:r>
            <a:endParaRPr lang="de-DE" sz="1000" i="1" dirty="0" smtClean="0">
              <a:solidFill>
                <a:schemeClr val="tx1"/>
              </a:solidFill>
            </a:endParaRPr>
          </a:p>
        </p:txBody>
      </p:sp>
      <p:pic>
        <p:nvPicPr>
          <p:cNvPr id="2052" name="Picture 4" descr="C:\xampp\htdocs\perf-test-suite\assets\images\icons\spriteshe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94530"/>
            <a:ext cx="1009650" cy="7143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hteck 105"/>
          <p:cNvSpPr/>
          <p:nvPr/>
        </p:nvSpPr>
        <p:spPr>
          <a:xfrm>
            <a:off x="9756576" y="-2177575"/>
            <a:ext cx="6877664" cy="480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048" name="Rechteck 2047"/>
          <p:cNvSpPr/>
          <p:nvPr/>
        </p:nvSpPr>
        <p:spPr>
          <a:xfrm>
            <a:off x="9756576" y="-170711"/>
            <a:ext cx="6876256" cy="359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Die Optimierung im </a:t>
            </a:r>
            <a:r>
              <a:rPr lang="de-DE" sz="1600" b="1" dirty="0" err="1" smtClean="0">
                <a:solidFill>
                  <a:schemeClr val="tx1"/>
                </a:solidFill>
              </a:rPr>
              <a:t>OpenSpeedMonitor</a:t>
            </a:r>
            <a:endParaRPr 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0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7923427" y="7809354"/>
            <a:ext cx="842690" cy="3429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8" name="Rechteck 107"/>
          <p:cNvSpPr/>
          <p:nvPr/>
        </p:nvSpPr>
        <p:spPr>
          <a:xfrm>
            <a:off x="10320105" y="5304172"/>
            <a:ext cx="6880248" cy="51110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680" y="5445224"/>
            <a:ext cx="902759" cy="439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265" y="5898873"/>
            <a:ext cx="902759" cy="336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Geschweifte Klammer rechts 122"/>
          <p:cNvSpPr/>
          <p:nvPr/>
        </p:nvSpPr>
        <p:spPr>
          <a:xfrm>
            <a:off x="11595439" y="6381330"/>
            <a:ext cx="177362" cy="1800200"/>
          </a:xfrm>
          <a:prstGeom prst="rightBrace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4" name="Gerade Verbindung mit Pfeil 123"/>
          <p:cNvCxnSpPr>
            <a:stCxn id="123" idx="1"/>
          </p:cNvCxnSpPr>
          <p:nvPr/>
        </p:nvCxnSpPr>
        <p:spPr>
          <a:xfrm>
            <a:off x="11772801" y="7281430"/>
            <a:ext cx="4176464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eck 124"/>
          <p:cNvSpPr/>
          <p:nvPr/>
        </p:nvSpPr>
        <p:spPr>
          <a:xfrm>
            <a:off x="7884368" y="371703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11713796" y="7317435"/>
            <a:ext cx="41764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Minimierung von vielen Imageicons zu einem „</a:t>
            </a:r>
            <a:r>
              <a:rPr lang="de-DE" sz="1200" dirty="0" err="1" smtClean="0">
                <a:solidFill>
                  <a:schemeClr val="tx1"/>
                </a:solidFill>
              </a:rPr>
              <a:t>Spritesheet</a:t>
            </a:r>
            <a:r>
              <a:rPr lang="de-DE" sz="1200" dirty="0" smtClean="0">
                <a:solidFill>
                  <a:schemeClr val="tx1"/>
                </a:solidFill>
              </a:rPr>
              <a:t>“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1713796" y="7030146"/>
            <a:ext cx="417646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Im </a:t>
            </a:r>
            <a:r>
              <a:rPr lang="de-DE" sz="1200" dirty="0" err="1" smtClean="0">
                <a:solidFill>
                  <a:schemeClr val="tx1"/>
                </a:solidFill>
              </a:rPr>
              <a:t>OpenSpeedMonitor</a:t>
            </a:r>
            <a:r>
              <a:rPr lang="de-DE" sz="1200" dirty="0" smtClean="0">
                <a:solidFill>
                  <a:schemeClr val="tx1"/>
                </a:solidFill>
              </a:rPr>
              <a:t> zu sehen…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-0.38038 -0.00672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28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3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892 0.61621 L -0.07656 0.61828 " pathEditMode="fixed" rAng="0" ptsTypes="AA">
                                      <p:cBhvr>
                                        <p:cTn id="40" dur="300" spd="-100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xit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3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"/>
                            </p:stCondLst>
                            <p:childTnLst>
                              <p:par>
                                <p:cTn id="60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35 L -0.12743 -0.3831 " pathEditMode="fixed" rAng="0" ptsTypes="AA">
                                      <p:cBhvr>
                                        <p:cTn id="61" dur="3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26" y="655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59 L 0.11216 -0.36226 " pathEditMode="fixed" rAng="0" ptsTypes="AA">
                                      <p:cBhvr>
                                        <p:cTn id="63" dur="3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05" y="761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58 L -0.40364 -0.41643 " pathEditMode="fixed" rAng="0" ptsTypes="AA">
                                      <p:cBhvr>
                                        <p:cTn id="65" dur="3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6" y="490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59 L -0.13385 -0.36226 " pathEditMode="fixed" rAng="0" ptsTypes="AA">
                                      <p:cBhvr>
                                        <p:cTn id="67" dur="3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96" y="761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35 L -0.11944 -0.3412 " pathEditMode="fixed" rAng="0" ptsTypes="AA">
                                      <p:cBhvr>
                                        <p:cTn id="69" dur="300" spd="-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25" y="8657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212 -0.51458 L 0.17118 -0.41458 " pathEditMode="fixed" rAng="0" ptsTypes="AA">
                                      <p:cBhvr>
                                        <p:cTn id="71" dur="300" spd="-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56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"/>
                            </p:stCondLst>
                            <p:childTnLst>
                              <p:par>
                                <p:cTn id="73" presetID="42" presetClass="pat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00139 -0.03658 " pathEditMode="relative" rAng="0" ptsTypes="AA">
                                      <p:cBhvr>
                                        <p:cTn id="74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2049" grpId="0" animBg="1"/>
      <p:bldP spid="118" grpId="0" animBg="1"/>
      <p:bldP spid="29" grpId="0" animBg="1"/>
      <p:bldP spid="2048" grpId="0"/>
      <p:bldP spid="2048" grpId="1"/>
      <p:bldP spid="123" grpId="0" animBg="1"/>
      <p:bldP spid="126" grpId="0"/>
      <p:bldP spid="126" grpId="1"/>
      <p:bldP spid="1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SIZE</a:t>
            </a:r>
            <a:r>
              <a:rPr lang="de-DE" baseline="30000" dirty="0" err="1" smtClean="0"/>
              <a:t>matters</a:t>
            </a:r>
            <a:endParaRPr lang="en-AU" baseline="300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CSS</a:t>
            </a:r>
          </a:p>
          <a:p>
            <a:pPr lvl="1"/>
            <a:r>
              <a:rPr lang="de-DE" dirty="0" smtClean="0"/>
              <a:t>217.1kB -&gt; 171.8kB </a:t>
            </a:r>
          </a:p>
          <a:p>
            <a:pPr lvl="1"/>
            <a:r>
              <a:rPr lang="de-DE" dirty="0" smtClean="0"/>
              <a:t>Reduzierung um ca. 20%</a:t>
            </a:r>
            <a:endParaRPr lang="en-AU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JS</a:t>
            </a:r>
          </a:p>
          <a:p>
            <a:pPr lvl="1"/>
            <a:r>
              <a:rPr lang="de-DE" dirty="0" smtClean="0"/>
              <a:t>250.5kB -&gt; 172.9kB</a:t>
            </a:r>
          </a:p>
          <a:p>
            <a:pPr lvl="1"/>
            <a:r>
              <a:rPr lang="de-DE" dirty="0" smtClean="0"/>
              <a:t>Reduzierung um ca. 30%</a:t>
            </a:r>
            <a:endParaRPr lang="en-AU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Minimieren des Speicherbedarfs der Codebasis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26"/>
          <a:stretch/>
        </p:blipFill>
        <p:spPr bwMode="auto">
          <a:xfrm>
            <a:off x="93557" y="3429000"/>
            <a:ext cx="8956886" cy="93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4" y="4837262"/>
            <a:ext cx="7965052" cy="111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40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115190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Optimierung…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Indem man CSS und JS Datei minimiert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4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2301875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feil nach rechts 12"/>
          <p:cNvSpPr/>
          <p:nvPr/>
        </p:nvSpPr>
        <p:spPr>
          <a:xfrm>
            <a:off x="3707904" y="3774298"/>
            <a:ext cx="1872208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Minifizierung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16464"/>
            <a:ext cx="2255837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hteck 13"/>
          <p:cNvSpPr/>
          <p:nvPr/>
        </p:nvSpPr>
        <p:spPr>
          <a:xfrm>
            <a:off x="323527" y="5301208"/>
            <a:ext cx="2301875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vl="1"/>
            <a:r>
              <a:rPr lang="de-DE" dirty="0" smtClean="0"/>
              <a:t>217.1kB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373296" y="5301208"/>
            <a:ext cx="2254741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/>
              <a:t>171.8kB 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>
            <a:off x="3707904" y="5301208"/>
            <a:ext cx="1872208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-20%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52 0.60602 L 0.35452 0.00741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0.35452 0.0074 " pathEditMode="relative" rAng="0" ptsTypes="AA">
                                      <p:cBhvr>
                                        <p:cTn id="14" dur="300" spd="-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26" y="37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 und Toolsammlung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5</a:t>
            </a:fld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69280"/>
              </p:ext>
            </p:extLst>
          </p:nvPr>
        </p:nvGraphicFramePr>
        <p:xfrm>
          <a:off x="249238" y="1196975"/>
          <a:ext cx="8640762" cy="511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67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teratec-2011">
      <a:dk1>
        <a:srgbClr val="000000"/>
      </a:dk1>
      <a:lt1>
        <a:srgbClr val="FFFFFF"/>
      </a:lt1>
      <a:dk2>
        <a:srgbClr val="A9218E"/>
      </a:dk2>
      <a:lt2>
        <a:srgbClr val="DBD1D8"/>
      </a:lt2>
      <a:accent1>
        <a:srgbClr val="927D87"/>
      </a:accent1>
      <a:accent2>
        <a:srgbClr val="FFEDA9"/>
      </a:accent2>
      <a:accent3>
        <a:srgbClr val="CCC1C5"/>
      </a:accent3>
      <a:accent4>
        <a:srgbClr val="F2CBFE"/>
      </a:accent4>
      <a:accent5>
        <a:srgbClr val="5B3E4B"/>
      </a:accent5>
      <a:accent6>
        <a:srgbClr val="F2EEF1"/>
      </a:accent6>
      <a:hlink>
        <a:srgbClr val="5B3E4B"/>
      </a:hlink>
      <a:folHlink>
        <a:srgbClr val="FFEDA9"/>
      </a:folHlink>
    </a:clrScheme>
    <a:fontScheme name="iteratec-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rIns="72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70000" indent="-270000">
          <a:lnSpc>
            <a:spcPct val="110000"/>
          </a:lnSpc>
          <a:spcBef>
            <a:spcPts val="800"/>
          </a:spcBef>
          <a:buClr>
            <a:schemeClr val="tx2"/>
          </a:buClr>
          <a:buSzPct val="80000"/>
          <a:buFont typeface="Wingdings" panose="05000000000000000000" pitchFamily="2" charset="2"/>
          <a:buChar char="n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250</Words>
  <Application>Microsoft Office PowerPoint</Application>
  <PresentationFormat>Bildschirmpräsentation (4:3)</PresentationFormat>
  <Paragraphs>60</Paragraphs>
  <Slides>5</Slides>
  <Notes>2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Default Theme</vt:lpstr>
      <vt:lpstr>Optimierung…</vt:lpstr>
      <vt:lpstr>Optimierung…</vt:lpstr>
      <vt:lpstr>SIZEmatters</vt:lpstr>
      <vt:lpstr>Optimierung…</vt:lpstr>
      <vt:lpstr>Link und Toolsammlung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2015</dc:title>
  <dc:creator>nkuhn</dc:creator>
  <cp:lastModifiedBy>Thomas Heigl</cp:lastModifiedBy>
  <cp:revision>59</cp:revision>
  <dcterms:created xsi:type="dcterms:W3CDTF">2015-03-16T14:56:35Z</dcterms:created>
  <dcterms:modified xsi:type="dcterms:W3CDTF">2015-03-18T13:56:19Z</dcterms:modified>
</cp:coreProperties>
</file>