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sldIdLst>
    <p:sldId id="256" r:id="rId2"/>
    <p:sldId id="258" r:id="rId3"/>
    <p:sldId id="257" r:id="rId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96" d="100"/>
          <a:sy n="96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oreilly.com/velocity2009/public/schedule/detail/8523" TargetMode="External"/><Relationship Id="rId3" Type="http://schemas.openxmlformats.org/officeDocument/2006/relationships/hyperlink" Target="http://news.cnet.com/8301-10784_3-9954972-7.html" TargetMode="External"/><Relationship Id="rId7" Type="http://schemas.openxmlformats.org/officeDocument/2006/relationships/hyperlink" Target="http://scribd.com/doc/16878352/The-Secret-Weapons-of-the-AOL-Optimization-Team" TargetMode="External"/><Relationship Id="rId2" Type="http://schemas.openxmlformats.org/officeDocument/2006/relationships/hyperlink" Target="http://blog.mozilla.com/metrics/category/website-optim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evesouders.com/blog/2008/03/06/how-green-is-your-web-page/" TargetMode="External"/><Relationship Id="rId11" Type="http://schemas.openxmlformats.org/officeDocument/2006/relationships/hyperlink" Target="http://googlewebmastercentral.blogspot.com/2010/04/using-site-speed-in-web-search-ranking.html" TargetMode="External"/><Relationship Id="rId5" Type="http://schemas.openxmlformats.org/officeDocument/2006/relationships/hyperlink" Target="http://en.oreilly.com/velocity2009/public/schedule/detail/7709" TargetMode="External"/><Relationship Id="rId10" Type="http://schemas.openxmlformats.org/officeDocument/2006/relationships/hyperlink" Target="http://slideshare.net/stoyan/dont-make-me-wait-or-building-highperformance-web-applications" TargetMode="External"/><Relationship Id="rId4" Type="http://schemas.openxmlformats.org/officeDocument/2006/relationships/hyperlink" Target="http://en.oreilly.com/velocity2008/public/schedule/detail/3632" TargetMode="External"/><Relationship Id="rId9" Type="http://schemas.openxmlformats.org/officeDocument/2006/relationships/hyperlink" Target="https://books.google.de/books?id=KfW-AAAAQBAJ&amp;pg=PA175&amp;lpg=PA175&amp;dq=performance+aberdeen+study+160&amp;source=bl&amp;ots=saYc-Ir4yQ&amp;sig=BuDNMsJkuX-1p_7WSaKhkxWMHOs&amp;hl=de&amp;sa=X&amp;ei=JffdVN7tDMieywOG9oHQBg&amp;ved=0CDoQ6AEwB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Webperformance und </a:t>
            </a:r>
            <a:r>
              <a:rPr lang="de-DE" dirty="0" err="1" smtClean="0"/>
              <a:t>OpenSpeedMonitor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4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Performance-Monitoring</a:t>
            </a:r>
            <a:endParaRPr lang="en-AU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50124" y="550006"/>
            <a:ext cx="8640000" cy="324000"/>
          </a:xfrm>
          <a:noFill/>
        </p:spPr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Warum eigentlich Performance </a:t>
            </a:r>
            <a:r>
              <a:rPr lang="de-DE" sz="2200" dirty="0" smtClean="0"/>
              <a:t>messen und überwachen?</a:t>
            </a:r>
            <a:endParaRPr lang="de-DE" sz="2200" dirty="0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249735" y="1196975"/>
            <a:ext cx="8640762" cy="511175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Gutes Antwortzeitverhalten des Systems ist Voraussetzung für hohe Benutzerakzeptanz und gute Prozessunterstützung.</a:t>
            </a:r>
          </a:p>
          <a:p>
            <a:r>
              <a:rPr lang="de-DE" dirty="0" smtClean="0"/>
              <a:t>Alles andere kostet Traffic, </a:t>
            </a:r>
            <a:r>
              <a:rPr lang="de-DE" dirty="0" err="1" smtClean="0"/>
              <a:t>Conversion</a:t>
            </a:r>
            <a:r>
              <a:rPr lang="de-DE" dirty="0" smtClean="0"/>
              <a:t>-Rate und Umsatz.</a:t>
            </a:r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4666887" y="2565251"/>
            <a:ext cx="4248439" cy="3816076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Mozilla:</a:t>
            </a:r>
            <a:r>
              <a:rPr lang="de-DE" sz="1300" dirty="0"/>
              <a:t> Downloadseite um 2,2 Sekunden schneller </a:t>
            </a:r>
            <a:r>
              <a:rPr lang="de-DE" sz="1300" dirty="0" smtClean="0">
                <a:sym typeface="Wingdings" pitchFamily="2" charset="2"/>
              </a:rPr>
              <a:t> </a:t>
            </a:r>
            <a:r>
              <a:rPr lang="de-DE" sz="1300" dirty="0">
                <a:hlinkClick r:id="rId2"/>
              </a:rPr>
              <a:t>15,4% mehr Downloads</a:t>
            </a:r>
            <a:endParaRPr lang="de-DE" sz="1300" dirty="0"/>
          </a:p>
          <a:p>
            <a:r>
              <a:rPr lang="de-DE" sz="1300" b="1" dirty="0"/>
              <a:t>Google </a:t>
            </a:r>
            <a:r>
              <a:rPr lang="de-DE" sz="1300" b="1" dirty="0" err="1"/>
              <a:t>Maps</a:t>
            </a:r>
            <a:r>
              <a:rPr lang="de-DE" sz="1300" b="1" dirty="0"/>
              <a:t>:</a:t>
            </a:r>
            <a:r>
              <a:rPr lang="de-DE" sz="1300" dirty="0"/>
              <a:t> Dateivolumen -30%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>
                <a:hlinkClick r:id="rId3"/>
              </a:rPr>
              <a:t>30% mehr Kartenaufrufe</a:t>
            </a:r>
            <a:r>
              <a:rPr lang="de-DE" sz="1300" dirty="0"/>
              <a:t>.</a:t>
            </a:r>
          </a:p>
          <a:p>
            <a:r>
              <a:rPr lang="de-DE" sz="1300" b="1" dirty="0" err="1"/>
              <a:t>Netflix</a:t>
            </a:r>
            <a:r>
              <a:rPr lang="de-DE" sz="1300" b="1" dirty="0"/>
              <a:t>:</a:t>
            </a:r>
            <a:r>
              <a:rPr lang="de-DE" sz="1300" dirty="0"/>
              <a:t> </a:t>
            </a:r>
            <a:r>
              <a:rPr lang="de-DE" sz="1300" dirty="0" err="1"/>
              <a:t>Gzip</a:t>
            </a:r>
            <a:r>
              <a:rPr lang="de-DE" sz="1300" dirty="0"/>
              <a:t> auf dem Server aktiviert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</a:t>
            </a:r>
            <a:r>
              <a:rPr lang="de-DE" sz="1300" dirty="0"/>
              <a:t> Seiten 13-25% schneller und sie </a:t>
            </a:r>
            <a:r>
              <a:rPr lang="de-DE" sz="1300" dirty="0">
                <a:hlinkClick r:id="rId4"/>
              </a:rPr>
              <a:t>sparten 50% Dateivolumen</a:t>
            </a:r>
            <a:r>
              <a:rPr lang="de-DE" sz="1300" dirty="0"/>
              <a:t> ein!</a:t>
            </a:r>
          </a:p>
          <a:p>
            <a:r>
              <a:rPr lang="de-DE" sz="1300" b="1" dirty="0" err="1"/>
              <a:t>Shopzilla</a:t>
            </a:r>
            <a:r>
              <a:rPr lang="de-DE" sz="1300" b="1" dirty="0"/>
              <a:t>:</a:t>
            </a:r>
            <a:r>
              <a:rPr lang="de-DE" sz="1300" dirty="0"/>
              <a:t> Ladezeit von 7 auf 2 </a:t>
            </a:r>
            <a:r>
              <a:rPr lang="de-DE" sz="1300" dirty="0" err="1"/>
              <a:t>sek.</a:t>
            </a:r>
            <a:r>
              <a:rPr lang="de-DE" sz="1300" dirty="0"/>
              <a:t>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 err="1">
                <a:hlinkClick r:id="rId5"/>
              </a:rPr>
              <a:t>Conversion</a:t>
            </a:r>
            <a:r>
              <a:rPr lang="de-DE" sz="1300" dirty="0">
                <a:hlinkClick r:id="rId5"/>
              </a:rPr>
              <a:t> Rate um 7-12% gestieg</a:t>
            </a:r>
            <a:r>
              <a:rPr lang="de-DE" sz="1300" dirty="0"/>
              <a:t>en, + 25% mehr Seitenaufrufe </a:t>
            </a:r>
            <a:br>
              <a:rPr lang="de-DE" sz="1300" dirty="0"/>
            </a:br>
            <a:r>
              <a:rPr lang="de-DE" sz="1300" dirty="0"/>
              <a:t>+ 50% der Server </a:t>
            </a:r>
            <a:r>
              <a:rPr lang="de-DE" sz="1300" dirty="0">
                <a:hlinkClick r:id="rId6"/>
              </a:rPr>
              <a:t>eingespart</a:t>
            </a:r>
            <a:endParaRPr lang="de-DE" sz="1300" dirty="0"/>
          </a:p>
          <a:p>
            <a:r>
              <a:rPr lang="de-DE" sz="1300" b="1" dirty="0"/>
              <a:t>AOL:</a:t>
            </a:r>
            <a:r>
              <a:rPr lang="de-DE" sz="1300" dirty="0"/>
              <a:t> </a:t>
            </a:r>
            <a:r>
              <a:rPr lang="de-DE" sz="1300" dirty="0">
                <a:hlinkClick r:id="rId7"/>
              </a:rPr>
              <a:t>Anzahl der Page Views</a:t>
            </a:r>
            <a:r>
              <a:rPr lang="de-DE" sz="1300" dirty="0"/>
              <a:t> steigt von durchschnittlich 3-4 (langsame User) auf 7-8 (schnellste User)</a:t>
            </a:r>
          </a:p>
        </p:txBody>
      </p:sp>
      <p:sp>
        <p:nvSpPr>
          <p:cNvPr id="21" name="Rechteck 9"/>
          <p:cNvSpPr/>
          <p:nvPr/>
        </p:nvSpPr>
        <p:spPr>
          <a:xfrm>
            <a:off x="4667260" y="2204864"/>
            <a:ext cx="424804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Geschwindigkeit</a:t>
            </a:r>
            <a:endParaRPr lang="de-DE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>
          <a:xfrm>
            <a:off x="251147" y="2565250"/>
            <a:ext cx="4320886" cy="3816077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Bing:</a:t>
            </a:r>
            <a:r>
              <a:rPr lang="de-DE" sz="1300" dirty="0"/>
              <a:t> 2 Sekunden Verzögerung resultierten in </a:t>
            </a:r>
            <a:r>
              <a:rPr lang="de-DE" sz="1300" dirty="0">
                <a:hlinkClick r:id="rId8"/>
              </a:rPr>
              <a:t>4,3% weniger Umsatz</a:t>
            </a:r>
            <a:r>
              <a:rPr lang="de-DE" sz="1300" dirty="0"/>
              <a:t> pro User. </a:t>
            </a:r>
          </a:p>
          <a:p>
            <a:r>
              <a:rPr lang="de-DE" sz="1300" b="1" dirty="0" smtClean="0"/>
              <a:t>Studie aus Aberdeen (160 Organisationen) :</a:t>
            </a:r>
            <a:r>
              <a:rPr lang="de-DE" sz="1300" dirty="0" smtClean="0"/>
              <a:t> </a:t>
            </a:r>
            <a:br>
              <a:rPr lang="de-DE" sz="1300" dirty="0" smtClean="0"/>
            </a:br>
            <a:r>
              <a:rPr lang="de-DE" sz="1300" dirty="0" smtClean="0"/>
              <a:t>1s </a:t>
            </a:r>
            <a:r>
              <a:rPr lang="de-DE" sz="1300" dirty="0"/>
              <a:t>Verzögerung </a:t>
            </a:r>
            <a:r>
              <a:rPr lang="de-DE" sz="1300" dirty="0" smtClean="0"/>
              <a:t>der Ladezeit-&gt; </a:t>
            </a:r>
            <a:r>
              <a:rPr lang="de-DE" sz="1300" dirty="0">
                <a:hlinkClick r:id="rId9"/>
              </a:rPr>
              <a:t>7</a:t>
            </a:r>
            <a:r>
              <a:rPr lang="de-DE" sz="1300" dirty="0" smtClean="0">
                <a:hlinkClick r:id="rId9"/>
              </a:rPr>
              <a:t>% </a:t>
            </a:r>
            <a:r>
              <a:rPr lang="de-DE" sz="1300" dirty="0">
                <a:hlinkClick r:id="rId9"/>
              </a:rPr>
              <a:t>weniger </a:t>
            </a:r>
            <a:r>
              <a:rPr lang="de-DE" sz="1300" dirty="0" smtClean="0">
                <a:hlinkClick r:id="rId9"/>
              </a:rPr>
              <a:t>Umsatz, </a:t>
            </a:r>
            <a:r>
              <a:rPr lang="de-DE" sz="1300" dirty="0">
                <a:hlinkClick r:id="rId9"/>
              </a:rPr>
              <a:t>11% weniger Seitenaufrufe</a:t>
            </a:r>
            <a:r>
              <a:rPr lang="de-DE" sz="1300" dirty="0" smtClean="0">
                <a:hlinkClick r:id="rId9"/>
              </a:rPr>
              <a:t> und 16% geringere Kundenzufriedenheit</a:t>
            </a:r>
            <a:r>
              <a:rPr lang="de-DE" sz="1300" dirty="0" smtClean="0"/>
              <a:t>.</a:t>
            </a:r>
            <a:endParaRPr lang="de-DE" sz="1300" dirty="0"/>
          </a:p>
          <a:p>
            <a:r>
              <a:rPr lang="de-DE" sz="1300" b="1" dirty="0"/>
              <a:t>Google: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8"/>
              </a:rPr>
              <a:t>0,59% weniger Suchabfragen</a:t>
            </a:r>
            <a:r>
              <a:rPr lang="de-DE" sz="1300" dirty="0"/>
              <a:t> pro User (frühere Tests ergaben größere Zahlen).</a:t>
            </a:r>
          </a:p>
          <a:p>
            <a:r>
              <a:rPr lang="de-DE" sz="1300" b="1" dirty="0"/>
              <a:t>Yahoo!: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10"/>
              </a:rPr>
              <a:t>5-9% weniger Traffic</a:t>
            </a:r>
            <a:r>
              <a:rPr lang="de-DE" sz="1300" dirty="0" smtClean="0"/>
              <a:t>.</a:t>
            </a:r>
            <a:endParaRPr lang="de-DE" sz="1300" dirty="0"/>
          </a:p>
        </p:txBody>
      </p:sp>
      <p:sp>
        <p:nvSpPr>
          <p:cNvPr id="23" name="Rechteck 11"/>
          <p:cNvSpPr/>
          <p:nvPr/>
        </p:nvSpPr>
        <p:spPr>
          <a:xfrm>
            <a:off x="251520" y="2204864"/>
            <a:ext cx="432048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Langsamkeit</a:t>
            </a:r>
            <a:endParaRPr lang="de-DE" dirty="0"/>
          </a:p>
        </p:txBody>
      </p:sp>
      <p:sp>
        <p:nvSpPr>
          <p:cNvPr id="24" name="Gewitterblitz 12"/>
          <p:cNvSpPr/>
          <p:nvPr/>
        </p:nvSpPr>
        <p:spPr>
          <a:xfrm>
            <a:off x="328192" y="5680046"/>
            <a:ext cx="572915" cy="432048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781572" y="5624649"/>
            <a:ext cx="3683024" cy="684076"/>
          </a:xfrm>
          <a:prstGeom prst="rect">
            <a:avLst/>
          </a:prstGeom>
        </p:spPr>
        <p:txBody>
          <a:bodyPr vert="horz" lIns="0" tIns="45715" rIns="0" bIns="45715" rtlCol="0" anchor="b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>
              <a:buFont typeface="Arial" pitchFamily="34" charset="0"/>
              <a:buChar char="•"/>
            </a:pPr>
            <a:r>
              <a:rPr lang="de-DE" sz="1300" b="0" dirty="0"/>
              <a:t>Google berücksichtigt seit Mitte 2011 die </a:t>
            </a:r>
            <a:br>
              <a:rPr lang="de-DE" sz="1300" b="0" dirty="0"/>
            </a:br>
            <a:r>
              <a:rPr lang="de-DE" sz="1300" b="0" dirty="0">
                <a:hlinkClick r:id="rId11"/>
              </a:rPr>
              <a:t>Ladezeit als Parameter im Suchmaschinenranking</a:t>
            </a:r>
            <a:r>
              <a:rPr lang="de-DE" sz="1300" b="0" dirty="0"/>
              <a:t> (=SEO-Optimierung)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18.02.2015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Performance Quickcheck MAK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0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WebPagetest</a:t>
            </a:r>
            <a:r>
              <a:rPr lang="de-DE" dirty="0" smtClean="0"/>
              <a:t> – Instanz </a:t>
            </a:r>
            <a:r>
              <a:rPr lang="de-DE" dirty="0" err="1" smtClean="0"/>
              <a:t>iteratec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grpSp>
        <p:nvGrpSpPr>
          <p:cNvPr id="77" name="Gruppieren 76"/>
          <p:cNvGrpSpPr/>
          <p:nvPr/>
        </p:nvGrpSpPr>
        <p:grpSpPr>
          <a:xfrm>
            <a:off x="5218070" y="1591672"/>
            <a:ext cx="1342573" cy="1131210"/>
            <a:chOff x="756328" y="16526327"/>
            <a:chExt cx="2520280" cy="242226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28" y="16526327"/>
              <a:ext cx="2520280" cy="2422269"/>
            </a:xfrm>
            <a:prstGeom prst="rect">
              <a:avLst/>
            </a:prstGeom>
          </p:spPr>
        </p:pic>
        <p:grpSp>
          <p:nvGrpSpPr>
            <p:cNvPr id="79" name="Gruppieren 78"/>
            <p:cNvGrpSpPr/>
            <p:nvPr/>
          </p:nvGrpSpPr>
          <p:grpSpPr>
            <a:xfrm>
              <a:off x="1541953" y="17300227"/>
              <a:ext cx="936040" cy="288000"/>
              <a:chOff x="8389176" y="14068426"/>
              <a:chExt cx="936040" cy="288000"/>
            </a:xfrm>
          </p:grpSpPr>
          <p:pic>
            <p:nvPicPr>
              <p:cNvPr id="81" name="Grafik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19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2" name="Grafik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917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3" name="Grafik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7216" y="14068426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80" name="Textfeld 79"/>
            <p:cNvSpPr txBox="1"/>
            <p:nvPr/>
          </p:nvSpPr>
          <p:spPr>
            <a:xfrm>
              <a:off x="1044328" y="16860443"/>
              <a:ext cx="1872208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Windows</a:t>
              </a: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4716016" y="3020954"/>
            <a:ext cx="1004107" cy="702859"/>
            <a:chOff x="11269464" y="16988923"/>
            <a:chExt cx="2088232" cy="2007023"/>
          </a:xfrm>
        </p:grpSpPr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464" y="16988923"/>
              <a:ext cx="2088232" cy="2007023"/>
            </a:xfrm>
            <a:prstGeom prst="rect">
              <a:avLst/>
            </a:prstGeom>
          </p:spPr>
        </p:pic>
        <p:sp>
          <p:nvSpPr>
            <p:cNvPr id="86" name="Textfeld 85"/>
            <p:cNvSpPr txBox="1"/>
            <p:nvPr/>
          </p:nvSpPr>
          <p:spPr>
            <a:xfrm>
              <a:off x="11516553" y="17300227"/>
              <a:ext cx="1553111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node.js</a:t>
              </a:r>
            </a:p>
          </p:txBody>
        </p:sp>
      </p:grpSp>
      <p:cxnSp>
        <p:nvCxnSpPr>
          <p:cNvPr id="87" name="Gekrümmte Verbindung 86"/>
          <p:cNvCxnSpPr>
            <a:stCxn id="85" idx="2"/>
            <a:endCxn id="101" idx="1"/>
          </p:cNvCxnSpPr>
          <p:nvPr/>
        </p:nvCxnSpPr>
        <p:spPr>
          <a:xfrm rot="16200000" flipH="1">
            <a:off x="5421131" y="3520751"/>
            <a:ext cx="263806" cy="669929"/>
          </a:xfrm>
          <a:prstGeom prst="curvedConnector2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100" idx="1"/>
          </p:cNvCxnSpPr>
          <p:nvPr/>
        </p:nvCxnSpPr>
        <p:spPr>
          <a:xfrm rot="16200000" flipH="1">
            <a:off x="5250589" y="3691293"/>
            <a:ext cx="726505" cy="791543"/>
          </a:xfrm>
          <a:prstGeom prst="curvedConnector2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5385563" y="5198814"/>
            <a:ext cx="1376911" cy="994945"/>
            <a:chOff x="12551189" y="15459369"/>
            <a:chExt cx="2764750" cy="1949667"/>
          </a:xfrm>
        </p:grpSpPr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752" y="15524489"/>
              <a:ext cx="1440160" cy="746197"/>
            </a:xfrm>
            <a:prstGeom prst="rect">
              <a:avLst/>
            </a:prstGeom>
          </p:spPr>
        </p:pic>
        <p:pic>
          <p:nvPicPr>
            <p:cNvPr id="91" name="Grafik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8678" y="16343119"/>
              <a:ext cx="1169070" cy="1065917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189" y="15459369"/>
              <a:ext cx="1253982" cy="876439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79" y="16533027"/>
              <a:ext cx="1440160" cy="746197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0490" y="16655551"/>
              <a:ext cx="205444" cy="251999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0499" y="15730282"/>
              <a:ext cx="205444" cy="251999"/>
            </a:xfrm>
            <a:prstGeom prst="rect">
              <a:avLst/>
            </a:prstGeom>
          </p:spPr>
        </p:pic>
      </p:grpSp>
      <p:grpSp>
        <p:nvGrpSpPr>
          <p:cNvPr id="98" name="Gruppieren 97"/>
          <p:cNvGrpSpPr/>
          <p:nvPr/>
        </p:nvGrpSpPr>
        <p:grpSpPr>
          <a:xfrm>
            <a:off x="5887999" y="3780397"/>
            <a:ext cx="1169548" cy="921942"/>
            <a:chOff x="12551189" y="15459369"/>
            <a:chExt cx="2764750" cy="1949667"/>
          </a:xfrm>
        </p:grpSpPr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752" y="15524489"/>
              <a:ext cx="1440160" cy="746197"/>
            </a:xfrm>
            <a:prstGeom prst="rect">
              <a:avLst/>
            </a:prstGeom>
          </p:spPr>
        </p:pic>
        <p:pic>
          <p:nvPicPr>
            <p:cNvPr id="100" name="Grafik 9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8678" y="16343119"/>
              <a:ext cx="1169070" cy="1065917"/>
            </a:xfrm>
            <a:prstGeom prst="rect">
              <a:avLst/>
            </a:prstGeom>
          </p:spPr>
        </p:pic>
        <p:pic>
          <p:nvPicPr>
            <p:cNvPr id="101" name="Grafik 10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189" y="15459369"/>
              <a:ext cx="1253982" cy="876439"/>
            </a:xfrm>
            <a:prstGeom prst="rect">
              <a:avLst/>
            </a:prstGeom>
          </p:spPr>
        </p:pic>
        <p:pic>
          <p:nvPicPr>
            <p:cNvPr id="102" name="Grafik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79" y="16533027"/>
              <a:ext cx="1440160" cy="746197"/>
            </a:xfrm>
            <a:prstGeom prst="rect">
              <a:avLst/>
            </a:prstGeom>
          </p:spPr>
        </p:pic>
        <p:pic>
          <p:nvPicPr>
            <p:cNvPr id="103" name="Grafik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7236" y="16592667"/>
              <a:ext cx="252000" cy="252000"/>
            </a:xfrm>
            <a:prstGeom prst="rect">
              <a:avLst/>
            </a:prstGeom>
          </p:spPr>
        </p:pic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472" y="15639985"/>
              <a:ext cx="252000" cy="252000"/>
            </a:xfrm>
            <a:prstGeom prst="rect">
              <a:avLst/>
            </a:prstGeom>
          </p:spPr>
        </p:pic>
      </p:grpSp>
      <p:grpSp>
        <p:nvGrpSpPr>
          <p:cNvPr id="108" name="Gruppieren 107"/>
          <p:cNvGrpSpPr/>
          <p:nvPr/>
        </p:nvGrpSpPr>
        <p:grpSpPr>
          <a:xfrm>
            <a:off x="7812360" y="2426432"/>
            <a:ext cx="1078173" cy="765771"/>
            <a:chOff x="5719289" y="26373235"/>
            <a:chExt cx="3311141" cy="2641402"/>
          </a:xfrm>
        </p:grpSpPr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289" y="26373235"/>
              <a:ext cx="3311141" cy="2641402"/>
            </a:xfrm>
            <a:prstGeom prst="rect">
              <a:avLst/>
            </a:prstGeom>
          </p:spPr>
        </p:pic>
        <p:pic>
          <p:nvPicPr>
            <p:cNvPr id="110" name="Grafik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968" y="26949299"/>
              <a:ext cx="2867781" cy="1728192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7812360" y="3448682"/>
            <a:ext cx="1078173" cy="765771"/>
            <a:chOff x="9741602" y="26373235"/>
            <a:chExt cx="3311141" cy="2641402"/>
          </a:xfrm>
        </p:grpSpPr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602" y="26373235"/>
              <a:ext cx="3311141" cy="2641402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518" y="26973049"/>
              <a:ext cx="2867781" cy="1704442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7812360" y="4535437"/>
            <a:ext cx="1078173" cy="765771"/>
            <a:chOff x="1675966" y="26373235"/>
            <a:chExt cx="3311141" cy="2641402"/>
          </a:xfrm>
        </p:grpSpPr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966" y="26373235"/>
              <a:ext cx="3311141" cy="2641402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645" y="26949299"/>
              <a:ext cx="2867781" cy="1728192"/>
            </a:xfrm>
            <a:prstGeom prst="rect">
              <a:avLst/>
            </a:prstGeom>
          </p:spPr>
        </p:pic>
      </p:grpSp>
      <p:sp>
        <p:nvSpPr>
          <p:cNvPr id="137" name="Pfeil nach rechts 136"/>
          <p:cNvSpPr/>
          <p:nvPr/>
        </p:nvSpPr>
        <p:spPr>
          <a:xfrm>
            <a:off x="7267637" y="3693915"/>
            <a:ext cx="472715" cy="3253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139" name="Gerade Verbindung 138"/>
          <p:cNvCxnSpPr/>
          <p:nvPr/>
        </p:nvCxnSpPr>
        <p:spPr>
          <a:xfrm>
            <a:off x="7164288" y="1026232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635770" y="1048081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1259632" y="4149080"/>
            <a:ext cx="2952328" cy="2056183"/>
            <a:chOff x="1187624" y="3753061"/>
            <a:chExt cx="2952328" cy="2056183"/>
          </a:xfrm>
        </p:grpSpPr>
        <p:sp>
          <p:nvSpPr>
            <p:cNvPr id="143" name="Abgerundetes Rechteck 142"/>
            <p:cNvSpPr/>
            <p:nvPr/>
          </p:nvSpPr>
          <p:spPr bwMode="auto">
            <a:xfrm>
              <a:off x="1187624" y="3753061"/>
              <a:ext cx="2952328" cy="2056183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WebPagetest</a:t>
              </a:r>
              <a:r>
                <a:rPr lang="de-DE" sz="1200" b="1" dirty="0" smtClean="0">
                  <a:solidFill>
                    <a:srgbClr val="2C2C2C"/>
                  </a:solidFill>
                </a:rPr>
                <a:t>-Server</a:t>
              </a:r>
            </a:p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smtClean="0">
                  <a:solidFill>
                    <a:srgbClr val="2C2C2C"/>
                  </a:solidFill>
                </a:rPr>
                <a:t>http://prod.server01.wpt.iteratec.de</a:t>
              </a:r>
            </a:p>
          </p:txBody>
        </p:sp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89" y="4651380"/>
              <a:ext cx="1558851" cy="1036145"/>
            </a:xfrm>
            <a:prstGeom prst="rect">
              <a:avLst/>
            </a:prstGeom>
          </p:spPr>
        </p:pic>
        <p:pic>
          <p:nvPicPr>
            <p:cNvPr id="145" name="Grafik 14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610" y="4318754"/>
              <a:ext cx="1440160" cy="1286880"/>
            </a:xfrm>
            <a:prstGeom prst="rect">
              <a:avLst/>
            </a:prstGeom>
          </p:spPr>
        </p:pic>
      </p:grpSp>
      <p:grpSp>
        <p:nvGrpSpPr>
          <p:cNvPr id="150" name="Gruppieren 149"/>
          <p:cNvGrpSpPr/>
          <p:nvPr/>
        </p:nvGrpSpPr>
        <p:grpSpPr>
          <a:xfrm>
            <a:off x="395536" y="1556792"/>
            <a:ext cx="3312368" cy="2027442"/>
            <a:chOff x="179512" y="1294405"/>
            <a:chExt cx="3312368" cy="2027442"/>
          </a:xfrm>
        </p:grpSpPr>
        <p:sp>
          <p:nvSpPr>
            <p:cNvPr id="144" name="Abgerundetes Rechteck 143"/>
            <p:cNvSpPr/>
            <p:nvPr/>
          </p:nvSpPr>
          <p:spPr bwMode="auto">
            <a:xfrm>
              <a:off x="179512" y="1294405"/>
              <a:ext cx="3312368" cy="2027442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OpenSpeedMonitor</a:t>
              </a:r>
              <a:endParaRPr lang="de-DE" sz="1200" b="1" dirty="0" smtClean="0">
                <a:solidFill>
                  <a:srgbClr val="2C2C2C"/>
                </a:solidFill>
              </a:endParaRPr>
            </a:p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 smtClean="0">
                  <a:solidFill>
                    <a:srgbClr val="2C2C2C"/>
                  </a:solidFill>
                </a:rPr>
                <a:t>http://openspeedmonitor.wpt.iteratec.de</a:t>
              </a:r>
            </a:p>
          </p:txBody>
        </p:sp>
        <p:pic>
          <p:nvPicPr>
            <p:cNvPr id="149" name="Grafik 14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960580"/>
              <a:ext cx="2030982" cy="1268503"/>
            </a:xfrm>
            <a:prstGeom prst="rect">
              <a:avLst/>
            </a:prstGeom>
          </p:spPr>
        </p:pic>
        <p:pic>
          <p:nvPicPr>
            <p:cNvPr id="148" name="Grafik 14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751" y="1804215"/>
              <a:ext cx="2027326" cy="1262328"/>
            </a:xfrm>
            <a:prstGeom prst="rect">
              <a:avLst/>
            </a:prstGeom>
          </p:spPr>
        </p:pic>
      </p:grpSp>
      <p:cxnSp>
        <p:nvCxnSpPr>
          <p:cNvPr id="151" name="Gerade Verbindung 150"/>
          <p:cNvCxnSpPr/>
          <p:nvPr/>
        </p:nvCxnSpPr>
        <p:spPr>
          <a:xfrm>
            <a:off x="251520" y="1052736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310276" y="1070473"/>
            <a:ext cx="4093521" cy="27029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STEUERUNG &amp; AUSWERTUNG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87196" y="1079241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MESSUNG</a:t>
            </a:r>
          </a:p>
        </p:txBody>
      </p:sp>
      <p:sp>
        <p:nvSpPr>
          <p:cNvPr id="155" name="Textfeld 154"/>
          <p:cNvSpPr txBox="1"/>
          <p:nvPr/>
        </p:nvSpPr>
        <p:spPr>
          <a:xfrm>
            <a:off x="7238052" y="1079240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WEBANWENDUNG</a:t>
            </a:r>
          </a:p>
        </p:txBody>
      </p:sp>
    </p:spTree>
    <p:extLst>
      <p:ext uri="{BB962C8B-B14F-4D97-AF65-F5344CB8AC3E}">
        <p14:creationId xmlns:p14="http://schemas.microsoft.com/office/powerpoint/2010/main" val="10884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125</Words>
  <Application>Microsoft Office PowerPoint</Application>
  <PresentationFormat>Bildschirmpräsentation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Default Theme</vt:lpstr>
      <vt:lpstr>Workshop 2015</vt:lpstr>
      <vt:lpstr>Performance-Monitoring</vt:lpstr>
      <vt:lpstr>WebPagetest – Instanz iteratec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nkuhn</cp:lastModifiedBy>
  <cp:revision>7</cp:revision>
  <dcterms:created xsi:type="dcterms:W3CDTF">2015-03-16T14:56:35Z</dcterms:created>
  <dcterms:modified xsi:type="dcterms:W3CDTF">2015-03-17T12:24:57Z</dcterms:modified>
</cp:coreProperties>
</file>