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0"/>
  </p:notesMasterIdLst>
  <p:sldIdLst>
    <p:sldId id="256" r:id="rId2"/>
    <p:sldId id="258" r:id="rId3"/>
    <p:sldId id="262" r:id="rId4"/>
    <p:sldId id="257" r:id="rId5"/>
    <p:sldId id="263" r:id="rId6"/>
    <p:sldId id="264" r:id="rId7"/>
    <p:sldId id="261" r:id="rId8"/>
    <p:sldId id="260" r:id="rId9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>
      <p:cViewPr varScale="1">
        <p:scale>
          <a:sx n="116" d="100"/>
          <a:sy n="116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B349A-C721-4934-9DA3-4F19BB882D91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46BD4-571A-4C5F-8187-E5D74AC745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783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10F1F-3D49-41D8-A938-C5163B68A51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76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750" y="2276114"/>
            <a:ext cx="6120000" cy="837628"/>
          </a:xfrm>
        </p:spPr>
        <p:txBody>
          <a:bodyPr tIns="0" bIns="72000" anchor="b">
            <a:noAutofit/>
          </a:bodyPr>
          <a:lstStyle>
            <a:lvl1pPr>
              <a:lnSpc>
                <a:spcPct val="110000"/>
              </a:lnSpc>
              <a:defRPr b="0"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pic>
        <p:nvPicPr>
          <p:cNvPr id="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7" name="RbLeanShape Left Angle 11"/>
          <p:cNvSpPr/>
          <p:nvPr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358515"/>
            <a:ext cx="6120000" cy="1727621"/>
          </a:xfrm>
        </p:spPr>
        <p:txBody>
          <a:bodyPr t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-Profil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0"/>
          <p:cNvSpPr>
            <a:spLocks noGrp="1"/>
          </p:cNvSpPr>
          <p:nvPr>
            <p:ph type="body" sz="quarter" idx="49"/>
          </p:nvPr>
        </p:nvSpPr>
        <p:spPr>
          <a:xfrm>
            <a:off x="4643438" y="1790068"/>
            <a:ext cx="4248000" cy="4518657"/>
          </a:xfrm>
          <a:prstGeom prst="rect">
            <a:avLst/>
          </a:prstGeo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80000"/>
              <a:defRPr sz="1100"/>
            </a:lvl1pPr>
            <a:lvl2pPr marL="288000" marR="0" indent="-144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"/>
              <a:tabLst/>
              <a:defRPr sz="1100"/>
            </a:lvl2pPr>
            <a:lvl3pPr marL="432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3pPr>
            <a:lvl4pPr marL="576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4pPr>
            <a:lvl5pPr marL="720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8" name="Bildplatzhalter 57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249124" y="1196975"/>
            <a:ext cx="1341756" cy="1836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ctr">
              <a:buNone/>
              <a:defRPr sz="1100"/>
            </a:lvl1pPr>
          </a:lstStyle>
          <a:p>
            <a:r>
              <a:rPr lang="de-DE" dirty="0" smtClean="0"/>
              <a:t>Foto einfügen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1691093" y="2066491"/>
            <a:ext cx="2808000" cy="972000"/>
          </a:xfrm>
          <a:prstGeom prst="rect">
            <a:avLst/>
          </a:prstGeom>
        </p:spPr>
        <p:txBody>
          <a:bodyPr lIns="0" rIns="0"/>
          <a:lstStyle>
            <a:lvl1pPr marL="144000" indent="-144000">
              <a:lnSpc>
                <a:spcPct val="100000"/>
              </a:lnSpc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(max. 4 Zeilen)</a:t>
            </a:r>
          </a:p>
          <a:p>
            <a:pPr lvl="0"/>
            <a:r>
              <a:rPr lang="de-DE" dirty="0" smtClean="0"/>
              <a:t>2</a:t>
            </a:r>
          </a:p>
          <a:p>
            <a:pPr lvl="0"/>
            <a:r>
              <a:rPr lang="de-DE" dirty="0" smtClean="0"/>
              <a:t>3</a:t>
            </a:r>
          </a:p>
          <a:p>
            <a:pPr lvl="0"/>
            <a:r>
              <a:rPr lang="de-DE" dirty="0" smtClean="0"/>
              <a:t>4</a:t>
            </a:r>
          </a:p>
        </p:txBody>
      </p:sp>
      <p:sp>
        <p:nvSpPr>
          <p:cNvPr id="39" name="Textplatzhalter 29"/>
          <p:cNvSpPr>
            <a:spLocks noGrp="1"/>
          </p:cNvSpPr>
          <p:nvPr>
            <p:ph type="body" sz="quarter" idx="39" hasCustomPrompt="1"/>
          </p:nvPr>
        </p:nvSpPr>
        <p:spPr>
          <a:xfrm>
            <a:off x="249123" y="3381780"/>
            <a:ext cx="4246088" cy="1284767"/>
          </a:xfrm>
          <a:prstGeom prst="rect">
            <a:avLst/>
          </a:prstGeom>
        </p:spPr>
        <p:txBody>
          <a:bodyPr lIns="0" r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Arial" pitchFamily="34" charset="0"/>
              <a:buNone/>
              <a:tabLst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MM/YYYY – MM/YYYY	Studium der Informatik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Seit MM/YYYY	iteratec GmbH</a:t>
            </a:r>
          </a:p>
        </p:txBody>
      </p:sp>
      <p:sp>
        <p:nvSpPr>
          <p:cNvPr id="16" name="Textplatzhalter 29"/>
          <p:cNvSpPr>
            <a:spLocks noGrp="1"/>
          </p:cNvSpPr>
          <p:nvPr>
            <p:ph type="body" sz="quarter" idx="43" hasCustomPrompt="1"/>
          </p:nvPr>
        </p:nvSpPr>
        <p:spPr>
          <a:xfrm>
            <a:off x="1691093" y="1495188"/>
            <a:ext cx="280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lvl1pPr marL="270000" indent="-270000">
              <a:buNone/>
              <a:defRPr lang="de-DE" sz="1100" b="0" dirty="0" smtClean="0">
                <a:solidFill>
                  <a:srgbClr val="000000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A9218E"/>
              </a:buClr>
              <a:buSzPct val="75000"/>
            </a:pPr>
            <a:r>
              <a:rPr lang="de-DE" dirty="0" smtClean="0"/>
              <a:t>Rolle/Titel bei iteratec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691093" y="1196975"/>
            <a:ext cx="280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>
            <a:lvl1pPr marL="194400" indent="-194400">
              <a:buNone/>
              <a:defRPr lang="de-DE" sz="12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sz="1200" dirty="0" smtClean="0"/>
              <a:t>Vorname Nachname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1691093" y="1783244"/>
            <a:ext cx="280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Schwerpunkte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49123" y="3099156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Ausbildung / Beruflicher Werdegang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49123" y="4683799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Informatikkenntnisse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4643438" y="1196975"/>
            <a:ext cx="424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Ausgewählte Projekte und Tätigkeiten 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4643438" y="1502012"/>
            <a:ext cx="424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 sz="1200" b="0"/>
            </a:lvl1pPr>
          </a:lstStyle>
          <a:p>
            <a:pPr>
              <a:buClr>
                <a:srgbClr val="A9218E"/>
              </a:buClr>
            </a:pPr>
            <a:r>
              <a:rPr lang="de-DE" sz="1100" dirty="0" smtClean="0">
                <a:solidFill>
                  <a:srgbClr val="000000"/>
                </a:solidFill>
              </a:rPr>
              <a:t>Berufserfahrung: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52" hasCustomPrompt="1"/>
          </p:nvPr>
        </p:nvSpPr>
        <p:spPr>
          <a:xfrm>
            <a:off x="5940152" y="1502011"/>
            <a:ext cx="1296144" cy="24198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>
            <a:lvl1pPr marL="194400" indent="-194400">
              <a:buNone/>
              <a:defRPr lang="de-DE" sz="1100" b="0" smtClean="0"/>
            </a:lvl1pPr>
            <a:lvl2pPr>
              <a:defRPr lang="de-DE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XX Jahre</a:t>
            </a:r>
          </a:p>
        </p:txBody>
      </p:sp>
      <p:sp>
        <p:nvSpPr>
          <p:cNvPr id="17" name="Textplatzhalter 29"/>
          <p:cNvSpPr>
            <a:spLocks noGrp="1"/>
          </p:cNvSpPr>
          <p:nvPr>
            <p:ph type="body" sz="quarter" idx="53"/>
          </p:nvPr>
        </p:nvSpPr>
        <p:spPr>
          <a:xfrm>
            <a:off x="249123" y="4969003"/>
            <a:ext cx="4248000" cy="1512168"/>
          </a:xfrm>
          <a:prstGeom prst="rect">
            <a:avLst/>
          </a:prstGeom>
        </p:spPr>
        <p:txBody>
          <a:bodyPr lIns="0" rIns="0"/>
          <a:lstStyle>
            <a:lvl1pPr marL="144000" marR="0" indent="-14400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tabLst/>
              <a:defRPr sz="1100" baseline="0"/>
            </a:lvl1pPr>
            <a:lvl2pPr marL="288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 3" panose="05040102010807070707" pitchFamily="18" charset="2"/>
              <a:buChar char="u"/>
              <a:defRPr sz="1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cxnSp>
        <p:nvCxnSpPr>
          <p:cNvPr id="18" name="Gerade Verbindung 17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 userDrawn="1"/>
        </p:nvSpPr>
        <p:spPr>
          <a:xfrm>
            <a:off x="250289" y="186307"/>
            <a:ext cx="4246298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 indent="0">
              <a:lnSpc>
                <a:spcPct val="105000"/>
              </a:lnSpc>
              <a:spcBef>
                <a:spcPct val="0"/>
              </a:spcBef>
              <a:buNone/>
              <a:defRPr sz="2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Mitarbeiterprofil</a:t>
            </a:r>
          </a:p>
        </p:txBody>
      </p:sp>
      <p:pic>
        <p:nvPicPr>
          <p:cNvPr id="71" name="Grafik 7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 bwMode="auto">
          <a:xfrm>
            <a:off x="2587675" y="3814268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 algn="just">
              <a:spcBef>
                <a:spcPts val="600"/>
              </a:spcBef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Unsere Lösung</a:t>
            </a:r>
          </a:p>
        </p:txBody>
      </p:sp>
      <p:sp>
        <p:nvSpPr>
          <p:cNvPr id="53" name="Textplatzhalter 31"/>
          <p:cNvSpPr>
            <a:spLocks noGrp="1"/>
          </p:cNvSpPr>
          <p:nvPr>
            <p:ph type="body" sz="quarter" idx="35" hasCustomPrompt="1"/>
          </p:nvPr>
        </p:nvSpPr>
        <p:spPr>
          <a:xfrm>
            <a:off x="251453" y="1480829"/>
            <a:ext cx="2142000" cy="972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Kunde</a:t>
            </a:r>
            <a:endParaRPr lang="de-DE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3" hasCustomPrompt="1"/>
          </p:nvPr>
        </p:nvSpPr>
        <p:spPr>
          <a:xfrm>
            <a:off x="6552487" y="4632528"/>
            <a:ext cx="2322000" cy="167619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lang="de-DE" sz="1100" baseline="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r>
              <a:rPr lang="de-DE" sz="1100" dirty="0" smtClean="0"/>
              <a:t>Hier ein aussagekräftiges Bild oder eine Grafik einfügen</a:t>
            </a:r>
          </a:p>
          <a:p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/>
              <a:t>.</a:t>
            </a:r>
          </a:p>
          <a:p>
            <a:r>
              <a:rPr lang="de-DE" sz="1100" dirty="0" smtClean="0"/>
              <a:t>Wahlweise kann der Platz auch für weiteren Text genutzt werden</a:t>
            </a:r>
            <a:endParaRPr lang="de-DE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2587675" y="1480829"/>
            <a:ext cx="3762000" cy="2279274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FontTx/>
              <a:buNone/>
              <a:defRPr sz="1100"/>
            </a:lvl1pPr>
          </a:lstStyle>
          <a:p>
            <a:pPr lvl="0"/>
            <a:r>
              <a:rPr lang="de-DE" dirty="0" smtClean="0"/>
              <a:t>Text einfügen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249123" y="187610"/>
            <a:ext cx="7851962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3" y="549136"/>
            <a:ext cx="7851269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Der Mehrwert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1453" y="512540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Zeitraum</a:t>
            </a:r>
          </a:p>
        </p:txBody>
      </p:sp>
      <p:sp>
        <p:nvSpPr>
          <p:cNvPr id="23" name="Textplatzhalter 59"/>
          <p:cNvSpPr>
            <a:spLocks noGrp="1"/>
          </p:cNvSpPr>
          <p:nvPr>
            <p:ph type="body" sz="quarter" idx="26" hasCustomPrompt="1"/>
          </p:nvPr>
        </p:nvSpPr>
        <p:spPr>
          <a:xfrm>
            <a:off x="251453" y="5415784"/>
            <a:ext cx="2142000" cy="89236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Format: 10/2013 – 10/2014</a:t>
            </a:r>
          </a:p>
          <a:p>
            <a:pPr lvl="0"/>
            <a:endParaRPr lang="de-DE" dirty="0" smtClean="0"/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251453" y="2506012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Das Projekt</a:t>
            </a: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253269" y="381426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Eingesetzte Technologien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28" name="Gerade Verbindung 27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Gerade Verbindung 30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33" name="Gerade Verbindung 32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47"/>
          </p:nvPr>
        </p:nvSpPr>
        <p:spPr>
          <a:xfrm>
            <a:off x="6553200" y="1480829"/>
            <a:ext cx="2322000" cy="312578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200"/>
              </a:spcBef>
              <a:defRPr sz="1100"/>
            </a:lvl1pPr>
            <a:lvl2pPr marL="360000" indent="-176213">
              <a:lnSpc>
                <a:spcPct val="100000"/>
              </a:lnSpc>
              <a:spcBef>
                <a:spcPts val="200"/>
              </a:spcBef>
              <a:defRPr sz="11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35" name="Textplatzhalter 31"/>
          <p:cNvSpPr>
            <a:spLocks noGrp="1"/>
          </p:cNvSpPr>
          <p:nvPr>
            <p:ph type="body" sz="quarter" idx="48" hasCustomPrompt="1"/>
          </p:nvPr>
        </p:nvSpPr>
        <p:spPr>
          <a:xfrm>
            <a:off x="251453" y="2785239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Projekt</a:t>
            </a:r>
            <a:endParaRPr lang="de-DE" dirty="0" smtClean="0"/>
          </a:p>
        </p:txBody>
      </p:sp>
      <p:sp>
        <p:nvSpPr>
          <p:cNvPr id="36" name="Textplatzhalter 31"/>
          <p:cNvSpPr>
            <a:spLocks noGrp="1"/>
          </p:cNvSpPr>
          <p:nvPr>
            <p:ph type="body" sz="quarter" idx="49" hasCustomPrompt="1"/>
          </p:nvPr>
        </p:nvSpPr>
        <p:spPr>
          <a:xfrm>
            <a:off x="251453" y="4101155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Stichworte Technologien</a:t>
            </a:r>
            <a:endParaRPr lang="de-DE" dirty="0" smtClean="0"/>
          </a:p>
        </p:txBody>
      </p: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50"/>
          </p:nvPr>
        </p:nvSpPr>
        <p:spPr>
          <a:xfrm>
            <a:off x="2587625" y="4101155"/>
            <a:ext cx="3762000" cy="22046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57" name="Gerade Verbindung 56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cxnSp>
        <p:nvCxnSpPr>
          <p:cNvPr id="82" name="Gerade Verbindung 8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 userDrawn="1"/>
        </p:nvCxnSpPr>
        <p:spPr bwMode="gray">
          <a:xfrm>
            <a:off x="2493168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 userDrawn="1"/>
        </p:nvCxnSpPr>
        <p:spPr bwMode="gray">
          <a:xfrm>
            <a:off x="6450394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fik 8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Kurz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53"/>
          <p:cNvSpPr>
            <a:spLocks noGrp="1"/>
          </p:cNvSpPr>
          <p:nvPr>
            <p:ph type="body" sz="quarter" idx="24"/>
          </p:nvPr>
        </p:nvSpPr>
        <p:spPr>
          <a:xfrm>
            <a:off x="2587675" y="1525781"/>
            <a:ext cx="376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56"/>
          <p:cNvSpPr>
            <a:spLocks noGrp="1"/>
          </p:cNvSpPr>
          <p:nvPr>
            <p:ph type="body" sz="quarter" idx="25"/>
          </p:nvPr>
        </p:nvSpPr>
        <p:spPr>
          <a:xfrm>
            <a:off x="6552487" y="1525781"/>
            <a:ext cx="232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Titel 13"/>
          <p:cNvSpPr>
            <a:spLocks noGrp="1"/>
          </p:cNvSpPr>
          <p:nvPr>
            <p:ph type="title"/>
          </p:nvPr>
        </p:nvSpPr>
        <p:spPr>
          <a:xfrm>
            <a:off x="249124" y="186667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4" y="548648"/>
            <a:ext cx="8640000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251453" y="1525782"/>
            <a:ext cx="2142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3" name="Gerade Verbindung 2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33" name="Rechteck 32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Lösung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40" name="Gerade Verbindung 39"/>
          <p:cNvCxnSpPr/>
          <p:nvPr userDrawn="1"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 userDrawn="1"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 bwMode="gray">
          <a:xfrm>
            <a:off x="252413" y="2708920"/>
            <a:ext cx="8637473" cy="0"/>
          </a:xfrm>
          <a:prstGeom prst="line">
            <a:avLst/>
          </a:prstGeom>
          <a:ln w="50800">
            <a:gradFill flip="none" rotWithShape="1">
              <a:gsLst>
                <a:gs pos="37000">
                  <a:schemeClr val="bg1"/>
                </a:gs>
                <a:gs pos="42000">
                  <a:schemeClr val="bg2"/>
                </a:gs>
                <a:gs pos="59000">
                  <a:schemeClr val="bg2"/>
                </a:gs>
                <a:gs pos="64000">
                  <a:schemeClr val="bg1"/>
                </a:gs>
              </a:gsLst>
              <a:lin ang="54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pic>
        <p:nvPicPr>
          <p:cNvPr id="74" name="Grafik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-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8626" y="1196975"/>
            <a:ext cx="8640000" cy="288000"/>
          </a:xfrm>
          <a:solidFill>
            <a:schemeClr val="bg2"/>
          </a:solidFill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007" y="187626"/>
            <a:ext cx="86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Agenda/Inhalt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9750" y="1196975"/>
            <a:ext cx="8352000" cy="511175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dirty="0" smtClean="0"/>
              <a:t>© </a:t>
            </a:r>
            <a:r>
              <a:rPr lang="de-DE" dirty="0" err="1" smtClean="0"/>
              <a:t>iteratec</a:t>
            </a:r>
            <a:r>
              <a:rPr lang="de-DE" dirty="0" smtClean="0"/>
              <a:t> | Datum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dirty="0" smtClean="0"/>
              <a:t>Web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9735" y="188262"/>
            <a:ext cx="8640000" cy="360000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9735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7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696" y="157109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735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2" name="Gerade Verbindung 1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626"/>
            <a:ext cx="8640000" cy="3600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7605448" y="174626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0" name="Gerade Verbindung 9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061832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kqu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4705134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… und wie 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ngeb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3339376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tzte Folie Kontaktinf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2610866"/>
            <a:ext cx="3240162" cy="503237"/>
          </a:xfrm>
        </p:spPr>
        <p:txBody>
          <a:bodyPr wrap="none" bIns="72000" anchor="b"/>
          <a:lstStyle>
            <a:lvl1pPr marL="0" indent="0">
              <a:spcBef>
                <a:spcPts val="0"/>
              </a:spcBef>
              <a:buNone/>
              <a:defRPr sz="2200" b="0" baseline="0">
                <a:solidFill>
                  <a:schemeClr val="tx2"/>
                </a:solidFill>
              </a:defRPr>
            </a:lvl1pPr>
            <a:lvl2pPr marL="383850" indent="0">
              <a:buNone/>
              <a:defRPr sz="2400"/>
            </a:lvl2pPr>
            <a:lvl3pPr marL="860400" indent="0">
              <a:buNone/>
              <a:defRPr sz="2400"/>
            </a:lvl3pPr>
            <a:lvl4pPr marL="1332000" indent="0">
              <a:buNone/>
              <a:defRPr sz="2400"/>
            </a:lvl4pPr>
            <a:lvl5pPr marL="1724400" indent="0">
              <a:buNone/>
              <a:defRPr sz="2400"/>
            </a:lvl5pPr>
          </a:lstStyle>
          <a:p>
            <a:pPr lvl="0"/>
            <a:r>
              <a:rPr lang="de-DE" dirty="0" smtClean="0"/>
              <a:t>Kontakt / Ihre Fragen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60552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r>
              <a:rPr lang="de-DE" dirty="0" smtClean="0"/>
              <a:t>Ansprechpartner 1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924300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383850" indent="0">
              <a:buNone/>
              <a:defRPr/>
            </a:lvl2pPr>
            <a:lvl3pPr marL="860400" indent="0">
              <a:buNone/>
              <a:defRPr/>
            </a:lvl3pPr>
            <a:lvl4pPr marL="1332000" indent="0">
              <a:buNone/>
              <a:defRPr/>
            </a:lvl4pPr>
            <a:lvl5pPr marL="1724400" indent="0">
              <a:buNone/>
              <a:defRPr/>
            </a:lvl5pPr>
          </a:lstStyle>
          <a:p>
            <a:r>
              <a:rPr lang="de-DE" dirty="0" smtClean="0"/>
              <a:t>Ansprechpartner 2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  <a:endParaRPr lang="de-DE" sz="1400" dirty="0" smtClean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560552" y="4421345"/>
            <a:ext cx="3240000" cy="158417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aseline="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www.iteratec.de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3924300" y="4421345"/>
            <a:ext cx="3240000" cy="8640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  <a:endParaRPr lang="de-DE" dirty="0"/>
          </a:p>
        </p:txBody>
      </p:sp>
      <p:pic>
        <p:nvPicPr>
          <p:cNvPr id="1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007" y="185986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007" y="1196975"/>
            <a:ext cx="8640762" cy="5111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 (letzte erlaubte Ebene)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3725" y="6605696"/>
            <a:ext cx="1437955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93560" y="6605696"/>
            <a:ext cx="1756891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8028384" y="6605696"/>
            <a:ext cx="85526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marL="0" indent="0" algn="l" defTabSz="914400" rtl="0" eaLnBrk="1" latinLnBrk="0" hangingPunct="1">
        <a:lnSpc>
          <a:spcPct val="105000"/>
        </a:lnSpc>
        <a:spcBef>
          <a:spcPct val="0"/>
        </a:spcBef>
        <a:buNone/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0000"/>
        </a:lnSpc>
        <a:spcBef>
          <a:spcPts val="400"/>
        </a:spcBef>
        <a:buClr>
          <a:schemeClr val="accent1"/>
        </a:buClr>
        <a:buSzPct val="75000"/>
        <a:buFont typeface="Wingdings 3" panose="05040102010807070707" pitchFamily="18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marR="0" indent="-270000" algn="l" defTabSz="914400" rtl="0" eaLnBrk="1" fontAlgn="auto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accent1"/>
        </a:buClr>
        <a:buSzPct val="75000"/>
        <a:buFont typeface="Wingdings 3" panose="05040102010807070707" pitchFamily="18" charset="2"/>
        <a:buChar char="u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68288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lang="de-DE" sz="140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404800" indent="0" algn="l" defTabSz="914400" rtl="0" eaLnBrk="1" latinLnBrk="0" hangingPunct="1">
        <a:lnSpc>
          <a:spcPct val="110000"/>
        </a:lnSpc>
        <a:spcBef>
          <a:spcPts val="200"/>
        </a:spcBef>
        <a:buClr>
          <a:schemeClr val="tx2"/>
        </a:buClr>
        <a:buSzPct val="8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oreilly.com/velocity2009/public/schedule/detail/8523" TargetMode="External"/><Relationship Id="rId3" Type="http://schemas.openxmlformats.org/officeDocument/2006/relationships/hyperlink" Target="http://news.cnet.com/8301-10784_3-9954972-7.html" TargetMode="External"/><Relationship Id="rId7" Type="http://schemas.openxmlformats.org/officeDocument/2006/relationships/hyperlink" Target="http://scribd.com/doc/16878352/The-Secret-Weapons-of-the-AOL-Optimization-Team" TargetMode="External"/><Relationship Id="rId2" Type="http://schemas.openxmlformats.org/officeDocument/2006/relationships/hyperlink" Target="http://blog.mozilla.com/metrics/category/website-optimiz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evesouders.com/blog/2008/03/06/how-green-is-your-web-page/" TargetMode="External"/><Relationship Id="rId11" Type="http://schemas.openxmlformats.org/officeDocument/2006/relationships/hyperlink" Target="http://googlewebmastercentral.blogspot.com/2010/04/using-site-speed-in-web-search-ranking.html" TargetMode="External"/><Relationship Id="rId5" Type="http://schemas.openxmlformats.org/officeDocument/2006/relationships/hyperlink" Target="http://en.oreilly.com/velocity2009/public/schedule/detail/7709" TargetMode="External"/><Relationship Id="rId10" Type="http://schemas.openxmlformats.org/officeDocument/2006/relationships/hyperlink" Target="http://slideshare.net/stoyan/dont-make-me-wait-or-building-highperformance-web-applications" TargetMode="External"/><Relationship Id="rId4" Type="http://schemas.openxmlformats.org/officeDocument/2006/relationships/hyperlink" Target="http://en.oreilly.com/velocity2008/public/schedule/detail/3632" TargetMode="External"/><Relationship Id="rId9" Type="http://schemas.openxmlformats.org/officeDocument/2006/relationships/hyperlink" Target="https://books.google.de/books?id=KfW-AAAAQBAJ&amp;pg=PA175&amp;lpg=PA175&amp;dq=performance+aberdeen+study+160&amp;source=bl&amp;ots=saYc-Ir4yQ&amp;sig=BuDNMsJkuX-1p_7WSaKhkxWMHOs&amp;hl=de&amp;sa=X&amp;ei=JffdVN7tDMieywOG9oHQBg&amp;ved=0CDoQ6AEwB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jpe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jpeg"/><Relationship Id="rId2" Type="http://schemas.openxmlformats.org/officeDocument/2006/relationships/image" Target="../media/image7.jpe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5" Type="http://schemas.openxmlformats.org/officeDocument/2006/relationships/image" Target="../media/image20.png"/><Relationship Id="rId10" Type="http://schemas.openxmlformats.org/officeDocument/2006/relationships/image" Target="../media/image15.jpeg"/><Relationship Id="rId19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erf-test-suite-experiments.wpt.iteratec.de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erf-test-suite-experiments.wpt.iteratec.de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Workshop 2015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OpenSpeedMonitor</a:t>
            </a:r>
            <a:r>
              <a:rPr lang="de-DE" dirty="0"/>
              <a:t> und Webperformance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4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OpenSpeedMonitor</a:t>
            </a:r>
            <a:r>
              <a:rPr lang="de-DE" dirty="0"/>
              <a:t> und Webperformance</a:t>
            </a:r>
            <a:endParaRPr lang="en-AU" dirty="0"/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50124" y="550006"/>
            <a:ext cx="8640000" cy="324000"/>
          </a:xfrm>
          <a:noFill/>
        </p:spPr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/>
              <a:t>Warum eigentlich Performance </a:t>
            </a:r>
            <a:r>
              <a:rPr lang="de-DE" sz="2200" dirty="0" smtClean="0"/>
              <a:t>messen und überwachen?</a:t>
            </a:r>
            <a:endParaRPr lang="de-DE" sz="2200" dirty="0"/>
          </a:p>
        </p:txBody>
      </p:sp>
      <p:sp>
        <p:nvSpPr>
          <p:cNvPr id="19" name="Inhaltsplatzhalter 1"/>
          <p:cNvSpPr txBox="1">
            <a:spLocks/>
          </p:cNvSpPr>
          <p:nvPr/>
        </p:nvSpPr>
        <p:spPr>
          <a:xfrm>
            <a:off x="249735" y="1196975"/>
            <a:ext cx="8640762" cy="5111750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marR="0" indent="-27000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682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lang="de-DE" sz="1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404800" indent="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tx2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Gutes Antwortzeitverhalten des Systems ist Voraussetzung für hohe Benutzerakzeptanz und gute Prozessunterstützung.</a:t>
            </a:r>
          </a:p>
          <a:p>
            <a:r>
              <a:rPr lang="de-DE" dirty="0" smtClean="0"/>
              <a:t>Alles andere kostet Traffic, </a:t>
            </a:r>
            <a:r>
              <a:rPr lang="de-DE" dirty="0" err="1" smtClean="0"/>
              <a:t>Conversion</a:t>
            </a:r>
            <a:r>
              <a:rPr lang="de-DE" dirty="0" smtClean="0"/>
              <a:t>-Rate und Umsatz.</a:t>
            </a:r>
          </a:p>
        </p:txBody>
      </p:sp>
      <p:sp>
        <p:nvSpPr>
          <p:cNvPr id="20" name="Inhaltsplatzhalter 3"/>
          <p:cNvSpPr txBox="1">
            <a:spLocks/>
          </p:cNvSpPr>
          <p:nvPr/>
        </p:nvSpPr>
        <p:spPr>
          <a:xfrm>
            <a:off x="4666887" y="2565251"/>
            <a:ext cx="4248439" cy="3816076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rtlCol="0">
            <a:noAutofit/>
          </a:bodyPr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marR="0" indent="-27000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682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lang="de-DE" sz="1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404800" indent="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tx2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00" b="1" dirty="0"/>
              <a:t>Mozilla:</a:t>
            </a:r>
            <a:r>
              <a:rPr lang="de-DE" sz="1300" dirty="0"/>
              <a:t> Downloadseite um 2,2 Sekunden schneller </a:t>
            </a:r>
            <a:r>
              <a:rPr lang="de-DE" sz="1300" dirty="0" smtClean="0">
                <a:sym typeface="Wingdings" pitchFamily="2" charset="2"/>
              </a:rPr>
              <a:t> </a:t>
            </a:r>
            <a:r>
              <a:rPr lang="de-DE" sz="1300" dirty="0">
                <a:hlinkClick r:id="rId2"/>
              </a:rPr>
              <a:t>15,4% mehr Downloads</a:t>
            </a:r>
            <a:endParaRPr lang="de-DE" sz="1300" dirty="0"/>
          </a:p>
          <a:p>
            <a:r>
              <a:rPr lang="de-DE" sz="1300" b="1" dirty="0"/>
              <a:t>Google </a:t>
            </a:r>
            <a:r>
              <a:rPr lang="de-DE" sz="1300" b="1" dirty="0" err="1"/>
              <a:t>Maps</a:t>
            </a:r>
            <a:r>
              <a:rPr lang="de-DE" sz="1300" b="1" dirty="0"/>
              <a:t>:</a:t>
            </a:r>
            <a:r>
              <a:rPr lang="de-DE" sz="1300" dirty="0"/>
              <a:t> Dateivolumen -30% </a:t>
            </a:r>
            <a:br>
              <a:rPr lang="de-DE" sz="1300" dirty="0"/>
            </a:br>
            <a:r>
              <a:rPr lang="de-DE" sz="1300" dirty="0">
                <a:sym typeface="Wingdings" pitchFamily="2" charset="2"/>
              </a:rPr>
              <a:t> </a:t>
            </a:r>
            <a:r>
              <a:rPr lang="de-DE" sz="1300" dirty="0">
                <a:hlinkClick r:id="rId3"/>
              </a:rPr>
              <a:t>30% mehr Kartenaufrufe</a:t>
            </a:r>
            <a:r>
              <a:rPr lang="de-DE" sz="1300" dirty="0"/>
              <a:t>.</a:t>
            </a:r>
          </a:p>
          <a:p>
            <a:r>
              <a:rPr lang="de-DE" sz="1300" b="1" dirty="0" err="1"/>
              <a:t>Netflix</a:t>
            </a:r>
            <a:r>
              <a:rPr lang="de-DE" sz="1300" b="1" dirty="0"/>
              <a:t>:</a:t>
            </a:r>
            <a:r>
              <a:rPr lang="de-DE" sz="1300" dirty="0"/>
              <a:t> </a:t>
            </a:r>
            <a:r>
              <a:rPr lang="de-DE" sz="1300" dirty="0" err="1"/>
              <a:t>Gzip</a:t>
            </a:r>
            <a:r>
              <a:rPr lang="de-DE" sz="1300" dirty="0"/>
              <a:t> auf dem Server aktiviert</a:t>
            </a:r>
            <a:br>
              <a:rPr lang="de-DE" sz="1300" dirty="0"/>
            </a:br>
            <a:r>
              <a:rPr lang="de-DE" sz="1300" dirty="0">
                <a:sym typeface="Wingdings" pitchFamily="2" charset="2"/>
              </a:rPr>
              <a:t></a:t>
            </a:r>
            <a:r>
              <a:rPr lang="de-DE" sz="1300" dirty="0"/>
              <a:t> Seiten 13-25% schneller und sie </a:t>
            </a:r>
            <a:r>
              <a:rPr lang="de-DE" sz="1300" dirty="0">
                <a:hlinkClick r:id="rId4"/>
              </a:rPr>
              <a:t>sparten 50% Dateivolumen</a:t>
            </a:r>
            <a:r>
              <a:rPr lang="de-DE" sz="1300" dirty="0"/>
              <a:t> ein!</a:t>
            </a:r>
          </a:p>
          <a:p>
            <a:r>
              <a:rPr lang="de-DE" sz="1300" b="1" dirty="0" err="1"/>
              <a:t>Shopzilla</a:t>
            </a:r>
            <a:r>
              <a:rPr lang="de-DE" sz="1300" b="1" dirty="0"/>
              <a:t>:</a:t>
            </a:r>
            <a:r>
              <a:rPr lang="de-DE" sz="1300" dirty="0"/>
              <a:t> Ladezeit von 7 auf 2 </a:t>
            </a:r>
            <a:r>
              <a:rPr lang="de-DE" sz="1300" dirty="0" err="1"/>
              <a:t>sek.</a:t>
            </a:r>
            <a:r>
              <a:rPr lang="de-DE" sz="1300" dirty="0"/>
              <a:t> </a:t>
            </a:r>
            <a:br>
              <a:rPr lang="de-DE" sz="1300" dirty="0"/>
            </a:br>
            <a:r>
              <a:rPr lang="de-DE" sz="1300" dirty="0">
                <a:sym typeface="Wingdings" pitchFamily="2" charset="2"/>
              </a:rPr>
              <a:t> </a:t>
            </a:r>
            <a:r>
              <a:rPr lang="de-DE" sz="1300" dirty="0" err="1">
                <a:hlinkClick r:id="rId5"/>
              </a:rPr>
              <a:t>Conversion</a:t>
            </a:r>
            <a:r>
              <a:rPr lang="de-DE" sz="1300" dirty="0">
                <a:hlinkClick r:id="rId5"/>
              </a:rPr>
              <a:t> Rate um 7-12% gestieg</a:t>
            </a:r>
            <a:r>
              <a:rPr lang="de-DE" sz="1300" dirty="0"/>
              <a:t>en, + 25% mehr Seitenaufrufe </a:t>
            </a:r>
            <a:br>
              <a:rPr lang="de-DE" sz="1300" dirty="0"/>
            </a:br>
            <a:r>
              <a:rPr lang="de-DE" sz="1300" dirty="0"/>
              <a:t>+ 50% der Server </a:t>
            </a:r>
            <a:r>
              <a:rPr lang="de-DE" sz="1300" dirty="0">
                <a:hlinkClick r:id="rId6"/>
              </a:rPr>
              <a:t>eingespart</a:t>
            </a:r>
            <a:endParaRPr lang="de-DE" sz="1300" dirty="0"/>
          </a:p>
          <a:p>
            <a:r>
              <a:rPr lang="de-DE" sz="1300" b="1" dirty="0"/>
              <a:t>AOL:</a:t>
            </a:r>
            <a:r>
              <a:rPr lang="de-DE" sz="1300" dirty="0"/>
              <a:t> </a:t>
            </a:r>
            <a:r>
              <a:rPr lang="de-DE" sz="1300" dirty="0">
                <a:hlinkClick r:id="rId7"/>
              </a:rPr>
              <a:t>Anzahl der Page Views</a:t>
            </a:r>
            <a:r>
              <a:rPr lang="de-DE" sz="1300" dirty="0"/>
              <a:t> steigt von durchschnittlich 3-4 (langsame User) auf 7-8 (schnellste User)</a:t>
            </a:r>
          </a:p>
        </p:txBody>
      </p:sp>
      <p:sp>
        <p:nvSpPr>
          <p:cNvPr id="21" name="Rechteck 9"/>
          <p:cNvSpPr/>
          <p:nvPr/>
        </p:nvSpPr>
        <p:spPr>
          <a:xfrm>
            <a:off x="4667260" y="2204864"/>
            <a:ext cx="4248040" cy="3600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Effekte von Geschwindigkeit</a:t>
            </a:r>
            <a:endParaRPr lang="de-DE" dirty="0"/>
          </a:p>
        </p:txBody>
      </p:sp>
      <p:sp>
        <p:nvSpPr>
          <p:cNvPr id="22" name="Inhaltsplatzhalter 3"/>
          <p:cNvSpPr txBox="1">
            <a:spLocks/>
          </p:cNvSpPr>
          <p:nvPr/>
        </p:nvSpPr>
        <p:spPr>
          <a:xfrm>
            <a:off x="251147" y="2565250"/>
            <a:ext cx="4320886" cy="3816077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rtlCol="0">
            <a:noAutofit/>
          </a:bodyPr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marR="0" indent="-27000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682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lang="de-DE" sz="1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404800" indent="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tx2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00" b="1" dirty="0"/>
              <a:t>Bing:</a:t>
            </a:r>
            <a:r>
              <a:rPr lang="de-DE" sz="1300" dirty="0"/>
              <a:t> 2 Sekunden Verzögerung resultierten in </a:t>
            </a:r>
            <a:r>
              <a:rPr lang="de-DE" sz="1300" dirty="0">
                <a:hlinkClick r:id="rId8"/>
              </a:rPr>
              <a:t>4,3% weniger Umsatz</a:t>
            </a:r>
            <a:r>
              <a:rPr lang="de-DE" sz="1300" dirty="0"/>
              <a:t> pro User. </a:t>
            </a:r>
          </a:p>
          <a:p>
            <a:r>
              <a:rPr lang="de-DE" sz="1300" b="1" dirty="0" smtClean="0"/>
              <a:t>Studie aus Aberdeen (160 Organisationen) :</a:t>
            </a:r>
            <a:r>
              <a:rPr lang="de-DE" sz="1300" dirty="0" smtClean="0"/>
              <a:t> </a:t>
            </a:r>
            <a:br>
              <a:rPr lang="de-DE" sz="1300" dirty="0" smtClean="0"/>
            </a:br>
            <a:r>
              <a:rPr lang="de-DE" sz="1300" dirty="0" smtClean="0"/>
              <a:t>1s </a:t>
            </a:r>
            <a:r>
              <a:rPr lang="de-DE" sz="1300" dirty="0"/>
              <a:t>Verzögerung </a:t>
            </a:r>
            <a:r>
              <a:rPr lang="de-DE" sz="1300" dirty="0" smtClean="0"/>
              <a:t>der Ladezeit-&gt; </a:t>
            </a:r>
            <a:r>
              <a:rPr lang="de-DE" sz="1300" dirty="0">
                <a:hlinkClick r:id="rId9"/>
              </a:rPr>
              <a:t>7</a:t>
            </a:r>
            <a:r>
              <a:rPr lang="de-DE" sz="1300" dirty="0" smtClean="0">
                <a:hlinkClick r:id="rId9"/>
              </a:rPr>
              <a:t>% </a:t>
            </a:r>
            <a:r>
              <a:rPr lang="de-DE" sz="1300" dirty="0">
                <a:hlinkClick r:id="rId9"/>
              </a:rPr>
              <a:t>weniger </a:t>
            </a:r>
            <a:r>
              <a:rPr lang="de-DE" sz="1300" dirty="0" smtClean="0">
                <a:hlinkClick r:id="rId9"/>
              </a:rPr>
              <a:t>Umsatz, </a:t>
            </a:r>
            <a:r>
              <a:rPr lang="de-DE" sz="1300" dirty="0">
                <a:hlinkClick r:id="rId9"/>
              </a:rPr>
              <a:t>11% weniger Seitenaufrufe</a:t>
            </a:r>
            <a:r>
              <a:rPr lang="de-DE" sz="1300" dirty="0" smtClean="0">
                <a:hlinkClick r:id="rId9"/>
              </a:rPr>
              <a:t> und 16% geringere Kundenzufriedenheit</a:t>
            </a:r>
            <a:r>
              <a:rPr lang="de-DE" sz="1300" dirty="0" smtClean="0"/>
              <a:t>.</a:t>
            </a:r>
            <a:endParaRPr lang="de-DE" sz="1300" dirty="0"/>
          </a:p>
          <a:p>
            <a:r>
              <a:rPr lang="de-DE" sz="1300" b="1" dirty="0"/>
              <a:t>Google:</a:t>
            </a:r>
            <a:r>
              <a:rPr lang="de-DE" sz="1300" dirty="0"/>
              <a:t> 400 </a:t>
            </a:r>
            <a:r>
              <a:rPr lang="de-DE" sz="1300" dirty="0" err="1"/>
              <a:t>ms</a:t>
            </a:r>
            <a:r>
              <a:rPr lang="de-DE" sz="1300" dirty="0"/>
              <a:t> Verzögerung führten zu </a:t>
            </a:r>
            <a:r>
              <a:rPr lang="de-DE" sz="1300" dirty="0">
                <a:hlinkClick r:id="rId8"/>
              </a:rPr>
              <a:t>0,59% weniger Suchabfragen</a:t>
            </a:r>
            <a:r>
              <a:rPr lang="de-DE" sz="1300" dirty="0"/>
              <a:t> pro User (frühere Tests ergaben größere Zahlen).</a:t>
            </a:r>
          </a:p>
          <a:p>
            <a:r>
              <a:rPr lang="de-DE" sz="1300" b="1" dirty="0"/>
              <a:t>Yahoo!:</a:t>
            </a:r>
            <a:r>
              <a:rPr lang="de-DE" sz="1300" dirty="0"/>
              <a:t> 400 </a:t>
            </a:r>
            <a:r>
              <a:rPr lang="de-DE" sz="1300" dirty="0" err="1"/>
              <a:t>ms</a:t>
            </a:r>
            <a:r>
              <a:rPr lang="de-DE" sz="1300" dirty="0"/>
              <a:t> Verzögerung führten zu </a:t>
            </a:r>
            <a:r>
              <a:rPr lang="de-DE" sz="1300" dirty="0">
                <a:hlinkClick r:id="rId10"/>
              </a:rPr>
              <a:t>5-9% weniger Traffic</a:t>
            </a:r>
            <a:r>
              <a:rPr lang="de-DE" sz="1300" dirty="0" smtClean="0"/>
              <a:t>.</a:t>
            </a:r>
            <a:endParaRPr lang="de-DE" sz="1300" dirty="0"/>
          </a:p>
        </p:txBody>
      </p:sp>
      <p:sp>
        <p:nvSpPr>
          <p:cNvPr id="23" name="Rechteck 11"/>
          <p:cNvSpPr/>
          <p:nvPr/>
        </p:nvSpPr>
        <p:spPr>
          <a:xfrm>
            <a:off x="251520" y="2204864"/>
            <a:ext cx="4320480" cy="3600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Effekte von Langsamkeit</a:t>
            </a:r>
            <a:endParaRPr lang="de-DE" dirty="0"/>
          </a:p>
        </p:txBody>
      </p:sp>
      <p:sp>
        <p:nvSpPr>
          <p:cNvPr id="24" name="Gewitterblitz 12"/>
          <p:cNvSpPr/>
          <p:nvPr/>
        </p:nvSpPr>
        <p:spPr>
          <a:xfrm>
            <a:off x="328192" y="5680046"/>
            <a:ext cx="572915" cy="432048"/>
          </a:xfrm>
          <a:prstGeom prst="lightningBol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5" name="Inhaltsplatzhalter 2"/>
          <p:cNvSpPr txBox="1">
            <a:spLocks/>
          </p:cNvSpPr>
          <p:nvPr/>
        </p:nvSpPr>
        <p:spPr>
          <a:xfrm>
            <a:off x="781572" y="5624649"/>
            <a:ext cx="3683024" cy="684076"/>
          </a:xfrm>
          <a:prstGeom prst="rect">
            <a:avLst/>
          </a:prstGeom>
        </p:spPr>
        <p:txBody>
          <a:bodyPr vert="horz" lIns="0" tIns="45715" rIns="0" bIns="45715" rtlCol="0" anchor="b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171433">
              <a:buFont typeface="Arial" pitchFamily="34" charset="0"/>
              <a:buChar char="•"/>
            </a:pPr>
            <a:r>
              <a:rPr lang="de-DE" sz="1300" b="0" dirty="0"/>
              <a:t>Google berücksichtigt seit Mitte 2011 die </a:t>
            </a:r>
            <a:br>
              <a:rPr lang="de-DE" sz="1300" b="0" dirty="0"/>
            </a:br>
            <a:r>
              <a:rPr lang="de-DE" sz="1300" b="0" dirty="0">
                <a:hlinkClick r:id="rId11"/>
              </a:rPr>
              <a:t>Ladezeit als Parameter im Suchmaschinenranking</a:t>
            </a:r>
            <a:r>
              <a:rPr lang="de-DE" sz="1300" b="0" dirty="0"/>
              <a:t> (=SEO-Optimierung)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18.02.2015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Performance Quickcheck MAK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503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OpenSpeedMonitor</a:t>
            </a:r>
            <a:r>
              <a:rPr lang="de-DE" dirty="0" smtClean="0"/>
              <a:t> und </a:t>
            </a:r>
            <a:r>
              <a:rPr lang="de-DE" dirty="0"/>
              <a:t>Webperformance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Was wollen wir uns heute ansehen?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dirty="0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3</a:t>
            </a:fld>
            <a:endParaRPr lang="de-DE" dirty="0"/>
          </a:p>
        </p:txBody>
      </p:sp>
      <p:sp>
        <p:nvSpPr>
          <p:cNvPr id="70" name="Inhaltsplatzhalter 8"/>
          <p:cNvSpPr>
            <a:spLocks noGrp="1"/>
          </p:cNvSpPr>
          <p:nvPr>
            <p:ph sz="half" idx="1"/>
          </p:nvPr>
        </p:nvSpPr>
        <p:spPr>
          <a:xfrm>
            <a:off x="971600" y="1988840"/>
            <a:ext cx="7920879" cy="3889452"/>
          </a:xfrm>
        </p:spPr>
        <p:txBody>
          <a:bodyPr/>
          <a:lstStyle/>
          <a:p>
            <a:r>
              <a:rPr lang="de-DE" sz="2000" dirty="0" smtClean="0"/>
              <a:t>Welche Komponenten zur Performance-Messung gibt es bei </a:t>
            </a:r>
            <a:r>
              <a:rPr lang="de-DE" sz="2000" dirty="0" err="1" smtClean="0"/>
              <a:t>iteratec</a:t>
            </a:r>
            <a:r>
              <a:rPr lang="de-DE" sz="2000" dirty="0" smtClean="0"/>
              <a:t>?</a:t>
            </a:r>
          </a:p>
          <a:p>
            <a:r>
              <a:rPr lang="de-DE" sz="2000" dirty="0" smtClean="0"/>
              <a:t>Wie kann ich diese zur Messung und Analyse einsetzen?</a:t>
            </a:r>
          </a:p>
          <a:p>
            <a:r>
              <a:rPr lang="en-AU" sz="2000" dirty="0" err="1" smtClean="0"/>
              <a:t>Fehler</a:t>
            </a:r>
            <a:r>
              <a:rPr lang="en-AU" sz="2000" dirty="0" smtClean="0"/>
              <a:t>, die man </a:t>
            </a:r>
            <a:r>
              <a:rPr lang="en-AU" sz="2000" dirty="0" err="1" smtClean="0"/>
              <a:t>beim</a:t>
            </a:r>
            <a:r>
              <a:rPr lang="en-AU" sz="2000" dirty="0" smtClean="0"/>
              <a:t> </a:t>
            </a:r>
            <a:r>
              <a:rPr lang="en-AU" sz="2000" dirty="0" err="1" smtClean="0"/>
              <a:t>Bauen</a:t>
            </a:r>
            <a:r>
              <a:rPr lang="en-AU" sz="2000" dirty="0" smtClean="0"/>
              <a:t> von </a:t>
            </a:r>
            <a:r>
              <a:rPr lang="en-AU" sz="2000" dirty="0" err="1" smtClean="0"/>
              <a:t>Webanwendungen</a:t>
            </a:r>
            <a:r>
              <a:rPr lang="en-AU" sz="2000" dirty="0" smtClean="0"/>
              <a:t> </a:t>
            </a:r>
            <a:r>
              <a:rPr lang="en-AU" sz="2000" dirty="0" err="1" smtClean="0"/>
              <a:t>bzgl</a:t>
            </a:r>
            <a:r>
              <a:rPr lang="en-AU" sz="2000" dirty="0" smtClean="0"/>
              <a:t>. Performance </a:t>
            </a:r>
            <a:r>
              <a:rPr lang="en-AU" sz="2000" dirty="0" err="1" smtClean="0"/>
              <a:t>machen</a:t>
            </a:r>
            <a:r>
              <a:rPr lang="en-AU" sz="2000" dirty="0" smtClean="0"/>
              <a:t> </a:t>
            </a:r>
            <a:r>
              <a:rPr lang="en-AU" sz="2000" dirty="0" err="1" smtClean="0"/>
              <a:t>kann</a:t>
            </a:r>
            <a:r>
              <a:rPr lang="en-AU" sz="2000" dirty="0" smtClean="0"/>
              <a:t>.</a:t>
            </a:r>
          </a:p>
          <a:p>
            <a:r>
              <a:rPr lang="en-AU" sz="2000" dirty="0" err="1" smtClean="0"/>
              <a:t>Vorschläge</a:t>
            </a:r>
            <a:r>
              <a:rPr lang="en-AU" sz="2000" dirty="0" smtClean="0"/>
              <a:t> </a:t>
            </a:r>
            <a:r>
              <a:rPr lang="en-AU" sz="2000" dirty="0" err="1" smtClean="0"/>
              <a:t>zum</a:t>
            </a:r>
            <a:r>
              <a:rPr lang="en-AU" sz="2000" dirty="0" smtClean="0"/>
              <a:t> </a:t>
            </a:r>
            <a:r>
              <a:rPr lang="en-AU" sz="2000" dirty="0" err="1" smtClean="0"/>
              <a:t>Beheben</a:t>
            </a:r>
            <a:r>
              <a:rPr lang="en-AU" sz="2000" dirty="0" smtClean="0"/>
              <a:t> / </a:t>
            </a:r>
            <a:r>
              <a:rPr lang="en-AU" sz="2000" dirty="0" err="1" smtClean="0"/>
              <a:t>Vermeiden</a:t>
            </a:r>
            <a:r>
              <a:rPr lang="en-AU" sz="2000" dirty="0" smtClean="0"/>
              <a:t> </a:t>
            </a:r>
            <a:r>
              <a:rPr lang="en-AU" sz="2000" dirty="0" err="1" smtClean="0"/>
              <a:t>dieser</a:t>
            </a:r>
            <a:r>
              <a:rPr lang="en-AU" sz="2000" dirty="0" smtClean="0"/>
              <a:t> </a:t>
            </a:r>
            <a:r>
              <a:rPr lang="en-AU" sz="2000" dirty="0" err="1" smtClean="0"/>
              <a:t>Fehler</a:t>
            </a:r>
            <a:r>
              <a:rPr lang="en-AU" sz="2000" dirty="0" smtClean="0"/>
              <a:t>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87473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OpenSpeedMonitor</a:t>
            </a:r>
            <a:r>
              <a:rPr lang="de-DE" dirty="0" smtClean="0"/>
              <a:t> und </a:t>
            </a:r>
            <a:r>
              <a:rPr lang="de-DE" dirty="0" err="1" smtClean="0"/>
              <a:t>WebPagetest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Instanz </a:t>
            </a:r>
            <a:r>
              <a:rPr lang="de-DE" dirty="0" err="1" smtClean="0"/>
              <a:t>iteratec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dirty="0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4</a:t>
            </a:fld>
            <a:endParaRPr lang="de-DE" dirty="0"/>
          </a:p>
        </p:txBody>
      </p:sp>
      <p:grpSp>
        <p:nvGrpSpPr>
          <p:cNvPr id="77" name="Gruppieren 76"/>
          <p:cNvGrpSpPr/>
          <p:nvPr/>
        </p:nvGrpSpPr>
        <p:grpSpPr>
          <a:xfrm>
            <a:off x="5218070" y="1591672"/>
            <a:ext cx="1342573" cy="1131210"/>
            <a:chOff x="756328" y="16526327"/>
            <a:chExt cx="2520280" cy="2422269"/>
          </a:xfrm>
        </p:grpSpPr>
        <p:pic>
          <p:nvPicPr>
            <p:cNvPr id="78" name="Grafik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28" y="16526327"/>
              <a:ext cx="2520280" cy="2422269"/>
            </a:xfrm>
            <a:prstGeom prst="rect">
              <a:avLst/>
            </a:prstGeom>
          </p:spPr>
        </p:pic>
        <p:grpSp>
          <p:nvGrpSpPr>
            <p:cNvPr id="79" name="Gruppieren 78"/>
            <p:cNvGrpSpPr/>
            <p:nvPr/>
          </p:nvGrpSpPr>
          <p:grpSpPr>
            <a:xfrm>
              <a:off x="1541953" y="17300227"/>
              <a:ext cx="936040" cy="288000"/>
              <a:chOff x="8389176" y="14068426"/>
              <a:chExt cx="936040" cy="288000"/>
            </a:xfrm>
          </p:grpSpPr>
          <p:pic>
            <p:nvPicPr>
              <p:cNvPr id="81" name="Grafik 8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3196" y="14068426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82" name="Grafik 8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9176" y="14068426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83" name="Grafik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7216" y="14068426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80" name="Textfeld 79"/>
            <p:cNvSpPr txBox="1"/>
            <p:nvPr/>
          </p:nvSpPr>
          <p:spPr>
            <a:xfrm>
              <a:off x="1044328" y="16860443"/>
              <a:ext cx="1872208" cy="457200"/>
            </a:xfrm>
            <a:prstGeom prst="rect">
              <a:avLst/>
            </a:prstGeom>
          </p:spPr>
          <p:txBody>
            <a:bodyPr vert="horz"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800"/>
                </a:spcBef>
                <a:buClr>
                  <a:schemeClr val="tx2"/>
                </a:buClr>
                <a:buSzPct val="80000"/>
              </a:pPr>
              <a:r>
                <a:rPr lang="de-DE" sz="1100" b="1" dirty="0" smtClean="0"/>
                <a:t>Windows</a:t>
              </a:r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4716016" y="3020954"/>
            <a:ext cx="1004107" cy="702859"/>
            <a:chOff x="11269464" y="16988923"/>
            <a:chExt cx="2088232" cy="2007023"/>
          </a:xfrm>
        </p:grpSpPr>
        <p:pic>
          <p:nvPicPr>
            <p:cNvPr id="85" name="Grafik 8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464" y="16988923"/>
              <a:ext cx="2088232" cy="2007023"/>
            </a:xfrm>
            <a:prstGeom prst="rect">
              <a:avLst/>
            </a:prstGeom>
          </p:spPr>
        </p:pic>
        <p:sp>
          <p:nvSpPr>
            <p:cNvPr id="86" name="Textfeld 85"/>
            <p:cNvSpPr txBox="1"/>
            <p:nvPr/>
          </p:nvSpPr>
          <p:spPr>
            <a:xfrm>
              <a:off x="11516553" y="17300227"/>
              <a:ext cx="1553111" cy="457200"/>
            </a:xfrm>
            <a:prstGeom prst="rect">
              <a:avLst/>
            </a:prstGeom>
          </p:spPr>
          <p:txBody>
            <a:bodyPr vert="horz"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800"/>
                </a:spcBef>
                <a:buClr>
                  <a:schemeClr val="tx2"/>
                </a:buClr>
                <a:buSzPct val="80000"/>
              </a:pPr>
              <a:r>
                <a:rPr lang="de-DE" sz="1100" b="1" dirty="0" smtClean="0"/>
                <a:t>node.js</a:t>
              </a:r>
            </a:p>
          </p:txBody>
        </p:sp>
      </p:grpSp>
      <p:cxnSp>
        <p:nvCxnSpPr>
          <p:cNvPr id="87" name="Gekrümmte Verbindung 86"/>
          <p:cNvCxnSpPr>
            <a:stCxn id="85" idx="2"/>
            <a:endCxn id="101" idx="1"/>
          </p:cNvCxnSpPr>
          <p:nvPr/>
        </p:nvCxnSpPr>
        <p:spPr>
          <a:xfrm rot="16200000" flipH="1">
            <a:off x="5421131" y="3520751"/>
            <a:ext cx="263806" cy="669929"/>
          </a:xfrm>
          <a:prstGeom prst="curvedConnector2">
            <a:avLst/>
          </a:prstGeom>
          <a:ln w="25400" cmpd="sng">
            <a:solidFill>
              <a:schemeClr val="tx1">
                <a:alpha val="12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krümmte Verbindung 87"/>
          <p:cNvCxnSpPr>
            <a:stCxn id="85" idx="2"/>
            <a:endCxn id="100" idx="1"/>
          </p:cNvCxnSpPr>
          <p:nvPr/>
        </p:nvCxnSpPr>
        <p:spPr>
          <a:xfrm rot="16200000" flipH="1">
            <a:off x="5250589" y="3691293"/>
            <a:ext cx="726505" cy="791543"/>
          </a:xfrm>
          <a:prstGeom prst="curvedConnector2">
            <a:avLst/>
          </a:prstGeom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5385563" y="5198814"/>
            <a:ext cx="1376911" cy="994945"/>
            <a:chOff x="12551189" y="15459369"/>
            <a:chExt cx="2764750" cy="1949667"/>
          </a:xfrm>
        </p:grpSpPr>
        <p:pic>
          <p:nvPicPr>
            <p:cNvPr id="90" name="Grafik 89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61752" y="15524489"/>
              <a:ext cx="1440160" cy="746197"/>
            </a:xfrm>
            <a:prstGeom prst="rect">
              <a:avLst/>
            </a:prstGeom>
          </p:spPr>
        </p:pic>
        <p:pic>
          <p:nvPicPr>
            <p:cNvPr id="91" name="Grafik 90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8678" y="16343119"/>
              <a:ext cx="1169070" cy="1065917"/>
            </a:xfrm>
            <a:prstGeom prst="rect">
              <a:avLst/>
            </a:prstGeom>
          </p:spPr>
        </p:pic>
        <p:pic>
          <p:nvPicPr>
            <p:cNvPr id="92" name="Grafik 91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1189" y="15459369"/>
              <a:ext cx="1253982" cy="876439"/>
            </a:xfrm>
            <a:prstGeom prst="rect">
              <a:avLst/>
            </a:prstGeom>
          </p:spPr>
        </p:pic>
        <p:pic>
          <p:nvPicPr>
            <p:cNvPr id="93" name="Grafik 92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5779" y="16533027"/>
              <a:ext cx="1440160" cy="746197"/>
            </a:xfrm>
            <a:prstGeom prst="rect">
              <a:avLst/>
            </a:prstGeom>
          </p:spPr>
        </p:pic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0490" y="16655551"/>
              <a:ext cx="205444" cy="251999"/>
            </a:xfrm>
            <a:prstGeom prst="rect">
              <a:avLst/>
            </a:prstGeom>
          </p:spPr>
        </p:pic>
        <p:pic>
          <p:nvPicPr>
            <p:cNvPr id="97" name="Grafik 96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0499" y="15730282"/>
              <a:ext cx="205444" cy="251999"/>
            </a:xfrm>
            <a:prstGeom prst="rect">
              <a:avLst/>
            </a:prstGeom>
          </p:spPr>
        </p:pic>
      </p:grpSp>
      <p:pic>
        <p:nvPicPr>
          <p:cNvPr id="100" name="Grafik 9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13" y="4198297"/>
            <a:ext cx="494541" cy="504042"/>
          </a:xfrm>
          <a:prstGeom prst="rect">
            <a:avLst/>
          </a:prstGeom>
        </p:spPr>
      </p:pic>
      <p:grpSp>
        <p:nvGrpSpPr>
          <p:cNvPr id="15" name="Gruppieren 14"/>
          <p:cNvGrpSpPr/>
          <p:nvPr/>
        </p:nvGrpSpPr>
        <p:grpSpPr>
          <a:xfrm>
            <a:off x="5887999" y="3780397"/>
            <a:ext cx="1163614" cy="414443"/>
            <a:chOff x="5887999" y="3780397"/>
            <a:chExt cx="1163614" cy="414443"/>
          </a:xfrm>
        </p:grpSpPr>
        <p:pic>
          <p:nvPicPr>
            <p:cNvPr id="99" name="Grafik 98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2395" y="3811190"/>
              <a:ext cx="609218" cy="352855"/>
            </a:xfrm>
            <a:prstGeom prst="rect">
              <a:avLst/>
            </a:prstGeom>
          </p:spPr>
        </p:pic>
        <p:pic>
          <p:nvPicPr>
            <p:cNvPr id="101" name="Grafik 100"/>
            <p:cNvPicPr>
              <a:picLocks noChangeAspect="1"/>
            </p:cNvPicPr>
            <p:nvPr/>
          </p:nvPicPr>
          <p:blipFill>
            <a:blip r:embed="rId1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7999" y="3780397"/>
              <a:ext cx="530461" cy="414443"/>
            </a:xfrm>
            <a:prstGeom prst="rect">
              <a:avLst/>
            </a:prstGeom>
          </p:spPr>
        </p:pic>
      </p:grpSp>
      <p:pic>
        <p:nvPicPr>
          <p:cNvPr id="102" name="Grafik 10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29" y="4288099"/>
            <a:ext cx="609218" cy="352855"/>
          </a:xfrm>
          <a:prstGeom prst="rect">
            <a:avLst/>
          </a:prstGeom>
        </p:spPr>
      </p:pic>
      <p:pic>
        <p:nvPicPr>
          <p:cNvPr id="103" name="Grafik 10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63" y="4316301"/>
            <a:ext cx="106601" cy="119164"/>
          </a:xfrm>
          <a:prstGeom prst="rect">
            <a:avLst/>
          </a:prstGeom>
        </p:spPr>
      </p:pic>
      <p:pic>
        <p:nvPicPr>
          <p:cNvPr id="104" name="Grafik 103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12" y="3865805"/>
            <a:ext cx="106601" cy="119164"/>
          </a:xfrm>
          <a:prstGeom prst="rect">
            <a:avLst/>
          </a:prstGeom>
        </p:spPr>
      </p:pic>
      <p:grpSp>
        <p:nvGrpSpPr>
          <p:cNvPr id="108" name="Gruppieren 107"/>
          <p:cNvGrpSpPr/>
          <p:nvPr/>
        </p:nvGrpSpPr>
        <p:grpSpPr>
          <a:xfrm>
            <a:off x="7812360" y="2426432"/>
            <a:ext cx="1078173" cy="765771"/>
            <a:chOff x="5719289" y="26373235"/>
            <a:chExt cx="3311141" cy="2641402"/>
          </a:xfrm>
        </p:grpSpPr>
        <p:pic>
          <p:nvPicPr>
            <p:cNvPr id="109" name="Grafik 10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289" y="26373235"/>
              <a:ext cx="3311141" cy="2641402"/>
            </a:xfrm>
            <a:prstGeom prst="rect">
              <a:avLst/>
            </a:prstGeom>
          </p:spPr>
        </p:pic>
        <p:pic>
          <p:nvPicPr>
            <p:cNvPr id="110" name="Grafik 10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968" y="26949299"/>
              <a:ext cx="2867781" cy="1728192"/>
            </a:xfrm>
            <a:prstGeom prst="rect">
              <a:avLst/>
            </a:prstGeom>
          </p:spPr>
        </p:pic>
      </p:grpSp>
      <p:grpSp>
        <p:nvGrpSpPr>
          <p:cNvPr id="114" name="Gruppieren 113"/>
          <p:cNvGrpSpPr/>
          <p:nvPr/>
        </p:nvGrpSpPr>
        <p:grpSpPr>
          <a:xfrm>
            <a:off x="7812360" y="3448682"/>
            <a:ext cx="1078173" cy="765771"/>
            <a:chOff x="9741602" y="26373235"/>
            <a:chExt cx="3311141" cy="2641402"/>
          </a:xfrm>
        </p:grpSpPr>
        <p:pic>
          <p:nvPicPr>
            <p:cNvPr id="115" name="Grafik 11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1602" y="26373235"/>
              <a:ext cx="3311141" cy="2641402"/>
            </a:xfrm>
            <a:prstGeom prst="rect">
              <a:avLst/>
            </a:prstGeom>
          </p:spPr>
        </p:pic>
        <p:pic>
          <p:nvPicPr>
            <p:cNvPr id="116" name="Grafik 11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518" y="26973049"/>
              <a:ext cx="2867781" cy="1704442"/>
            </a:xfrm>
            <a:prstGeom prst="rect">
              <a:avLst/>
            </a:prstGeom>
          </p:spPr>
        </p:pic>
      </p:grpSp>
      <p:grpSp>
        <p:nvGrpSpPr>
          <p:cNvPr id="117" name="Gruppieren 116"/>
          <p:cNvGrpSpPr/>
          <p:nvPr/>
        </p:nvGrpSpPr>
        <p:grpSpPr>
          <a:xfrm>
            <a:off x="7812360" y="4535437"/>
            <a:ext cx="1078173" cy="765771"/>
            <a:chOff x="1675966" y="26373235"/>
            <a:chExt cx="3311141" cy="2641402"/>
          </a:xfrm>
        </p:grpSpPr>
        <p:pic>
          <p:nvPicPr>
            <p:cNvPr id="118" name="Grafik 11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966" y="26373235"/>
              <a:ext cx="3311141" cy="2641402"/>
            </a:xfrm>
            <a:prstGeom prst="rect">
              <a:avLst/>
            </a:prstGeom>
          </p:spPr>
        </p:pic>
        <p:pic>
          <p:nvPicPr>
            <p:cNvPr id="119" name="Grafik 11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645" y="26949299"/>
              <a:ext cx="2867781" cy="1728192"/>
            </a:xfrm>
            <a:prstGeom prst="rect">
              <a:avLst/>
            </a:prstGeom>
          </p:spPr>
        </p:pic>
      </p:grpSp>
      <p:sp>
        <p:nvSpPr>
          <p:cNvPr id="137" name="Pfeil nach rechts 136"/>
          <p:cNvSpPr/>
          <p:nvPr/>
        </p:nvSpPr>
        <p:spPr>
          <a:xfrm>
            <a:off x="7177540" y="3643777"/>
            <a:ext cx="537993" cy="42562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cxnSp>
        <p:nvCxnSpPr>
          <p:cNvPr id="139" name="Gerade Verbindung 138"/>
          <p:cNvCxnSpPr/>
          <p:nvPr/>
        </p:nvCxnSpPr>
        <p:spPr>
          <a:xfrm>
            <a:off x="7164288" y="1026232"/>
            <a:ext cx="0" cy="5396565"/>
          </a:xfrm>
          <a:prstGeom prst="line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4635770" y="1048081"/>
            <a:ext cx="0" cy="5396565"/>
          </a:xfrm>
          <a:prstGeom prst="line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uppieren 146"/>
          <p:cNvGrpSpPr/>
          <p:nvPr/>
        </p:nvGrpSpPr>
        <p:grpSpPr>
          <a:xfrm>
            <a:off x="427788" y="4253137"/>
            <a:ext cx="2952328" cy="2056183"/>
            <a:chOff x="1187624" y="3753061"/>
            <a:chExt cx="2952328" cy="2056183"/>
          </a:xfrm>
        </p:grpSpPr>
        <p:sp>
          <p:nvSpPr>
            <p:cNvPr id="143" name="Abgerundetes Rechteck 142"/>
            <p:cNvSpPr/>
            <p:nvPr/>
          </p:nvSpPr>
          <p:spPr bwMode="auto">
            <a:xfrm>
              <a:off x="1187624" y="3753061"/>
              <a:ext cx="2952328" cy="2056183"/>
            </a:xfrm>
            <a:prstGeom prst="round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round/>
              <a:headEnd type="none" w="sm" len="sm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t" anchorCtr="1" compatLnSpc="1">
              <a:prstTxWarp prst="textNoShape">
                <a:avLst/>
              </a:prstTxWarp>
            </a:bodyPr>
            <a:lstStyle/>
            <a:p>
              <a:pPr algn="r" defTabSz="920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200" b="1" dirty="0" err="1" smtClean="0">
                  <a:solidFill>
                    <a:srgbClr val="2C2C2C"/>
                  </a:solidFill>
                </a:rPr>
                <a:t>WebPagetest</a:t>
              </a:r>
              <a:r>
                <a:rPr lang="de-DE" sz="1200" b="1" dirty="0" smtClean="0">
                  <a:solidFill>
                    <a:srgbClr val="2C2C2C"/>
                  </a:solidFill>
                </a:rPr>
                <a:t>-Server</a:t>
              </a:r>
            </a:p>
            <a:p>
              <a:pPr algn="r" defTabSz="920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200" b="1" dirty="0" smtClean="0">
                  <a:solidFill>
                    <a:srgbClr val="2C2C2C"/>
                  </a:solidFill>
                </a:rPr>
                <a:t>http://prod.server01.wpt.iteratec.de</a:t>
              </a:r>
            </a:p>
          </p:txBody>
        </p:sp>
        <p:pic>
          <p:nvPicPr>
            <p:cNvPr id="146" name="Grafik 14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989" y="4651380"/>
              <a:ext cx="1558851" cy="1036145"/>
            </a:xfrm>
            <a:prstGeom prst="rect">
              <a:avLst/>
            </a:prstGeom>
          </p:spPr>
        </p:pic>
        <p:pic>
          <p:nvPicPr>
            <p:cNvPr id="145" name="Grafik 14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610" y="4318754"/>
              <a:ext cx="1440160" cy="1286880"/>
            </a:xfrm>
            <a:prstGeom prst="rect">
              <a:avLst/>
            </a:prstGeom>
          </p:spPr>
        </p:pic>
      </p:grpSp>
      <p:grpSp>
        <p:nvGrpSpPr>
          <p:cNvPr id="150" name="Gruppieren 149"/>
          <p:cNvGrpSpPr/>
          <p:nvPr/>
        </p:nvGrpSpPr>
        <p:grpSpPr>
          <a:xfrm>
            <a:off x="395536" y="1412776"/>
            <a:ext cx="3312368" cy="2027442"/>
            <a:chOff x="179512" y="1294405"/>
            <a:chExt cx="3312368" cy="2027442"/>
          </a:xfrm>
        </p:grpSpPr>
        <p:sp>
          <p:nvSpPr>
            <p:cNvPr id="144" name="Abgerundetes Rechteck 143"/>
            <p:cNvSpPr/>
            <p:nvPr/>
          </p:nvSpPr>
          <p:spPr bwMode="auto">
            <a:xfrm>
              <a:off x="179512" y="1294405"/>
              <a:ext cx="3312368" cy="2027442"/>
            </a:xfrm>
            <a:prstGeom prst="round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round/>
              <a:headEnd type="none" w="sm" len="sm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t" anchorCtr="1" compatLnSpc="1">
              <a:prstTxWarp prst="textNoShape">
                <a:avLst/>
              </a:prstTxWarp>
            </a:bodyPr>
            <a:lstStyle/>
            <a:p>
              <a:pPr algn="ctr" defTabSz="920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200" b="1" dirty="0" err="1" smtClean="0">
                  <a:solidFill>
                    <a:srgbClr val="2C2C2C"/>
                  </a:solidFill>
                </a:rPr>
                <a:t>OpenSpeedMonitor</a:t>
              </a:r>
              <a:endParaRPr lang="de-DE" sz="1200" b="1" dirty="0" smtClean="0">
                <a:solidFill>
                  <a:srgbClr val="2C2C2C"/>
                </a:solidFill>
              </a:endParaRPr>
            </a:p>
            <a:p>
              <a:pPr algn="ctr" defTabSz="920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000" b="1" dirty="0" smtClean="0">
                  <a:solidFill>
                    <a:srgbClr val="2C2C2C"/>
                  </a:solidFill>
                </a:rPr>
                <a:t>http://openspeedmonitor.wpt.iteratec.de</a:t>
              </a:r>
            </a:p>
          </p:txBody>
        </p:sp>
        <p:pic>
          <p:nvPicPr>
            <p:cNvPr id="149" name="Grafik 14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960580"/>
              <a:ext cx="2030982" cy="1268503"/>
            </a:xfrm>
            <a:prstGeom prst="rect">
              <a:avLst/>
            </a:prstGeom>
          </p:spPr>
        </p:pic>
        <p:pic>
          <p:nvPicPr>
            <p:cNvPr id="148" name="Grafik 147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8751" y="1804215"/>
              <a:ext cx="2027326" cy="1262328"/>
            </a:xfrm>
            <a:prstGeom prst="rect">
              <a:avLst/>
            </a:prstGeom>
          </p:spPr>
        </p:pic>
      </p:grpSp>
      <p:cxnSp>
        <p:nvCxnSpPr>
          <p:cNvPr id="151" name="Gerade Verbindung 150"/>
          <p:cNvCxnSpPr/>
          <p:nvPr/>
        </p:nvCxnSpPr>
        <p:spPr>
          <a:xfrm>
            <a:off x="251520" y="1052736"/>
            <a:ext cx="0" cy="5396565"/>
          </a:xfrm>
          <a:prstGeom prst="line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feld 151"/>
          <p:cNvSpPr txBox="1"/>
          <p:nvPr/>
        </p:nvSpPr>
        <p:spPr>
          <a:xfrm>
            <a:off x="310276" y="1070473"/>
            <a:ext cx="4093521" cy="27029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b="1" dirty="0" smtClean="0">
                <a:solidFill>
                  <a:schemeClr val="tx2"/>
                </a:solidFill>
              </a:rPr>
              <a:t>STEUERUNG &amp; AUSWERTUNG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87196" y="1079241"/>
            <a:ext cx="1032928" cy="26152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b="1" dirty="0" smtClean="0">
                <a:solidFill>
                  <a:schemeClr val="tx2"/>
                </a:solidFill>
              </a:rPr>
              <a:t>MESSUNG</a:t>
            </a:r>
          </a:p>
        </p:txBody>
      </p:sp>
      <p:sp>
        <p:nvSpPr>
          <p:cNvPr id="155" name="Textfeld 154"/>
          <p:cNvSpPr txBox="1"/>
          <p:nvPr/>
        </p:nvSpPr>
        <p:spPr>
          <a:xfrm>
            <a:off x="7238052" y="1079240"/>
            <a:ext cx="1032928" cy="26152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b="1" dirty="0" smtClean="0">
                <a:solidFill>
                  <a:schemeClr val="tx2"/>
                </a:solidFill>
              </a:rPr>
              <a:t>WEBANWENDUNGEN</a:t>
            </a:r>
          </a:p>
        </p:txBody>
      </p:sp>
      <p:sp>
        <p:nvSpPr>
          <p:cNvPr id="11" name="Pfeil nach links 10"/>
          <p:cNvSpPr/>
          <p:nvPr/>
        </p:nvSpPr>
        <p:spPr>
          <a:xfrm>
            <a:off x="3230352" y="5008915"/>
            <a:ext cx="1394028" cy="444990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569636" y="4837818"/>
            <a:ext cx="1008112" cy="33262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r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b="1" dirty="0" err="1" smtClean="0"/>
              <a:t>getwork.php</a:t>
            </a:r>
            <a:endParaRPr lang="de-DE" sz="1200" b="1" dirty="0" smtClean="0"/>
          </a:p>
        </p:txBody>
      </p:sp>
      <p:sp>
        <p:nvSpPr>
          <p:cNvPr id="66" name="Textfeld 65"/>
          <p:cNvSpPr txBox="1"/>
          <p:nvPr/>
        </p:nvSpPr>
        <p:spPr>
          <a:xfrm>
            <a:off x="3569636" y="5400630"/>
            <a:ext cx="1008112" cy="33262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r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b="1" dirty="0" err="1" smtClean="0"/>
              <a:t>workdone.php</a:t>
            </a:r>
            <a:endParaRPr lang="de-DE" sz="1200" b="1" dirty="0" smtClean="0"/>
          </a:p>
        </p:txBody>
      </p:sp>
      <p:sp>
        <p:nvSpPr>
          <p:cNvPr id="67" name="Textfeld 66"/>
          <p:cNvSpPr txBox="1"/>
          <p:nvPr/>
        </p:nvSpPr>
        <p:spPr>
          <a:xfrm>
            <a:off x="782080" y="3568178"/>
            <a:ext cx="1008112" cy="33262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r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b="1" dirty="0" err="1" smtClean="0"/>
              <a:t>runtest.php</a:t>
            </a:r>
            <a:endParaRPr lang="de-DE" sz="1200" b="1" dirty="0" smtClean="0"/>
          </a:p>
        </p:txBody>
      </p:sp>
      <p:sp>
        <p:nvSpPr>
          <p:cNvPr id="68" name="Textfeld 67"/>
          <p:cNvSpPr txBox="1"/>
          <p:nvPr/>
        </p:nvSpPr>
        <p:spPr>
          <a:xfrm>
            <a:off x="2189988" y="3573016"/>
            <a:ext cx="1008112" cy="33262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r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b="1" dirty="0" err="1" smtClean="0"/>
              <a:t>xmlResult.php</a:t>
            </a:r>
            <a:endParaRPr lang="de-DE" sz="1200" b="1" dirty="0" smtClean="0"/>
          </a:p>
        </p:txBody>
      </p:sp>
      <p:sp>
        <p:nvSpPr>
          <p:cNvPr id="69" name="Pfeil nach links 68"/>
          <p:cNvSpPr/>
          <p:nvPr/>
        </p:nvSpPr>
        <p:spPr>
          <a:xfrm rot="16200000">
            <a:off x="1514828" y="3589881"/>
            <a:ext cx="910768" cy="444990"/>
          </a:xfrm>
          <a:prstGeom prst="leftArrow">
            <a:avLst>
              <a:gd name="adj1" fmla="val 50000"/>
              <a:gd name="adj2" fmla="val 7978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81818" y="1772816"/>
            <a:ext cx="536664" cy="50384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2800" b="1" dirty="0" smtClean="0"/>
              <a:t>2x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4839276" y="4609388"/>
            <a:ext cx="1343516" cy="33734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2000" b="1" dirty="0" smtClean="0"/>
              <a:t>1x Nexus5</a:t>
            </a:r>
          </a:p>
        </p:txBody>
      </p:sp>
    </p:spTree>
    <p:extLst>
      <p:ext uri="{BB962C8B-B14F-4D97-AF65-F5344CB8AC3E}">
        <p14:creationId xmlns:p14="http://schemas.microsoft.com/office/powerpoint/2010/main" val="108845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OpenSpeedMonitor</a:t>
            </a:r>
            <a:r>
              <a:rPr lang="de-DE" dirty="0" smtClean="0"/>
              <a:t> und </a:t>
            </a:r>
            <a:r>
              <a:rPr lang="de-DE" dirty="0"/>
              <a:t>Webperformance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Beispiel-Webseite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dirty="0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5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980728"/>
            <a:ext cx="5616624" cy="1413890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51520" y="2060848"/>
            <a:ext cx="4896544" cy="44644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dirty="0">
                <a:hlinkClick r:id="rId3"/>
              </a:rPr>
              <a:t>http://perf-test-suite-experiments.wpt.iteratec.de</a:t>
            </a:r>
            <a:r>
              <a:rPr lang="de-DE" sz="1200" dirty="0" smtClean="0">
                <a:hlinkClick r:id="rId3"/>
              </a:rPr>
              <a:t>/</a:t>
            </a:r>
            <a:endParaRPr lang="de-DE" sz="1200" dirty="0" smtClean="0"/>
          </a:p>
          <a:p>
            <a:pPr marL="270000" indent="-270000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de-DE" dirty="0" smtClean="0"/>
              <a:t>Stellt typische Produktliste eines Shops dar</a:t>
            </a:r>
          </a:p>
          <a:p>
            <a:pPr marL="270000" indent="-270000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de-DE" dirty="0" err="1" smtClean="0"/>
              <a:t>Performt</a:t>
            </a:r>
            <a:r>
              <a:rPr lang="de-DE" dirty="0" smtClean="0"/>
              <a:t> sehr schlecht</a:t>
            </a:r>
          </a:p>
          <a:p>
            <a:pPr marL="270000" indent="-270000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de-DE" b="1" dirty="0" smtClean="0"/>
          </a:p>
          <a:p>
            <a:pPr marL="270000" indent="-270000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de-DE" b="1" dirty="0" smtClean="0"/>
              <a:t>Woran und wie sieht man das?</a:t>
            </a:r>
          </a:p>
          <a:p>
            <a:pPr marL="727200" lvl="1" indent="-270000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de-DE" dirty="0" smtClean="0"/>
              <a:t>Developer-Tools Browser</a:t>
            </a:r>
          </a:p>
          <a:p>
            <a:pPr marL="727200" lvl="1" indent="-270000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de-DE" dirty="0" err="1" smtClean="0"/>
              <a:t>OpenSpeedMonitor</a:t>
            </a:r>
            <a:r>
              <a:rPr lang="de-DE" dirty="0" smtClean="0"/>
              <a:t> / Webpagetest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7123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OpenSpeedMonitor</a:t>
            </a:r>
            <a:r>
              <a:rPr lang="de-DE" dirty="0" smtClean="0"/>
              <a:t> und </a:t>
            </a:r>
            <a:r>
              <a:rPr lang="de-DE" dirty="0"/>
              <a:t>Webperformance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Beispiel-Webseite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dirty="0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6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980728"/>
            <a:ext cx="5616624" cy="1413890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51520" y="1340768"/>
            <a:ext cx="4896544" cy="51125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dirty="0">
                <a:hlinkClick r:id="rId3"/>
              </a:rPr>
              <a:t>http://perf-test-suite-experiments.wpt.iteratec.de</a:t>
            </a:r>
            <a:r>
              <a:rPr lang="de-DE" sz="1200" dirty="0" smtClean="0">
                <a:hlinkClick r:id="rId3"/>
              </a:rPr>
              <a:t>/</a:t>
            </a:r>
            <a:endParaRPr lang="de-DE" sz="1200" dirty="0" smtClean="0"/>
          </a:p>
          <a:p>
            <a:pPr marL="270000" indent="-270000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de-DE" sz="1600" dirty="0" smtClean="0"/>
              <a:t>Immer positiv denken:</a:t>
            </a:r>
            <a:br>
              <a:rPr lang="de-DE" sz="1600" dirty="0" smtClean="0"/>
            </a:br>
            <a:r>
              <a:rPr lang="de-DE" sz="1600" dirty="0" smtClean="0"/>
              <a:t>Viel Potenzial zur Optimierung!</a:t>
            </a:r>
          </a:p>
          <a:p>
            <a:pPr marL="270000" indent="-270000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de-DE" sz="1600" dirty="0"/>
          </a:p>
          <a:p>
            <a:pPr marL="270000" indent="-270000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de-DE" sz="1600" dirty="0" smtClean="0"/>
              <a:t>Der Code der Seite liegt auf </a:t>
            </a:r>
            <a:r>
              <a:rPr lang="de-DE" sz="1600" dirty="0" err="1" smtClean="0"/>
              <a:t>github</a:t>
            </a:r>
            <a:r>
              <a:rPr lang="de-DE" sz="1600" dirty="0" smtClean="0"/>
              <a:t>:</a:t>
            </a:r>
            <a:br>
              <a:rPr lang="de-DE" sz="1600" dirty="0" smtClean="0"/>
            </a:br>
            <a:r>
              <a:rPr lang="de-DE" sz="1100" i="1" dirty="0" err="1"/>
              <a:t>git</a:t>
            </a:r>
            <a:r>
              <a:rPr lang="de-DE" sz="1100" i="1" dirty="0"/>
              <a:t> </a:t>
            </a:r>
            <a:r>
              <a:rPr lang="de-DE" sz="1100" i="1" dirty="0" err="1"/>
              <a:t>clone</a:t>
            </a:r>
            <a:r>
              <a:rPr lang="de-DE" sz="1100" i="1" dirty="0"/>
              <a:t> https://github.com/IteraSpeed/perf-test-suite-experiments.git</a:t>
            </a:r>
          </a:p>
          <a:p>
            <a:pPr marL="270000" indent="-270000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de-DE" sz="1600" dirty="0" smtClean="0"/>
              <a:t>Mit dem folgenden User könnt ihr eigene Seiten pushen:</a:t>
            </a:r>
            <a:br>
              <a:rPr lang="de-DE" sz="1600" dirty="0" smtClean="0"/>
            </a:br>
            <a:r>
              <a:rPr lang="de-DE" sz="1600" dirty="0" smtClean="0"/>
              <a:t>Username = </a:t>
            </a:r>
            <a:r>
              <a:rPr lang="de-DE" sz="2400" b="1" dirty="0" err="1" smtClean="0"/>
              <a:t>wpt-iteratec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smtClean="0"/>
              <a:t>Passwort = </a:t>
            </a:r>
            <a:r>
              <a:rPr lang="de-DE" sz="2400" b="1" dirty="0" smtClean="0"/>
              <a:t>DMhewcuRb1</a:t>
            </a:r>
            <a:r>
              <a:rPr lang="de-DE" sz="1600" b="1" dirty="0" smtClean="0"/>
              <a:t/>
            </a:r>
            <a:br>
              <a:rPr lang="de-DE" sz="1600" b="1" dirty="0" smtClean="0"/>
            </a:br>
            <a:r>
              <a:rPr lang="de-DE" sz="1600" dirty="0" err="1" smtClean="0"/>
              <a:t>z.B</a:t>
            </a:r>
            <a:r>
              <a:rPr lang="de-DE" sz="1600" dirty="0" smtClean="0"/>
              <a:t>:</a:t>
            </a:r>
            <a:br>
              <a:rPr lang="de-DE" sz="1600" dirty="0" smtClean="0"/>
            </a:br>
            <a:r>
              <a:rPr lang="de-DE" sz="1200" i="1" dirty="0" smtClean="0"/>
              <a:t>cd </a:t>
            </a:r>
            <a:r>
              <a:rPr lang="de-DE" sz="1200" i="1" dirty="0" err="1" smtClean="0"/>
              <a:t>perf</a:t>
            </a:r>
            <a:r>
              <a:rPr lang="de-DE" sz="1200" i="1" dirty="0" smtClean="0"/>
              <a:t>-test-suite-experiments</a:t>
            </a:r>
            <a:br>
              <a:rPr lang="de-DE" sz="1200" i="1" dirty="0" smtClean="0"/>
            </a:br>
            <a:r>
              <a:rPr lang="de-DE" sz="1200" i="1" dirty="0" err="1" smtClean="0"/>
              <a:t>cp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index.php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nilskuhn.php</a:t>
            </a:r>
            <a:r>
              <a:rPr lang="de-DE" sz="1200" i="1" dirty="0" smtClean="0"/>
              <a:t/>
            </a:r>
            <a:br>
              <a:rPr lang="de-DE" sz="1200" i="1" dirty="0" smtClean="0"/>
            </a:br>
            <a:r>
              <a:rPr lang="de-DE" sz="1200" i="1" dirty="0" smtClean="0"/>
              <a:t>… Optimierung</a:t>
            </a:r>
            <a:br>
              <a:rPr lang="de-DE" sz="1200" i="1" dirty="0" smtClean="0"/>
            </a:br>
            <a:r>
              <a:rPr lang="de-DE" sz="1200" i="1" dirty="0" err="1" smtClean="0"/>
              <a:t>git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add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nilskuhn.php</a:t>
            </a:r>
            <a:r>
              <a:rPr lang="de-DE" sz="1200" i="1" dirty="0" smtClean="0"/>
              <a:t/>
            </a:r>
            <a:br>
              <a:rPr lang="de-DE" sz="1200" i="1" dirty="0" smtClean="0"/>
            </a:br>
            <a:r>
              <a:rPr lang="de-DE" sz="1200" i="1" dirty="0" err="1" smtClean="0"/>
              <a:t>git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commit</a:t>
            </a:r>
            <a:r>
              <a:rPr lang="de-DE" sz="1200" i="1" dirty="0" smtClean="0"/>
              <a:t> -m „a </a:t>
            </a:r>
            <a:r>
              <a:rPr lang="de-DE" sz="1200" i="1" dirty="0" err="1" smtClean="0"/>
              <a:t>lot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faster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now</a:t>
            </a:r>
            <a:r>
              <a:rPr lang="de-DE" sz="1200" i="1" dirty="0" smtClean="0"/>
              <a:t>“</a:t>
            </a:r>
            <a:br>
              <a:rPr lang="de-DE" sz="1200" i="1" dirty="0" smtClean="0"/>
            </a:br>
            <a:r>
              <a:rPr lang="de-DE" sz="1200" i="1" dirty="0" err="1" smtClean="0"/>
              <a:t>git</a:t>
            </a:r>
            <a:r>
              <a:rPr lang="de-DE" sz="1200" i="1" dirty="0" smtClean="0"/>
              <a:t> push </a:t>
            </a:r>
            <a:r>
              <a:rPr lang="de-DE" sz="1200" i="1" dirty="0" err="1" smtClean="0"/>
              <a:t>origin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master:master</a:t>
            </a:r>
            <a:endParaRPr lang="de-DE" sz="1200" i="1" dirty="0" smtClean="0"/>
          </a:p>
          <a:p>
            <a:pPr marL="270000" indent="-270000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de-DE" sz="1600" dirty="0" smtClean="0"/>
              <a:t>Jeder push ist nach 1 Minute online</a:t>
            </a:r>
            <a:r>
              <a:rPr lang="de-DE" sz="1600" i="1" dirty="0" smtClean="0"/>
              <a:t/>
            </a:r>
            <a:br>
              <a:rPr lang="de-DE" sz="1600" i="1" dirty="0" smtClean="0"/>
            </a:br>
            <a:endParaRPr lang="de-DE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29773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49735" y="1063369"/>
            <a:ext cx="8640762" cy="863873"/>
          </a:xfrm>
        </p:spPr>
        <p:txBody>
          <a:bodyPr/>
          <a:lstStyle/>
          <a:p>
            <a:r>
              <a:rPr lang="de-DE" dirty="0" smtClean="0"/>
              <a:t>Grundidee: </a:t>
            </a:r>
            <a:endParaRPr lang="de-DE" dirty="0"/>
          </a:p>
          <a:p>
            <a:pPr lvl="1"/>
            <a:r>
              <a:rPr lang="de-DE" dirty="0" smtClean="0"/>
              <a:t>Bilder die initial sichtbar sind sollten direkt geladen werden </a:t>
            </a:r>
          </a:p>
          <a:p>
            <a:pPr lvl="1"/>
            <a:r>
              <a:rPr lang="de-DE" dirty="0" err="1"/>
              <a:t>A</a:t>
            </a:r>
            <a:r>
              <a:rPr lang="de-DE" dirty="0" err="1" smtClean="0"/>
              <a:t>alle</a:t>
            </a:r>
            <a:r>
              <a:rPr lang="de-DE" dirty="0" smtClean="0"/>
              <a:t> anderen Bilder werden erst anschließend nachgeladen.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Performance-Optimierung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6906774" y="188913"/>
            <a:ext cx="842690" cy="3429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Nur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 initial laden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7</a:t>
            </a:fld>
            <a:endParaRPr lang="de-D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774" y="2377628"/>
            <a:ext cx="2516937" cy="472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62" y="2119008"/>
            <a:ext cx="2664295" cy="229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Geschweifte Klammer rechts 12"/>
          <p:cNvSpPr/>
          <p:nvPr/>
        </p:nvSpPr>
        <p:spPr>
          <a:xfrm>
            <a:off x="5961557" y="2119008"/>
            <a:ext cx="485561" cy="2298957"/>
          </a:xfrm>
          <a:prstGeom prst="rightBrace">
            <a:avLst>
              <a:gd name="adj1" fmla="val 8333"/>
              <a:gd name="adj2" fmla="val 22158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6447118" y="2298720"/>
            <a:ext cx="1800200" cy="698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Above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the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fold</a:t>
            </a:r>
            <a:r>
              <a:rPr lang="de-DE" sz="1600" dirty="0" smtClean="0">
                <a:solidFill>
                  <a:schemeClr val="tx1"/>
                </a:solidFill>
              </a:rPr>
              <a:t> Bereich</a:t>
            </a:r>
          </a:p>
        </p:txBody>
      </p:sp>
      <p:cxnSp>
        <p:nvCxnSpPr>
          <p:cNvPr id="16" name="Gerade Verbindung mit Pfeil 15"/>
          <p:cNvCxnSpPr>
            <a:stCxn id="18" idx="1"/>
            <a:endCxn id="64" idx="3"/>
          </p:cNvCxnSpPr>
          <p:nvPr/>
        </p:nvCxnSpPr>
        <p:spPr>
          <a:xfrm flipH="1" flipV="1">
            <a:off x="5745534" y="3013845"/>
            <a:ext cx="727080" cy="585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8" idx="1"/>
            <a:endCxn id="58" idx="0"/>
          </p:cNvCxnSpPr>
          <p:nvPr/>
        </p:nvCxnSpPr>
        <p:spPr>
          <a:xfrm flipH="1">
            <a:off x="4322929" y="3599266"/>
            <a:ext cx="2149685" cy="314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6472614" y="3131214"/>
            <a:ext cx="198781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Bilder in diesem Bereich werden direkt geladen</a:t>
            </a:r>
          </a:p>
        </p:txBody>
      </p:sp>
      <p:cxnSp>
        <p:nvCxnSpPr>
          <p:cNvPr id="27" name="Gerade Verbindung mit Pfeil 26"/>
          <p:cNvCxnSpPr>
            <a:stCxn id="18" idx="1"/>
            <a:endCxn id="53" idx="0"/>
          </p:cNvCxnSpPr>
          <p:nvPr/>
        </p:nvCxnSpPr>
        <p:spPr>
          <a:xfrm flipH="1">
            <a:off x="3768027" y="3599266"/>
            <a:ext cx="2704587" cy="314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8" idx="1"/>
            <a:endCxn id="59" idx="0"/>
          </p:cNvCxnSpPr>
          <p:nvPr/>
        </p:nvCxnSpPr>
        <p:spPr>
          <a:xfrm flipH="1">
            <a:off x="4878724" y="3599266"/>
            <a:ext cx="1593890" cy="314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8" idx="1"/>
            <a:endCxn id="60" idx="0"/>
          </p:cNvCxnSpPr>
          <p:nvPr/>
        </p:nvCxnSpPr>
        <p:spPr>
          <a:xfrm flipH="1">
            <a:off x="5424211" y="3599266"/>
            <a:ext cx="1048403" cy="312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3518712" y="3913548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073614" y="3913548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629409" y="3913548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174896" y="3912178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493412" y="2624400"/>
            <a:ext cx="2252122" cy="778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518712" y="4921660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073614" y="4921660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4629409" y="4921660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5174896" y="4920290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3507814" y="5888914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062716" y="5888914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4618511" y="5888914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5163998" y="5887544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934499" y="4943840"/>
            <a:ext cx="2049016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Bilder in diesem Bereich werden erst geladen, wenn „</a:t>
            </a:r>
            <a:r>
              <a:rPr lang="de-DE" sz="1400" dirty="0" err="1">
                <a:solidFill>
                  <a:schemeClr val="tx1"/>
                </a:solidFill>
              </a:rPr>
              <a:t>A</a:t>
            </a:r>
            <a:r>
              <a:rPr lang="de-DE" sz="1400" dirty="0" err="1" smtClean="0">
                <a:solidFill>
                  <a:schemeClr val="tx1"/>
                </a:solidFill>
              </a:rPr>
              <a:t>bove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the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fold</a:t>
            </a:r>
            <a:r>
              <a:rPr lang="de-DE" sz="1400" dirty="0" smtClean="0">
                <a:solidFill>
                  <a:schemeClr val="tx1"/>
                </a:solidFill>
              </a:rPr>
              <a:t>“ Bereich geladen wurde</a:t>
            </a:r>
            <a:br>
              <a:rPr lang="de-DE" sz="1400" dirty="0" smtClean="0">
                <a:solidFill>
                  <a:schemeClr val="tx1"/>
                </a:solidFill>
              </a:rPr>
            </a:br>
            <a:r>
              <a:rPr lang="de-DE" sz="1400" dirty="0" smtClean="0">
                <a:solidFill>
                  <a:schemeClr val="tx1"/>
                </a:solidFill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</a:rPr>
              <a:t>window.onload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2" name="Gerade Verbindung mit Pfeil 151"/>
          <p:cNvCxnSpPr>
            <a:endCxn id="143" idx="2"/>
          </p:cNvCxnSpPr>
          <p:nvPr/>
        </p:nvCxnSpPr>
        <p:spPr>
          <a:xfrm flipV="1">
            <a:off x="3186038" y="5229200"/>
            <a:ext cx="581989" cy="35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Gerade Verbindung mit Pfeil 154"/>
          <p:cNvCxnSpPr>
            <a:endCxn id="144" idx="2"/>
          </p:cNvCxnSpPr>
          <p:nvPr/>
        </p:nvCxnSpPr>
        <p:spPr>
          <a:xfrm flipV="1">
            <a:off x="3186038" y="5229200"/>
            <a:ext cx="1136891" cy="35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>
            <a:endCxn id="145" idx="2"/>
          </p:cNvCxnSpPr>
          <p:nvPr/>
        </p:nvCxnSpPr>
        <p:spPr>
          <a:xfrm flipV="1">
            <a:off x="3186038" y="5229200"/>
            <a:ext cx="1692686" cy="35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Gerade Verbindung mit Pfeil 160"/>
          <p:cNvCxnSpPr>
            <a:endCxn id="146" idx="2"/>
          </p:cNvCxnSpPr>
          <p:nvPr/>
        </p:nvCxnSpPr>
        <p:spPr>
          <a:xfrm flipV="1">
            <a:off x="3186038" y="5227830"/>
            <a:ext cx="2238173" cy="36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>
            <a:endCxn id="147" idx="0"/>
          </p:cNvCxnSpPr>
          <p:nvPr/>
        </p:nvCxnSpPr>
        <p:spPr>
          <a:xfrm>
            <a:off x="3186038" y="5588555"/>
            <a:ext cx="571091" cy="30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>
            <a:endCxn id="148" idx="0"/>
          </p:cNvCxnSpPr>
          <p:nvPr/>
        </p:nvCxnSpPr>
        <p:spPr>
          <a:xfrm>
            <a:off x="3186038" y="5588555"/>
            <a:ext cx="1125993" cy="30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Gerade Verbindung mit Pfeil 169"/>
          <p:cNvCxnSpPr/>
          <p:nvPr/>
        </p:nvCxnSpPr>
        <p:spPr>
          <a:xfrm>
            <a:off x="3186038" y="5588555"/>
            <a:ext cx="2238173" cy="424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Gerade Verbindung mit Pfeil 172"/>
          <p:cNvCxnSpPr>
            <a:endCxn id="149" idx="0"/>
          </p:cNvCxnSpPr>
          <p:nvPr/>
        </p:nvCxnSpPr>
        <p:spPr>
          <a:xfrm>
            <a:off x="3186038" y="5588555"/>
            <a:ext cx="1681788" cy="30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hteck 220"/>
          <p:cNvSpPr/>
          <p:nvPr/>
        </p:nvSpPr>
        <p:spPr>
          <a:xfrm>
            <a:off x="10737144" y="5014790"/>
            <a:ext cx="6089596" cy="480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0674940" y="7032564"/>
            <a:ext cx="6151800" cy="35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Wie wirkt sich diese Optimierung aus?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10656806" y="-2244064"/>
            <a:ext cx="6089596" cy="480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pic>
        <p:nvPicPr>
          <p:cNvPr id="16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8155" y="-1728704"/>
            <a:ext cx="5591754" cy="158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12211" y="439612"/>
            <a:ext cx="5623644" cy="159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Rechteck 167"/>
          <p:cNvSpPr/>
          <p:nvPr/>
        </p:nvSpPr>
        <p:spPr>
          <a:xfrm>
            <a:off x="10812211" y="-2160752"/>
            <a:ext cx="5623644" cy="373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Ladezeiten ohne Optimierung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10812210" y="-512"/>
            <a:ext cx="5623644" cy="373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Ladezeiten </a:t>
            </a:r>
            <a:r>
              <a:rPr lang="de-DE" sz="1600" dirty="0" smtClean="0">
                <a:solidFill>
                  <a:schemeClr val="tx1"/>
                </a:solidFill>
              </a:rPr>
              <a:t>mit Optimierung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71" name="Gerade Verbindung mit Pfeil 170"/>
          <p:cNvCxnSpPr/>
          <p:nvPr/>
        </p:nvCxnSpPr>
        <p:spPr>
          <a:xfrm flipH="1" flipV="1">
            <a:off x="12762744" y="-1584688"/>
            <a:ext cx="2505378" cy="1142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mit Pfeil 205"/>
          <p:cNvCxnSpPr/>
          <p:nvPr/>
        </p:nvCxnSpPr>
        <p:spPr>
          <a:xfrm flipH="1">
            <a:off x="12606450" y="585991"/>
            <a:ext cx="2664296" cy="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hteck 174"/>
          <p:cNvSpPr/>
          <p:nvPr/>
        </p:nvSpPr>
        <p:spPr>
          <a:xfrm>
            <a:off x="15270746" y="-1976143"/>
            <a:ext cx="1319469" cy="32109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lila </a:t>
            </a:r>
            <a:r>
              <a:rPr lang="de-DE" sz="1600" dirty="0" smtClean="0">
                <a:solidFill>
                  <a:schemeClr val="tx1"/>
                </a:solidFill>
              </a:rPr>
              <a:t>Linie zeigt Zeit bis Website bereit steht</a:t>
            </a:r>
          </a:p>
        </p:txBody>
      </p:sp>
      <p:sp>
        <p:nvSpPr>
          <p:cNvPr id="222" name="Rechteck 221"/>
          <p:cNvSpPr/>
          <p:nvPr/>
        </p:nvSpPr>
        <p:spPr>
          <a:xfrm>
            <a:off x="10674940" y="7330350"/>
            <a:ext cx="6151800" cy="350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Das sieht man im </a:t>
            </a:r>
            <a:r>
              <a:rPr lang="de-DE" sz="1600" b="1" dirty="0" err="1" smtClean="0">
                <a:solidFill>
                  <a:schemeClr val="tx1"/>
                </a:solidFill>
              </a:rPr>
              <a:t>OpenSpeedMonitor</a:t>
            </a:r>
            <a:endParaRPr lang="de-DE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16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31875 0.00232 " pathEditMode="fixed" rAng="0" ptsTypes="AA">
                                      <p:cBhvr>
                                        <p:cTn id="72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11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31875 0.00232 " pathEditMode="fixed" rAng="0" ptsTypes="AA">
                                      <p:cBhvr>
                                        <p:cTn id="74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11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2" presetClass="exit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3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3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3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3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3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3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3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3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3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3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3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3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3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3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3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3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9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40"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"/>
                            </p:stCondLst>
                            <p:childTnLst>
                              <p:par>
                                <p:cTn id="148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424 -0.4324 L -0.21389 -0.42499 " pathEditMode="fixed" rAng="0" ptsTypes="AA">
                                      <p:cBhvr>
                                        <p:cTn id="149" dur="300" spd="-100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17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58 -0.43131 L -0.81389 -0.48687 " pathEditMode="fixed" rAng="0" ptsTypes="AA">
                                      <p:cBhvr>
                                        <p:cTn id="153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2778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423 -0.4324 L -0.8203 -0.04838 " pathEditMode="fixed" rAng="0" ptsTypes="AA">
                                      <p:cBhvr>
                                        <p:cTn id="155" dur="300" spd="-100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1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xit" presetSubtype="2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3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3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00"/>
                            </p:stCondLst>
                            <p:childTnLst>
                              <p:par>
                                <p:cTn id="16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538 0.62593 L -0.23941 0.90325 " pathEditMode="fixed" rAng="0" ptsTypes="AA">
                                      <p:cBhvr>
                                        <p:cTn id="168" dur="300" spd="-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9" y="13866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538 0.62617 L -0.23941 0.75233 " pathEditMode="fixed" rAng="0" ptsTypes="AA">
                                      <p:cBhvr>
                                        <p:cTn id="170" dur="300" spd="-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9" y="6296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538 0.62616 L -0.23941 0.58843 " pathEditMode="fixed" rAng="0" ptsTypes="AA">
                                      <p:cBhvr>
                                        <p:cTn id="172" dur="300" spd="-100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9" y="-1898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538 0.62594 L -0.23941 0.43542 " pathEditMode="fixed" rAng="0" ptsTypes="AA">
                                      <p:cBhvr>
                                        <p:cTn id="174" dur="300" spd="-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9" y="-9537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538 0.62593 L -0.49166 0.66945 " pathEditMode="fixed" rAng="0" ptsTypes="AA">
                                      <p:cBhvr>
                                        <p:cTn id="176" dur="300" spd="-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2176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537 0.62593 L -0.28229 0.84562 " pathEditMode="fixed" rAng="0" ptsTypes="AA">
                                      <p:cBhvr>
                                        <p:cTn id="178" dur="300" spd="-100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46" y="10972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557 0.62615 L -0.27396 0.5301 " pathEditMode="fixed" rAng="0" ptsTypes="AA">
                                      <p:cBhvr>
                                        <p:cTn id="180" dur="300" spd="-100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0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8" grpId="0"/>
      <p:bldP spid="18" grpId="1"/>
      <p:bldP spid="64" grpId="0"/>
      <p:bldP spid="151" grpId="0"/>
      <p:bldP spid="151" grpId="1"/>
      <p:bldP spid="163" grpId="0" animBg="1"/>
      <p:bldP spid="163" grpId="1" animBg="1"/>
      <p:bldP spid="163" grpId="2" animBg="1"/>
      <p:bldP spid="168" grpId="0" animBg="1"/>
      <p:bldP spid="203" grpId="0" animBg="1"/>
      <p:bldP spid="175" grpId="0" animBg="1"/>
      <p:bldP spid="222" grpId="0"/>
      <p:bldP spid="2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SIZE</a:t>
            </a:r>
            <a:r>
              <a:rPr lang="de-DE" baseline="30000" dirty="0" err="1" smtClean="0"/>
              <a:t>matters</a:t>
            </a:r>
            <a:endParaRPr lang="en-AU" baseline="3000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CSS</a:t>
            </a:r>
          </a:p>
          <a:p>
            <a:pPr lvl="1"/>
            <a:r>
              <a:rPr lang="de-DE" dirty="0" smtClean="0"/>
              <a:t>217.1kB -&gt; 171.8kB </a:t>
            </a:r>
          </a:p>
          <a:p>
            <a:pPr lvl="1"/>
            <a:r>
              <a:rPr lang="de-DE" dirty="0" smtClean="0"/>
              <a:t>Reduzierung um ca. 20%</a:t>
            </a:r>
            <a:endParaRPr lang="en-AU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JS</a:t>
            </a:r>
          </a:p>
          <a:p>
            <a:pPr lvl="1"/>
            <a:r>
              <a:rPr lang="de-DE" dirty="0" smtClean="0"/>
              <a:t>250.5kB -&gt; 172.9kB</a:t>
            </a:r>
          </a:p>
          <a:p>
            <a:pPr lvl="1"/>
            <a:r>
              <a:rPr lang="de-DE" dirty="0" smtClean="0"/>
              <a:t>Reduzierung um ca. 30%</a:t>
            </a:r>
            <a:endParaRPr lang="en-AU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Minimieren des Speicherbedarfs der Codebasis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26"/>
          <a:stretch/>
        </p:blipFill>
        <p:spPr bwMode="auto">
          <a:xfrm>
            <a:off x="93557" y="3429000"/>
            <a:ext cx="8956886" cy="93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4" y="4837262"/>
            <a:ext cx="7965052" cy="111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8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iteratec-2011">
      <a:dk1>
        <a:srgbClr val="000000"/>
      </a:dk1>
      <a:lt1>
        <a:srgbClr val="FFFFFF"/>
      </a:lt1>
      <a:dk2>
        <a:srgbClr val="A9218E"/>
      </a:dk2>
      <a:lt2>
        <a:srgbClr val="DBD1D8"/>
      </a:lt2>
      <a:accent1>
        <a:srgbClr val="927D87"/>
      </a:accent1>
      <a:accent2>
        <a:srgbClr val="FFEDA9"/>
      </a:accent2>
      <a:accent3>
        <a:srgbClr val="CCC1C5"/>
      </a:accent3>
      <a:accent4>
        <a:srgbClr val="F2CBFE"/>
      </a:accent4>
      <a:accent5>
        <a:srgbClr val="5B3E4B"/>
      </a:accent5>
      <a:accent6>
        <a:srgbClr val="F2EEF1"/>
      </a:accent6>
      <a:hlink>
        <a:srgbClr val="5B3E4B"/>
      </a:hlink>
      <a:folHlink>
        <a:srgbClr val="FFEDA9"/>
      </a:folHlink>
    </a:clrScheme>
    <a:fontScheme name="iteratec-2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nym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lIns="72000" rIns="72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270000" indent="-270000">
          <a:lnSpc>
            <a:spcPct val="110000"/>
          </a:lnSpc>
          <a:spcBef>
            <a:spcPts val="800"/>
          </a:spcBef>
          <a:buClr>
            <a:schemeClr val="tx2"/>
          </a:buClr>
          <a:buSzPct val="80000"/>
          <a:buFont typeface="Wingdings" panose="05000000000000000000" pitchFamily="2" charset="2"/>
          <a:buChar char="n"/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380</Words>
  <Application>Microsoft Office PowerPoint</Application>
  <PresentationFormat>Bildschirmpräsentation (4:3)</PresentationFormat>
  <Paragraphs>101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Default Theme</vt:lpstr>
      <vt:lpstr>Workshop 2015</vt:lpstr>
      <vt:lpstr>OpenSpeedMonitor und Webperformance</vt:lpstr>
      <vt:lpstr>OpenSpeedMonitor und Webperformance</vt:lpstr>
      <vt:lpstr>OpenSpeedMonitor und WebPagetest</vt:lpstr>
      <vt:lpstr>OpenSpeedMonitor und Webperformance</vt:lpstr>
      <vt:lpstr>OpenSpeedMonitor und Webperformance</vt:lpstr>
      <vt:lpstr>Performance-Optimierung</vt:lpstr>
      <vt:lpstr>SIZEmatters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2015</dc:title>
  <dc:creator>nkuhn</dc:creator>
  <cp:lastModifiedBy>nkuhn</cp:lastModifiedBy>
  <cp:revision>18</cp:revision>
  <dcterms:created xsi:type="dcterms:W3CDTF">2015-03-16T14:56:35Z</dcterms:created>
  <dcterms:modified xsi:type="dcterms:W3CDTF">2015-03-18T11:44:23Z</dcterms:modified>
</cp:coreProperties>
</file>