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8" r:id="rId3"/>
    <p:sldId id="269" r:id="rId4"/>
    <p:sldId id="270" r:id="rId5"/>
    <p:sldId id="277" r:id="rId6"/>
    <p:sldId id="272" r:id="rId7"/>
    <p:sldId id="280" r:id="rId8"/>
    <p:sldId id="283" r:id="rId9"/>
    <p:sldId id="285" r:id="rId10"/>
    <p:sldId id="289" r:id="rId11"/>
    <p:sldId id="286" r:id="rId12"/>
    <p:sldId id="273" r:id="rId13"/>
    <p:sldId id="278" r:id="rId14"/>
    <p:sldId id="275" r:id="rId15"/>
    <p:sldId id="268" r:id="rId16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pos="181">
          <p15:clr>
            <a:srgbClr val="A4A3A4"/>
          </p15:clr>
        </p15:guide>
        <p15:guide id="4" pos="55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0FE"/>
    <a:srgbClr val="A01010"/>
    <a:srgbClr val="EC463F"/>
    <a:srgbClr val="A1DAFD"/>
    <a:srgbClr val="95D5FD"/>
    <a:srgbClr val="BEE6FE"/>
    <a:srgbClr val="69C3FB"/>
    <a:srgbClr val="7ECCFC"/>
    <a:srgbClr val="CE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howGuides="1">
      <p:cViewPr varScale="1">
        <p:scale>
          <a:sx n="86" d="100"/>
          <a:sy n="86" d="100"/>
        </p:scale>
        <p:origin x="1493" y="58"/>
      </p:cViewPr>
      <p:guideLst>
        <p:guide orient="horz" pos="799"/>
        <p:guide orient="horz" pos="3997"/>
        <p:guide pos="181"/>
        <p:guide pos="55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58-4536-A5CA-A7169F0190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58-4536-A5CA-A7169F01900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B58-4536-A5CA-A7169F01900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866BF1-8AC5-4EF8-90D7-F2C94B538B27}" type="VALUE">
                      <a:rPr lang="en-US">
                        <a:solidFill>
                          <a:schemeClr val="bg1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B58-4536-A5CA-A7169F0190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Выявлено</c:v>
                </c:pt>
                <c:pt idx="1">
                  <c:v>Не выявлено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58-4536-A5CA-A7169F019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94238911725857"/>
          <c:y val="0.78299021561074966"/>
          <c:w val="0.57019590415879717"/>
          <c:h val="0.21700978438925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19-4557-9B56-EAC8FECDC2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19-4557-9B56-EAC8FECDC25E}"/>
              </c:ext>
            </c:extLst>
          </c:dPt>
          <c:dLbls>
            <c:dLbl>
              <c:idx val="1"/>
              <c:layout>
                <c:manualLayout>
                  <c:x val="6.9425619375624928E-2"/>
                  <c:y val="0.10553496178413166"/>
                </c:manualLayout>
              </c:layout>
              <c:tx>
                <c:rich>
                  <a:bodyPr/>
                  <a:lstStyle/>
                  <a:p>
                    <a:fld id="{B68E4CF1-9B89-4189-AAE4-93CF7F7106EA}" type="VALUE">
                      <a:rPr lang="en-US" sz="1100"/>
                      <a:pPr/>
                      <a:t>[ЗНАЧЕНИЕ]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519-4557-9B56-EAC8FECDC2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Выявлено</c:v>
                </c:pt>
                <c:pt idx="1">
                  <c:v>Не выявлено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19-4557-9B56-EAC8FECDC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94238911725857"/>
          <c:y val="0.78299021561074966"/>
          <c:w val="0.57019590415879717"/>
          <c:h val="0.21700978438925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1F-4D91-80B1-D2D2B063F8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1F-4D91-80B1-D2D2B063F8E6}"/>
              </c:ext>
            </c:extLst>
          </c:dPt>
          <c:dLbls>
            <c:dLbl>
              <c:idx val="1"/>
              <c:layout>
                <c:manualLayout>
                  <c:x val="5.3748348948882224E-2"/>
                  <c:y val="0.1106465102613329"/>
                </c:manualLayout>
              </c:layout>
              <c:tx>
                <c:rich>
                  <a:bodyPr/>
                  <a:lstStyle/>
                  <a:p>
                    <a:fld id="{B68E4CF1-9B89-4189-AAE4-93CF7F7106EA}" type="VALUE">
                      <a:rPr lang="en-US" sz="1100"/>
                      <a:pPr/>
                      <a:t>[ЗНАЧЕНИЕ]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C1F-4D91-80B1-D2D2B063F8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Выявлено</c:v>
                </c:pt>
                <c:pt idx="1">
                  <c:v>Не выявлено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1F-4D91-80B1-D2D2B063F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94238911725857"/>
          <c:y val="0.78299021561074966"/>
          <c:w val="0.57019590415879717"/>
          <c:h val="0.21700978438925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0B-4F31-A31E-947957B833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0B-4F31-A31E-947957B833F2}"/>
              </c:ext>
            </c:extLst>
          </c:dPt>
          <c:dLbls>
            <c:dLbl>
              <c:idx val="1"/>
              <c:layout>
                <c:manualLayout>
                  <c:x val="3.4151760915453841E-2"/>
                  <c:y val="9.0200316352527801E-2"/>
                </c:manualLayout>
              </c:layout>
              <c:tx>
                <c:rich>
                  <a:bodyPr/>
                  <a:lstStyle/>
                  <a:p>
                    <a:fld id="{B68E4CF1-9B89-4189-AAE4-93CF7F7106EA}" type="VALUE">
                      <a:rPr lang="en-US" sz="1000">
                        <a:solidFill>
                          <a:schemeClr val="bg1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F0B-4F31-A31E-947957B833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Выявлено</c:v>
                </c:pt>
                <c:pt idx="1">
                  <c:v>Не выявлено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0.94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0B-4F31-A31E-947957B83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94238911725857"/>
          <c:y val="0.78299021561074966"/>
          <c:w val="0.57019590415879717"/>
          <c:h val="0.21700978438925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0-4E06-81D8-D71246F2333E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40-4E06-81D8-D71246F233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5F9C42F-8DC6-4730-AECC-37E6F61462C2}" type="VALUE">
                      <a:rPr lang="en-US">
                        <a:solidFill>
                          <a:schemeClr val="accent1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C40-4E06-81D8-D71246F2333E}"/>
                </c:ext>
              </c:extLst>
            </c:dLbl>
            <c:dLbl>
              <c:idx val="1"/>
              <c:layout>
                <c:manualLayout>
                  <c:x val="6.7165376686540287E-3"/>
                  <c:y val="3.3039922401059338E-3"/>
                </c:manualLayout>
              </c:layout>
              <c:tx>
                <c:rich>
                  <a:bodyPr/>
                  <a:lstStyle/>
                  <a:p>
                    <a:fld id="{B68E4CF1-9B89-4189-AAE4-93CF7F7106EA}" type="VALUE">
                      <a:rPr lang="en-US" sz="1050">
                        <a:solidFill>
                          <a:schemeClr val="accent1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C40-4E06-81D8-D71246F23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Выявлено</c:v>
                </c:pt>
                <c:pt idx="1">
                  <c:v>Не выявлено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0.97</c:v>
                </c:pt>
                <c:pt idx="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40-4E06-81D8-D71246F23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94238911725857"/>
          <c:y val="0.78299021561074966"/>
          <c:w val="0.57019590415879717"/>
          <c:h val="0.21700978438925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93-46C0-B031-39D0A5BDB72F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93-46C0-B031-39D0A5BDB72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5F9C42F-8DC6-4730-AECC-37E6F61462C2}" type="VALU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893-46C0-B031-39D0A5BDB72F}"/>
                </c:ext>
              </c:extLst>
            </c:dLbl>
            <c:dLbl>
              <c:idx val="1"/>
              <c:layout>
                <c:manualLayout>
                  <c:x val="-1.2880050364774284E-2"/>
                  <c:y val="3.3973283103313649E-2"/>
                </c:manualLayout>
              </c:layout>
              <c:tx>
                <c:rich>
                  <a:bodyPr/>
                  <a:lstStyle/>
                  <a:p>
                    <a:fld id="{B68E4CF1-9B89-4189-AAE4-93CF7F7106EA}" type="VALUE">
                      <a:rPr lang="en-US" sz="1400" b="1">
                        <a:solidFill>
                          <a:schemeClr val="accent1"/>
                        </a:solidFill>
                      </a:rPr>
                      <a:pPr/>
                      <a:t>[ЗНАЧЕНИЕ]</a:t>
                    </a:fld>
                    <a:endParaRPr lang="ru-RU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893-46C0-B031-39D0A5BDB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Нормальные данные</c:v>
                </c:pt>
                <c:pt idx="1">
                  <c:v>Аномалии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94252</c:v>
                </c:pt>
                <c:pt idx="1">
                  <c:v>10473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93-46C0-B031-39D0A5BDB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94238911725857"/>
          <c:y val="0.78299021561074966"/>
          <c:w val="0.57019590415879717"/>
          <c:h val="0.217009784389250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срок окупаемости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403617921595456E-2"/>
          <c:y val="0.17036890704307012"/>
          <c:w val="0.93192764156809083"/>
          <c:h val="0.49062866013067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Стоимость проекта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Лист1!$A$2:$A$12</c:f>
              <c:strCache>
                <c:ptCount val="11"/>
                <c:pt idx="0">
                  <c:v>Запуск </c:v>
                </c:pt>
                <c:pt idx="1">
                  <c:v>1 год</c:v>
                </c:pt>
                <c:pt idx="2">
                  <c:v>2 год</c:v>
                </c:pt>
                <c:pt idx="3">
                  <c:v>3 год</c:v>
                </c:pt>
                <c:pt idx="4">
                  <c:v>4 год </c:v>
                </c:pt>
                <c:pt idx="5">
                  <c:v>5 год </c:v>
                </c:pt>
                <c:pt idx="6">
                  <c:v>6 год </c:v>
                </c:pt>
                <c:pt idx="7">
                  <c:v>7 год </c:v>
                </c:pt>
                <c:pt idx="8">
                  <c:v>8 год </c:v>
                </c:pt>
                <c:pt idx="9">
                  <c:v>9 год </c:v>
                </c:pt>
                <c:pt idx="10">
                  <c:v>10 год 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500540000</c:v>
                </c:pt>
                <c:pt idx="1">
                  <c:v>500540000</c:v>
                </c:pt>
                <c:pt idx="2">
                  <c:v>500540000</c:v>
                </c:pt>
                <c:pt idx="3">
                  <c:v>500540000</c:v>
                </c:pt>
                <c:pt idx="4">
                  <c:v>500540000</c:v>
                </c:pt>
                <c:pt idx="5">
                  <c:v>500540000</c:v>
                </c:pt>
                <c:pt idx="6">
                  <c:v>500540000</c:v>
                </c:pt>
                <c:pt idx="7">
                  <c:v>500540000</c:v>
                </c:pt>
                <c:pt idx="8">
                  <c:v>500540000</c:v>
                </c:pt>
                <c:pt idx="9">
                  <c:v>500540000</c:v>
                </c:pt>
                <c:pt idx="10">
                  <c:v>500540000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03-4020-A05B-FC9D0EACA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889360"/>
        <c:axId val="648891328"/>
      </c:barChart>
      <c:line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Полученная прибыль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Лист1!$A$2:$A$12</c:f>
              <c:strCache>
                <c:ptCount val="11"/>
                <c:pt idx="0">
                  <c:v>Запуск </c:v>
                </c:pt>
                <c:pt idx="1">
                  <c:v>1 год</c:v>
                </c:pt>
                <c:pt idx="2">
                  <c:v>2 год</c:v>
                </c:pt>
                <c:pt idx="3">
                  <c:v>3 год</c:v>
                </c:pt>
                <c:pt idx="4">
                  <c:v>4 год </c:v>
                </c:pt>
                <c:pt idx="5">
                  <c:v>5 год </c:v>
                </c:pt>
                <c:pt idx="6">
                  <c:v>6 год </c:v>
                </c:pt>
                <c:pt idx="7">
                  <c:v>7 год </c:v>
                </c:pt>
                <c:pt idx="8">
                  <c:v>8 год </c:v>
                </c:pt>
                <c:pt idx="9">
                  <c:v>9 год </c:v>
                </c:pt>
                <c:pt idx="10">
                  <c:v>10 год 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0</c:v>
                </c:pt>
                <c:pt idx="1">
                  <c:v>4996000</c:v>
                </c:pt>
                <c:pt idx="2">
                  <c:v>19984000</c:v>
                </c:pt>
                <c:pt idx="3">
                  <c:v>44963999.999999993</c:v>
                </c:pt>
                <c:pt idx="4">
                  <c:v>79936000</c:v>
                </c:pt>
                <c:pt idx="5">
                  <c:v>124900000</c:v>
                </c:pt>
                <c:pt idx="6">
                  <c:v>179855999.99999997</c:v>
                </c:pt>
                <c:pt idx="7">
                  <c:v>244803999.99999997</c:v>
                </c:pt>
                <c:pt idx="8">
                  <c:v>319744000</c:v>
                </c:pt>
                <c:pt idx="9">
                  <c:v>404676000</c:v>
                </c:pt>
                <c:pt idx="10">
                  <c:v>499600000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03-4020-A05B-FC9D0EACA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8889360"/>
        <c:axId val="648891328"/>
      </c:lineChart>
      <c:catAx>
        <c:axId val="64888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8891328"/>
        <c:crosses val="autoZero"/>
        <c:auto val="1"/>
        <c:lblAlgn val="ctr"/>
        <c:lblOffset val="100"/>
        <c:noMultiLvlLbl val="0"/>
      </c:catAx>
      <c:valAx>
        <c:axId val="648891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4888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D69B0-7918-4A77-A8CE-3CF65A22D940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5170-9209-4E68-8D4C-363495179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6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Заголовок слайда - </a:t>
            </a:r>
            <a:r>
              <a:rPr lang="en-US" dirty="0">
                <a:solidFill>
                  <a:srgbClr val="FF0000"/>
                </a:solidFill>
              </a:rPr>
              <a:t>Arial </a:t>
            </a:r>
            <a:r>
              <a:rPr lang="ru-RU" dirty="0">
                <a:solidFill>
                  <a:srgbClr val="FF0000"/>
                </a:solidFill>
              </a:rPr>
              <a:t>21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ru-RU" dirty="0">
                <a:solidFill>
                  <a:srgbClr val="FF0000"/>
                </a:solidFill>
              </a:rPr>
              <a:t>26, не более двух строк. Заголовок не должен перекрывать логотип компании</a:t>
            </a:r>
          </a:p>
          <a:p>
            <a:pPr marL="228600" indent="-2286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Тексты</a:t>
            </a:r>
            <a:r>
              <a:rPr lang="ru-RU" baseline="0" dirty="0">
                <a:solidFill>
                  <a:srgbClr val="FF0000"/>
                </a:solidFill>
              </a:rPr>
              <a:t> подзаголовков - </a:t>
            </a:r>
            <a:r>
              <a:rPr lang="en-US" dirty="0">
                <a:solidFill>
                  <a:srgbClr val="FF0000"/>
                </a:solidFill>
              </a:rPr>
              <a:t>Arial Bold </a:t>
            </a:r>
            <a:r>
              <a:rPr lang="ru-RU" dirty="0">
                <a:solidFill>
                  <a:srgbClr val="FF0000"/>
                </a:solidFill>
              </a:rPr>
              <a:t>16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ru-RU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Основной текст: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ru-RU" dirty="0">
                <a:solidFill>
                  <a:srgbClr val="FF0000"/>
                </a:solidFill>
              </a:rPr>
              <a:t>шрифт основного текста - </a:t>
            </a:r>
            <a:r>
              <a:rPr lang="en-US" dirty="0">
                <a:solidFill>
                  <a:srgbClr val="FF0000"/>
                </a:solidFill>
              </a:rPr>
              <a:t>Arial </a:t>
            </a:r>
            <a:r>
              <a:rPr lang="ru-RU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ru-RU" dirty="0">
                <a:solidFill>
                  <a:srgbClr val="FF0000"/>
                </a:solidFill>
              </a:rPr>
              <a:t>14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ru-RU" dirty="0">
                <a:solidFill>
                  <a:srgbClr val="FF0000"/>
                </a:solidFill>
              </a:rPr>
              <a:t>кол-во маркеров</a:t>
            </a:r>
            <a:r>
              <a:rPr lang="ru-RU" baseline="0" dirty="0">
                <a:solidFill>
                  <a:srgbClr val="FF0000"/>
                </a:solidFill>
              </a:rPr>
              <a:t> в списке – от 3 до 7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ru-RU" baseline="0" dirty="0">
                <a:solidFill>
                  <a:srgbClr val="FF0000"/>
                </a:solidFill>
              </a:rPr>
              <a:t>точка в конце предложения не ставится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137A-AAA5-4B60-B490-BD17C28309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4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3608388"/>
            <a:ext cx="4284663" cy="2160587"/>
          </a:xfrm>
        </p:spPr>
        <p:txBody>
          <a:bodyPr anchor="t">
            <a:noAutofit/>
          </a:bodyPr>
          <a:lstStyle>
            <a:lvl1pPr>
              <a:defRPr sz="22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8" y="5445124"/>
            <a:ext cx="4140646" cy="216000"/>
          </a:xfrm>
        </p:spPr>
        <p:txBody>
          <a:bodyPr>
            <a:normAutofit/>
          </a:bodyPr>
          <a:lstStyle>
            <a:lvl1pPr marL="0" indent="0" algn="l">
              <a:buNone/>
              <a:defRPr sz="1400" b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название предприятия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673039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5900398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Введите имя автора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6127756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Введите дату</a:t>
            </a:r>
          </a:p>
        </p:txBody>
      </p:sp>
      <p:grpSp>
        <p:nvGrpSpPr>
          <p:cNvPr id="11" name="TitleLogoRus"/>
          <p:cNvGrpSpPr>
            <a:grpSpLocks noChangeAspect="1"/>
          </p:cNvGrpSpPr>
          <p:nvPr/>
        </p:nvGrpSpPr>
        <p:grpSpPr bwMode="auto">
          <a:xfrm>
            <a:off x="7884368" y="5886796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2" name="Freeform 27"/>
            <p:cNvSpPr>
              <a:spLocks/>
            </p:cNvSpPr>
            <p:nvPr userDrawn="1"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3" name="Freeform 28"/>
            <p:cNvSpPr>
              <a:spLocks/>
            </p:cNvSpPr>
            <p:nvPr userDrawn="1"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4" name="Freeform 29"/>
            <p:cNvSpPr>
              <a:spLocks/>
            </p:cNvSpPr>
            <p:nvPr userDrawn="1"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</p:grpSp>
      <p:sp>
        <p:nvSpPr>
          <p:cNvPr id="25" name="TitleLogoEng" hidden="1"/>
          <p:cNvSpPr>
            <a:spLocks noEditPoints="1"/>
          </p:cNvSpPr>
          <p:nvPr/>
        </p:nvSpPr>
        <p:spPr bwMode="auto">
          <a:xfrm>
            <a:off x="7869333" y="5885827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1" name="TradeSecret" hidden="1"/>
          <p:cNvSpPr txBox="1"/>
          <p:nvPr/>
        </p:nvSpPr>
        <p:spPr>
          <a:xfrm>
            <a:off x="6899887" y="175973"/>
            <a:ext cx="1575816" cy="2585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ru-RU" sz="1200" b="1" dirty="0">
                <a:solidFill>
                  <a:schemeClr val="bg2"/>
                </a:solidFill>
              </a:rPr>
              <a:t>Коммерческая</a:t>
            </a:r>
            <a:r>
              <a:rPr lang="ru-RU" sz="12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32" name="Confidential" hidden="1"/>
          <p:cNvSpPr txBox="1"/>
          <p:nvPr/>
        </p:nvSpPr>
        <p:spPr>
          <a:xfrm>
            <a:off x="6967245" y="175973"/>
            <a:ext cx="1441100" cy="2585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ru-RU" sz="1200" b="1" dirty="0">
                <a:solidFill>
                  <a:schemeClr val="bg2"/>
                </a:solidFill>
              </a:rPr>
              <a:t>Конфиденциально</a:t>
            </a:r>
            <a:endParaRPr lang="ru-RU" sz="1100" b="1" baseline="0" dirty="0">
              <a:solidFill>
                <a:schemeClr val="bg2"/>
              </a:solidFill>
            </a:endParaRPr>
          </a:p>
        </p:txBody>
      </p:sp>
      <p:sp>
        <p:nvSpPr>
          <p:cNvPr id="33" name="CompanyName" hidden="1"/>
          <p:cNvSpPr txBox="1"/>
          <p:nvPr/>
        </p:nvSpPr>
        <p:spPr>
          <a:xfrm>
            <a:off x="6490352" y="404664"/>
            <a:ext cx="2394886" cy="46628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900" baseline="0" dirty="0">
                <a:solidFill>
                  <a:schemeClr val="bg2"/>
                </a:solidFill>
              </a:rPr>
              <a:t>общество</a:t>
            </a:r>
            <a:br>
              <a:rPr lang="ru-RU" sz="900" baseline="0" dirty="0">
                <a:solidFill>
                  <a:schemeClr val="bg2"/>
                </a:solidFill>
              </a:rPr>
            </a:br>
            <a:r>
              <a:rPr lang="ru-RU" sz="900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900" baseline="0" dirty="0">
                <a:solidFill>
                  <a:schemeClr val="bg2"/>
                </a:solidFill>
              </a:rPr>
            </a:br>
            <a:r>
              <a:rPr lang="ru-RU" sz="900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40" y="260350"/>
            <a:ext cx="8569324" cy="605514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3"/>
            <a:ext cx="414020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3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5732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260350"/>
            <a:ext cx="8569324" cy="605514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4716463" y="1268413"/>
            <a:ext cx="414020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1387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2663824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>
            <a:off x="3240089" y="1268413"/>
            <a:ext cx="2663824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>
            <a:off x="6192839" y="1268413"/>
            <a:ext cx="2663824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7500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7" y="3911600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5351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7"/>
          </p:nvPr>
        </p:nvSpPr>
        <p:spPr>
          <a:xfrm>
            <a:off x="287337" y="1268413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1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311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7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7" name="Объект 3"/>
          <p:cNvSpPr>
            <a:spLocks noGrp="1"/>
          </p:cNvSpPr>
          <p:nvPr>
            <p:ph sz="quarter" idx="18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4040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7200"/>
            <a:ext cx="4157662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0" y="1267200"/>
            <a:ext cx="4157663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935862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699000" y="1935862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14"/>
          <p:cNvSpPr>
            <a:spLocks noGrp="1"/>
          </p:cNvSpPr>
          <p:nvPr>
            <p:ph sz="quarter" idx="13" hasCustomPrompt="1"/>
          </p:nvPr>
        </p:nvSpPr>
        <p:spPr>
          <a:xfrm>
            <a:off x="287338" y="2063750"/>
            <a:ext cx="4157662" cy="161766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99000" y="2063750"/>
            <a:ext cx="4157663" cy="161766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13518"/>
            <a:ext cx="4157662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3913518"/>
            <a:ext cx="4157663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4582180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699000" y="4582180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бъект 14"/>
          <p:cNvSpPr>
            <a:spLocks noGrp="1"/>
          </p:cNvSpPr>
          <p:nvPr>
            <p:ph sz="quarter" idx="17" hasCustomPrompt="1"/>
          </p:nvPr>
        </p:nvSpPr>
        <p:spPr>
          <a:xfrm>
            <a:off x="287338" y="4710068"/>
            <a:ext cx="4157662" cy="161766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9" name="Объект 16"/>
          <p:cNvSpPr>
            <a:spLocks noGrp="1"/>
          </p:cNvSpPr>
          <p:nvPr>
            <p:ph sz="quarter" idx="18" hasCustomPrompt="1"/>
          </p:nvPr>
        </p:nvSpPr>
        <p:spPr>
          <a:xfrm>
            <a:off x="4699000" y="4710068"/>
            <a:ext cx="4157663" cy="161766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73921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3088236"/>
            <a:ext cx="4157662" cy="568800"/>
          </a:xfrm>
        </p:spPr>
        <p:txBody>
          <a:bodyPr bIns="0"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0" y="3088236"/>
            <a:ext cx="4157663" cy="568800"/>
          </a:xfrm>
        </p:spPr>
        <p:txBody>
          <a:bodyPr bIns="0"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3" hasCustomPrompt="1"/>
          </p:nvPr>
        </p:nvSpPr>
        <p:spPr>
          <a:xfrm>
            <a:off x="287338" y="1268413"/>
            <a:ext cx="4157662" cy="172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99000" y="1268413"/>
            <a:ext cx="4157663" cy="172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5772946"/>
            <a:ext cx="4157662" cy="568800"/>
          </a:xfrm>
        </p:spPr>
        <p:txBody>
          <a:bodyPr bIns="0"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5772946"/>
            <a:ext cx="4157663" cy="568800"/>
          </a:xfrm>
        </p:spPr>
        <p:txBody>
          <a:bodyPr bIns="0"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28" name="Объект 14"/>
          <p:cNvSpPr>
            <a:spLocks noGrp="1"/>
          </p:cNvSpPr>
          <p:nvPr>
            <p:ph sz="quarter" idx="17" hasCustomPrompt="1"/>
          </p:nvPr>
        </p:nvSpPr>
        <p:spPr>
          <a:xfrm>
            <a:off x="287338" y="3953123"/>
            <a:ext cx="4157662" cy="172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9" name="Объект 16"/>
          <p:cNvSpPr>
            <a:spLocks noGrp="1"/>
          </p:cNvSpPr>
          <p:nvPr>
            <p:ph sz="quarter" idx="18" hasCustomPrompt="1"/>
          </p:nvPr>
        </p:nvSpPr>
        <p:spPr>
          <a:xfrm>
            <a:off x="4699000" y="3953123"/>
            <a:ext cx="4157663" cy="172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70114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8" y="1268760"/>
            <a:ext cx="8569325" cy="5061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09962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96856" y="1268759"/>
            <a:ext cx="4159807" cy="5061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 baseline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9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166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528900"/>
            <a:ext cx="8569325" cy="69730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87338" y="3429000"/>
            <a:ext cx="85693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9"/>
          <p:cNvCxnSpPr/>
          <p:nvPr/>
        </p:nvCxnSpPr>
        <p:spPr>
          <a:xfrm>
            <a:off x="8566352" y="6522320"/>
            <a:ext cx="0" cy="144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10"/>
          <p:cNvSpPr/>
          <p:nvPr/>
        </p:nvSpPr>
        <p:spPr>
          <a:xfrm>
            <a:off x="8633637" y="6469800"/>
            <a:ext cx="304660" cy="173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6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7" y="3717031"/>
            <a:ext cx="8569325" cy="2304257"/>
          </a:xfrm>
        </p:spPr>
        <p:txBody>
          <a:bodyPr vert="horz" lIns="0" tIns="0" rIns="0" bIns="0" rtlCol="0">
            <a:noAutofit/>
          </a:bodyPr>
          <a:lstStyle>
            <a:lvl1pPr>
              <a:defRPr lang="ru-RU" sz="2200" b="0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LogoRus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ru-RU" sz="1600" noProof="0">
                <a:solidFill>
                  <a:schemeClr val="bg2"/>
                </a:solidFill>
              </a:rPr>
              <a:t>Газпром нефть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en-US" sz="1600" noProof="0">
                <a:solidFill>
                  <a:schemeClr val="bg2"/>
                </a:solidFill>
              </a:rPr>
              <a:t>Gazprom Neft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2" name="Footer"/>
          <p:cNvSpPr/>
          <p:nvPr/>
        </p:nvSpPr>
        <p:spPr>
          <a:xfrm>
            <a:off x="298896" y="6440488"/>
            <a:ext cx="5137200" cy="25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endParaRPr lang="ru-RU" sz="1600" dirty="0">
              <a:solidFill>
                <a:schemeClr val="bg2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23618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8925" y="1268412"/>
            <a:ext cx="4156075" cy="507682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9" name="Объект 3"/>
          <p:cNvSpPr>
            <a:spLocks noGrp="1"/>
          </p:cNvSpPr>
          <p:nvPr>
            <p:ph sz="quarter" idx="16"/>
          </p:nvPr>
        </p:nvSpPr>
        <p:spPr>
          <a:xfrm>
            <a:off x="4716463" y="1268414"/>
            <a:ext cx="4140200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8280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7" y="3926849"/>
            <a:ext cx="8569325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7"/>
          </p:nvPr>
        </p:nvSpPr>
        <p:spPr>
          <a:xfrm>
            <a:off x="287337" y="1268413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4773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8130" y="3924300"/>
            <a:ext cx="2664000" cy="24209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893" y="3924299"/>
            <a:ext cx="2664000" cy="24209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4299"/>
            <a:ext cx="2664000" cy="24209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7"/>
          </p:nvPr>
        </p:nvSpPr>
        <p:spPr>
          <a:xfrm>
            <a:off x="287337" y="1268413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8615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4696856" y="1268759"/>
            <a:ext cx="4150800" cy="5061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1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8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78864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33055"/>
            <a:ext cx="4150800" cy="239484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85312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35675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1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73947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33824"/>
            <a:ext cx="4150800" cy="24114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9110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9110" y="3933824"/>
            <a:ext cx="4150800" cy="24114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39646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текс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5040312" cy="50403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6"/>
          </p:nvPr>
        </p:nvSpPr>
        <p:spPr>
          <a:xfrm>
            <a:off x="5616575" y="1268414"/>
            <a:ext cx="3240087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2083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987020"/>
            <a:ext cx="5040312" cy="43558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1267003"/>
            <a:ext cx="5040745" cy="57600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 baseline="0"/>
            </a:lvl1pPr>
          </a:lstStyle>
          <a:p>
            <a:pPr lvl="0"/>
            <a:r>
              <a:rPr lang="ru-RU" dirty="0"/>
              <a:t>Вставьте заголовок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87338" y="1931946"/>
            <a:ext cx="50407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3"/>
          <p:cNvSpPr>
            <a:spLocks noGrp="1"/>
          </p:cNvSpPr>
          <p:nvPr>
            <p:ph sz="quarter" idx="18"/>
          </p:nvPr>
        </p:nvSpPr>
        <p:spPr>
          <a:xfrm>
            <a:off x="5616575" y="1268414"/>
            <a:ext cx="3240087" cy="334803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19"/>
          </p:nvPr>
        </p:nvSpPr>
        <p:spPr>
          <a:xfrm>
            <a:off x="5616575" y="4833938"/>
            <a:ext cx="3240087" cy="1511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117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20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2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22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054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708919"/>
            <a:ext cx="8569324" cy="3631556"/>
          </a:xfrm>
        </p:spPr>
        <p:txBody>
          <a:bodyPr vert="horz" lIns="0" tIns="0" rIns="0" bIns="0" rtlCol="0">
            <a:noAutofit/>
          </a:bodyPr>
          <a:lstStyle>
            <a:lvl1pPr>
              <a:defRPr lang="ru-RU" sz="2200" b="0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952836"/>
            <a:ext cx="8569325" cy="68029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566352" y="6522320"/>
            <a:ext cx="0" cy="144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8633637" y="6469800"/>
            <a:ext cx="304660" cy="173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6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ru-RU" sz="1600" noProof="0">
                <a:solidFill>
                  <a:schemeClr val="bg2"/>
                </a:solidFill>
              </a:rPr>
              <a:t>Газпром нефть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en-US" sz="1600" noProof="0">
                <a:solidFill>
                  <a:schemeClr val="bg2"/>
                </a:solidFill>
              </a:rPr>
              <a:t>Gazprom Neft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8896" y="6440488"/>
            <a:ext cx="5137200" cy="25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endParaRPr lang="ru-RU" sz="1600" dirty="0">
              <a:solidFill>
                <a:schemeClr val="bg2"/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922101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8569325" cy="5040312"/>
          </a:xfrm>
        </p:spPr>
        <p:txBody>
          <a:bodyPr>
            <a:noAutofit/>
          </a:bodyPr>
          <a:lstStyle>
            <a:lvl1pPr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467148" y="4545014"/>
            <a:ext cx="5581227" cy="1583418"/>
          </a:xfrm>
          <a:solidFill>
            <a:srgbClr val="FFFFFF">
              <a:alpha val="80000"/>
            </a:srgbClr>
          </a:solidFill>
        </p:spPr>
        <p:txBody>
          <a:bodyPr lIns="144000" tIns="108000" rIns="72000" bIns="72000">
            <a:noAutofit/>
          </a:bodyPr>
          <a:lstStyle>
            <a:lvl1pPr>
              <a:spcBef>
                <a:spcPts val="0"/>
              </a:spcBef>
              <a:defRPr sz="2200" b="0" baseline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17823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4157662" cy="33131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4699000" y="1268413"/>
            <a:ext cx="4157663" cy="33131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4830564"/>
            <a:ext cx="4157662" cy="1511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4830564"/>
            <a:ext cx="4157663" cy="1511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99416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2681287" cy="33131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22" name="Рисунок 21"/>
          <p:cNvSpPr>
            <a:spLocks noGrp="1"/>
          </p:cNvSpPr>
          <p:nvPr>
            <p:ph type="pic" sz="quarter" idx="12" hasCustomPrompt="1"/>
          </p:nvPr>
        </p:nvSpPr>
        <p:spPr>
          <a:xfrm>
            <a:off x="3240088" y="1268413"/>
            <a:ext cx="2663825" cy="33131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24" name="Рисунок 23"/>
          <p:cNvSpPr>
            <a:spLocks noGrp="1"/>
          </p:cNvSpPr>
          <p:nvPr>
            <p:ph type="pic" sz="quarter" idx="13" hasCustomPrompt="1"/>
          </p:nvPr>
        </p:nvSpPr>
        <p:spPr>
          <a:xfrm>
            <a:off x="6175375" y="1268413"/>
            <a:ext cx="2681288" cy="33131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4833938"/>
            <a:ext cx="2681287" cy="151129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88" y="4833938"/>
            <a:ext cx="2663825" cy="151129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16" hasCustomPrompt="1"/>
          </p:nvPr>
        </p:nvSpPr>
        <p:spPr>
          <a:xfrm>
            <a:off x="6175375" y="4833938"/>
            <a:ext cx="2681288" cy="151129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 baseline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99118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блоков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412"/>
            <a:ext cx="4157662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051174"/>
            <a:ext cx="4157662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4833937"/>
            <a:ext cx="4157662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268412"/>
            <a:ext cx="4157663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99000" y="3051174"/>
            <a:ext cx="4157663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4833936"/>
            <a:ext cx="4157663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2915793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716463" y="2915793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7338" y="4698555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716463" y="4698555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70795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Тези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53545"/>
            <a:ext cx="8569325" cy="10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2586789"/>
            <a:ext cx="8569325" cy="10810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3921121"/>
            <a:ext cx="8569325" cy="10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5254363"/>
            <a:ext cx="8569325" cy="10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87338" y="2460167"/>
            <a:ext cx="85693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87338" y="3794499"/>
            <a:ext cx="85693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87338" y="5127743"/>
            <a:ext cx="85693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4425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, текс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038" y="1268413"/>
            <a:ext cx="5635625" cy="576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40088" y="1988430"/>
            <a:ext cx="5616575" cy="334874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3221038" y="1933356"/>
            <a:ext cx="5635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240088" y="5589240"/>
            <a:ext cx="5616575" cy="7565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2663825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092058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, текс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5589240"/>
            <a:ext cx="8569325" cy="7565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5616575" cy="41052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7"/>
          </p:nvPr>
        </p:nvSpPr>
        <p:spPr>
          <a:xfrm>
            <a:off x="6175376" y="1268414"/>
            <a:ext cx="2681288" cy="41052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33428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5588724"/>
            <a:ext cx="8569325" cy="7565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8569325" cy="41052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169217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 и две подпис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7200"/>
            <a:ext cx="4157662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0" y="1267200"/>
            <a:ext cx="4157663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935862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699000" y="1935862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14"/>
          <p:cNvSpPr>
            <a:spLocks noGrp="1"/>
          </p:cNvSpPr>
          <p:nvPr>
            <p:ph sz="quarter" idx="13" hasCustomPrompt="1"/>
          </p:nvPr>
        </p:nvSpPr>
        <p:spPr>
          <a:xfrm>
            <a:off x="287338" y="1990936"/>
            <a:ext cx="4157662" cy="298833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99000" y="1990936"/>
            <a:ext cx="4157663" cy="298833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5229200"/>
            <a:ext cx="4157662" cy="111603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/>
              <a:t>Текст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5229200"/>
            <a:ext cx="4157663" cy="111603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/>
              <a:t>Текст</a:t>
            </a:r>
            <a:endParaRPr lang="ru-RU" dirty="0"/>
          </a:p>
        </p:txBody>
      </p:sp>
      <p:sp>
        <p:nvSpPr>
          <p:cNvPr id="14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654296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 и два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2681287" cy="2413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  <a:lvl2pPr>
              <a:defRPr sz="2200" b="0"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Введите текст,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 hasCustomPrompt="1"/>
          </p:nvPr>
        </p:nvSpPr>
        <p:spPr>
          <a:xfrm>
            <a:off x="287338" y="3933825"/>
            <a:ext cx="2681287" cy="24034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16"/>
          </p:nvPr>
        </p:nvSpPr>
        <p:spPr>
          <a:xfrm>
            <a:off x="3239852" y="1268413"/>
            <a:ext cx="5616811" cy="24129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>
            <a:off x="3239852" y="3924301"/>
            <a:ext cx="5616811" cy="24129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0638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3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6523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1" hasCustomPrompt="1"/>
          </p:nvPr>
        </p:nvSpPr>
        <p:spPr>
          <a:xfrm>
            <a:off x="287053" y="1268413"/>
            <a:ext cx="2681566" cy="1765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284983"/>
            <a:ext cx="2681287" cy="3060255"/>
          </a:xfrm>
        </p:spPr>
        <p:txBody>
          <a:bodyPr>
            <a:noAutofit/>
          </a:bodyPr>
          <a:lstStyle>
            <a:lvl1pPr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7"/>
          </p:nvPr>
        </p:nvSpPr>
        <p:spPr>
          <a:xfrm>
            <a:off x="3239852" y="1268413"/>
            <a:ext cx="5616811" cy="50688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483818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рисунков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413"/>
            <a:ext cx="8569325" cy="1512887"/>
          </a:xfrm>
        </p:spPr>
        <p:txBody>
          <a:bodyPr>
            <a:noAutofit/>
          </a:bodyPr>
          <a:lstStyle>
            <a:lvl1pPr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052012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35202" y="3052012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78302" y="3052012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87338" y="4834024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6" hasCustomPrompt="1"/>
          </p:nvPr>
        </p:nvSpPr>
        <p:spPr>
          <a:xfrm>
            <a:off x="3235201" y="4834024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7" hasCustomPrompt="1"/>
          </p:nvPr>
        </p:nvSpPr>
        <p:spPr>
          <a:xfrm>
            <a:off x="6178301" y="4834024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3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256402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988095"/>
            <a:ext cx="4157662" cy="2592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4699000" y="1988095"/>
            <a:ext cx="4157663" cy="2592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268413"/>
            <a:ext cx="4140200" cy="568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99000" y="1268413"/>
            <a:ext cx="4157663" cy="568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5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73161" y="4833938"/>
            <a:ext cx="8583501" cy="15113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698663" y="1927131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0"/>
          <p:cNvCxnSpPr/>
          <p:nvPr/>
        </p:nvCxnSpPr>
        <p:spPr>
          <a:xfrm>
            <a:off x="287338" y="1927131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013908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538"/>
            <a:ext cx="5616576" cy="568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6175375" y="1268421"/>
            <a:ext cx="2681288" cy="56976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87338" y="1933481"/>
            <a:ext cx="561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172992" y="1927131"/>
            <a:ext cx="268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/>
          <p:cNvSpPr>
            <a:spLocks noGrp="1"/>
          </p:cNvSpPr>
          <p:nvPr>
            <p:ph sz="quarter" idx="13" hasCustomPrompt="1"/>
          </p:nvPr>
        </p:nvSpPr>
        <p:spPr>
          <a:xfrm>
            <a:off x="287338" y="1988556"/>
            <a:ext cx="5616576" cy="4354302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4" hasCustomPrompt="1"/>
          </p:nvPr>
        </p:nvSpPr>
        <p:spPr>
          <a:xfrm>
            <a:off x="6175375" y="1982205"/>
            <a:ext cx="2681287" cy="4360651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0290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87524" y="260350"/>
            <a:ext cx="8569657" cy="605514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81" name="ContentsTitle5" hidden="1"/>
          <p:cNvSpPr txBox="1"/>
          <p:nvPr/>
        </p:nvSpPr>
        <p:spPr>
          <a:xfrm>
            <a:off x="641276" y="2628856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82" name="line5" hidden="1"/>
          <p:cNvCxnSpPr/>
          <p:nvPr/>
        </p:nvCxnSpPr>
        <p:spPr>
          <a:xfrm>
            <a:off x="297656" y="290587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sNumber5" hidden="1"/>
          <p:cNvSpPr txBox="1"/>
          <p:nvPr/>
        </p:nvSpPr>
        <p:spPr>
          <a:xfrm>
            <a:off x="287524" y="249104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4" name="ContentsTitle3">
            <a:hlinkClick r:id="rId2" action="ppaction://hlinksldjump"/>
          </p:cNvPr>
          <p:cNvSpPr txBox="1"/>
          <p:nvPr/>
        </p:nvSpPr>
        <p:spPr>
          <a:xfrm>
            <a:off x="641276" y="1964953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endParaRPr lang="ru-RU" sz="1600" dirty="0"/>
          </a:p>
        </p:txBody>
      </p:sp>
      <p:cxnSp>
        <p:nvCxnSpPr>
          <p:cNvPr id="85" name="line3"/>
          <p:cNvCxnSpPr/>
          <p:nvPr/>
        </p:nvCxnSpPr>
        <p:spPr>
          <a:xfrm>
            <a:off x="297656" y="221804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sNumber3">
            <a:hlinkClick r:id="rId2" action="ppaction://hlinksldjump"/>
          </p:cNvPr>
          <p:cNvSpPr txBox="1"/>
          <p:nvPr/>
        </p:nvSpPr>
        <p:spPr>
          <a:xfrm>
            <a:off x="287524" y="181443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87" name="ContentsTitle4" hidden="1"/>
          <p:cNvSpPr txBox="1"/>
          <p:nvPr/>
        </p:nvSpPr>
        <p:spPr>
          <a:xfrm>
            <a:off x="641276" y="2298492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88" name="line4" hidden="1"/>
          <p:cNvCxnSpPr/>
          <p:nvPr/>
        </p:nvCxnSpPr>
        <p:spPr>
          <a:xfrm>
            <a:off x="297656" y="2561963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sNumber4" hidden="1"/>
          <p:cNvSpPr txBox="1"/>
          <p:nvPr/>
        </p:nvSpPr>
        <p:spPr>
          <a:xfrm>
            <a:off x="287524" y="2154327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0" name="ContentsTitle6" hidden="1"/>
          <p:cNvSpPr txBox="1"/>
          <p:nvPr/>
        </p:nvSpPr>
        <p:spPr>
          <a:xfrm>
            <a:off x="641276" y="296181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91" name="line6" hidden="1"/>
          <p:cNvCxnSpPr/>
          <p:nvPr/>
        </p:nvCxnSpPr>
        <p:spPr>
          <a:xfrm>
            <a:off x="297656" y="324979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sNumber6" hidden="1"/>
          <p:cNvSpPr txBox="1"/>
          <p:nvPr/>
        </p:nvSpPr>
        <p:spPr>
          <a:xfrm>
            <a:off x="287524" y="2830351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93" name="ContentsTitle2">
            <a:hlinkClick r:id="rId3" action="ppaction://hlinksldjump"/>
          </p:cNvPr>
          <p:cNvSpPr txBox="1"/>
          <p:nvPr/>
        </p:nvSpPr>
        <p:spPr>
          <a:xfrm>
            <a:off x="641276" y="1625065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endParaRPr lang="ru-RU" sz="1600" dirty="0"/>
          </a:p>
        </p:txBody>
      </p:sp>
      <p:cxnSp>
        <p:nvCxnSpPr>
          <p:cNvPr id="94" name="line2"/>
          <p:cNvCxnSpPr/>
          <p:nvPr/>
        </p:nvCxnSpPr>
        <p:spPr>
          <a:xfrm>
            <a:off x="297656" y="187413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sNumber2">
            <a:hlinkClick r:id="rId3" action="ppaction://hlinksldjump"/>
          </p:cNvPr>
          <p:cNvSpPr txBox="1"/>
          <p:nvPr/>
        </p:nvSpPr>
        <p:spPr>
          <a:xfrm>
            <a:off x="287524" y="146820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6" name="ContentsTitle7" hidden="1"/>
          <p:cNvSpPr txBox="1"/>
          <p:nvPr/>
        </p:nvSpPr>
        <p:spPr>
          <a:xfrm>
            <a:off x="641276" y="3310651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sp>
        <p:nvSpPr>
          <p:cNvPr id="97" name="ContentsNumber7" hidden="1"/>
          <p:cNvSpPr txBox="1"/>
          <p:nvPr/>
        </p:nvSpPr>
        <p:spPr>
          <a:xfrm>
            <a:off x="287524" y="316013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7</a:t>
            </a:r>
          </a:p>
        </p:txBody>
      </p:sp>
      <p:cxnSp>
        <p:nvCxnSpPr>
          <p:cNvPr id="98" name="line7" hidden="1"/>
          <p:cNvCxnSpPr/>
          <p:nvPr/>
        </p:nvCxnSpPr>
        <p:spPr>
          <a:xfrm>
            <a:off x="297656" y="359371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sTitle8" hidden="1"/>
          <p:cNvSpPr txBox="1"/>
          <p:nvPr/>
        </p:nvSpPr>
        <p:spPr>
          <a:xfrm>
            <a:off x="641276" y="365053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0" name="line8" hidden="1"/>
          <p:cNvCxnSpPr/>
          <p:nvPr/>
        </p:nvCxnSpPr>
        <p:spPr>
          <a:xfrm>
            <a:off x="297656" y="393762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sNumber8" hidden="1"/>
          <p:cNvSpPr txBox="1"/>
          <p:nvPr/>
        </p:nvSpPr>
        <p:spPr>
          <a:xfrm>
            <a:off x="287524" y="350002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02" name="ContentsTitle13" hidden="1"/>
          <p:cNvSpPr txBox="1"/>
          <p:nvPr/>
        </p:nvSpPr>
        <p:spPr>
          <a:xfrm>
            <a:off x="649288" y="541347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3" name="line13" hidden="1"/>
          <p:cNvCxnSpPr/>
          <p:nvPr/>
        </p:nvCxnSpPr>
        <p:spPr>
          <a:xfrm>
            <a:off x="297656" y="565720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sNumber13" hidden="1"/>
          <p:cNvSpPr txBox="1"/>
          <p:nvPr/>
        </p:nvSpPr>
        <p:spPr>
          <a:xfrm>
            <a:off x="287524" y="5262961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105" name="ContentsTitle11" hidden="1"/>
          <p:cNvSpPr txBox="1"/>
          <p:nvPr/>
        </p:nvSpPr>
        <p:spPr>
          <a:xfrm>
            <a:off x="649288" y="472734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6" name="line11" hidden="1"/>
          <p:cNvCxnSpPr/>
          <p:nvPr/>
        </p:nvCxnSpPr>
        <p:spPr>
          <a:xfrm>
            <a:off x="297656" y="496937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sNumber11" hidden="1"/>
          <p:cNvSpPr txBox="1"/>
          <p:nvPr/>
        </p:nvSpPr>
        <p:spPr>
          <a:xfrm>
            <a:off x="287524" y="4564134"/>
            <a:ext cx="239361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108" name="ContentsTitle15" hidden="1"/>
          <p:cNvSpPr txBox="1"/>
          <p:nvPr/>
        </p:nvSpPr>
        <p:spPr>
          <a:xfrm>
            <a:off x="649288" y="609959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9" name="line15" hidden="1"/>
          <p:cNvCxnSpPr/>
          <p:nvPr/>
        </p:nvCxnSpPr>
        <p:spPr>
          <a:xfrm>
            <a:off x="297656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sNumber15" hidden="1"/>
          <p:cNvSpPr txBox="1"/>
          <p:nvPr/>
        </p:nvSpPr>
        <p:spPr>
          <a:xfrm>
            <a:off x="287524" y="5936386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111" name="ContentsTitle12" hidden="1"/>
          <p:cNvSpPr txBox="1"/>
          <p:nvPr/>
        </p:nvSpPr>
        <p:spPr>
          <a:xfrm>
            <a:off x="649288" y="507358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12" name="line12" hidden="1"/>
          <p:cNvCxnSpPr/>
          <p:nvPr/>
        </p:nvCxnSpPr>
        <p:spPr>
          <a:xfrm>
            <a:off x="297656" y="531329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ontentsNumber12" hidden="1"/>
          <p:cNvSpPr txBox="1"/>
          <p:nvPr/>
        </p:nvSpPr>
        <p:spPr>
          <a:xfrm>
            <a:off x="287524" y="4916722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14" name="ContentsTitle9" hidden="1"/>
          <p:cNvSpPr txBox="1"/>
          <p:nvPr/>
        </p:nvSpPr>
        <p:spPr>
          <a:xfrm>
            <a:off x="649288" y="4015823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15" name="line9" hidden="1"/>
          <p:cNvCxnSpPr/>
          <p:nvPr/>
        </p:nvCxnSpPr>
        <p:spPr>
          <a:xfrm>
            <a:off x="297656" y="4281543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sNumber9" hidden="1"/>
          <p:cNvSpPr txBox="1"/>
          <p:nvPr/>
        </p:nvSpPr>
        <p:spPr>
          <a:xfrm>
            <a:off x="287524" y="3839911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7" name="ContentsTitle14" hidden="1"/>
          <p:cNvSpPr txBox="1"/>
          <p:nvPr/>
        </p:nvSpPr>
        <p:spPr>
          <a:xfrm>
            <a:off x="649288" y="574701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18" name="line14" hidden="1"/>
          <p:cNvCxnSpPr/>
          <p:nvPr/>
        </p:nvCxnSpPr>
        <p:spPr>
          <a:xfrm>
            <a:off x="297656" y="6001123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ontentsNumber14" hidden="1"/>
          <p:cNvSpPr txBox="1"/>
          <p:nvPr/>
        </p:nvSpPr>
        <p:spPr>
          <a:xfrm>
            <a:off x="287524" y="5602851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20" name="ContentsTitle10" hidden="1"/>
          <p:cNvSpPr txBox="1"/>
          <p:nvPr/>
        </p:nvSpPr>
        <p:spPr>
          <a:xfrm>
            <a:off x="649288" y="4374760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21" name="line10" hidden="1"/>
          <p:cNvCxnSpPr/>
          <p:nvPr/>
        </p:nvCxnSpPr>
        <p:spPr>
          <a:xfrm>
            <a:off x="297656" y="462545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ontentsNumber10" hidden="1"/>
          <p:cNvSpPr txBox="1"/>
          <p:nvPr/>
        </p:nvSpPr>
        <p:spPr>
          <a:xfrm>
            <a:off x="287524" y="4205197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46" name="ContentsTitle1">
            <a:hlinkClick r:id="rId4" action="ppaction://hlinksldjump"/>
          </p:cNvPr>
          <p:cNvSpPr txBox="1"/>
          <p:nvPr/>
        </p:nvSpPr>
        <p:spPr>
          <a:xfrm>
            <a:off x="641276" y="1298289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endParaRPr lang="ru-RU" sz="1600" dirty="0"/>
          </a:p>
        </p:txBody>
      </p:sp>
      <p:cxnSp>
        <p:nvCxnSpPr>
          <p:cNvPr id="47" name="line1"/>
          <p:cNvCxnSpPr/>
          <p:nvPr/>
        </p:nvCxnSpPr>
        <p:spPr>
          <a:xfrm>
            <a:off x="297656" y="15302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sNumber1">
            <a:hlinkClick r:id="rId4" action="ppaction://hlinksldjump"/>
          </p:cNvPr>
          <p:cNvSpPr txBox="1"/>
          <p:nvPr/>
        </p:nvSpPr>
        <p:spPr>
          <a:xfrm>
            <a:off x="287524" y="115465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9" name="Number1"/>
          <p:cNvSpPr txBox="1"/>
          <p:nvPr/>
        </p:nvSpPr>
        <p:spPr>
          <a:xfrm>
            <a:off x="8460432" y="115465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>
                <a:solidFill>
                  <a:schemeClr val="bg2"/>
                </a:solidFill>
              </a:rPr>
              <a:t>3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50" name="Number2"/>
          <p:cNvSpPr txBox="1"/>
          <p:nvPr/>
        </p:nvSpPr>
        <p:spPr>
          <a:xfrm>
            <a:off x="8460432" y="1499317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>
                <a:solidFill>
                  <a:schemeClr val="bg2"/>
                </a:solidFill>
              </a:rPr>
              <a:t>6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51" name="Number3"/>
          <p:cNvSpPr txBox="1"/>
          <p:nvPr/>
        </p:nvSpPr>
        <p:spPr>
          <a:xfrm>
            <a:off x="8460432" y="184398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>
                <a:solidFill>
                  <a:schemeClr val="bg2"/>
                </a:solidFill>
              </a:rPr>
              <a:t>9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52" name="Number5" hidden="1"/>
          <p:cNvSpPr txBox="1"/>
          <p:nvPr/>
        </p:nvSpPr>
        <p:spPr>
          <a:xfrm>
            <a:off x="8460432" y="2533306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3" name="Number6" hidden="1"/>
          <p:cNvSpPr txBox="1"/>
          <p:nvPr/>
        </p:nvSpPr>
        <p:spPr>
          <a:xfrm>
            <a:off x="8460432" y="287796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4" name="Number7" hidden="1"/>
          <p:cNvSpPr txBox="1"/>
          <p:nvPr/>
        </p:nvSpPr>
        <p:spPr>
          <a:xfrm>
            <a:off x="8460432" y="322263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5" name="Number8" hidden="1"/>
          <p:cNvSpPr txBox="1"/>
          <p:nvPr/>
        </p:nvSpPr>
        <p:spPr>
          <a:xfrm>
            <a:off x="8460432" y="356729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6" name="Number4" hidden="1"/>
          <p:cNvSpPr txBox="1"/>
          <p:nvPr/>
        </p:nvSpPr>
        <p:spPr>
          <a:xfrm>
            <a:off x="8460432" y="2188643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7" name="Number9" hidden="1"/>
          <p:cNvSpPr txBox="1"/>
          <p:nvPr/>
        </p:nvSpPr>
        <p:spPr>
          <a:xfrm>
            <a:off x="8460432" y="3911958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8" name="Number10" hidden="1"/>
          <p:cNvSpPr txBox="1"/>
          <p:nvPr/>
        </p:nvSpPr>
        <p:spPr>
          <a:xfrm>
            <a:off x="8460432" y="425662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9" name="Number11" hidden="1"/>
          <p:cNvSpPr txBox="1"/>
          <p:nvPr/>
        </p:nvSpPr>
        <p:spPr>
          <a:xfrm>
            <a:off x="8460432" y="460128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0" name="Number12" hidden="1"/>
          <p:cNvSpPr txBox="1"/>
          <p:nvPr/>
        </p:nvSpPr>
        <p:spPr>
          <a:xfrm>
            <a:off x="8460432" y="4945944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" name="Number13" hidden="1"/>
          <p:cNvSpPr txBox="1"/>
          <p:nvPr/>
        </p:nvSpPr>
        <p:spPr>
          <a:xfrm>
            <a:off x="8460432" y="5290606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2" name="Number14" hidden="1"/>
          <p:cNvSpPr txBox="1"/>
          <p:nvPr/>
        </p:nvSpPr>
        <p:spPr>
          <a:xfrm>
            <a:off x="8460432" y="5635268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3" name="Number15" hidden="1"/>
          <p:cNvSpPr txBox="1"/>
          <p:nvPr/>
        </p:nvSpPr>
        <p:spPr>
          <a:xfrm>
            <a:off x="8460432" y="597993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4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326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38" y="1268413"/>
            <a:ext cx="8569325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4679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3"/>
            <a:ext cx="414020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702630" y="1268413"/>
            <a:ext cx="414020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524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9" y="260350"/>
            <a:ext cx="8569324" cy="60840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8" y="1268414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8" y="3911600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1295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4797425"/>
            <a:ext cx="8569325" cy="1543050"/>
          </a:xfr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defRPr sz="2200" b="0" baseline="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38" y="1268414"/>
            <a:ext cx="8569325" cy="2808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099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39" y="1268414"/>
            <a:ext cx="8560316" cy="506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Первый уровень</a:t>
            </a:r>
          </a:p>
          <a:p>
            <a:pPr lvl="2"/>
            <a:r>
              <a:rPr lang="ru-RU" dirty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97656" y="1042103"/>
            <a:ext cx="85590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566352" y="6522318"/>
            <a:ext cx="0" cy="144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633636" y="6469798"/>
            <a:ext cx="510363" cy="173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6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3" name="LogoRus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ru-RU" sz="1600" noProof="0">
                <a:solidFill>
                  <a:schemeClr val="bg2"/>
                </a:solidFill>
              </a:rPr>
              <a:t>Газпром нефть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en-US" sz="1600" noProof="0">
                <a:solidFill>
                  <a:schemeClr val="bg2"/>
                </a:solidFill>
              </a:rPr>
              <a:t>Gazprom Neft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8896" y="6440488"/>
            <a:ext cx="5137200" cy="25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8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marR="0" indent="-265113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667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line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211960" y="3897052"/>
            <a:ext cx="4632581" cy="1385133"/>
          </a:xfrm>
        </p:spPr>
        <p:txBody>
          <a:bodyPr/>
          <a:lstStyle/>
          <a:p>
            <a:pPr algn="r"/>
            <a:r>
              <a:rPr lang="ru-RU" b="1" dirty="0">
                <a:solidFill>
                  <a:schemeClr val="accent1"/>
                </a:solidFill>
              </a:rPr>
              <a:t>Автоматизация предиктивного анализа параметров технологического оборудования в онлайн режиме</a:t>
            </a:r>
          </a:p>
        </p:txBody>
      </p:sp>
      <p:sp>
        <p:nvSpPr>
          <p:cNvPr id="4" name="Enterpris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7338" y="5193196"/>
            <a:ext cx="4140646" cy="21600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accent1"/>
                </a:solidFill>
              </a:rPr>
              <a:t>Санкт-Петербургский Горный университет</a:t>
            </a:r>
          </a:p>
        </p:txBody>
      </p:sp>
      <p:sp>
        <p:nvSpPr>
          <p:cNvPr id="8" name="Unit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87338" y="5445224"/>
            <a:ext cx="5832834" cy="235436"/>
          </a:xfrm>
        </p:spPr>
        <p:txBody>
          <a:bodyPr/>
          <a:lstStyle/>
          <a:p>
            <a:r>
              <a:rPr lang="ru-RU" sz="1600" dirty="0">
                <a:solidFill>
                  <a:schemeClr val="accent1"/>
                </a:solidFill>
              </a:rPr>
              <a:t>Факультет фундаментальных и гуманитарных дисциплин</a:t>
            </a:r>
          </a:p>
        </p:txBody>
      </p:sp>
      <p:sp>
        <p:nvSpPr>
          <p:cNvPr id="9" name="Author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287338" y="5697252"/>
            <a:ext cx="4140000" cy="215444"/>
          </a:xfrm>
        </p:spPr>
        <p:txBody>
          <a:bodyPr/>
          <a:lstStyle/>
          <a:p>
            <a:r>
              <a:rPr lang="ru-RU" sz="1600" dirty="0">
                <a:solidFill>
                  <a:schemeClr val="accent1"/>
                </a:solidFill>
              </a:rPr>
              <a:t>«</a:t>
            </a:r>
            <a:r>
              <a:rPr lang="en-US" sz="1600" dirty="0">
                <a:solidFill>
                  <a:schemeClr val="accent1"/>
                </a:solidFill>
              </a:rPr>
              <a:t>2ByteBees</a:t>
            </a:r>
            <a:r>
              <a:rPr lang="ru-RU" sz="1600" dirty="0">
                <a:solidFill>
                  <a:schemeClr val="accent1"/>
                </a:solidFill>
              </a:rPr>
              <a:t>»</a:t>
            </a:r>
          </a:p>
        </p:txBody>
      </p:sp>
      <p:sp>
        <p:nvSpPr>
          <p:cNvPr id="11" name="Dat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30.03.2022</a:t>
            </a:r>
          </a:p>
        </p:txBody>
      </p:sp>
    </p:spTree>
    <p:extLst>
      <p:ext uri="{BB962C8B-B14F-4D97-AF65-F5344CB8AC3E}">
        <p14:creationId xmlns:p14="http://schemas.microsoft.com/office/powerpoint/2010/main" val="86394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Блок-схема: процесс 36"/>
          <p:cNvSpPr/>
          <p:nvPr/>
        </p:nvSpPr>
        <p:spPr>
          <a:xfrm>
            <a:off x="287338" y="3823484"/>
            <a:ext cx="8569325" cy="2444120"/>
          </a:xfrm>
          <a:prstGeom prst="flowChartProcess">
            <a:avLst/>
          </a:prstGeom>
          <a:solidFill>
            <a:srgbClr val="FFFFFF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33423" y="1293332"/>
            <a:ext cx="1346433" cy="4639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</a:rPr>
              <a:t>LOF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428513" y="1293332"/>
            <a:ext cx="2143487" cy="4639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</a:rPr>
              <a:t>Isolation forest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590002" y="1295765"/>
            <a:ext cx="2196243" cy="4639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</a:rPr>
              <a:t>RRCF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804248" y="1293332"/>
            <a:ext cx="2052415" cy="4639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</a:rPr>
              <a:t>Deep SVDD</a:t>
            </a:r>
            <a:endParaRPr lang="ru-RU" sz="2000" dirty="0">
              <a:solidFill>
                <a:schemeClr val="accent1"/>
              </a:solidFill>
            </a:endParaRPr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951098731"/>
              </p:ext>
            </p:extLst>
          </p:nvPr>
        </p:nvGraphicFramePr>
        <p:xfrm>
          <a:off x="-74966" y="1534411"/>
          <a:ext cx="2963210" cy="2272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4174695882"/>
              </p:ext>
            </p:extLst>
          </p:nvPr>
        </p:nvGraphicFramePr>
        <p:xfrm>
          <a:off x="2042116" y="1534411"/>
          <a:ext cx="2916280" cy="223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56051405"/>
              </p:ext>
            </p:extLst>
          </p:nvPr>
        </p:nvGraphicFramePr>
        <p:xfrm>
          <a:off x="4220959" y="1525295"/>
          <a:ext cx="2934327" cy="224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Диаграмма 16"/>
          <p:cNvGraphicFramePr/>
          <p:nvPr>
            <p:extLst>
              <p:ext uri="{D42A27DB-BD31-4B8C-83A1-F6EECF244321}">
                <p14:modId xmlns:p14="http://schemas.microsoft.com/office/powerpoint/2010/main" val="329119667"/>
              </p:ext>
            </p:extLst>
          </p:nvPr>
        </p:nvGraphicFramePr>
        <p:xfrm>
          <a:off x="6376394" y="1525295"/>
          <a:ext cx="2916280" cy="223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Диаграмма 17"/>
          <p:cNvGraphicFramePr/>
          <p:nvPr>
            <p:extLst>
              <p:ext uri="{D42A27DB-BD31-4B8C-83A1-F6EECF244321}">
                <p14:modId xmlns:p14="http://schemas.microsoft.com/office/powerpoint/2010/main" val="1678359194"/>
              </p:ext>
            </p:extLst>
          </p:nvPr>
        </p:nvGraphicFramePr>
        <p:xfrm>
          <a:off x="1268064" y="3796264"/>
          <a:ext cx="3240360" cy="248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b="1"/>
              <a:t>Метрики</a:t>
            </a:r>
            <a:endParaRPr lang="ru-RU" b="1" dirty="0"/>
          </a:p>
        </p:txBody>
      </p:sp>
      <p:sp>
        <p:nvSpPr>
          <p:cNvPr id="21" name="Content Placeholder 6"/>
          <p:cNvSpPr txBox="1">
            <a:spLocks/>
          </p:cNvSpPr>
          <p:nvPr/>
        </p:nvSpPr>
        <p:spPr>
          <a:xfrm>
            <a:off x="639696" y="4268617"/>
            <a:ext cx="1440160" cy="4925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2"/>
                </a:solidFill>
              </a:rPr>
              <a:t>Anomaly Detection Ensemble</a:t>
            </a:r>
            <a:r>
              <a:rPr lang="ru-RU" sz="1200" dirty="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35" name="Диаграмма 34"/>
          <p:cNvGraphicFramePr/>
          <p:nvPr>
            <p:extLst>
              <p:ext uri="{D42A27DB-BD31-4B8C-83A1-F6EECF244321}">
                <p14:modId xmlns:p14="http://schemas.microsoft.com/office/powerpoint/2010/main" val="1215646099"/>
              </p:ext>
            </p:extLst>
          </p:nvPr>
        </p:nvGraphicFramePr>
        <p:xfrm>
          <a:off x="5535106" y="3783033"/>
          <a:ext cx="3240360" cy="248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" name="Content Placeholder 6"/>
          <p:cNvSpPr txBox="1">
            <a:spLocks/>
          </p:cNvSpPr>
          <p:nvPr/>
        </p:nvSpPr>
        <p:spPr>
          <a:xfrm>
            <a:off x="4770115" y="4280742"/>
            <a:ext cx="1440160" cy="840446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u-RU" sz="2000" dirty="0">
                <a:solidFill>
                  <a:srgbClr val="00B0F0"/>
                </a:solidFill>
              </a:rPr>
              <a:t>Всего данных 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u-RU" sz="3200" spc="200">
                <a:solidFill>
                  <a:srgbClr val="00B0F0"/>
                </a:solidFill>
              </a:rPr>
              <a:t>105121</a:t>
            </a:r>
            <a:endParaRPr lang="ru-RU" sz="3200" spc="200" dirty="0">
              <a:solidFill>
                <a:srgbClr val="00B0F0"/>
              </a:solidFill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endParaRPr lang="ru-RU" sz="2100" dirty="0"/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u-RU" sz="2100" dirty="0">
                <a:solidFill>
                  <a:srgbClr val="0070C0"/>
                </a:solidFill>
              </a:rPr>
              <a:t>Из них:</a:t>
            </a:r>
            <a:endParaRPr lang="ru-RU" sz="2300" dirty="0">
              <a:solidFill>
                <a:srgbClr val="0070C0"/>
              </a:solidFill>
            </a:endParaRPr>
          </a:p>
        </p:txBody>
      </p:sp>
      <p:sp>
        <p:nvSpPr>
          <p:cNvPr id="38" name="Пятиугольник 37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9" name="Нашивка 38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0" name="Нашивка 39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1" name="Нашивка 40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5BFD32E-8CF9-4654-AD3A-8339A4EC54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6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B952CBD-12B0-4124-9E67-55355C451436}"/>
              </a:ext>
            </a:extLst>
          </p:cNvPr>
          <p:cNvSpPr/>
          <p:nvPr/>
        </p:nvSpPr>
        <p:spPr>
          <a:xfrm>
            <a:off x="5328084" y="2087927"/>
            <a:ext cx="3134743" cy="3973193"/>
          </a:xfrm>
          <a:prstGeom prst="roundRect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с двумя усеченными противолежащими углами 20">
            <a:extLst>
              <a:ext uri="{FF2B5EF4-FFF2-40B4-BE49-F238E27FC236}">
                <a16:creationId xmlns:a16="http://schemas.microsoft.com/office/drawing/2014/main" id="{DD450604-B36C-49BB-AEA4-A5FAF14FB04F}"/>
              </a:ext>
            </a:extLst>
          </p:cNvPr>
          <p:cNvSpPr/>
          <p:nvPr/>
        </p:nvSpPr>
        <p:spPr>
          <a:xfrm>
            <a:off x="5445190" y="1269018"/>
            <a:ext cx="2650698" cy="417262"/>
          </a:xfrm>
          <a:prstGeom prst="snip2DiagRect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2" name="Блок-схема: процесс 11">
            <a:extLst>
              <a:ext uri="{FF2B5EF4-FFF2-40B4-BE49-F238E27FC236}">
                <a16:creationId xmlns:a16="http://schemas.microsoft.com/office/drawing/2014/main" id="{668BC737-80E2-4F51-AFEF-4C91D5E80C41}"/>
              </a:ext>
            </a:extLst>
          </p:cNvPr>
          <p:cNvSpPr/>
          <p:nvPr/>
        </p:nvSpPr>
        <p:spPr>
          <a:xfrm>
            <a:off x="287337" y="1316186"/>
            <a:ext cx="4968739" cy="4744934"/>
          </a:xfrm>
          <a:prstGeom prst="flowChartProcess">
            <a:avLst/>
          </a:prstGeom>
          <a:solidFill>
            <a:srgbClr val="BEE6FE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F321F-9A10-4D40-B600-C0DB16A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Мониторинг</a:t>
            </a:r>
            <a:endParaRPr lang="ru-RU" b="1" dirty="0"/>
          </a:p>
        </p:txBody>
      </p:sp>
      <p:sp>
        <p:nvSpPr>
          <p:cNvPr id="4" name="Пятиугольник 3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ашивка 4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Нашивка 5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Нашивка 6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469D-8513-4675-AA9F-74EB77C533E5}"/>
              </a:ext>
            </a:extLst>
          </p:cNvPr>
          <p:cNvSpPr txBox="1"/>
          <p:nvPr/>
        </p:nvSpPr>
        <p:spPr>
          <a:xfrm>
            <a:off x="5601722" y="1233645"/>
            <a:ext cx="3050219" cy="48274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2000">
                <a:ln w="3175">
                  <a:solidFill>
                    <a:schemeClr val="accent1"/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Список параметров</a:t>
            </a:r>
            <a:r>
              <a:rPr lang="en-US" sz="2000">
                <a:ln w="3175">
                  <a:solidFill>
                    <a:schemeClr val="accent1"/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ru-RU" sz="2000">
              <a:ln w="3175">
                <a:solidFill>
                  <a:schemeClr val="accent1"/>
                </a:solidFill>
              </a:ln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800"/>
              </a:spcBef>
            </a:pPr>
            <a:endParaRPr lang="en-US" sz="2200"/>
          </a:p>
          <a:p>
            <a:pPr marL="342900" indent="-342900">
              <a:lnSpc>
                <a:spcPct val="2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ru-RU" sz="1600">
                <a:solidFill>
                  <a:schemeClr val="accent3">
                    <a:lumMod val="50000"/>
                  </a:schemeClr>
                </a:solidFill>
              </a:rPr>
              <a:t>Состояние оборудования</a:t>
            </a:r>
          </a:p>
          <a:p>
            <a:pPr marL="342900" indent="-342900">
              <a:lnSpc>
                <a:spcPct val="2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ru-RU" sz="1600">
                <a:solidFill>
                  <a:schemeClr val="accent3">
                    <a:lumMod val="50000"/>
                  </a:schemeClr>
                </a:solidFill>
              </a:rPr>
              <a:t>Название параметра</a:t>
            </a:r>
          </a:p>
          <a:p>
            <a:pPr marL="342900" indent="-342900">
              <a:lnSpc>
                <a:spcPct val="2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ru-RU" sz="1600">
                <a:solidFill>
                  <a:schemeClr val="accent3">
                    <a:lumMod val="50000"/>
                  </a:schemeClr>
                </a:solidFill>
              </a:rPr>
              <a:t>Текущее значение</a:t>
            </a:r>
          </a:p>
          <a:p>
            <a:pPr marL="342900" indent="-342900">
              <a:lnSpc>
                <a:spcPct val="2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ru-RU" sz="1600">
                <a:solidFill>
                  <a:schemeClr val="accent3">
                    <a:lumMod val="50000"/>
                  </a:schemeClr>
                </a:solidFill>
              </a:rPr>
              <a:t>Диапазон значений</a:t>
            </a:r>
          </a:p>
          <a:p>
            <a:pPr marL="342900" indent="-342900">
              <a:lnSpc>
                <a:spcPct val="2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ru-RU" sz="1600">
                <a:solidFill>
                  <a:schemeClr val="accent3">
                    <a:lumMod val="50000"/>
                  </a:schemeClr>
                </a:solidFill>
              </a:rPr>
              <a:t>Время работы</a:t>
            </a:r>
          </a:p>
          <a:p>
            <a:pPr marL="342900" indent="-342900">
              <a:lnSpc>
                <a:spcPct val="2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ru-RU" sz="1600">
                <a:solidFill>
                  <a:schemeClr val="accent3">
                    <a:lumMod val="50000"/>
                  </a:schemeClr>
                </a:solidFill>
              </a:rPr>
              <a:t>Дата последнего обслуживания</a:t>
            </a:r>
            <a:endParaRPr lang="ru-RU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37C490A-3300-4149-A1D1-EE870477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1" y="1420420"/>
            <a:ext cx="4590510" cy="449285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C4D9FD4-AE9A-407D-AFA9-CC343017F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8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b="1">
                <a:latin typeface="Arial" charset="0"/>
              </a:rPr>
              <a:t>Экология и имидж</a:t>
            </a:r>
            <a:endParaRPr lang="ru-RU" b="1" dirty="0"/>
          </a:p>
        </p:txBody>
      </p:sp>
      <p:sp>
        <p:nvSpPr>
          <p:cNvPr id="8" name="Пятиугольник 7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9" name="Нашивка 8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Нашивка 9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1" name="Нашивка 10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72000" y="1420813"/>
            <a:ext cx="4284663" cy="5076825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accent2">
                    <a:lumMod val="75000"/>
                  </a:schemeClr>
                </a:solidFill>
              </a:rPr>
              <a:t>Имиджевая целесообразность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1800" b="0" i="1"/>
              <a:t>Инновационность</a:t>
            </a:r>
            <a:r>
              <a:rPr lang="ru-RU" sz="1800" b="0"/>
              <a:t> технологий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1800" b="0" i="1"/>
              <a:t>Экологическая</a:t>
            </a:r>
            <a:r>
              <a:rPr lang="ru-RU" sz="1800" b="0"/>
              <a:t> ориентация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1800" b="0" i="1"/>
              <a:t>Безопасность</a:t>
            </a:r>
            <a:r>
              <a:rPr lang="ru-RU" sz="1800" b="0"/>
              <a:t> сотрудников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b="0" dirty="0"/>
          </a:p>
          <a:p>
            <a:endParaRPr lang="ru-RU" dirty="0"/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2F60E4C6-19C7-4B30-9147-599F9886478F}"/>
              </a:ext>
            </a:extLst>
          </p:cNvPr>
          <p:cNvSpPr txBox="1">
            <a:spLocks/>
          </p:cNvSpPr>
          <p:nvPr/>
        </p:nvSpPr>
        <p:spPr>
          <a:xfrm>
            <a:off x="439739" y="1420813"/>
            <a:ext cx="3772221" cy="35203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>
                <a:solidFill>
                  <a:schemeClr val="accent2">
                    <a:lumMod val="75000"/>
                  </a:schemeClr>
                </a:solidFill>
              </a:rPr>
              <a:t>Экологические эффекты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1600" b="0"/>
              <a:t>Повышение </a:t>
            </a:r>
            <a:r>
              <a:rPr lang="ru-RU" sz="16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прозрачности</a:t>
            </a:r>
            <a:r>
              <a:rPr lang="ru-RU" sz="1600" b="0"/>
              <a:t> контроля проведения мероприятий по обеспечению экологической безопасности.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1600" b="0"/>
              <a:t>Уменьшение вероятности техногенных </a:t>
            </a:r>
            <a:r>
              <a:rPr lang="ru-RU" sz="16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катастроф </a:t>
            </a:r>
            <a:r>
              <a:rPr lang="ru-RU" sz="1600" b="0"/>
              <a:t>и сокращение выбросов </a:t>
            </a:r>
            <a:r>
              <a:rPr lang="ru-RU" sz="16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вредных веществ</a:t>
            </a:r>
            <a:r>
              <a:rPr lang="ru-RU" sz="1600" b="0"/>
              <a:t> в атмосферу, связанных с поломкой оборудования.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1600" b="0"/>
          </a:p>
          <a:p>
            <a:endParaRPr lang="ru-RU" b="0"/>
          </a:p>
          <a:p>
            <a:endParaRPr lang="ru-RU" dirty="0"/>
          </a:p>
        </p:txBody>
      </p:sp>
      <p:sp>
        <p:nvSpPr>
          <p:cNvPr id="2" name="Знак ''плюс'' 1">
            <a:extLst>
              <a:ext uri="{FF2B5EF4-FFF2-40B4-BE49-F238E27FC236}">
                <a16:creationId xmlns:a16="http://schemas.microsoft.com/office/drawing/2014/main" id="{EA89F21A-C760-4DD1-91E4-E4FC313067B4}"/>
              </a:ext>
            </a:extLst>
          </p:cNvPr>
          <p:cNvSpPr/>
          <p:nvPr/>
        </p:nvSpPr>
        <p:spPr>
          <a:xfrm>
            <a:off x="287338" y="4761148"/>
            <a:ext cx="324224" cy="311990"/>
          </a:xfrm>
          <a:prstGeom prst="mathPlus">
            <a:avLst/>
          </a:prstGeom>
          <a:ln>
            <a:gradFill>
              <a:gsLst>
                <a:gs pos="12000">
                  <a:srgbClr val="92D050"/>
                </a:gs>
                <a:gs pos="4000">
                  <a:schemeClr val="accent1">
                    <a:lumMod val="5000"/>
                    <a:lumOff val="95000"/>
                  </a:schemeClr>
                </a:gs>
                <a:gs pos="74000">
                  <a:srgbClr val="92D05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84000">
                  <a:srgbClr val="92D050"/>
                </a:gs>
              </a:gsLst>
              <a:lin ang="5400000" scaled="1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385D0-4FA2-439E-84A0-59A26831802F}"/>
              </a:ext>
            </a:extLst>
          </p:cNvPr>
          <p:cNvSpPr txBox="1"/>
          <p:nvPr/>
        </p:nvSpPr>
        <p:spPr>
          <a:xfrm>
            <a:off x="748170" y="4672610"/>
            <a:ext cx="2422651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1600"/>
              <a:t>Налоговые</a:t>
            </a:r>
            <a:r>
              <a:rPr lang="ru-RU" sz="2200"/>
              <a:t> </a:t>
            </a:r>
            <a:r>
              <a:rPr lang="ru-RU" sz="1600"/>
              <a:t>льготы</a:t>
            </a:r>
            <a:endParaRPr lang="ru-RU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EB641-336D-4C4D-973D-82590EF7AD89}"/>
              </a:ext>
            </a:extLst>
          </p:cNvPr>
          <p:cNvSpPr txBox="1"/>
          <p:nvPr/>
        </p:nvSpPr>
        <p:spPr>
          <a:xfrm>
            <a:off x="5130062" y="4742977"/>
            <a:ext cx="43367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1600"/>
              <a:t>Привлечение новых сотрудников</a:t>
            </a:r>
            <a:endParaRPr lang="ru-RU" sz="1600" dirty="0"/>
          </a:p>
        </p:txBody>
      </p:sp>
      <p:sp>
        <p:nvSpPr>
          <p:cNvPr id="16" name="Знак ''плюс'' 15">
            <a:extLst>
              <a:ext uri="{FF2B5EF4-FFF2-40B4-BE49-F238E27FC236}">
                <a16:creationId xmlns:a16="http://schemas.microsoft.com/office/drawing/2014/main" id="{B7C68CCB-8219-47B5-B76C-C1DE63FEE4B0}"/>
              </a:ext>
            </a:extLst>
          </p:cNvPr>
          <p:cNvSpPr/>
          <p:nvPr/>
        </p:nvSpPr>
        <p:spPr>
          <a:xfrm>
            <a:off x="287337" y="5179128"/>
            <a:ext cx="324224" cy="311990"/>
          </a:xfrm>
          <a:prstGeom prst="mathPlus">
            <a:avLst/>
          </a:prstGeom>
          <a:ln>
            <a:gradFill>
              <a:gsLst>
                <a:gs pos="12000">
                  <a:srgbClr val="92D050"/>
                </a:gs>
                <a:gs pos="4000">
                  <a:schemeClr val="accent1">
                    <a:lumMod val="5000"/>
                    <a:lumOff val="95000"/>
                  </a:schemeClr>
                </a:gs>
                <a:gs pos="74000">
                  <a:srgbClr val="92D05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84000">
                  <a:srgbClr val="92D050"/>
                </a:gs>
              </a:gsLst>
              <a:lin ang="5400000" scaled="1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6C50A-9ED5-42DD-8FAB-87E6BCF7122C}"/>
              </a:ext>
            </a:extLst>
          </p:cNvPr>
          <p:cNvSpPr txBox="1"/>
          <p:nvPr/>
        </p:nvSpPr>
        <p:spPr>
          <a:xfrm>
            <a:off x="763963" y="5093921"/>
            <a:ext cx="3589829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1600"/>
              <a:t>Государственные</a:t>
            </a:r>
            <a:r>
              <a:rPr lang="ru-RU" sz="2200"/>
              <a:t> </a:t>
            </a:r>
            <a:r>
              <a:rPr lang="ru-RU" sz="1600"/>
              <a:t>субсидии</a:t>
            </a:r>
            <a:endParaRPr lang="ru-RU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27230-2866-4996-975E-9FD8DA203EAD}"/>
              </a:ext>
            </a:extLst>
          </p:cNvPr>
          <p:cNvSpPr txBox="1"/>
          <p:nvPr/>
        </p:nvSpPr>
        <p:spPr>
          <a:xfrm>
            <a:off x="716957" y="5543433"/>
            <a:ext cx="3589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>
                <a:solidFill>
                  <a:srgbClr val="374151"/>
                </a:solidFill>
                <a:effectLst/>
              </a:rPr>
              <a:t>Снижение затрат на экологическую ответственность</a:t>
            </a:r>
            <a:endParaRPr lang="ru-RU" sz="1600"/>
          </a:p>
        </p:txBody>
      </p:sp>
      <p:sp>
        <p:nvSpPr>
          <p:cNvPr id="19" name="Знак ''плюс'' 18">
            <a:extLst>
              <a:ext uri="{FF2B5EF4-FFF2-40B4-BE49-F238E27FC236}">
                <a16:creationId xmlns:a16="http://schemas.microsoft.com/office/drawing/2014/main" id="{5223BDBF-08D3-41E5-8266-B2F3ED1F898F}"/>
              </a:ext>
            </a:extLst>
          </p:cNvPr>
          <p:cNvSpPr/>
          <p:nvPr/>
        </p:nvSpPr>
        <p:spPr>
          <a:xfrm>
            <a:off x="287337" y="5623089"/>
            <a:ext cx="324224" cy="311990"/>
          </a:xfrm>
          <a:prstGeom prst="mathPlus">
            <a:avLst/>
          </a:prstGeom>
          <a:ln>
            <a:gradFill>
              <a:gsLst>
                <a:gs pos="12000">
                  <a:srgbClr val="92D050"/>
                </a:gs>
                <a:gs pos="4000">
                  <a:schemeClr val="accent1">
                    <a:lumMod val="5000"/>
                    <a:lumOff val="95000"/>
                  </a:schemeClr>
                </a:gs>
                <a:gs pos="74000">
                  <a:srgbClr val="92D05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84000">
                  <a:srgbClr val="92D050"/>
                </a:gs>
              </a:gsLst>
              <a:lin ang="5400000" scaled="1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0" name="Знак ''плюс'' 19">
            <a:extLst>
              <a:ext uri="{FF2B5EF4-FFF2-40B4-BE49-F238E27FC236}">
                <a16:creationId xmlns:a16="http://schemas.microsoft.com/office/drawing/2014/main" id="{ED230EAC-2753-4ED3-9CAD-0F3454BB7285}"/>
              </a:ext>
            </a:extLst>
          </p:cNvPr>
          <p:cNvSpPr/>
          <p:nvPr/>
        </p:nvSpPr>
        <p:spPr>
          <a:xfrm>
            <a:off x="4696735" y="4754713"/>
            <a:ext cx="324224" cy="311990"/>
          </a:xfrm>
          <a:prstGeom prst="mathPlus">
            <a:avLst/>
          </a:prstGeom>
          <a:ln>
            <a:gradFill>
              <a:gsLst>
                <a:gs pos="12000">
                  <a:srgbClr val="92D050"/>
                </a:gs>
                <a:gs pos="4000">
                  <a:schemeClr val="accent1">
                    <a:lumMod val="5000"/>
                    <a:lumOff val="95000"/>
                  </a:schemeClr>
                </a:gs>
                <a:gs pos="74000">
                  <a:srgbClr val="92D05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84000">
                  <a:srgbClr val="92D050"/>
                </a:gs>
              </a:gsLst>
              <a:lin ang="5400000" scaled="1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1" name="Знак ''плюс'' 20">
            <a:extLst>
              <a:ext uri="{FF2B5EF4-FFF2-40B4-BE49-F238E27FC236}">
                <a16:creationId xmlns:a16="http://schemas.microsoft.com/office/drawing/2014/main" id="{FB19E085-265E-4DAE-9EA2-7AF5C5F5FBF2}"/>
              </a:ext>
            </a:extLst>
          </p:cNvPr>
          <p:cNvSpPr/>
          <p:nvPr/>
        </p:nvSpPr>
        <p:spPr>
          <a:xfrm>
            <a:off x="4720093" y="5179128"/>
            <a:ext cx="324224" cy="311990"/>
          </a:xfrm>
          <a:prstGeom prst="mathPlus">
            <a:avLst/>
          </a:prstGeom>
          <a:ln>
            <a:gradFill>
              <a:gsLst>
                <a:gs pos="12000">
                  <a:srgbClr val="92D050"/>
                </a:gs>
                <a:gs pos="4000">
                  <a:schemeClr val="accent1">
                    <a:lumMod val="5000"/>
                    <a:lumOff val="95000"/>
                  </a:schemeClr>
                </a:gs>
                <a:gs pos="74000">
                  <a:srgbClr val="92D05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84000">
                  <a:srgbClr val="92D050"/>
                </a:gs>
              </a:gsLst>
              <a:lin ang="5400000" scaled="1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9EF65F-C787-47C6-9512-50926C4EBAFE}"/>
              </a:ext>
            </a:extLst>
          </p:cNvPr>
          <p:cNvSpPr txBox="1"/>
          <p:nvPr/>
        </p:nvSpPr>
        <p:spPr>
          <a:xfrm>
            <a:off x="5127159" y="5140087"/>
            <a:ext cx="433670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1600"/>
              <a:t>Привлечение новых клиентов</a:t>
            </a:r>
            <a:endParaRPr lang="ru-RU" sz="1600" dirty="0"/>
          </a:p>
        </p:txBody>
      </p:sp>
      <p:sp>
        <p:nvSpPr>
          <p:cNvPr id="23" name="Знак ''плюс'' 22">
            <a:extLst>
              <a:ext uri="{FF2B5EF4-FFF2-40B4-BE49-F238E27FC236}">
                <a16:creationId xmlns:a16="http://schemas.microsoft.com/office/drawing/2014/main" id="{7D222C02-C330-4DD5-8782-80AC502C97B6}"/>
              </a:ext>
            </a:extLst>
          </p:cNvPr>
          <p:cNvSpPr/>
          <p:nvPr/>
        </p:nvSpPr>
        <p:spPr>
          <a:xfrm>
            <a:off x="4720093" y="5559446"/>
            <a:ext cx="324224" cy="311990"/>
          </a:xfrm>
          <a:prstGeom prst="mathPlus">
            <a:avLst/>
          </a:prstGeom>
          <a:ln>
            <a:gradFill>
              <a:gsLst>
                <a:gs pos="12000">
                  <a:srgbClr val="92D050"/>
                </a:gs>
                <a:gs pos="4000">
                  <a:schemeClr val="accent1">
                    <a:lumMod val="5000"/>
                    <a:lumOff val="95000"/>
                  </a:schemeClr>
                </a:gs>
                <a:gs pos="74000">
                  <a:srgbClr val="92D05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84000">
                  <a:srgbClr val="92D050"/>
                </a:gs>
              </a:gsLst>
              <a:lin ang="5400000" scaled="1"/>
            </a:gra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D879F-4781-4AE3-967E-1B360CD057A7}"/>
              </a:ext>
            </a:extLst>
          </p:cNvPr>
          <p:cNvSpPr txBox="1"/>
          <p:nvPr/>
        </p:nvSpPr>
        <p:spPr>
          <a:xfrm>
            <a:off x="5050836" y="5546164"/>
            <a:ext cx="3117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ru-RU" sz="1600"/>
              <a:t>Повышение стоимости бренда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07F692-CD1D-49B9-A0EE-BCA7C45DC480}"/>
              </a:ext>
            </a:extLst>
          </p:cNvPr>
          <p:cNvCxnSpPr>
            <a:cxnSpLocks/>
          </p:cNvCxnSpPr>
          <p:nvPr/>
        </p:nvCxnSpPr>
        <p:spPr>
          <a:xfrm>
            <a:off x="4353792" y="1052736"/>
            <a:ext cx="0" cy="507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93C640B-EF41-46E1-BA45-2E375C6B32D8}"/>
              </a:ext>
            </a:extLst>
          </p:cNvPr>
          <p:cNvCxnSpPr/>
          <p:nvPr/>
        </p:nvCxnSpPr>
        <p:spPr>
          <a:xfrm>
            <a:off x="287337" y="4545124"/>
            <a:ext cx="8389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1E51C85-455E-440C-8BD4-CD365ABF7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2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Блок-схема: процесс 13"/>
          <p:cNvSpPr/>
          <p:nvPr/>
        </p:nvSpPr>
        <p:spPr>
          <a:xfrm>
            <a:off x="4680012" y="1412777"/>
            <a:ext cx="4104455" cy="2178866"/>
          </a:xfrm>
          <a:prstGeom prst="flowChartProcess">
            <a:avLst/>
          </a:prstGeom>
          <a:noFill/>
          <a:ln w="19050">
            <a:solidFill>
              <a:srgbClr val="A1DA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4663749" y="1412777"/>
            <a:ext cx="4104455" cy="303511"/>
          </a:xfrm>
          <a:prstGeom prst="flowChartProcess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37217" y="2713598"/>
            <a:ext cx="4054763" cy="561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9533" y="1394584"/>
            <a:ext cx="3960626" cy="607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charset="0"/>
              </a:rPr>
              <a:t>Экономическая целесообразность предложения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63749" y="1388572"/>
            <a:ext cx="4104456" cy="2178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400" b="1">
                <a:solidFill>
                  <a:schemeClr val="accent3"/>
                </a:solidFill>
              </a:rPr>
              <a:t>Приход</a:t>
            </a:r>
          </a:p>
          <a:p>
            <a:pPr>
              <a:lnSpc>
                <a:spcPct val="120000"/>
              </a:lnSpc>
            </a:pPr>
            <a:endParaRPr lang="ru-RU" sz="1200" b="1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1100" dirty="0">
                <a:solidFill>
                  <a:srgbClr val="002060"/>
                </a:solidFill>
              </a:rPr>
              <a:t>Недополученная прибыль из-за простоя </a:t>
            </a:r>
            <a:r>
              <a:rPr lang="ru-RU" sz="1100">
                <a:solidFill>
                  <a:srgbClr val="002060"/>
                </a:solidFill>
              </a:rPr>
              <a:t>оборудования (до </a:t>
            </a:r>
            <a:r>
              <a:rPr lang="ru-RU" sz="1100" b="1">
                <a:solidFill>
                  <a:srgbClr val="00B0F0"/>
                </a:solidFill>
              </a:rPr>
              <a:t>16.5 млн руб/</a:t>
            </a:r>
            <a:r>
              <a:rPr lang="ru-RU" sz="1100" b="1" dirty="0">
                <a:solidFill>
                  <a:srgbClr val="00B0F0"/>
                </a:solidFill>
              </a:rPr>
              <a:t>день</a:t>
            </a:r>
            <a:r>
              <a:rPr lang="ru-RU" sz="1100" dirty="0">
                <a:solidFill>
                  <a:srgbClr val="002060"/>
                </a:solidFill>
              </a:rPr>
              <a:t>)</a:t>
            </a:r>
            <a:r>
              <a:rPr lang="en-US" sz="1100" dirty="0">
                <a:solidFill>
                  <a:srgbClr val="002060"/>
                </a:solidFill>
              </a:rPr>
              <a:t>:</a:t>
            </a:r>
            <a:endParaRPr lang="ru-RU" sz="11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ru-RU" sz="1100" dirty="0"/>
              <a:t>	- Выход из </a:t>
            </a:r>
            <a:r>
              <a:rPr lang="ru-RU" sz="1100"/>
              <a:t>строя </a:t>
            </a:r>
            <a:r>
              <a:rPr lang="ru-RU" sz="1100" dirty="0"/>
              <a:t> </a:t>
            </a:r>
            <a:r>
              <a:rPr lang="ru-RU" sz="1100"/>
              <a:t>оборудования</a:t>
            </a:r>
            <a:endParaRPr lang="ru-RU" sz="1100" dirty="0"/>
          </a:p>
          <a:p>
            <a:pPr>
              <a:lnSpc>
                <a:spcPct val="120000"/>
              </a:lnSpc>
            </a:pPr>
            <a:r>
              <a:rPr lang="ru-RU" sz="1100" dirty="0"/>
              <a:t>	- Человеческий фактор</a:t>
            </a:r>
          </a:p>
          <a:p>
            <a:pPr>
              <a:lnSpc>
                <a:spcPct val="120000"/>
              </a:lnSpc>
            </a:pPr>
            <a:r>
              <a:rPr lang="ru-RU" sz="1100" dirty="0">
                <a:solidFill>
                  <a:srgbClr val="002060"/>
                </a:solidFill>
              </a:rPr>
              <a:t>2. Сокращение </a:t>
            </a:r>
            <a:r>
              <a:rPr lang="ru-RU" sz="1100">
                <a:solidFill>
                  <a:srgbClr val="002060"/>
                </a:solidFill>
              </a:rPr>
              <a:t>убытков (</a:t>
            </a:r>
            <a:r>
              <a:rPr lang="ru-RU" sz="1100" b="1" dirty="0">
                <a:solidFill>
                  <a:schemeClr val="accent2"/>
                </a:solidFill>
              </a:rPr>
              <a:t>2.5 млн </a:t>
            </a:r>
            <a:r>
              <a:rPr lang="ru-RU" sz="1100" b="1" dirty="0" err="1">
                <a:solidFill>
                  <a:schemeClr val="accent2"/>
                </a:solidFill>
              </a:rPr>
              <a:t>руб</a:t>
            </a:r>
            <a:r>
              <a:rPr lang="ru-RU" sz="1100" b="1" dirty="0">
                <a:solidFill>
                  <a:schemeClr val="accent2"/>
                </a:solidFill>
              </a:rPr>
              <a:t>/</a:t>
            </a:r>
            <a:r>
              <a:rPr lang="ru-RU" sz="1100" b="1" dirty="0" err="1">
                <a:solidFill>
                  <a:schemeClr val="accent2"/>
                </a:solidFill>
              </a:rPr>
              <a:t>шт</a:t>
            </a:r>
            <a:r>
              <a:rPr lang="ru-RU" sz="1100" dirty="0">
                <a:solidFill>
                  <a:srgbClr val="002060"/>
                </a:solidFill>
              </a:rPr>
              <a:t>)</a:t>
            </a:r>
            <a:r>
              <a:rPr lang="en-US" sz="1100" dirty="0">
                <a:solidFill>
                  <a:srgbClr val="002060"/>
                </a:solidFill>
              </a:rPr>
              <a:t>:</a:t>
            </a:r>
            <a:endParaRPr lang="ru-RU" sz="11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ru-RU" sz="1100" dirty="0"/>
              <a:t>	- Ремонт оборудования</a:t>
            </a:r>
          </a:p>
          <a:p>
            <a:pPr>
              <a:lnSpc>
                <a:spcPct val="120000"/>
              </a:lnSpc>
            </a:pPr>
            <a:r>
              <a:rPr lang="ru-RU" sz="1100" dirty="0"/>
              <a:t>	- Замена </a:t>
            </a:r>
            <a:r>
              <a:rPr lang="ru-RU" sz="1100"/>
              <a:t>неисправного оборудования</a:t>
            </a:r>
            <a:endParaRPr lang="ru-RU" sz="1100" dirty="0"/>
          </a:p>
          <a:p>
            <a:pPr>
              <a:lnSpc>
                <a:spcPct val="120000"/>
              </a:lnSpc>
            </a:pPr>
            <a:r>
              <a:rPr lang="ru-RU" sz="1100" dirty="0">
                <a:solidFill>
                  <a:srgbClr val="002060"/>
                </a:solidFill>
              </a:rPr>
              <a:t>3. Оптимизация штаба </a:t>
            </a:r>
            <a:r>
              <a:rPr lang="ru-RU" sz="1100">
                <a:solidFill>
                  <a:srgbClr val="002060"/>
                </a:solidFill>
              </a:rPr>
              <a:t>персонала  (</a:t>
            </a:r>
            <a:r>
              <a:rPr lang="en-US" sz="1100" b="1" dirty="0">
                <a:solidFill>
                  <a:schemeClr val="accent2"/>
                </a:solidFill>
              </a:rPr>
              <a:t>~</a:t>
            </a:r>
            <a:r>
              <a:rPr lang="ru-RU" sz="1100" b="1" dirty="0">
                <a:solidFill>
                  <a:schemeClr val="accent2"/>
                </a:solidFill>
              </a:rPr>
              <a:t>80 </a:t>
            </a:r>
            <a:r>
              <a:rPr lang="ru-RU" sz="1100" b="1">
                <a:solidFill>
                  <a:schemeClr val="accent2"/>
                </a:solidFill>
              </a:rPr>
              <a:t>000 руб</a:t>
            </a:r>
            <a:r>
              <a:rPr lang="en-US" sz="1100" b="1">
                <a:solidFill>
                  <a:schemeClr val="accent2"/>
                </a:solidFill>
              </a:rPr>
              <a:t>/</a:t>
            </a:r>
            <a:r>
              <a:rPr lang="ru-RU" sz="1100" b="1">
                <a:solidFill>
                  <a:schemeClr val="accent2"/>
                </a:solidFill>
              </a:rPr>
              <a:t>чел</a:t>
            </a:r>
            <a:r>
              <a:rPr lang="ru-RU" sz="1100">
                <a:solidFill>
                  <a:srgbClr val="002060"/>
                </a:solidFill>
              </a:rPr>
              <a:t>)</a:t>
            </a:r>
            <a:endParaRPr lang="ru-RU" sz="1100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7217" y="1436326"/>
            <a:ext cx="4284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3"/>
                </a:solidFill>
              </a:rPr>
              <a:t>Затраты на разработку и сопровождение </a:t>
            </a:r>
          </a:p>
          <a:p>
            <a:r>
              <a:rPr lang="en-US" sz="1200" b="1">
                <a:solidFill>
                  <a:schemeClr val="accent2"/>
                </a:solidFill>
              </a:rPr>
              <a:t>~</a:t>
            </a:r>
            <a:r>
              <a:rPr lang="ru-RU" sz="1200" b="1">
                <a:solidFill>
                  <a:schemeClr val="accent2"/>
                </a:solidFill>
              </a:rPr>
              <a:t>540 </a:t>
            </a:r>
            <a:r>
              <a:rPr lang="ru-RU" sz="1200" b="1" dirty="0">
                <a:solidFill>
                  <a:schemeClr val="accent2"/>
                </a:solidFill>
              </a:rPr>
              <a:t>000 </a:t>
            </a:r>
            <a:r>
              <a:rPr lang="ru-RU" sz="1200" b="1" dirty="0" err="1">
                <a:solidFill>
                  <a:schemeClr val="accent2"/>
                </a:solidFill>
              </a:rPr>
              <a:t>руб</a:t>
            </a:r>
            <a:r>
              <a:rPr lang="ru-RU" sz="1200" b="1" dirty="0">
                <a:solidFill>
                  <a:schemeClr val="accent2"/>
                </a:solidFill>
              </a:rPr>
              <a:t> / 3 </a:t>
            </a:r>
            <a:r>
              <a:rPr lang="ru-RU" sz="1200" b="1" dirty="0" err="1">
                <a:solidFill>
                  <a:schemeClr val="accent2"/>
                </a:solidFill>
              </a:rPr>
              <a:t>мес</a:t>
            </a:r>
            <a:endParaRPr lang="ru-RU" sz="1200" b="1" dirty="0">
              <a:solidFill>
                <a:schemeClr val="accent2"/>
              </a:solidFill>
            </a:endParaRPr>
          </a:p>
          <a:p>
            <a:endParaRPr lang="ru-RU" sz="1200" dirty="0"/>
          </a:p>
          <a:p>
            <a:r>
              <a:rPr lang="ru-RU" sz="1200" dirty="0"/>
              <a:t>1. Оплата </a:t>
            </a:r>
            <a:r>
              <a:rPr lang="ru-RU" sz="1200"/>
              <a:t>работы программиста </a:t>
            </a:r>
            <a:endParaRPr lang="ru-RU" sz="1200" dirty="0"/>
          </a:p>
          <a:p>
            <a:r>
              <a:rPr lang="ru-RU" sz="1200" dirty="0"/>
              <a:t>2. Оплата работы эксперта </a:t>
            </a:r>
          </a:p>
          <a:p>
            <a:r>
              <a:rPr lang="ru-RU" sz="1200" dirty="0"/>
              <a:t>3. Примерный срок работы </a:t>
            </a:r>
          </a:p>
          <a:p>
            <a:endParaRPr lang="ru-RU" sz="1200" dirty="0"/>
          </a:p>
          <a:p>
            <a:r>
              <a:rPr lang="ru-RU" sz="1400" b="1" dirty="0">
                <a:solidFill>
                  <a:schemeClr val="accent3"/>
                </a:solidFill>
              </a:rPr>
              <a:t>Затраты на внедрение системы (на 1 завод) </a:t>
            </a:r>
            <a:r>
              <a:rPr lang="en-US" sz="1200" b="1">
                <a:solidFill>
                  <a:schemeClr val="accent2"/>
                </a:solidFill>
              </a:rPr>
              <a:t>~5</a:t>
            </a:r>
            <a:r>
              <a:rPr lang="ru-RU" sz="1200" b="1">
                <a:solidFill>
                  <a:schemeClr val="accent2"/>
                </a:solidFill>
              </a:rPr>
              <a:t>0</a:t>
            </a:r>
            <a:r>
              <a:rPr lang="en-US" sz="1200" b="1">
                <a:solidFill>
                  <a:schemeClr val="accent2"/>
                </a:solidFill>
              </a:rPr>
              <a:t>0</a:t>
            </a:r>
            <a:r>
              <a:rPr lang="ru-RU" sz="1200" b="1">
                <a:solidFill>
                  <a:schemeClr val="accent2"/>
                </a:solidFill>
              </a:rPr>
              <a:t> млн руб</a:t>
            </a:r>
            <a:endParaRPr lang="ru-RU" sz="1200" b="1" dirty="0">
              <a:solidFill>
                <a:schemeClr val="accent2"/>
              </a:solidFill>
            </a:endParaRPr>
          </a:p>
          <a:p>
            <a:endParaRPr lang="ru-RU" sz="1200" b="1" dirty="0">
              <a:solidFill>
                <a:schemeClr val="accent2"/>
              </a:solidFill>
            </a:endParaRPr>
          </a:p>
          <a:p>
            <a:r>
              <a:rPr lang="ru-RU" sz="1200" dirty="0"/>
              <a:t>1. Затраты на закупку оборудования</a:t>
            </a:r>
          </a:p>
          <a:p>
            <a:r>
              <a:rPr lang="ru-RU" sz="1200" dirty="0"/>
              <a:t>2. Оплата работы специалистов по внедрению  </a:t>
            </a:r>
          </a:p>
          <a:p>
            <a:r>
              <a:rPr lang="ru-RU" sz="1200" dirty="0"/>
              <a:t>3. Затраты на </a:t>
            </a:r>
            <a:r>
              <a:rPr lang="ru-RU" sz="1200"/>
              <a:t>сопровождение системы</a:t>
            </a:r>
            <a:endParaRPr lang="ru-RU" sz="1200" dirty="0"/>
          </a:p>
        </p:txBody>
      </p:sp>
      <p:sp>
        <p:nvSpPr>
          <p:cNvPr id="6" name="Пятиугольник 5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Нашивка 7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9" name="Нашивка 8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Нашивка 9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graphicFrame>
        <p:nvGraphicFramePr>
          <p:cNvPr id="29" name="Диаграмма 28">
            <a:extLst>
              <a:ext uri="{FF2B5EF4-FFF2-40B4-BE49-F238E27FC236}">
                <a16:creationId xmlns:a16="http://schemas.microsoft.com/office/drawing/2014/main" id="{1713E3BD-BD04-4E56-AC8A-CCEAFA619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396616"/>
              </p:ext>
            </p:extLst>
          </p:nvPr>
        </p:nvGraphicFramePr>
        <p:xfrm>
          <a:off x="4602139" y="3674035"/>
          <a:ext cx="4166065" cy="254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F7FCF88-ABC7-45D1-9ED4-26C21CB5D6CD}"/>
              </a:ext>
            </a:extLst>
          </p:cNvPr>
          <p:cNvGrpSpPr/>
          <p:nvPr/>
        </p:nvGrpSpPr>
        <p:grpSpPr>
          <a:xfrm>
            <a:off x="187753" y="4381178"/>
            <a:ext cx="4636275" cy="975473"/>
            <a:chOff x="183824" y="4724570"/>
            <a:chExt cx="4636275" cy="975473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3B3C31C6-E568-47D6-8283-4B4AE2D869E3}"/>
                </a:ext>
              </a:extLst>
            </p:cNvPr>
            <p:cNvGrpSpPr/>
            <p:nvPr/>
          </p:nvGrpSpPr>
          <p:grpSpPr>
            <a:xfrm>
              <a:off x="183824" y="4763939"/>
              <a:ext cx="4636275" cy="936104"/>
              <a:chOff x="183824" y="4763939"/>
              <a:chExt cx="4636275" cy="936104"/>
            </a:xfrm>
          </p:grpSpPr>
          <p:sp>
            <p:nvSpPr>
              <p:cNvPr id="36" name="Прямоугольник: скругленные углы 35">
                <a:extLst>
                  <a:ext uri="{FF2B5EF4-FFF2-40B4-BE49-F238E27FC236}">
                    <a16:creationId xmlns:a16="http://schemas.microsoft.com/office/drawing/2014/main" id="{E8EF345A-E0D7-49B0-A916-A8B3843C3733}"/>
                  </a:ext>
                </a:extLst>
              </p:cNvPr>
              <p:cNvSpPr/>
              <p:nvPr/>
            </p:nvSpPr>
            <p:spPr>
              <a:xfrm>
                <a:off x="183824" y="4763939"/>
                <a:ext cx="4358038" cy="93610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800"/>
                  </a:spcBef>
                </a:pPr>
                <a:endParaRPr lang="ru-RU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952155-248D-4299-823B-CC51F18F34B5}"/>
                  </a:ext>
                </a:extLst>
              </p:cNvPr>
              <p:cNvSpPr txBox="1"/>
              <p:nvPr/>
            </p:nvSpPr>
            <p:spPr>
              <a:xfrm>
                <a:off x="654034" y="4889315"/>
                <a:ext cx="4166065" cy="6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300" b="0" i="1" strike="noStrike">
                    <a:solidFill>
                      <a:srgbClr val="FF0000"/>
                    </a:solidFill>
                    <a:effectLst/>
                  </a:rPr>
                  <a:t>500.54 млн.руб</a:t>
                </a:r>
                <a:r>
                  <a:rPr lang="ru-RU" sz="1300"/>
                  <a:t> – суммарная стоимость проекта</a:t>
                </a:r>
              </a:p>
              <a:p>
                <a:endParaRPr lang="ru-RU" sz="1300"/>
              </a:p>
              <a:p>
                <a:r>
                  <a:rPr lang="ru-RU" sz="1300" b="0" i="1">
                    <a:solidFill>
                      <a:srgbClr val="00B050"/>
                    </a:solidFill>
                    <a:effectLst/>
                  </a:rPr>
                  <a:t>49,96 млн руб</a:t>
                </a:r>
                <a:r>
                  <a:rPr lang="ru-RU" sz="1300" i="1">
                    <a:solidFill>
                      <a:srgbClr val="00B050"/>
                    </a:solidFill>
                  </a:rPr>
                  <a:t> </a:t>
                </a:r>
                <a:r>
                  <a:rPr lang="ru-RU" sz="1300"/>
                  <a:t>– дополнительная прибыль в год</a:t>
                </a:r>
              </a:p>
            </p:txBody>
          </p:sp>
        </p:grpSp>
        <p:sp>
          <p:nvSpPr>
            <p:cNvPr id="32" name="Знак ''плюс'' 31">
              <a:extLst>
                <a:ext uri="{FF2B5EF4-FFF2-40B4-BE49-F238E27FC236}">
                  <a16:creationId xmlns:a16="http://schemas.microsoft.com/office/drawing/2014/main" id="{331D2281-75CD-4A8C-8F07-EE8F2B6743AE}"/>
                </a:ext>
              </a:extLst>
            </p:cNvPr>
            <p:cNvSpPr/>
            <p:nvPr/>
          </p:nvSpPr>
          <p:spPr>
            <a:xfrm>
              <a:off x="329820" y="5279496"/>
              <a:ext cx="324224" cy="311990"/>
            </a:xfrm>
            <a:prstGeom prst="mathPlus">
              <a:avLst/>
            </a:prstGeom>
            <a:ln>
              <a:gradFill>
                <a:gsLst>
                  <a:gs pos="12000">
                    <a:srgbClr val="92D050"/>
                  </a:gs>
                  <a:gs pos="4000">
                    <a:schemeClr val="accent1">
                      <a:lumMod val="5000"/>
                      <a:lumOff val="95000"/>
                    </a:schemeClr>
                  </a:gs>
                  <a:gs pos="74000">
                    <a:srgbClr val="92D050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84000">
                    <a:srgbClr val="92D050"/>
                  </a:gs>
                </a:gsLst>
                <a:lin ang="5400000" scaled="1"/>
              </a:gra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800"/>
                </a:spcBef>
              </a:pPr>
              <a:endParaRPr lang="ru-RU" sz="2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Знак ''минус'' 33">
              <a:extLst>
                <a:ext uri="{FF2B5EF4-FFF2-40B4-BE49-F238E27FC236}">
                  <a16:creationId xmlns:a16="http://schemas.microsoft.com/office/drawing/2014/main" id="{2BE749FF-274A-48FB-8769-C0E4F6EC54BD}"/>
                </a:ext>
              </a:extLst>
            </p:cNvPr>
            <p:cNvSpPr/>
            <p:nvPr/>
          </p:nvSpPr>
          <p:spPr>
            <a:xfrm>
              <a:off x="267288" y="4724570"/>
              <a:ext cx="457582" cy="630337"/>
            </a:xfrm>
            <a:prstGeom prst="mathMinus">
              <a:avLst/>
            </a:prstGeom>
            <a:gradFill>
              <a:gsLst>
                <a:gs pos="43000">
                  <a:srgbClr val="EC463F"/>
                </a:gs>
                <a:gs pos="0">
                  <a:schemeClr val="bg1">
                    <a:lumMod val="95000"/>
                  </a:schemeClr>
                </a:gs>
                <a:gs pos="11000">
                  <a:schemeClr val="bg1">
                    <a:lumMod val="95000"/>
                  </a:schemeClr>
                </a:gs>
                <a:gs pos="66000">
                  <a:srgbClr val="FF0000"/>
                </a:gs>
                <a:gs pos="88000">
                  <a:schemeClr val="bg1">
                    <a:lumMod val="95000"/>
                  </a:schemeClr>
                </a:gs>
                <a:gs pos="68000">
                  <a:srgbClr val="FF0000"/>
                </a:gs>
                <a:gs pos="74000">
                  <a:srgbClr val="FF0000"/>
                </a:gs>
              </a:gsLst>
              <a:lin ang="5400000" scaled="1"/>
            </a:gra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800"/>
                </a:spcBef>
              </a:pPr>
              <a:endParaRPr lang="ru-RU" sz="2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2ADEAED-6412-412C-9BDA-20AA580DC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1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F70DCED2-A878-49B0-9F90-FD8821E5E611}"/>
              </a:ext>
            </a:extLst>
          </p:cNvPr>
          <p:cNvSpPr/>
          <p:nvPr/>
        </p:nvSpPr>
        <p:spPr>
          <a:xfrm>
            <a:off x="4691487" y="1667016"/>
            <a:ext cx="4253785" cy="2076882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alpha val="47000"/>
                </a:schemeClr>
              </a:gs>
              <a:gs pos="0">
                <a:schemeClr val="accent2">
                  <a:alpha val="48000"/>
                </a:schemeClr>
              </a:gs>
              <a:gs pos="6000">
                <a:schemeClr val="bg1"/>
              </a:gs>
              <a:gs pos="93000">
                <a:schemeClr val="bg1"/>
              </a:gs>
              <a:gs pos="31000">
                <a:schemeClr val="bg1"/>
              </a:gs>
            </a:gsLst>
            <a:lin ang="5400000" scaled="1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3EB111EC-AB47-437B-8DFF-18AAE3DAF042}"/>
              </a:ext>
            </a:extLst>
          </p:cNvPr>
          <p:cNvSpPr/>
          <p:nvPr/>
        </p:nvSpPr>
        <p:spPr>
          <a:xfrm>
            <a:off x="454016" y="1673280"/>
            <a:ext cx="4253785" cy="2067660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alpha val="47000"/>
                </a:schemeClr>
              </a:gs>
              <a:gs pos="0">
                <a:schemeClr val="accent2">
                  <a:alpha val="48000"/>
                </a:schemeClr>
              </a:gs>
              <a:gs pos="6000">
                <a:schemeClr val="bg1"/>
              </a:gs>
              <a:gs pos="93000">
                <a:schemeClr val="bg1"/>
              </a:gs>
              <a:gs pos="31000">
                <a:schemeClr val="bg1"/>
              </a:gs>
            </a:gsLst>
            <a:lin ang="5400000" scaled="1"/>
          </a:gra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1D2FC2B1-4922-4B25-BEC8-6A3E8B6144BB}"/>
              </a:ext>
            </a:extLst>
          </p:cNvPr>
          <p:cNvSpPr/>
          <p:nvPr/>
        </p:nvSpPr>
        <p:spPr>
          <a:xfrm>
            <a:off x="7967347" y="3916808"/>
            <a:ext cx="784873" cy="331555"/>
          </a:xfrm>
          <a:prstGeom prst="roundRect">
            <a:avLst/>
          </a:prstGeom>
          <a:solidFill>
            <a:srgbClr val="0070C0">
              <a:alpha val="40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876452F2-6701-40E8-8B11-584EB8185789}"/>
              </a:ext>
            </a:extLst>
          </p:cNvPr>
          <p:cNvSpPr/>
          <p:nvPr/>
        </p:nvSpPr>
        <p:spPr>
          <a:xfrm>
            <a:off x="7094525" y="3901919"/>
            <a:ext cx="784873" cy="338554"/>
          </a:xfrm>
          <a:prstGeom prst="roundRect">
            <a:avLst/>
          </a:prstGeom>
          <a:solidFill>
            <a:srgbClr val="0070C0">
              <a:alpha val="40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157B83BF-75A3-4568-AEED-6A65336C2D2A}"/>
              </a:ext>
            </a:extLst>
          </p:cNvPr>
          <p:cNvSpPr/>
          <p:nvPr/>
        </p:nvSpPr>
        <p:spPr>
          <a:xfrm>
            <a:off x="6207380" y="3901918"/>
            <a:ext cx="784873" cy="344265"/>
          </a:xfrm>
          <a:prstGeom prst="roundRect">
            <a:avLst/>
          </a:prstGeom>
          <a:solidFill>
            <a:srgbClr val="0070C0">
              <a:alpha val="40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FC9F0B6-5ED7-40ED-BD25-32A88113E4BE}"/>
              </a:ext>
            </a:extLst>
          </p:cNvPr>
          <p:cNvSpPr/>
          <p:nvPr/>
        </p:nvSpPr>
        <p:spPr>
          <a:xfrm>
            <a:off x="3743910" y="4223337"/>
            <a:ext cx="5256579" cy="2022964"/>
          </a:xfrm>
          <a:prstGeom prst="roundRect">
            <a:avLst/>
          </a:prstGeom>
          <a:solidFill>
            <a:srgbClr val="B0E0FE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1"/>
          </p:nvPr>
        </p:nvSpPr>
        <p:spPr>
          <a:xfrm>
            <a:off x="567132" y="1313276"/>
            <a:ext cx="4284661" cy="5076825"/>
          </a:xfrm>
        </p:spPr>
        <p:txBody>
          <a:bodyPr/>
          <a:lstStyle/>
          <a:p>
            <a:pPr algn="ctr"/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Риски</a:t>
            </a:r>
            <a:endParaRPr lang="ru-RU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lvl="1" indent="-342900">
              <a:buSzPct val="90000"/>
              <a:buFont typeface="+mj-lt"/>
              <a:buAutoNum type="arabicPeriod"/>
            </a:pPr>
            <a:r>
              <a:rPr lang="ru-RU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Угрозы </a:t>
            </a:r>
            <a:r>
              <a:rPr lang="ru-RU" sz="16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кибератак</a:t>
            </a:r>
            <a:r>
              <a:rPr lang="ru-RU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кражи и утечки информации</a:t>
            </a:r>
          </a:p>
          <a:p>
            <a:pPr marL="342900" lvl="1" indent="-342900">
              <a:buSzPct val="90000"/>
              <a:buFont typeface="+mj-lt"/>
              <a:buAutoNum type="arabicPeriod"/>
            </a:pPr>
            <a:r>
              <a:rPr lang="ru-RU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Нарушение работы системы</a:t>
            </a:r>
          </a:p>
          <a:p>
            <a:pPr marL="342900" lvl="1" indent="-342900">
              <a:buSzPct val="90000"/>
              <a:buFont typeface="+mj-lt"/>
              <a:buAutoNum type="arabicPeriod"/>
            </a:pPr>
            <a:r>
              <a:rPr lang="ru-RU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Рост безработицы</a:t>
            </a:r>
          </a:p>
          <a:p>
            <a:pPr marL="342900" lvl="1" indent="-342900">
              <a:buSzPct val="90000"/>
              <a:buFont typeface="+mj-lt"/>
              <a:buAutoNum type="arabicPeriod"/>
            </a:pPr>
            <a:r>
              <a:rPr lang="ru-RU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Неготовность персонала к принятию инноваций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b="1"/>
              <a:t>Выводы</a:t>
            </a:r>
            <a:endParaRPr lang="ru-RU" b="1" dirty="0"/>
          </a:p>
        </p:txBody>
      </p:sp>
      <p:sp>
        <p:nvSpPr>
          <p:cNvPr id="4" name="Пятиугольник 3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ашивка 4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Нашивка 5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Нашивка 6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4784857" y="1276148"/>
            <a:ext cx="4284661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>
                <a:solidFill>
                  <a:schemeClr val="accent2">
                    <a:lumMod val="50000"/>
                  </a:schemeClr>
                </a:solidFill>
              </a:rPr>
              <a:t>Результаты</a:t>
            </a:r>
            <a:endParaRPr lang="ru-RU" sz="180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800">
                <a:solidFill>
                  <a:schemeClr val="accent1">
                    <a:lumMod val="40000"/>
                    <a:lumOff val="60000"/>
                  </a:schemeClr>
                </a:solidFill>
              </a:rPr>
              <a:t>Снижение эксплуатационных расходов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800">
                <a:solidFill>
                  <a:schemeClr val="accent1">
                    <a:lumMod val="40000"/>
                    <a:lumOff val="60000"/>
                  </a:schemeClr>
                </a:solidFill>
              </a:rPr>
              <a:t>Повышение имиджа компании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800">
                <a:solidFill>
                  <a:schemeClr val="accent1">
                    <a:lumMod val="40000"/>
                    <a:lumOff val="60000"/>
                  </a:schemeClr>
                </a:solidFill>
              </a:rPr>
              <a:t>Снижение вреда экологии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800">
                <a:solidFill>
                  <a:schemeClr val="accent1">
                    <a:lumMod val="40000"/>
                    <a:lumOff val="60000"/>
                  </a:schemeClr>
                </a:solidFill>
              </a:rPr>
              <a:t>Привличение новых клиентов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1800">
              <a:solidFill>
                <a:schemeClr val="accent3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C05E178-7660-41B8-8B3E-57F6E45B9BDD}"/>
              </a:ext>
            </a:extLst>
          </p:cNvPr>
          <p:cNvGrpSpPr/>
          <p:nvPr/>
        </p:nvGrpSpPr>
        <p:grpSpPr>
          <a:xfrm>
            <a:off x="539554" y="3929367"/>
            <a:ext cx="2988329" cy="2423606"/>
            <a:chOff x="539552" y="3705694"/>
            <a:chExt cx="2844316" cy="264727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705694"/>
              <a:ext cx="2647279" cy="2647279"/>
            </a:xfrm>
            <a:prstGeom prst="rect">
              <a:avLst/>
            </a:prstGeom>
          </p:spPr>
        </p:pic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2480BB5-A125-415B-9F89-ED019A0A4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16" y="3705694"/>
              <a:ext cx="0" cy="2423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CBB6009B-87F2-4DF6-96A4-5C9ECF6E8532}"/>
                </a:ext>
              </a:extLst>
            </p:cNvPr>
            <p:cNvCxnSpPr>
              <a:cxnSpLocks/>
            </p:cNvCxnSpPr>
            <p:nvPr/>
          </p:nvCxnSpPr>
          <p:spPr>
            <a:xfrm>
              <a:off x="791580" y="5985284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956ECAC-D2D1-4505-8BB3-BAD7C4A629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68A49A-5B68-458A-8A89-907B10EE8AE6}"/>
              </a:ext>
            </a:extLst>
          </p:cNvPr>
          <p:cNvSpPr txBox="1"/>
          <p:nvPr/>
        </p:nvSpPr>
        <p:spPr>
          <a:xfrm>
            <a:off x="6389178" y="3916809"/>
            <a:ext cx="45525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1600">
                <a:solidFill>
                  <a:srgbClr val="002060"/>
                </a:solidFill>
              </a:rPr>
              <a:t>2023</a:t>
            </a:r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C461D-E4F1-4C00-A417-D5ACD8DA953A}"/>
              </a:ext>
            </a:extLst>
          </p:cNvPr>
          <p:cNvSpPr txBox="1"/>
          <p:nvPr/>
        </p:nvSpPr>
        <p:spPr>
          <a:xfrm>
            <a:off x="7273545" y="3917992"/>
            <a:ext cx="45525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1600">
                <a:solidFill>
                  <a:srgbClr val="002060"/>
                </a:solidFill>
              </a:rPr>
              <a:t>2024</a:t>
            </a:r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82582D-994E-45CD-8E99-801499DA7D73}"/>
              </a:ext>
            </a:extLst>
          </p:cNvPr>
          <p:cNvSpPr txBox="1"/>
          <p:nvPr/>
        </p:nvSpPr>
        <p:spPr>
          <a:xfrm>
            <a:off x="8121561" y="3918032"/>
            <a:ext cx="45525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1600">
                <a:solidFill>
                  <a:srgbClr val="002060"/>
                </a:solidFill>
              </a:rPr>
              <a:t>2025</a:t>
            </a:r>
            <a:endParaRPr lang="ru-RU" sz="2200" dirty="0">
              <a:solidFill>
                <a:srgbClr val="002060"/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F06DB26-FA41-4FAE-AC3D-B710DE3A0005}"/>
              </a:ext>
            </a:extLst>
          </p:cNvPr>
          <p:cNvCxnSpPr>
            <a:stCxn id="2" idx="1"/>
          </p:cNvCxnSpPr>
          <p:nvPr/>
        </p:nvCxnSpPr>
        <p:spPr>
          <a:xfrm>
            <a:off x="567132" y="3851689"/>
            <a:ext cx="8713153" cy="7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9FFBCB-A2F0-473E-BC5C-1F7A309A848B}"/>
              </a:ext>
            </a:extLst>
          </p:cNvPr>
          <p:cNvSpPr txBox="1"/>
          <p:nvPr/>
        </p:nvSpPr>
        <p:spPr>
          <a:xfrm>
            <a:off x="3892420" y="4278527"/>
            <a:ext cx="193071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ru-RU" sz="1200">
                <a:solidFill>
                  <a:schemeClr val="accent3">
                    <a:lumMod val="50000"/>
                  </a:schemeClr>
                </a:solidFill>
              </a:rPr>
              <a:t>Проработка итогового функционала и ТЗ</a:t>
            </a:r>
            <a:endParaRPr lang="ru-RU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7EFB975-B7B3-458D-8225-4F3CD0C62DEE}"/>
              </a:ext>
            </a:extLst>
          </p:cNvPr>
          <p:cNvCxnSpPr>
            <a:cxnSpLocks/>
          </p:cNvCxnSpPr>
          <p:nvPr/>
        </p:nvCxnSpPr>
        <p:spPr>
          <a:xfrm flipV="1">
            <a:off x="3635896" y="3859423"/>
            <a:ext cx="0" cy="246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2B7E25-B2CC-4799-9ED7-3C5A1FD0EF97}"/>
              </a:ext>
            </a:extLst>
          </p:cNvPr>
          <p:cNvSpPr txBox="1"/>
          <p:nvPr/>
        </p:nvSpPr>
        <p:spPr>
          <a:xfrm>
            <a:off x="3800261" y="4771270"/>
            <a:ext cx="2398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>
                <a:solidFill>
                  <a:schemeClr val="accent3">
                    <a:lumMod val="50000"/>
                  </a:schemeClr>
                </a:solidFill>
              </a:rPr>
              <a:t>Разработка информационнойсистемы, установка датчиков на объекте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BE284E-F7D3-4F73-B1BC-DD8CB2DF967E}"/>
              </a:ext>
            </a:extLst>
          </p:cNvPr>
          <p:cNvSpPr txBox="1"/>
          <p:nvPr/>
        </p:nvSpPr>
        <p:spPr>
          <a:xfrm>
            <a:off x="3800014" y="5419668"/>
            <a:ext cx="2120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>
                <a:solidFill>
                  <a:schemeClr val="accent3">
                    <a:lumMod val="50000"/>
                  </a:schemeClr>
                </a:solidFill>
              </a:rPr>
              <a:t>Тестирование и введение в эксплуатацию системы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9AEF41-CCED-4146-A054-DFD9AE33EC67}"/>
              </a:ext>
            </a:extLst>
          </p:cNvPr>
          <p:cNvSpPr txBox="1"/>
          <p:nvPr/>
        </p:nvSpPr>
        <p:spPr>
          <a:xfrm>
            <a:off x="3800014" y="5889154"/>
            <a:ext cx="212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>
                <a:solidFill>
                  <a:schemeClr val="accent3">
                    <a:lumMod val="50000"/>
                  </a:schemeClr>
                </a:solidFill>
              </a:rPr>
              <a:t>Тиражируемость решения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CE1A653F-2B36-4EE2-80BA-DE6D2FE39667}"/>
              </a:ext>
            </a:extLst>
          </p:cNvPr>
          <p:cNvCxnSpPr/>
          <p:nvPr/>
        </p:nvCxnSpPr>
        <p:spPr>
          <a:xfrm>
            <a:off x="6207380" y="4223337"/>
            <a:ext cx="0" cy="202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Блок-схема: знак завершения 44">
            <a:extLst>
              <a:ext uri="{FF2B5EF4-FFF2-40B4-BE49-F238E27FC236}">
                <a16:creationId xmlns:a16="http://schemas.microsoft.com/office/drawing/2014/main" id="{E775CC44-E481-4718-A641-39C6B609BD2F}"/>
              </a:ext>
            </a:extLst>
          </p:cNvPr>
          <p:cNvSpPr/>
          <p:nvPr/>
        </p:nvSpPr>
        <p:spPr>
          <a:xfrm>
            <a:off x="6319103" y="4412805"/>
            <a:ext cx="2425791" cy="190142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4000">
                <a:schemeClr val="accent6">
                  <a:lumMod val="60000"/>
                  <a:lumOff val="40000"/>
                </a:schemeClr>
              </a:gs>
              <a:gs pos="28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1270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0" name="Блок-схема: знак завершения 49">
            <a:extLst>
              <a:ext uri="{FF2B5EF4-FFF2-40B4-BE49-F238E27FC236}">
                <a16:creationId xmlns:a16="http://schemas.microsoft.com/office/drawing/2014/main" id="{526106C9-B8A4-4EE1-A233-E17176C23312}"/>
              </a:ext>
            </a:extLst>
          </p:cNvPr>
          <p:cNvSpPr/>
          <p:nvPr/>
        </p:nvSpPr>
        <p:spPr>
          <a:xfrm>
            <a:off x="6310486" y="4937784"/>
            <a:ext cx="2425791" cy="190142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57000">
                <a:schemeClr val="bg1"/>
              </a:gs>
            </a:gsLst>
            <a:lin ang="0" scaled="1"/>
            <a:tileRect/>
          </a:gradFill>
          <a:ln w="1270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3" name="Блок-схема: знак завершения 52">
            <a:extLst>
              <a:ext uri="{FF2B5EF4-FFF2-40B4-BE49-F238E27FC236}">
                <a16:creationId xmlns:a16="http://schemas.microsoft.com/office/drawing/2014/main" id="{1616A8D9-CC17-4A83-B14D-D8C671A9D664}"/>
              </a:ext>
            </a:extLst>
          </p:cNvPr>
          <p:cNvSpPr/>
          <p:nvPr/>
        </p:nvSpPr>
        <p:spPr>
          <a:xfrm>
            <a:off x="6332362" y="5465855"/>
            <a:ext cx="2425791" cy="190142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8000">
                <a:schemeClr val="accent6">
                  <a:lumMod val="60000"/>
                  <a:lumOff val="40000"/>
                </a:schemeClr>
              </a:gs>
              <a:gs pos="85000">
                <a:schemeClr val="bg1"/>
              </a:gs>
            </a:gsLst>
            <a:lin ang="0" scaled="1"/>
            <a:tileRect/>
          </a:gradFill>
          <a:ln w="1270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4" name="Блок-схема: знак завершения 53">
            <a:extLst>
              <a:ext uri="{FF2B5EF4-FFF2-40B4-BE49-F238E27FC236}">
                <a16:creationId xmlns:a16="http://schemas.microsoft.com/office/drawing/2014/main" id="{EE7C06D8-228C-4A1D-81C3-8359DFA72F3E}"/>
              </a:ext>
            </a:extLst>
          </p:cNvPr>
          <p:cNvSpPr/>
          <p:nvPr/>
        </p:nvSpPr>
        <p:spPr>
          <a:xfrm>
            <a:off x="6323025" y="5916313"/>
            <a:ext cx="2425791" cy="190142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mplate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Slide"/>
          <p:cNvSpPr>
            <a:spLocks noGrp="1"/>
          </p:cNvSpPr>
          <p:nvPr>
            <p:ph type="title"/>
          </p:nvPr>
        </p:nvSpPr>
        <p:spPr>
          <a:xfrm>
            <a:off x="287338" y="375214"/>
            <a:ext cx="8569326" cy="605514"/>
          </a:xfrm>
        </p:spPr>
        <p:txBody>
          <a:bodyPr/>
          <a:lstStyle/>
          <a:p>
            <a:r>
              <a:rPr lang="ru-RU" sz="2000" b="1" dirty="0"/>
              <a:t>Спасибо за внимание!</a:t>
            </a:r>
            <a:br>
              <a:rPr lang="ru-RU" sz="2000" b="1" dirty="0"/>
            </a:br>
            <a:r>
              <a:rPr lang="ru-RU" sz="2000" b="1" dirty="0"/>
              <a:t>Команда</a:t>
            </a:r>
            <a:r>
              <a:rPr lang="ru-RU" b="1" dirty="0"/>
              <a:t> </a:t>
            </a:r>
            <a:r>
              <a:rPr lang="ru-RU" sz="2000" b="1" dirty="0"/>
              <a:t>«2</a:t>
            </a:r>
            <a:r>
              <a:rPr lang="en-US" sz="2000" b="1" dirty="0" err="1"/>
              <a:t>ByteBees</a:t>
            </a:r>
            <a:r>
              <a:rPr lang="ru-RU" sz="2000" b="1" dirty="0"/>
              <a:t>», </a:t>
            </a:r>
            <a:r>
              <a:rPr lang="ru-RU" sz="1800" b="1" dirty="0"/>
              <a:t>Санкт-Петербургский Горный университет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8" t="5049" r="32518" b="532"/>
          <a:stretch/>
        </p:blipFill>
        <p:spPr>
          <a:xfrm rot="5400000">
            <a:off x="365971" y="1455220"/>
            <a:ext cx="2668166" cy="2719556"/>
          </a:xfrm>
          <a:custGeom>
            <a:avLst/>
            <a:gdLst>
              <a:gd name="connsiteX0" fmla="*/ 0 w 2668168"/>
              <a:gd name="connsiteY0" fmla="*/ 1359779 h 2719558"/>
              <a:gd name="connsiteX1" fmla="*/ 1334084 w 2668168"/>
              <a:gd name="connsiteY1" fmla="*/ 0 h 2719558"/>
              <a:gd name="connsiteX2" fmla="*/ 2668168 w 2668168"/>
              <a:gd name="connsiteY2" fmla="*/ 1359779 h 2719558"/>
              <a:gd name="connsiteX3" fmla="*/ 1334084 w 2668168"/>
              <a:gd name="connsiteY3" fmla="*/ 2719558 h 2719558"/>
              <a:gd name="connsiteX4" fmla="*/ 0 w 2668168"/>
              <a:gd name="connsiteY4" fmla="*/ 1359779 h 271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8168" h="2719558">
                <a:moveTo>
                  <a:pt x="0" y="1359779"/>
                </a:moveTo>
                <a:cubicBezTo>
                  <a:pt x="0" y="608794"/>
                  <a:pt x="597290" y="0"/>
                  <a:pt x="1334084" y="0"/>
                </a:cubicBezTo>
                <a:cubicBezTo>
                  <a:pt x="2070878" y="0"/>
                  <a:pt x="2668168" y="608794"/>
                  <a:pt x="2668168" y="1359779"/>
                </a:cubicBezTo>
                <a:cubicBezTo>
                  <a:pt x="2668168" y="2110764"/>
                  <a:pt x="2070878" y="2719558"/>
                  <a:pt x="1334084" y="2719558"/>
                </a:cubicBezTo>
                <a:cubicBezTo>
                  <a:pt x="597290" y="2719558"/>
                  <a:pt x="0" y="2110764"/>
                  <a:pt x="0" y="1359779"/>
                </a:cubicBezTo>
                <a:close/>
              </a:path>
            </a:pathLst>
          </a:custGeom>
          <a:ln w="38100" cmpd="thickThin">
            <a:solidFill>
              <a:srgbClr val="7ECCFC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5" t="4446" r="40396"/>
          <a:stretch/>
        </p:blipFill>
        <p:spPr>
          <a:xfrm rot="5400000">
            <a:off x="3291206" y="1451433"/>
            <a:ext cx="2668165" cy="2734868"/>
          </a:xfrm>
          <a:custGeom>
            <a:avLst/>
            <a:gdLst>
              <a:gd name="connsiteX0" fmla="*/ 0 w 2880322"/>
              <a:gd name="connsiteY0" fmla="*/ 1476164 h 2952328"/>
              <a:gd name="connsiteX1" fmla="*/ 1440161 w 2880322"/>
              <a:gd name="connsiteY1" fmla="*/ 0 h 2952328"/>
              <a:gd name="connsiteX2" fmla="*/ 2880322 w 2880322"/>
              <a:gd name="connsiteY2" fmla="*/ 1476164 h 2952328"/>
              <a:gd name="connsiteX3" fmla="*/ 1440161 w 2880322"/>
              <a:gd name="connsiteY3" fmla="*/ 2952328 h 2952328"/>
              <a:gd name="connsiteX4" fmla="*/ 0 w 2880322"/>
              <a:gd name="connsiteY4" fmla="*/ 1476164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2" h="2952328">
                <a:moveTo>
                  <a:pt x="0" y="1476164"/>
                </a:moveTo>
                <a:cubicBezTo>
                  <a:pt x="0" y="660901"/>
                  <a:pt x="644782" y="0"/>
                  <a:pt x="1440161" y="0"/>
                </a:cubicBezTo>
                <a:cubicBezTo>
                  <a:pt x="2235540" y="0"/>
                  <a:pt x="2880322" y="660901"/>
                  <a:pt x="2880322" y="1476164"/>
                </a:cubicBezTo>
                <a:cubicBezTo>
                  <a:pt x="2880322" y="2291427"/>
                  <a:pt x="2235540" y="2952328"/>
                  <a:pt x="1440161" y="2952328"/>
                </a:cubicBezTo>
                <a:cubicBezTo>
                  <a:pt x="644782" y="2952328"/>
                  <a:pt x="0" y="2291427"/>
                  <a:pt x="0" y="1476164"/>
                </a:cubicBezTo>
                <a:close/>
              </a:path>
            </a:pathLst>
          </a:custGeom>
          <a:ln w="38100" cmpd="thickThin">
            <a:solidFill>
              <a:srgbClr val="7ECCFC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431540" y="4365104"/>
            <a:ext cx="25755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Кислицына Юлия</a:t>
            </a:r>
          </a:p>
          <a:p>
            <a:pPr algn="ctr"/>
            <a:r>
              <a:rPr lang="ru-RU" dirty="0">
                <a:solidFill>
                  <a:schemeClr val="accent1"/>
                </a:solidFill>
              </a:rPr>
              <a:t>К</a:t>
            </a:r>
            <a:r>
              <a:rPr lang="ru-RU">
                <a:solidFill>
                  <a:schemeClr val="accent1"/>
                </a:solidFill>
              </a:rPr>
              <a:t>апитан</a:t>
            </a:r>
            <a:endParaRPr lang="ru-RU" dirty="0">
              <a:solidFill>
                <a:schemeClr val="accent1"/>
              </a:solidFill>
            </a:endParaRPr>
          </a:p>
          <a:p>
            <a:pPr algn="ctr"/>
            <a:r>
              <a:rPr lang="ru-RU">
                <a:solidFill>
                  <a:schemeClr val="accent1"/>
                </a:solidFill>
              </a:rPr>
              <a:t>дизайн</a:t>
            </a:r>
          </a:p>
          <a:p>
            <a:pPr algn="ctr"/>
            <a:endParaRPr lang="ru-RU" dirty="0">
              <a:solidFill>
                <a:schemeClr val="accent1"/>
              </a:solidFill>
            </a:endParaRPr>
          </a:p>
          <a:p>
            <a:pPr algn="ctr"/>
            <a:r>
              <a:rPr lang="ru-RU" sz="1600" dirty="0">
                <a:solidFill>
                  <a:srgbClr val="69C3FB"/>
                </a:solidFill>
              </a:rPr>
              <a:t>8(922) 203 63-02</a:t>
            </a:r>
            <a:br>
              <a:rPr lang="ru-RU" sz="1600" dirty="0">
                <a:solidFill>
                  <a:srgbClr val="69C3FB"/>
                </a:solidFill>
              </a:rPr>
            </a:br>
            <a:r>
              <a:rPr lang="en-US" sz="1600" dirty="0">
                <a:solidFill>
                  <a:srgbClr val="69C3FB"/>
                </a:solidFill>
              </a:rPr>
              <a:t>yulia_kislitsyna@mail.ru</a:t>
            </a:r>
            <a:endParaRPr lang="ru-RU" sz="1600" dirty="0">
              <a:solidFill>
                <a:srgbClr val="69C3FB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84231" y="4365103"/>
            <a:ext cx="25755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Стрекозов Алексей</a:t>
            </a:r>
          </a:p>
          <a:p>
            <a:pPr algn="ctr"/>
            <a:r>
              <a:rPr lang="ru-RU">
                <a:solidFill>
                  <a:schemeClr val="accent1"/>
                </a:solidFill>
              </a:rPr>
              <a:t>Анализ </a:t>
            </a:r>
            <a:r>
              <a:rPr lang="ru-RU" dirty="0">
                <a:solidFill>
                  <a:schemeClr val="accent1"/>
                </a:solidFill>
              </a:rPr>
              <a:t>и </a:t>
            </a:r>
          </a:p>
          <a:p>
            <a:pPr algn="ctr"/>
            <a:r>
              <a:rPr lang="ru-RU">
                <a:solidFill>
                  <a:schemeClr val="accent1"/>
                </a:solidFill>
              </a:rPr>
              <a:t>разработка</a:t>
            </a:r>
          </a:p>
          <a:p>
            <a:pPr algn="ctr"/>
            <a:endParaRPr lang="ru-RU" dirty="0">
              <a:solidFill>
                <a:schemeClr val="accent1"/>
              </a:solidFill>
            </a:endParaRPr>
          </a:p>
          <a:p>
            <a:pPr algn="ctr"/>
            <a:r>
              <a:rPr lang="ru-RU" sz="1600" dirty="0">
                <a:solidFill>
                  <a:srgbClr val="7ECCFC"/>
                </a:solidFill>
              </a:rPr>
              <a:t>8(914) 416 24-22</a:t>
            </a:r>
            <a:br>
              <a:rPr lang="ru-RU" sz="1600" dirty="0">
                <a:solidFill>
                  <a:srgbClr val="7ECCFC"/>
                </a:solidFill>
              </a:rPr>
            </a:br>
            <a:r>
              <a:rPr lang="en-US" sz="1600" dirty="0">
                <a:solidFill>
                  <a:srgbClr val="7ECCFC"/>
                </a:solidFill>
              </a:rPr>
              <a:t>godik_f@mail.ru</a:t>
            </a:r>
            <a:endParaRPr lang="ru-RU" sz="1600" dirty="0">
              <a:solidFill>
                <a:srgbClr val="7ECCF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36558" y="4365102"/>
            <a:ext cx="25755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Савунов Илья</a:t>
            </a:r>
          </a:p>
          <a:p>
            <a:pPr algn="ctr"/>
            <a:r>
              <a:rPr lang="ru-RU">
                <a:solidFill>
                  <a:schemeClr val="accent1"/>
                </a:solidFill>
              </a:rPr>
              <a:t>Внедрение и экономика</a:t>
            </a:r>
          </a:p>
          <a:p>
            <a:pPr algn="ctr"/>
            <a:endParaRPr lang="ru-RU" dirty="0">
              <a:solidFill>
                <a:schemeClr val="accent1"/>
              </a:solidFill>
            </a:endParaRPr>
          </a:p>
          <a:p>
            <a:pPr algn="ctr"/>
            <a:r>
              <a:rPr lang="ru-RU" sz="1600" dirty="0">
                <a:solidFill>
                  <a:srgbClr val="7ECCFC"/>
                </a:solidFill>
              </a:rPr>
              <a:t>8(981) 351 78-46</a:t>
            </a:r>
            <a:br>
              <a:rPr lang="ru-RU" sz="1600" dirty="0">
                <a:solidFill>
                  <a:srgbClr val="7ECCFC"/>
                </a:solidFill>
              </a:rPr>
            </a:br>
            <a:r>
              <a:rPr lang="en-US" sz="1600" dirty="0">
                <a:solidFill>
                  <a:srgbClr val="7ECCFC"/>
                </a:solidFill>
              </a:rPr>
              <a:t>ila_savunov@gmail.com</a:t>
            </a:r>
            <a:endParaRPr lang="ru-RU" sz="1600" dirty="0">
              <a:solidFill>
                <a:srgbClr val="7ECCFC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t="8140" r="43608" b="13914"/>
          <a:stretch/>
        </p:blipFill>
        <p:spPr>
          <a:xfrm rot="5400000">
            <a:off x="6192180" y="1500852"/>
            <a:ext cx="2628292" cy="2628292"/>
          </a:xfrm>
          <a:custGeom>
            <a:avLst/>
            <a:gdLst>
              <a:gd name="connsiteX0" fmla="*/ 0 w 2628292"/>
              <a:gd name="connsiteY0" fmla="*/ 1314146 h 2628292"/>
              <a:gd name="connsiteX1" fmla="*/ 1314146 w 2628292"/>
              <a:gd name="connsiteY1" fmla="*/ 0 h 2628292"/>
              <a:gd name="connsiteX2" fmla="*/ 2628292 w 2628292"/>
              <a:gd name="connsiteY2" fmla="*/ 1314146 h 2628292"/>
              <a:gd name="connsiteX3" fmla="*/ 1314146 w 2628292"/>
              <a:gd name="connsiteY3" fmla="*/ 2628292 h 2628292"/>
              <a:gd name="connsiteX4" fmla="*/ 0 w 2628292"/>
              <a:gd name="connsiteY4" fmla="*/ 1314146 h 262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292" h="2628292">
                <a:moveTo>
                  <a:pt x="0" y="1314146"/>
                </a:moveTo>
                <a:cubicBezTo>
                  <a:pt x="0" y="588363"/>
                  <a:pt x="588363" y="0"/>
                  <a:pt x="1314146" y="0"/>
                </a:cubicBezTo>
                <a:cubicBezTo>
                  <a:pt x="2039929" y="0"/>
                  <a:pt x="2628292" y="588363"/>
                  <a:pt x="2628292" y="1314146"/>
                </a:cubicBezTo>
                <a:cubicBezTo>
                  <a:pt x="2628292" y="2039929"/>
                  <a:pt x="2039929" y="2628292"/>
                  <a:pt x="1314146" y="2628292"/>
                </a:cubicBezTo>
                <a:cubicBezTo>
                  <a:pt x="588363" y="2628292"/>
                  <a:pt x="0" y="2039929"/>
                  <a:pt x="0" y="1314146"/>
                </a:cubicBezTo>
                <a:close/>
              </a:path>
            </a:pathLst>
          </a:custGeom>
          <a:ln w="38100" cmpd="thickThin">
            <a:solidFill>
              <a:srgbClr val="7ECCFC"/>
            </a:solidFill>
          </a:ln>
        </p:spPr>
      </p:pic>
    </p:spTree>
    <p:extLst>
      <p:ext uri="{BB962C8B-B14F-4D97-AF65-F5344CB8AC3E}">
        <p14:creationId xmlns:p14="http://schemas.microsoft.com/office/powerpoint/2010/main" val="41290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Slide"/>
          <p:cNvSpPr>
            <a:spLocks noGrp="1"/>
          </p:cNvSpPr>
          <p:nvPr>
            <p:ph type="title"/>
          </p:nvPr>
        </p:nvSpPr>
        <p:spPr>
          <a:xfrm>
            <a:off x="287338" y="375214"/>
            <a:ext cx="8569326" cy="605514"/>
          </a:xfrm>
        </p:spPr>
        <p:txBody>
          <a:bodyPr/>
          <a:lstStyle/>
          <a:p>
            <a:r>
              <a:rPr lang="ru-RU" b="1" dirty="0"/>
              <a:t>«2</a:t>
            </a:r>
            <a:r>
              <a:rPr lang="en-US" b="1" dirty="0"/>
              <a:t>ByteBees</a:t>
            </a:r>
            <a:r>
              <a:rPr lang="ru-RU" b="1" dirty="0"/>
              <a:t>»</a:t>
            </a:r>
            <a:br>
              <a:rPr lang="en-US" b="1" dirty="0"/>
            </a:br>
            <a:r>
              <a:rPr lang="ru-RU" sz="1800" b="1" dirty="0"/>
              <a:t>Санкт-Петербургский Горный университет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8" t="5049" r="32518" b="532"/>
          <a:stretch/>
        </p:blipFill>
        <p:spPr>
          <a:xfrm rot="5400000">
            <a:off x="365971" y="1455220"/>
            <a:ext cx="2668166" cy="2719556"/>
          </a:xfrm>
          <a:custGeom>
            <a:avLst/>
            <a:gdLst>
              <a:gd name="connsiteX0" fmla="*/ 0 w 2668168"/>
              <a:gd name="connsiteY0" fmla="*/ 1359779 h 2719558"/>
              <a:gd name="connsiteX1" fmla="*/ 1334084 w 2668168"/>
              <a:gd name="connsiteY1" fmla="*/ 0 h 2719558"/>
              <a:gd name="connsiteX2" fmla="*/ 2668168 w 2668168"/>
              <a:gd name="connsiteY2" fmla="*/ 1359779 h 2719558"/>
              <a:gd name="connsiteX3" fmla="*/ 1334084 w 2668168"/>
              <a:gd name="connsiteY3" fmla="*/ 2719558 h 2719558"/>
              <a:gd name="connsiteX4" fmla="*/ 0 w 2668168"/>
              <a:gd name="connsiteY4" fmla="*/ 1359779 h 271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8168" h="2719558">
                <a:moveTo>
                  <a:pt x="0" y="1359779"/>
                </a:moveTo>
                <a:cubicBezTo>
                  <a:pt x="0" y="608794"/>
                  <a:pt x="597290" y="0"/>
                  <a:pt x="1334084" y="0"/>
                </a:cubicBezTo>
                <a:cubicBezTo>
                  <a:pt x="2070878" y="0"/>
                  <a:pt x="2668168" y="608794"/>
                  <a:pt x="2668168" y="1359779"/>
                </a:cubicBezTo>
                <a:cubicBezTo>
                  <a:pt x="2668168" y="2110764"/>
                  <a:pt x="2070878" y="2719558"/>
                  <a:pt x="1334084" y="2719558"/>
                </a:cubicBezTo>
                <a:cubicBezTo>
                  <a:pt x="597290" y="2719558"/>
                  <a:pt x="0" y="2110764"/>
                  <a:pt x="0" y="1359779"/>
                </a:cubicBezTo>
                <a:close/>
              </a:path>
            </a:pathLst>
          </a:custGeom>
          <a:ln w="38100" cmpd="thickThin">
            <a:solidFill>
              <a:srgbClr val="7ECCFC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5" t="4446" r="40396"/>
          <a:stretch/>
        </p:blipFill>
        <p:spPr>
          <a:xfrm rot="5400000">
            <a:off x="3291206" y="1451433"/>
            <a:ext cx="2668165" cy="2734868"/>
          </a:xfrm>
          <a:custGeom>
            <a:avLst/>
            <a:gdLst>
              <a:gd name="connsiteX0" fmla="*/ 0 w 2880322"/>
              <a:gd name="connsiteY0" fmla="*/ 1476164 h 2952328"/>
              <a:gd name="connsiteX1" fmla="*/ 1440161 w 2880322"/>
              <a:gd name="connsiteY1" fmla="*/ 0 h 2952328"/>
              <a:gd name="connsiteX2" fmla="*/ 2880322 w 2880322"/>
              <a:gd name="connsiteY2" fmla="*/ 1476164 h 2952328"/>
              <a:gd name="connsiteX3" fmla="*/ 1440161 w 2880322"/>
              <a:gd name="connsiteY3" fmla="*/ 2952328 h 2952328"/>
              <a:gd name="connsiteX4" fmla="*/ 0 w 2880322"/>
              <a:gd name="connsiteY4" fmla="*/ 1476164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2" h="2952328">
                <a:moveTo>
                  <a:pt x="0" y="1476164"/>
                </a:moveTo>
                <a:cubicBezTo>
                  <a:pt x="0" y="660901"/>
                  <a:pt x="644782" y="0"/>
                  <a:pt x="1440161" y="0"/>
                </a:cubicBezTo>
                <a:cubicBezTo>
                  <a:pt x="2235540" y="0"/>
                  <a:pt x="2880322" y="660901"/>
                  <a:pt x="2880322" y="1476164"/>
                </a:cubicBezTo>
                <a:cubicBezTo>
                  <a:pt x="2880322" y="2291427"/>
                  <a:pt x="2235540" y="2952328"/>
                  <a:pt x="1440161" y="2952328"/>
                </a:cubicBezTo>
                <a:cubicBezTo>
                  <a:pt x="644782" y="2952328"/>
                  <a:pt x="0" y="2291427"/>
                  <a:pt x="0" y="1476164"/>
                </a:cubicBezTo>
                <a:close/>
              </a:path>
            </a:pathLst>
          </a:custGeom>
          <a:ln w="38100" cmpd="thickThin">
            <a:solidFill>
              <a:srgbClr val="7ECCFC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431540" y="4365104"/>
            <a:ext cx="25755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Кислицына Юлия</a:t>
            </a:r>
          </a:p>
          <a:p>
            <a:pPr algn="ctr"/>
            <a:r>
              <a:rPr lang="ru-RU">
                <a:solidFill>
                  <a:schemeClr val="accent1"/>
                </a:solidFill>
              </a:rPr>
              <a:t>Капитан</a:t>
            </a:r>
          </a:p>
          <a:p>
            <a:pPr algn="ctr"/>
            <a:r>
              <a:rPr lang="ru-RU">
                <a:solidFill>
                  <a:schemeClr val="accent1"/>
                </a:solidFill>
              </a:rPr>
              <a:t>Дизайн</a:t>
            </a:r>
          </a:p>
          <a:p>
            <a:pPr algn="ctr"/>
            <a:endParaRPr lang="ru-RU" dirty="0">
              <a:solidFill>
                <a:schemeClr val="accent1"/>
              </a:solidFill>
            </a:endParaRPr>
          </a:p>
          <a:p>
            <a:pPr algn="ctr"/>
            <a:r>
              <a:rPr lang="ru-RU" sz="1600" dirty="0">
                <a:solidFill>
                  <a:srgbClr val="69C3FB"/>
                </a:solidFill>
              </a:rPr>
              <a:t>8(922) 203 63-02</a:t>
            </a:r>
            <a:br>
              <a:rPr lang="ru-RU" sz="1600" dirty="0">
                <a:solidFill>
                  <a:srgbClr val="69C3FB"/>
                </a:solidFill>
              </a:rPr>
            </a:br>
            <a:r>
              <a:rPr lang="en-US" sz="1600" dirty="0">
                <a:solidFill>
                  <a:srgbClr val="69C3FB"/>
                </a:solidFill>
              </a:rPr>
              <a:t>yulia_kislitsyna@mail.ru</a:t>
            </a:r>
            <a:endParaRPr lang="ru-RU" sz="1600" dirty="0">
              <a:solidFill>
                <a:srgbClr val="69C3FB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84231" y="4365103"/>
            <a:ext cx="25755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Стрекозов Алексей</a:t>
            </a:r>
          </a:p>
          <a:p>
            <a:pPr algn="ctr"/>
            <a:r>
              <a:rPr lang="ru-RU">
                <a:solidFill>
                  <a:schemeClr val="accent1"/>
                </a:solidFill>
              </a:rPr>
              <a:t>Анализ </a:t>
            </a:r>
            <a:r>
              <a:rPr lang="ru-RU" dirty="0">
                <a:solidFill>
                  <a:schemeClr val="accent1"/>
                </a:solidFill>
              </a:rPr>
              <a:t>и </a:t>
            </a:r>
          </a:p>
          <a:p>
            <a:pPr algn="ctr"/>
            <a:r>
              <a:rPr lang="ru-RU">
                <a:solidFill>
                  <a:schemeClr val="accent1"/>
                </a:solidFill>
              </a:rPr>
              <a:t>разработка</a:t>
            </a:r>
          </a:p>
          <a:p>
            <a:pPr algn="ctr"/>
            <a:endParaRPr lang="ru-RU" dirty="0">
              <a:solidFill>
                <a:schemeClr val="accent1"/>
              </a:solidFill>
            </a:endParaRPr>
          </a:p>
          <a:p>
            <a:pPr algn="ctr"/>
            <a:r>
              <a:rPr lang="ru-RU" sz="1600" dirty="0">
                <a:solidFill>
                  <a:srgbClr val="7ECCFC"/>
                </a:solidFill>
              </a:rPr>
              <a:t>8(914) 416 24-22</a:t>
            </a:r>
            <a:br>
              <a:rPr lang="ru-RU" sz="1600" dirty="0">
                <a:solidFill>
                  <a:srgbClr val="7ECCFC"/>
                </a:solidFill>
              </a:rPr>
            </a:br>
            <a:r>
              <a:rPr lang="en-US" sz="1600" dirty="0">
                <a:solidFill>
                  <a:srgbClr val="7ECCFC"/>
                </a:solidFill>
              </a:rPr>
              <a:t>godik_f@mail.ru</a:t>
            </a:r>
            <a:endParaRPr lang="ru-RU" sz="1600" dirty="0">
              <a:solidFill>
                <a:srgbClr val="7ECCF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36558" y="4365102"/>
            <a:ext cx="25755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Савунов Илья</a:t>
            </a:r>
          </a:p>
          <a:p>
            <a:pPr algn="ctr"/>
            <a:r>
              <a:rPr lang="ru-RU">
                <a:solidFill>
                  <a:schemeClr val="accent1"/>
                </a:solidFill>
              </a:rPr>
              <a:t>Внедрение и экономика</a:t>
            </a:r>
          </a:p>
          <a:p>
            <a:pPr algn="ctr"/>
            <a:endParaRPr lang="ru-RU">
              <a:solidFill>
                <a:schemeClr val="accent1"/>
              </a:solidFill>
            </a:endParaRPr>
          </a:p>
          <a:p>
            <a:pPr algn="ctr"/>
            <a:r>
              <a:rPr lang="ru-RU" sz="1600">
                <a:solidFill>
                  <a:srgbClr val="7ECCFC"/>
                </a:solidFill>
              </a:rPr>
              <a:t>8(981</a:t>
            </a:r>
            <a:r>
              <a:rPr lang="ru-RU" sz="1600" dirty="0">
                <a:solidFill>
                  <a:srgbClr val="7ECCFC"/>
                </a:solidFill>
              </a:rPr>
              <a:t>) 351 78-46</a:t>
            </a:r>
            <a:br>
              <a:rPr lang="ru-RU" sz="1600" dirty="0">
                <a:solidFill>
                  <a:srgbClr val="7ECCFC"/>
                </a:solidFill>
              </a:rPr>
            </a:br>
            <a:r>
              <a:rPr lang="en-US" sz="1600" dirty="0">
                <a:solidFill>
                  <a:srgbClr val="7ECCFC"/>
                </a:solidFill>
              </a:rPr>
              <a:t>ila_savunov@gmail.com</a:t>
            </a:r>
            <a:endParaRPr lang="ru-RU" sz="1600" dirty="0">
              <a:solidFill>
                <a:srgbClr val="7ECCFC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t="8140" r="43608" b="13914"/>
          <a:stretch/>
        </p:blipFill>
        <p:spPr>
          <a:xfrm rot="5400000">
            <a:off x="6192180" y="1500852"/>
            <a:ext cx="2628292" cy="2628292"/>
          </a:xfrm>
          <a:custGeom>
            <a:avLst/>
            <a:gdLst>
              <a:gd name="connsiteX0" fmla="*/ 0 w 2628292"/>
              <a:gd name="connsiteY0" fmla="*/ 1314146 h 2628292"/>
              <a:gd name="connsiteX1" fmla="*/ 1314146 w 2628292"/>
              <a:gd name="connsiteY1" fmla="*/ 0 h 2628292"/>
              <a:gd name="connsiteX2" fmla="*/ 2628292 w 2628292"/>
              <a:gd name="connsiteY2" fmla="*/ 1314146 h 2628292"/>
              <a:gd name="connsiteX3" fmla="*/ 1314146 w 2628292"/>
              <a:gd name="connsiteY3" fmla="*/ 2628292 h 2628292"/>
              <a:gd name="connsiteX4" fmla="*/ 0 w 2628292"/>
              <a:gd name="connsiteY4" fmla="*/ 1314146 h 2628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292" h="2628292">
                <a:moveTo>
                  <a:pt x="0" y="1314146"/>
                </a:moveTo>
                <a:cubicBezTo>
                  <a:pt x="0" y="588363"/>
                  <a:pt x="588363" y="0"/>
                  <a:pt x="1314146" y="0"/>
                </a:cubicBezTo>
                <a:cubicBezTo>
                  <a:pt x="2039929" y="0"/>
                  <a:pt x="2628292" y="588363"/>
                  <a:pt x="2628292" y="1314146"/>
                </a:cubicBezTo>
                <a:cubicBezTo>
                  <a:pt x="2628292" y="2039929"/>
                  <a:pt x="2039929" y="2628292"/>
                  <a:pt x="1314146" y="2628292"/>
                </a:cubicBezTo>
                <a:cubicBezTo>
                  <a:pt x="588363" y="2628292"/>
                  <a:pt x="0" y="2039929"/>
                  <a:pt x="0" y="1314146"/>
                </a:cubicBezTo>
                <a:close/>
              </a:path>
            </a:pathLst>
          </a:custGeom>
          <a:ln w="38100" cmpd="thickThin">
            <a:solidFill>
              <a:srgbClr val="7ECCFC"/>
            </a:solidFill>
          </a:ln>
        </p:spPr>
      </p:pic>
      <p:sp>
        <p:nvSpPr>
          <p:cNvPr id="13" name="Пятиугольник 12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4" name="Нашивка 13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5" name="Нашивка 14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6" name="Нашивка 15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365D97C-20F7-4421-958A-DE4EB72F0A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3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287524" y="4689140"/>
            <a:ext cx="6792639" cy="1551553"/>
          </a:xfrm>
          <a:prstGeom prst="roundRect">
            <a:avLst/>
          </a:prstGeom>
          <a:solidFill>
            <a:srgbClr val="95D5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907704" y="3029575"/>
            <a:ext cx="6936655" cy="1551553"/>
          </a:xfrm>
          <a:prstGeom prst="roundRect">
            <a:avLst/>
          </a:prstGeom>
          <a:solidFill>
            <a:srgbClr val="B0E0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7524" y="1268413"/>
            <a:ext cx="6516724" cy="1656532"/>
          </a:xfrm>
          <a:prstGeom prst="roundRect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287338" y="1296325"/>
            <a:ext cx="6480113" cy="1592615"/>
          </a:xfrm>
        </p:spPr>
        <p:txBody>
          <a:bodyPr>
            <a:normAutofit fontScale="92500"/>
          </a:bodyPr>
          <a:lstStyle/>
          <a:p>
            <a:pPr algn="ctr"/>
            <a:r>
              <a:rPr lang="ru-RU" sz="2000" b="0" dirty="0">
                <a:latin typeface="Arial Black" panose="020B0A04020102020204" pitchFamily="34" charset="0"/>
              </a:rPr>
              <a:t>Проблематика</a:t>
            </a:r>
          </a:p>
          <a:p>
            <a:pPr algn="ctr">
              <a:spcBef>
                <a:spcPts val="0"/>
              </a:spcBef>
            </a:pPr>
            <a:r>
              <a:rPr lang="ru-RU" sz="2000" b="0" dirty="0"/>
              <a:t>Снижение затрат на ремонт и замену оборудования.</a:t>
            </a:r>
          </a:p>
          <a:p>
            <a:pPr algn="ctr">
              <a:spcBef>
                <a:spcPts val="0"/>
              </a:spcBef>
            </a:pPr>
            <a:r>
              <a:rPr lang="ru-RU" sz="2000" b="0" dirty="0"/>
              <a:t>Повышение безопасности технологических процессов.</a:t>
            </a:r>
          </a:p>
          <a:p>
            <a:pPr algn="ctr">
              <a:spcBef>
                <a:spcPts val="0"/>
              </a:spcBef>
            </a:pPr>
            <a:r>
              <a:rPr lang="ru-RU" sz="2000" b="0" dirty="0"/>
              <a:t>Улучшение производственной эффективности.</a:t>
            </a:r>
          </a:p>
          <a:p>
            <a:pPr algn="ctr">
              <a:spcBef>
                <a:spcPts val="0"/>
              </a:spcBef>
            </a:pPr>
            <a:r>
              <a:rPr lang="ru-RU" sz="2000" b="0" dirty="0"/>
              <a:t>Уменьшить недостачу нефти и газа.</a:t>
            </a:r>
          </a:p>
        </p:txBody>
      </p:sp>
      <p:sp>
        <p:nvSpPr>
          <p:cNvPr id="4" name="TitleSlide"/>
          <p:cNvSpPr>
            <a:spLocks noGrp="1"/>
          </p:cNvSpPr>
          <p:nvPr>
            <p:ph type="title"/>
          </p:nvPr>
        </p:nvSpPr>
        <p:spPr>
          <a:xfrm>
            <a:off x="287338" y="260350"/>
            <a:ext cx="8569326" cy="605514"/>
          </a:xfrm>
        </p:spPr>
        <p:txBody>
          <a:bodyPr/>
          <a:lstStyle/>
          <a:p>
            <a:r>
              <a:rPr lang="ru-RU" b="1" dirty="0">
                <a:solidFill>
                  <a:srgbClr val="004077"/>
                </a:solidFill>
                <a:latin typeface="Arial" charset="0"/>
              </a:rPr>
              <a:t>Анализ</a:t>
            </a:r>
            <a:endParaRPr lang="ru-RU" b="1" dirty="0">
              <a:solidFill>
                <a:srgbClr val="004077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idx="4294967295"/>
          </p:nvPr>
        </p:nvSpPr>
        <p:spPr>
          <a:xfrm>
            <a:off x="287338" y="4689140"/>
            <a:ext cx="6792825" cy="158787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2000" b="0" dirty="0">
                <a:latin typeface="Arial Black" panose="020B0A04020102020204" pitchFamily="34" charset="0"/>
              </a:rPr>
              <a:t>Широта проекта</a:t>
            </a:r>
          </a:p>
          <a:p>
            <a:pPr algn="ctr">
              <a:spcBef>
                <a:spcPts val="0"/>
              </a:spcBef>
            </a:pPr>
            <a:r>
              <a:rPr lang="ru-RU" sz="2000" b="0" dirty="0"/>
              <a:t>Проект может быть применен в различных областях нефтегазовой промышленности, что делает его универсальным и востребованным решением для компаний в этой отрасли.</a:t>
            </a:r>
            <a:endParaRPr lang="ru-RU" sz="2000" dirty="0"/>
          </a:p>
        </p:txBody>
      </p:sp>
      <p:sp>
        <p:nvSpPr>
          <p:cNvPr id="8" name="Пятиугольник 7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9" name="Нашивка 8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Нашивка 9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1" name="Нашивка 10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idx="4294967295"/>
          </p:nvPr>
        </p:nvSpPr>
        <p:spPr>
          <a:xfrm>
            <a:off x="1979712" y="3140969"/>
            <a:ext cx="6797321" cy="14401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2000" b="0" dirty="0">
                <a:latin typeface="Arial Black" panose="020B0A04020102020204" pitchFamily="34" charset="0"/>
              </a:rPr>
              <a:t>Актуальность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u-RU" sz="2000" b="0"/>
              <a:t>Проект является инновационным и экологичным решением для многих отраслей, что привлечет внимание широкой аудитории и способствует созданию экономически выгодных условий</a:t>
            </a:r>
            <a:endParaRPr lang="ru-RU" sz="20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19E5E92-35F1-4152-AADD-D783C720E7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с двумя усеченными противолежащими углами 23"/>
          <p:cNvSpPr/>
          <p:nvPr/>
        </p:nvSpPr>
        <p:spPr>
          <a:xfrm>
            <a:off x="3860159" y="5337212"/>
            <a:ext cx="4996504" cy="914234"/>
          </a:xfrm>
          <a:prstGeom prst="snip2DiagRect">
            <a:avLst/>
          </a:prstGeom>
          <a:solidFill>
            <a:srgbClr val="7ECC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с двумя усеченными противолежащими углами 22"/>
          <p:cNvSpPr/>
          <p:nvPr/>
        </p:nvSpPr>
        <p:spPr>
          <a:xfrm>
            <a:off x="3860159" y="4383106"/>
            <a:ext cx="4996504" cy="846094"/>
          </a:xfrm>
          <a:prstGeom prst="snip2DiagRect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с двумя усеченными противолежащими углами 21"/>
          <p:cNvSpPr/>
          <p:nvPr/>
        </p:nvSpPr>
        <p:spPr>
          <a:xfrm>
            <a:off x="3860159" y="3645024"/>
            <a:ext cx="4996504" cy="630070"/>
          </a:xfrm>
          <a:prstGeom prst="snip2DiagRect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с двумя усеченными противолежащими углами 20"/>
          <p:cNvSpPr/>
          <p:nvPr/>
        </p:nvSpPr>
        <p:spPr>
          <a:xfrm>
            <a:off x="3860159" y="2996952"/>
            <a:ext cx="4996504" cy="540060"/>
          </a:xfrm>
          <a:prstGeom prst="snip2DiagRect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2" name="Загнутый угол 11"/>
          <p:cNvSpPr/>
          <p:nvPr/>
        </p:nvSpPr>
        <p:spPr>
          <a:xfrm>
            <a:off x="304650" y="1268413"/>
            <a:ext cx="3403254" cy="2412615"/>
          </a:xfrm>
          <a:prstGeom prst="foldedCorner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12663" y="1340421"/>
            <a:ext cx="3259237" cy="270064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Цель</a:t>
            </a:r>
            <a:r>
              <a:rPr lang="ru-RU" sz="1800" dirty="0">
                <a:solidFill>
                  <a:schemeClr val="accent1"/>
                </a:solidFill>
              </a:rPr>
              <a:t>:</a:t>
            </a:r>
          </a:p>
          <a:p>
            <a:pPr eaLnBrk="0" hangingPunct="0"/>
            <a:r>
              <a:rPr lang="ru-RU" sz="1800" b="0" dirty="0"/>
              <a:t>Разработка методов обнаружения неисправностей технологического оборудования в реальном времени для минимизации финансовых рисков </a:t>
            </a:r>
          </a:p>
        </p:txBody>
      </p:sp>
      <p:sp>
        <p:nvSpPr>
          <p:cNvPr id="4" name="TitleSlide"/>
          <p:cNvSpPr>
            <a:spLocks noGrp="1"/>
          </p:cNvSpPr>
          <p:nvPr>
            <p:ph type="title"/>
          </p:nvPr>
        </p:nvSpPr>
        <p:spPr>
          <a:xfrm>
            <a:off x="287338" y="260350"/>
            <a:ext cx="8569326" cy="605514"/>
          </a:xfrm>
        </p:spPr>
        <p:txBody>
          <a:bodyPr/>
          <a:lstStyle/>
          <a:p>
            <a:r>
              <a:rPr lang="ru-RU" b="1">
                <a:solidFill>
                  <a:srgbClr val="004077"/>
                </a:solidFill>
                <a:latin typeface="Arial" charset="0"/>
              </a:rPr>
              <a:t>Анализ</a:t>
            </a:r>
            <a:endParaRPr lang="ru-RU" b="1" dirty="0">
              <a:solidFill>
                <a:srgbClr val="004077"/>
              </a:solidFill>
            </a:endParaRPr>
          </a:p>
        </p:txBody>
      </p:sp>
      <p:sp>
        <p:nvSpPr>
          <p:cNvPr id="5" name="Пятиугольник 4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Нашивка 5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Нашивка 7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9" name="Нашивка 8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idx="4294967295"/>
          </p:nvPr>
        </p:nvSpPr>
        <p:spPr>
          <a:xfrm>
            <a:off x="3932167" y="2456892"/>
            <a:ext cx="4852301" cy="374529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Задачи:</a:t>
            </a:r>
          </a:p>
          <a:p>
            <a:r>
              <a:rPr lang="ru-RU" sz="1800" b="0" dirty="0"/>
              <a:t>1. Определить критические параметры технологического оборудования</a:t>
            </a:r>
          </a:p>
          <a:p>
            <a:r>
              <a:rPr lang="ru-RU" sz="1800" b="0" dirty="0"/>
              <a:t>2. Разработать модель машинного обучения для предсказания отказов и неисправностей</a:t>
            </a:r>
          </a:p>
          <a:p>
            <a:r>
              <a:rPr lang="ru-RU" sz="1800" b="0" dirty="0"/>
              <a:t>3. Реализовать программное обеспечение для мониторинга и анализа параметров оборудования в онлайн режиме</a:t>
            </a:r>
          </a:p>
          <a:p>
            <a:r>
              <a:rPr lang="ru-RU" sz="1800" b="0" dirty="0"/>
              <a:t>4. Интегрировать разработанное программное обеспечение в систему управления производственными процессами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80364E-03F4-4FE1-ACBB-505759FE3F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6B4381-642F-441B-AC88-5E2A1C2A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2" y="3960059"/>
            <a:ext cx="3135808" cy="21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3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Блок-схема: процесс 9"/>
          <p:cNvSpPr/>
          <p:nvPr/>
        </p:nvSpPr>
        <p:spPr>
          <a:xfrm>
            <a:off x="4860068" y="2060848"/>
            <a:ext cx="4284440" cy="3096344"/>
          </a:xfrm>
          <a:prstGeom prst="flowChartProcess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/>
          <p:cNvSpPr/>
          <p:nvPr/>
        </p:nvSpPr>
        <p:spPr>
          <a:xfrm>
            <a:off x="-472" y="2060848"/>
            <a:ext cx="4284440" cy="3096344"/>
          </a:xfrm>
          <a:prstGeom prst="flowChartProcess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1"/>
          </p:nvPr>
        </p:nvSpPr>
        <p:spPr>
          <a:xfrm>
            <a:off x="683493" y="2313897"/>
            <a:ext cx="3456569" cy="259263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en-US" dirty="0"/>
              <a:t> </a:t>
            </a:r>
            <a:endParaRPr lang="ru-RU" b="0" dirty="0"/>
          </a:p>
          <a:p>
            <a:pPr algn="ctr"/>
            <a:r>
              <a:rPr lang="ru-RU" b="0" dirty="0"/>
              <a:t>Использование технологий машинного обучения и анализа данных для предотвращения отказов оборудования на нефтегазовых месторождениях</a:t>
            </a:r>
          </a:p>
          <a:p>
            <a:pPr algn="ctr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charset="0"/>
              </a:rPr>
              <a:t>Существующая практика </a:t>
            </a:r>
            <a:endParaRPr lang="ru-RU" b="1" dirty="0"/>
          </a:p>
        </p:txBody>
      </p:sp>
      <p:sp>
        <p:nvSpPr>
          <p:cNvPr id="4" name="Пятиугольник 3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ашивка 4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Нашивка 5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Нашивка 6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4968044" y="2313897"/>
            <a:ext cx="3492387" cy="259263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ExxonMobil </a:t>
            </a:r>
            <a:endParaRPr lang="ru-RU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b="0" dirty="0"/>
              <a:t>Использовании аналитики данных и сенсорных технологий для мониторинга технологического оборудования и предотвращения аварийных ситуаций.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0" y="1520788"/>
            <a:ext cx="9144508" cy="0"/>
          </a:xfrm>
          <a:prstGeom prst="line">
            <a:avLst/>
          </a:prstGeom>
          <a:ln w="76200">
            <a:solidFill>
              <a:srgbClr val="7EC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508" y="5733256"/>
            <a:ext cx="9144508" cy="0"/>
          </a:xfrm>
          <a:prstGeom prst="line">
            <a:avLst/>
          </a:prstGeom>
          <a:ln w="76200">
            <a:solidFill>
              <a:srgbClr val="7EC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6935B8B-3047-41F2-9B2D-A16AC79B11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8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-схема: процесс 15"/>
          <p:cNvSpPr/>
          <p:nvPr/>
        </p:nvSpPr>
        <p:spPr>
          <a:xfrm>
            <a:off x="2321789" y="3463095"/>
            <a:ext cx="1656184" cy="1947921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467544" y="1511065"/>
            <a:ext cx="1656184" cy="1947921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b="1" dirty="0"/>
              <a:t>Описание проекта</a:t>
            </a:r>
          </a:p>
        </p:txBody>
      </p:sp>
      <p:sp>
        <p:nvSpPr>
          <p:cNvPr id="4" name="Пятиугольник 3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5" name="Нашивка 4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Нашивка 5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Нашивка 6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6" y="2184622"/>
            <a:ext cx="940957" cy="940957"/>
          </a:xfrm>
          <a:prstGeom prst="rect">
            <a:avLst/>
          </a:prstGeom>
        </p:spPr>
      </p:pic>
      <p:sp>
        <p:nvSpPr>
          <p:cNvPr id="14" name="Объект 1"/>
          <p:cNvSpPr>
            <a:spLocks noGrp="1"/>
          </p:cNvSpPr>
          <p:nvPr>
            <p:ph sz="quarter" idx="11"/>
          </p:nvPr>
        </p:nvSpPr>
        <p:spPr>
          <a:xfrm>
            <a:off x="386515" y="1738520"/>
            <a:ext cx="1818241" cy="447094"/>
          </a:xfrm>
        </p:spPr>
        <p:txBody>
          <a:bodyPr>
            <a:normAutofit/>
          </a:bodyPr>
          <a:lstStyle/>
          <a:p>
            <a:pPr algn="ctr"/>
            <a:r>
              <a:rPr lang="ru-RU" sz="1600" b="0" dirty="0"/>
              <a:t>Оборудование</a:t>
            </a:r>
            <a:endParaRPr lang="ru-RU" sz="2000" b="0" dirty="0"/>
          </a:p>
          <a:p>
            <a:pPr algn="ctr"/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7" y="3974335"/>
            <a:ext cx="1307628" cy="1279202"/>
          </a:xfrm>
          <a:prstGeom prst="rect">
            <a:avLst/>
          </a:prstGeom>
        </p:spPr>
      </p:pic>
      <p:sp>
        <p:nvSpPr>
          <p:cNvPr id="17" name="Объект 1"/>
          <p:cNvSpPr txBox="1">
            <a:spLocks/>
          </p:cNvSpPr>
          <p:nvPr/>
        </p:nvSpPr>
        <p:spPr>
          <a:xfrm>
            <a:off x="2231740" y="3635382"/>
            <a:ext cx="1818241" cy="4470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0" dirty="0"/>
              <a:t>Базы данных</a:t>
            </a:r>
            <a:endParaRPr lang="ru-RU" sz="2000" b="0" dirty="0"/>
          </a:p>
          <a:p>
            <a:pPr algn="ctr"/>
            <a:endParaRPr lang="ru-RU" dirty="0"/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4236519" y="1511065"/>
            <a:ext cx="2541349" cy="1947921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7036416" y="3458986"/>
            <a:ext cx="1656184" cy="1947921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0" name="Объект 1"/>
          <p:cNvSpPr txBox="1">
            <a:spLocks/>
          </p:cNvSpPr>
          <p:nvPr/>
        </p:nvSpPr>
        <p:spPr>
          <a:xfrm>
            <a:off x="4598072" y="1794063"/>
            <a:ext cx="1818241" cy="4470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0" dirty="0"/>
              <a:t>Анализ</a:t>
            </a:r>
            <a:endParaRPr lang="ru-RU" sz="2000" b="0" dirty="0"/>
          </a:p>
          <a:p>
            <a:pPr algn="ctr"/>
            <a:endParaRPr lang="ru-RU" dirty="0"/>
          </a:p>
        </p:txBody>
      </p:sp>
      <p:sp>
        <p:nvSpPr>
          <p:cNvPr id="21" name="Объект 1"/>
          <p:cNvSpPr txBox="1">
            <a:spLocks/>
          </p:cNvSpPr>
          <p:nvPr/>
        </p:nvSpPr>
        <p:spPr>
          <a:xfrm>
            <a:off x="6955387" y="3635382"/>
            <a:ext cx="1818241" cy="447094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marR="0" indent="-2651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67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0" dirty="0"/>
              <a:t>Системы мониторинга</a:t>
            </a:r>
            <a:endParaRPr lang="ru-RU" sz="2000" b="0" dirty="0"/>
          </a:p>
          <a:p>
            <a:pPr algn="ctr"/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41" y="2139892"/>
            <a:ext cx="1907704" cy="107308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9" r="17764"/>
          <a:stretch/>
        </p:blipFill>
        <p:spPr>
          <a:xfrm>
            <a:off x="7839531" y="4653137"/>
            <a:ext cx="764917" cy="68186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t="25235" r="15887" b="24766"/>
          <a:stretch/>
        </p:blipFill>
        <p:spPr>
          <a:xfrm>
            <a:off x="7148858" y="4113076"/>
            <a:ext cx="879526" cy="648072"/>
          </a:xfrm>
          <a:prstGeom prst="rect">
            <a:avLst/>
          </a:prstGeom>
        </p:spPr>
      </p:pic>
      <p:cxnSp>
        <p:nvCxnSpPr>
          <p:cNvPr id="26" name="Соединительная линия уступом 25"/>
          <p:cNvCxnSpPr>
            <a:stCxn id="13" idx="2"/>
            <a:endCxn id="16" idx="1"/>
          </p:cNvCxnSpPr>
          <p:nvPr/>
        </p:nvCxnSpPr>
        <p:spPr>
          <a:xfrm rot="16200000" flipH="1">
            <a:off x="1319677" y="3434944"/>
            <a:ext cx="978070" cy="102615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6" idx="0"/>
            <a:endCxn id="18" idx="1"/>
          </p:cNvCxnSpPr>
          <p:nvPr/>
        </p:nvCxnSpPr>
        <p:spPr>
          <a:xfrm rot="5400000" flipH="1" flipV="1">
            <a:off x="3204166" y="2430742"/>
            <a:ext cx="978069" cy="1086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DEB295AA-4B81-4F43-8584-0CB68A2CC02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777868" y="2485026"/>
            <a:ext cx="1140390" cy="973958"/>
          </a:xfrm>
          <a:prstGeom prst="bentConnector3">
            <a:avLst>
              <a:gd name="adj1" fmla="val 100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9182E23-D245-4A1B-B846-CE9DB5F6CC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4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9A7679-EA6D-4E6F-A841-0F721465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6" y="1385703"/>
            <a:ext cx="3862848" cy="1556741"/>
          </a:xfrm>
          <a:prstGeom prst="rect">
            <a:avLst/>
          </a:prstGeom>
          <a:ln w="28575">
            <a:solidFill>
              <a:srgbClr val="7ECCFC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13CB15-1302-4017-AEB1-990D6F5B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171885"/>
            <a:ext cx="3830675" cy="1797175"/>
          </a:xfrm>
          <a:prstGeom prst="rect">
            <a:avLst/>
          </a:prstGeom>
          <a:ln>
            <a:solidFill>
              <a:srgbClr val="7ECCFC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96C632-16FE-4295-B140-1A75A35AC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36" y="3248980"/>
            <a:ext cx="3862848" cy="1776148"/>
          </a:xfrm>
          <a:prstGeom prst="rect">
            <a:avLst/>
          </a:prstGeom>
          <a:ln>
            <a:solidFill>
              <a:srgbClr val="7ECCFC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BB4BC4-90DA-44C1-992E-EA8C2CD4B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36" y="4293096"/>
            <a:ext cx="3763341" cy="1802701"/>
          </a:xfrm>
          <a:prstGeom prst="rect">
            <a:avLst/>
          </a:prstGeom>
          <a:ln w="28575">
            <a:solidFill>
              <a:srgbClr val="7ECCFC"/>
            </a:solidFill>
          </a:ln>
        </p:spPr>
      </p:pic>
      <p:sp>
        <p:nvSpPr>
          <p:cNvPr id="8" name="Пятиугольник 7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9" name="Нашивка 8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0" name="Нашивка 9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1" name="Нашивка 10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4419745" y="2384645"/>
            <a:ext cx="324036" cy="396044"/>
          </a:xfrm>
          <a:prstGeom prst="rightArrow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4419745" y="4439741"/>
            <a:ext cx="324036" cy="396044"/>
          </a:xfrm>
          <a:prstGeom prst="rightArrow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4419745" y="3408282"/>
            <a:ext cx="324036" cy="396044"/>
          </a:xfrm>
          <a:prstGeom prst="rightArrow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4C37767-1C99-4F15-8640-347BD27749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6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с двумя усеченными противолежащими углами 20">
            <a:extLst>
              <a:ext uri="{FF2B5EF4-FFF2-40B4-BE49-F238E27FC236}">
                <a16:creationId xmlns:a16="http://schemas.microsoft.com/office/drawing/2014/main" id="{E7132A0B-CDF3-4ACC-BFA9-6B740E04F9B8}"/>
              </a:ext>
            </a:extLst>
          </p:cNvPr>
          <p:cNvSpPr/>
          <p:nvPr/>
        </p:nvSpPr>
        <p:spPr>
          <a:xfrm>
            <a:off x="265223" y="3553177"/>
            <a:ext cx="3924436" cy="343108"/>
          </a:xfrm>
          <a:prstGeom prst="snip2DiagRect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с двумя усеченными противолежащими углами 20">
            <a:extLst>
              <a:ext uri="{FF2B5EF4-FFF2-40B4-BE49-F238E27FC236}">
                <a16:creationId xmlns:a16="http://schemas.microsoft.com/office/drawing/2014/main" id="{098F58DC-0265-4D0E-AA07-37CFFF3DD233}"/>
              </a:ext>
            </a:extLst>
          </p:cNvPr>
          <p:cNvSpPr/>
          <p:nvPr/>
        </p:nvSpPr>
        <p:spPr>
          <a:xfrm>
            <a:off x="179512" y="469474"/>
            <a:ext cx="3924436" cy="343108"/>
          </a:xfrm>
          <a:prstGeom prst="snip2DiagRect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7055F-4E8B-4231-88F2-F048AF88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" y="933072"/>
            <a:ext cx="3033229" cy="10558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69A9AF-1981-4EDB-935F-12525DC0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17" y="933072"/>
            <a:ext cx="2873431" cy="10567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3017E5-47C0-4991-B13B-2D34156BB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48" y="921322"/>
            <a:ext cx="3024336" cy="10854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86C9E9-A4B4-437D-8846-5C02C4D6F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5" y="2283080"/>
            <a:ext cx="3056985" cy="103970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DBA4B9-DB6C-41CF-859B-D705E0AF67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1203"/>
          <a:stretch/>
        </p:blipFill>
        <p:spPr>
          <a:xfrm>
            <a:off x="2982901" y="2294155"/>
            <a:ext cx="2921247" cy="10191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73F923-2700-4CC4-9879-4A276CB1F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439" y="2283080"/>
            <a:ext cx="3063045" cy="1055191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1FCD60E-31F1-4549-B048-124247C954A5}"/>
              </a:ext>
            </a:extLst>
          </p:cNvPr>
          <p:cNvCxnSpPr>
            <a:cxnSpLocks/>
          </p:cNvCxnSpPr>
          <p:nvPr/>
        </p:nvCxnSpPr>
        <p:spPr>
          <a:xfrm>
            <a:off x="265223" y="3915343"/>
            <a:ext cx="85693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957F94B-FBA3-4791-ADA8-184AB19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" y="4041540"/>
            <a:ext cx="2917595" cy="98091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20033D0-18A5-4971-B3E2-D0ED96602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5942" y="4002936"/>
            <a:ext cx="2909877" cy="101951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E6ACAE3-F009-4F2B-ADE2-631E08B3C4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8726" y="3995622"/>
            <a:ext cx="3069758" cy="102611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371AA29-559A-4B8A-9970-C661145F4D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00" y="5164754"/>
            <a:ext cx="2958771" cy="97382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634F86A-240C-4C1D-B61D-B61487FB2E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9832" y="5123893"/>
            <a:ext cx="2980108" cy="101468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AB6F64C-18A5-411B-9080-2235E82FA22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170"/>
          <a:stretch/>
        </p:blipFill>
        <p:spPr>
          <a:xfrm>
            <a:off x="5885741" y="5130467"/>
            <a:ext cx="3042743" cy="1034837"/>
          </a:xfrm>
          <a:prstGeom prst="rect">
            <a:avLst/>
          </a:prstGeom>
        </p:spPr>
      </p:pic>
      <p:sp>
        <p:nvSpPr>
          <p:cNvPr id="16" name="Пятиугольник 15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8" name="Нашивка 17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0" name="Нашивка 19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2" name="Нашивка 21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28" name="Content Placeholder 6"/>
          <p:cNvSpPr>
            <a:spLocks noGrp="1"/>
          </p:cNvSpPr>
          <p:nvPr>
            <p:ph idx="4294967295"/>
          </p:nvPr>
        </p:nvSpPr>
        <p:spPr>
          <a:xfrm>
            <a:off x="265223" y="3568448"/>
            <a:ext cx="6797321" cy="3314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/>
              <a:t> Дополнительные </a:t>
            </a:r>
            <a:r>
              <a:rPr lang="ru-RU" sz="2000" dirty="0"/>
              <a:t>параметры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idx="4294967295"/>
          </p:nvPr>
        </p:nvSpPr>
        <p:spPr>
          <a:xfrm>
            <a:off x="359532" y="470427"/>
            <a:ext cx="3744416" cy="3238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Основные параметры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4F5CD4C5-A358-4212-ABCB-C882AE461917}"/>
              </a:ext>
            </a:extLst>
          </p:cNvPr>
          <p:cNvCxnSpPr/>
          <p:nvPr/>
        </p:nvCxnSpPr>
        <p:spPr>
          <a:xfrm>
            <a:off x="182769" y="825619"/>
            <a:ext cx="85693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A99ACD9-BA2B-4C27-B5CA-009D892B136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Блок-схема: процесс 2"/>
          <p:cNvSpPr/>
          <p:nvPr/>
        </p:nvSpPr>
        <p:spPr>
          <a:xfrm>
            <a:off x="287338" y="1648731"/>
            <a:ext cx="8569325" cy="3060687"/>
          </a:xfrm>
          <a:prstGeom prst="flowChartProcess">
            <a:avLst/>
          </a:prstGeom>
          <a:solidFill>
            <a:srgbClr val="BEE6FE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7" name="Пятиугольник 6"/>
          <p:cNvSpPr/>
          <p:nvPr/>
        </p:nvSpPr>
        <p:spPr>
          <a:xfrm>
            <a:off x="-472" y="6353059"/>
            <a:ext cx="4824500" cy="532325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1" name="Нашивка 10"/>
          <p:cNvSpPr/>
          <p:nvPr/>
        </p:nvSpPr>
        <p:spPr>
          <a:xfrm>
            <a:off x="4860032" y="6345238"/>
            <a:ext cx="540060" cy="512762"/>
          </a:xfrm>
          <a:prstGeom prst="chevron">
            <a:avLst/>
          </a:prstGeom>
          <a:solidFill>
            <a:srgbClr val="A1DA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2" name="Нашивка 11"/>
          <p:cNvSpPr/>
          <p:nvPr/>
        </p:nvSpPr>
        <p:spPr>
          <a:xfrm>
            <a:off x="5436096" y="6353059"/>
            <a:ext cx="540060" cy="504941"/>
          </a:xfrm>
          <a:prstGeom prst="chevron">
            <a:avLst/>
          </a:prstGeom>
          <a:solidFill>
            <a:srgbClr val="BEE6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3" name="Нашивка 12"/>
          <p:cNvSpPr/>
          <p:nvPr/>
        </p:nvSpPr>
        <p:spPr>
          <a:xfrm>
            <a:off x="6012160" y="6353059"/>
            <a:ext cx="540060" cy="504941"/>
          </a:xfrm>
          <a:prstGeom prst="chevron">
            <a:avLst/>
          </a:prstGeom>
          <a:solidFill>
            <a:srgbClr val="CEEC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14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b="1"/>
              <a:t>Алгоритм</a:t>
            </a:r>
            <a:endParaRPr lang="ru-RU" b="1" dirty="0"/>
          </a:p>
        </p:txBody>
      </p:sp>
      <p:sp>
        <p:nvSpPr>
          <p:cNvPr id="15" name="Content Placeholder 6"/>
          <p:cNvSpPr>
            <a:spLocks noGrp="1"/>
          </p:cNvSpPr>
          <p:nvPr>
            <p:ph idx="4294967295"/>
          </p:nvPr>
        </p:nvSpPr>
        <p:spPr>
          <a:xfrm>
            <a:off x="1295636" y="4735746"/>
            <a:ext cx="6797321" cy="947046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endParaRPr lang="ru-RU" sz="2000" dirty="0"/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u-RU" sz="2000" b="0" dirty="0"/>
              <a:t>Идея объединения </a:t>
            </a:r>
            <a:r>
              <a:rPr lang="ru-RU" sz="2000" b="0" i="1" dirty="0"/>
              <a:t>нескольких</a:t>
            </a:r>
            <a:r>
              <a:rPr lang="ru-RU" sz="2000" b="0" dirty="0"/>
              <a:t> алгоритмов в </a:t>
            </a:r>
            <a:r>
              <a:rPr lang="ru-RU" sz="2000" b="0" i="1" dirty="0"/>
              <a:t>один</a:t>
            </a:r>
            <a:r>
              <a:rPr lang="ru-RU" sz="2000" b="0" dirty="0"/>
              <a:t>, чтобы </a:t>
            </a:r>
            <a:r>
              <a:rPr lang="ru-RU" sz="2000" b="0" dirty="0">
                <a:solidFill>
                  <a:schemeClr val="accent3"/>
                </a:solidFill>
              </a:rPr>
              <a:t>повысить</a:t>
            </a:r>
            <a:r>
              <a:rPr lang="ru-RU" sz="2000" b="0" dirty="0"/>
              <a:t> </a:t>
            </a:r>
            <a:r>
              <a:rPr lang="ru-RU" sz="2000" b="0" dirty="0">
                <a:solidFill>
                  <a:schemeClr val="accent3"/>
                </a:solidFill>
              </a:rPr>
              <a:t>точность</a:t>
            </a:r>
            <a:r>
              <a:rPr lang="ru-RU" sz="2000" b="0" dirty="0"/>
              <a:t> обнаружения аномалий и </a:t>
            </a:r>
            <a:r>
              <a:rPr lang="ru-RU" sz="2000" b="0" dirty="0">
                <a:solidFill>
                  <a:srgbClr val="0070C0"/>
                </a:solidFill>
              </a:rPr>
              <a:t>уменьшить количество </a:t>
            </a:r>
            <a:r>
              <a:rPr lang="ru-RU" sz="2000" b="0" dirty="0"/>
              <a:t>ложных срабатываний.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4D881A-B49A-435B-AD12-269A2A1DC523}"/>
              </a:ext>
            </a:extLst>
          </p:cNvPr>
          <p:cNvSpPr txBox="1"/>
          <p:nvPr/>
        </p:nvSpPr>
        <p:spPr>
          <a:xfrm>
            <a:off x="1760219" y="1178822"/>
            <a:ext cx="5623560" cy="37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800"/>
              <a:t>Anomaly Detection Ensemble</a:t>
            </a:r>
            <a:endParaRPr lang="ru-RU" sz="18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AE9541-CDE7-4D13-A6EE-F0001BA0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26792"/>
            <a:ext cx="8244916" cy="29045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0E756BE-5261-4EF6-A1AC-A53E0ED3D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6323962"/>
            <a:ext cx="611418" cy="4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14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gpn"/>
  <p:tag name="TYPE" val="speech"/>
  <p:tag name="LANG" val="r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ead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Enterpri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Uni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speech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800"/>
          </a:spcBef>
          <a:defRPr sz="2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800"/>
          </a:spcBef>
          <a:defRPr sz="2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gpn_speech</Template>
  <TotalTime>1809</TotalTime>
  <Words>695</Words>
  <Application>Microsoft Office PowerPoint</Application>
  <PresentationFormat>Экран (4:3)</PresentationFormat>
  <Paragraphs>164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Wingdings</vt:lpstr>
      <vt:lpstr>gpn_speech</vt:lpstr>
      <vt:lpstr>Автоматизация предиктивного анализа параметров технологического оборудования в онлайн режиме</vt:lpstr>
      <vt:lpstr>«2ByteBees» Санкт-Петербургский Горный университет</vt:lpstr>
      <vt:lpstr>Анализ</vt:lpstr>
      <vt:lpstr>Анализ</vt:lpstr>
      <vt:lpstr>Существующая практика </vt:lpstr>
      <vt:lpstr>Описание проекта</vt:lpstr>
      <vt:lpstr>Решение</vt:lpstr>
      <vt:lpstr>Презентация PowerPoint</vt:lpstr>
      <vt:lpstr>Алгоритм</vt:lpstr>
      <vt:lpstr>Метрики</vt:lpstr>
      <vt:lpstr>Мониторинг</vt:lpstr>
      <vt:lpstr>Экология и имидж</vt:lpstr>
      <vt:lpstr>Экономическая целесообразность предложения</vt:lpstr>
      <vt:lpstr>Выводы</vt:lpstr>
      <vt:lpstr>Спасибо за внимание! Команда «2ByteBees», Санкт-Петербургский Горный университет</vt:lpstr>
    </vt:vector>
  </TitlesOfParts>
  <Company>PowerLexis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Iterimmo</cp:lastModifiedBy>
  <cp:revision>106</cp:revision>
  <dcterms:created xsi:type="dcterms:W3CDTF">2013-07-30T10:25:23Z</dcterms:created>
  <dcterms:modified xsi:type="dcterms:W3CDTF">2023-04-02T11:30:15Z</dcterms:modified>
</cp:coreProperties>
</file>