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803763"/>
  <p:notesSz cx="6858000" cy="9144000"/>
  <p:defaultTextStyle>
    <a:defPPr>
      <a:defRPr lang="es-E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FE2"/>
    <a:srgbClr val="9B2743"/>
    <a:srgbClr val="5B3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33" autoAdjust="0"/>
  </p:normalViewPr>
  <p:slideViewPr>
    <p:cSldViewPr snapToGrid="0">
      <p:cViewPr>
        <p:scale>
          <a:sx n="25" d="100"/>
          <a:sy n="25" d="100"/>
        </p:scale>
        <p:origin x="2448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2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0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7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7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9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15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32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9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2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13F8-830B-47DE-8BA2-7079542A1DF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1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n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385" y="26390612"/>
            <a:ext cx="1969127" cy="1460644"/>
          </a:xfrm>
          <a:prstGeom prst="rect">
            <a:avLst/>
          </a:prstGeom>
        </p:spPr>
      </p:pic>
      <p:sp>
        <p:nvSpPr>
          <p:cNvPr id="86" name="Flecha a la derecha con bandas 85"/>
          <p:cNvSpPr/>
          <p:nvPr/>
        </p:nvSpPr>
        <p:spPr>
          <a:xfrm rot="5400000">
            <a:off x="6197194" y="18912421"/>
            <a:ext cx="3420495" cy="2628408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/>
          <p:cNvGrpSpPr/>
          <p:nvPr/>
        </p:nvGrpSpPr>
        <p:grpSpPr>
          <a:xfrm>
            <a:off x="324465" y="453529"/>
            <a:ext cx="29732748" cy="5850720"/>
            <a:chOff x="6152399" y="729228"/>
            <a:chExt cx="14360415" cy="4728852"/>
          </a:xfrm>
        </p:grpSpPr>
        <p:sp>
          <p:nvSpPr>
            <p:cNvPr id="34" name="Título 1"/>
            <p:cNvSpPr txBox="1">
              <a:spLocks/>
            </p:cNvSpPr>
            <p:nvPr/>
          </p:nvSpPr>
          <p:spPr>
            <a:xfrm>
              <a:off x="6152399" y="729228"/>
              <a:ext cx="14360415" cy="4728852"/>
            </a:xfrm>
            <a:prstGeom prst="rect">
              <a:avLst/>
            </a:prstGeom>
            <a:noFill/>
            <a:ln w="311150" cap="rnd" cmpd="sng">
              <a:solidFill>
                <a:srgbClr val="00B0F0"/>
              </a:solidFill>
              <a:round/>
            </a:ln>
          </p:spPr>
          <p:txBody>
            <a:bodyPr vert="horz" wrap="square" lIns="180000" tIns="360000" rIns="180000" bIns="324000" rtlCol="0" anchor="t">
              <a:noAutofit/>
            </a:bodyPr>
            <a:lstStyle>
              <a:lvl1pPr algn="ctr" defTabSz="30274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986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dirty="0" smtClean="0">
                  <a:latin typeface="Arial Black" panose="020B0A04020102020204" pitchFamily="34" charset="0"/>
                </a:rPr>
                <a:t>Estimación de la dieta por </a:t>
              </a:r>
            </a:p>
            <a:p>
              <a:r>
                <a:rPr lang="es-ES" sz="8000" dirty="0" smtClean="0">
                  <a:latin typeface="Arial Black" panose="020B0A04020102020204" pitchFamily="34" charset="0"/>
                </a:rPr>
                <a:t>análisis de marcas</a:t>
              </a:r>
            </a:p>
            <a:p>
              <a:r>
                <a:rPr lang="es-ES" sz="8000" dirty="0" smtClean="0">
                  <a:latin typeface="Arial Black" panose="020B0A04020102020204" pitchFamily="34" charset="0"/>
                </a:rPr>
                <a:t> dentales</a:t>
              </a:r>
              <a:endParaRPr lang="es-E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11434171" y="4152294"/>
              <a:ext cx="4276709" cy="897167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6000" b="1" spc="-300" dirty="0" smtClean="0">
                  <a:latin typeface="Garamond" panose="02020404030301010803" pitchFamily="18" charset="0"/>
                </a:rPr>
                <a:t>Enero 2017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700312" y="3891559"/>
              <a:ext cx="5527745" cy="120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>Autor: </a:t>
              </a:r>
              <a:r>
                <a:rPr lang="es-E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Ismael Tobar García</a:t>
              </a: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>Tutor: </a:t>
              </a:r>
              <a:r>
                <a:rPr lang="es-E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D. </a:t>
              </a:r>
              <a:r>
                <a:rPr lang="es-ES" sz="3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Álvar</a:t>
              </a:r>
              <a:r>
                <a:rPr lang="es-E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Arnaiz González</a:t>
              </a: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>Tutor: José Francisco Diez Pastor</a:t>
              </a:r>
            </a:p>
          </p:txBody>
        </p:sp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7" y="1019551"/>
            <a:ext cx="4420914" cy="5055982"/>
          </a:xfrm>
          <a:prstGeom prst="rect">
            <a:avLst/>
          </a:prstGeom>
        </p:spPr>
      </p:pic>
      <p:sp>
        <p:nvSpPr>
          <p:cNvPr id="4" name="AutoShape 2" descr="Resultado de imagen de opencv"/>
          <p:cNvSpPr>
            <a:spLocks noChangeAspect="1" noChangeArrowheads="1"/>
          </p:cNvSpPr>
          <p:nvPr/>
        </p:nvSpPr>
        <p:spPr bwMode="auto">
          <a:xfrm>
            <a:off x="897309" y="397566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20114973" y="1651819"/>
            <a:ext cx="5284297" cy="4519628"/>
            <a:chOff x="20924656" y="519546"/>
            <a:chExt cx="5114321" cy="5055981"/>
          </a:xfrm>
        </p:grpSpPr>
        <p:pic>
          <p:nvPicPr>
            <p:cNvPr id="21" name="Picture 4" descr="resource_img: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9112" y="519546"/>
              <a:ext cx="2865410" cy="288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20924656" y="3369352"/>
              <a:ext cx="5114321" cy="2206175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4700" b="1" dirty="0" smtClean="0">
                  <a:latin typeface="Garamond" panose="02020404030301010803" pitchFamily="18" charset="0"/>
                </a:rPr>
                <a:t>ESCUELA POLITÉCNICA SUPERIOR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25160748" y="1019551"/>
            <a:ext cx="4572001" cy="5055982"/>
            <a:chOff x="25117863" y="-348585"/>
            <a:chExt cx="5114321" cy="6073246"/>
          </a:xfrm>
        </p:grpSpPr>
        <p:pic>
          <p:nvPicPr>
            <p:cNvPr id="1052" name="Picture 28" descr="https://executionerror.files.wordpress.com/2011/02/escudo-color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78" t="-6095" r="-10478" b="-6095"/>
            <a:stretch/>
          </p:blipFill>
          <p:spPr bwMode="auto">
            <a:xfrm>
              <a:off x="25731946" y="-348585"/>
              <a:ext cx="3484955" cy="3232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uadroTexto 22"/>
            <p:cNvSpPr txBox="1"/>
            <p:nvPr/>
          </p:nvSpPr>
          <p:spPr>
            <a:xfrm>
              <a:off x="25117863" y="3400948"/>
              <a:ext cx="5114321" cy="2323713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4700" b="1" dirty="0" smtClean="0">
                  <a:latin typeface="Garamond" panose="02020404030301010803" pitchFamily="18" charset="0"/>
                </a:rPr>
                <a:t>GRADO EN</a:t>
              </a:r>
            </a:p>
            <a:p>
              <a:pPr algn="ctr">
                <a:spcAft>
                  <a:spcPts val="600"/>
                </a:spcAft>
              </a:pPr>
              <a:r>
                <a:rPr lang="es-ES" sz="4700" b="1" dirty="0" smtClean="0">
                  <a:latin typeface="Garamond" panose="02020404030301010803" pitchFamily="18" charset="0"/>
                </a:rPr>
                <a:t>INGENIERÍA</a:t>
              </a:r>
            </a:p>
            <a:p>
              <a:pPr algn="ctr">
                <a:spcAft>
                  <a:spcPts val="600"/>
                </a:spcAft>
              </a:pPr>
              <a:r>
                <a:rPr lang="es-ES" sz="4700" b="1" dirty="0" smtClean="0">
                  <a:latin typeface="Garamond" panose="02020404030301010803" pitchFamily="18" charset="0"/>
                </a:rPr>
                <a:t>INFORMÁTICA</a:t>
              </a: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67315" y="37021382"/>
            <a:ext cx="2973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smtClean="0"/>
              <a:t>Para finalizar quería agradecer a nuestra colaboradora del laboratorio </a:t>
            </a:r>
            <a:r>
              <a:rPr lang="es-ES" sz="3200" dirty="0"/>
              <a:t>de </a:t>
            </a:r>
            <a:r>
              <a:rPr lang="es-ES" sz="3200" dirty="0" smtClean="0"/>
              <a:t>Evolución Humana, </a:t>
            </a:r>
            <a:r>
              <a:rPr lang="es-ES" sz="3200" dirty="0"/>
              <a:t>del departamento de Ciencias Históricas de la Universidad de </a:t>
            </a:r>
            <a:r>
              <a:rPr lang="es-ES" sz="3200" dirty="0" smtClean="0"/>
              <a:t>Burgos la Dra</a:t>
            </a:r>
            <a:r>
              <a:rPr lang="es-ES" sz="3200" dirty="0"/>
              <a:t>. Rebeca García González </a:t>
            </a:r>
            <a:r>
              <a:rPr lang="es-ES" sz="3200" dirty="0" smtClean="0"/>
              <a:t>que </a:t>
            </a:r>
            <a:r>
              <a:rPr lang="es-ES" sz="3200" dirty="0"/>
              <a:t>estudia paleobiología y paleoecología de homínidos en la Universidad de </a:t>
            </a:r>
            <a:r>
              <a:rPr lang="es-ES" sz="3200" dirty="0" smtClean="0"/>
              <a:t>Burgos, por las explicaciones del problema a resolver y la facilitación de material para las pruebas y realización del proyecto.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n de pyth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19" y="39768335"/>
            <a:ext cx="3028091" cy="20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90" y="39374438"/>
            <a:ext cx="3599710" cy="2709804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6463" y="39777226"/>
            <a:ext cx="3008939" cy="2282643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90598" y="39662139"/>
            <a:ext cx="2412491" cy="2446955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38285" y="39262810"/>
            <a:ext cx="3138325" cy="3007240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15126" y="39897840"/>
            <a:ext cx="2758759" cy="2186402"/>
          </a:xfrm>
          <a:prstGeom prst="rect">
            <a:avLst/>
          </a:prstGeom>
        </p:spPr>
      </p:pic>
      <p:sp>
        <p:nvSpPr>
          <p:cNvPr id="47" name="Rectángulo 46"/>
          <p:cNvSpPr/>
          <p:nvPr/>
        </p:nvSpPr>
        <p:spPr>
          <a:xfrm>
            <a:off x="15133689" y="21878620"/>
            <a:ext cx="14984360" cy="6844402"/>
          </a:xfrm>
          <a:prstGeom prst="rect">
            <a:avLst/>
          </a:prstGeom>
          <a:noFill/>
          <a:ln w="3111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390531" y="14998021"/>
            <a:ext cx="29732748" cy="13688804"/>
          </a:xfrm>
          <a:prstGeom prst="rect">
            <a:avLst/>
          </a:prstGeom>
          <a:noFill/>
          <a:ln w="3111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0531" y="8141161"/>
            <a:ext cx="29732748" cy="6844402"/>
          </a:xfrm>
          <a:prstGeom prst="rect">
            <a:avLst/>
          </a:prstGeom>
          <a:noFill/>
          <a:ln w="3111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12401" y="40489990"/>
            <a:ext cx="3161250" cy="14734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29765" y="40956195"/>
            <a:ext cx="2765532" cy="590926"/>
          </a:xfrm>
          <a:prstGeom prst="rect">
            <a:avLst/>
          </a:prstGeom>
        </p:spPr>
      </p:pic>
      <p:sp>
        <p:nvSpPr>
          <p:cNvPr id="65" name="Rectángulo 64"/>
          <p:cNvSpPr/>
          <p:nvPr/>
        </p:nvSpPr>
        <p:spPr>
          <a:xfrm>
            <a:off x="396000" y="28728000"/>
            <a:ext cx="29732748" cy="6844402"/>
          </a:xfrm>
          <a:prstGeom prst="rect">
            <a:avLst/>
          </a:prstGeom>
          <a:noFill/>
          <a:ln w="3111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873485" y="11038680"/>
            <a:ext cx="380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Diente 100x aumentos.</a:t>
            </a:r>
            <a:endParaRPr lang="es-ES" sz="2800" dirty="0"/>
          </a:p>
        </p:txBody>
      </p:sp>
      <p:sp>
        <p:nvSpPr>
          <p:cNvPr id="25" name="Llamada rectangular 24"/>
          <p:cNvSpPr/>
          <p:nvPr/>
        </p:nvSpPr>
        <p:spPr>
          <a:xfrm>
            <a:off x="5814066" y="13239751"/>
            <a:ext cx="3425183" cy="1256684"/>
          </a:xfrm>
          <a:prstGeom prst="wedgeRectCallout">
            <a:avLst>
              <a:gd name="adj1" fmla="val -103588"/>
              <a:gd name="adj2" fmla="val -131998"/>
            </a:avLst>
          </a:prstGeom>
          <a:solidFill>
            <a:schemeClr val="bg1">
              <a:alpha val="2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a la derecha con bandas 34"/>
          <p:cNvSpPr/>
          <p:nvPr/>
        </p:nvSpPr>
        <p:spPr>
          <a:xfrm>
            <a:off x="9688552" y="12566813"/>
            <a:ext cx="1219200" cy="1056088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 a la derecha con bandas 65"/>
          <p:cNvSpPr/>
          <p:nvPr/>
        </p:nvSpPr>
        <p:spPr>
          <a:xfrm>
            <a:off x="15971785" y="12566813"/>
            <a:ext cx="1219200" cy="1056088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 a la derecha con bandas 67"/>
          <p:cNvSpPr/>
          <p:nvPr/>
        </p:nvSpPr>
        <p:spPr>
          <a:xfrm>
            <a:off x="20147701" y="12571029"/>
            <a:ext cx="1219200" cy="1056088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7" name="Grupo 66"/>
          <p:cNvGrpSpPr/>
          <p:nvPr/>
        </p:nvGrpSpPr>
        <p:grpSpPr>
          <a:xfrm>
            <a:off x="628237" y="11372850"/>
            <a:ext cx="24779276" cy="3399306"/>
            <a:chOff x="628237" y="11372850"/>
            <a:chExt cx="24779276" cy="3399306"/>
          </a:xfrm>
        </p:grpSpPr>
        <p:pic>
          <p:nvPicPr>
            <p:cNvPr id="17" name="Imagen 16" descr="sss&#10;" title="Imagen de un diente a 100x aumentos al microscopio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8237" y="11561900"/>
              <a:ext cx="4299597" cy="32102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00120" y="13344103"/>
              <a:ext cx="3249980" cy="1065271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303819" y="11557734"/>
              <a:ext cx="4299597" cy="3214422"/>
            </a:xfrm>
            <a:prstGeom prst="rect">
              <a:avLst/>
            </a:prstGeom>
          </p:spPr>
        </p:pic>
        <p:grpSp>
          <p:nvGrpSpPr>
            <p:cNvPr id="46" name="Grupo 45"/>
            <p:cNvGrpSpPr/>
            <p:nvPr/>
          </p:nvGrpSpPr>
          <p:grpSpPr>
            <a:xfrm>
              <a:off x="17683786" y="11560451"/>
              <a:ext cx="1970491" cy="3210005"/>
              <a:chOff x="19555128" y="11545342"/>
              <a:chExt cx="1970491" cy="3210005"/>
            </a:xfrm>
          </p:grpSpPr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555128" y="11545342"/>
                <a:ext cx="1970491" cy="1204189"/>
              </a:xfrm>
              <a:prstGeom prst="rect">
                <a:avLst/>
              </a:prstGeom>
            </p:spPr>
          </p:pic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55128" y="13533932"/>
                <a:ext cx="1958985" cy="1221415"/>
              </a:xfrm>
              <a:prstGeom prst="rect">
                <a:avLst/>
              </a:prstGeom>
            </p:spPr>
          </p:pic>
        </p:grp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458486" y="11372850"/>
              <a:ext cx="3949027" cy="3187507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2805746" y="22797884"/>
            <a:ext cx="2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Binarización</a:t>
            </a:r>
            <a:r>
              <a:rPr lang="es-ES" sz="2800" dirty="0"/>
              <a:t>.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12149560" y="11116330"/>
            <a:ext cx="380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Estrías calculadas.</a:t>
            </a:r>
            <a:endParaRPr lang="es-ES" sz="28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17576610" y="12689711"/>
            <a:ext cx="3480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Resultados y estadísticos.</a:t>
            </a:r>
            <a:endParaRPr lang="es-ES" sz="28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1599837" y="14428926"/>
            <a:ext cx="380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Clasificación final.</a:t>
            </a:r>
            <a:endParaRPr lang="es-ES" sz="28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28237" y="8362950"/>
            <a:ext cx="25081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 proyecto va a consistir en lograr una estimación de la dieta a partir del análisis de las estrías que la ingesta de alimentos provoca en las piezas dentales.</a:t>
            </a:r>
          </a:p>
          <a:p>
            <a:r>
              <a:rPr lang="es-ES" sz="2800" dirty="0" smtClean="0"/>
              <a:t>Para estimarlo tendremos que abordar una serie de pasos hasta llegar al resultado final.</a:t>
            </a:r>
          </a:p>
          <a:p>
            <a:r>
              <a:rPr lang="es-ES" sz="2800" dirty="0" smtClean="0"/>
              <a:t>La aplicación contendrá tres modos diferenciados: </a:t>
            </a:r>
          </a:p>
          <a:p>
            <a:r>
              <a:rPr lang="es-ES" sz="2800" b="1" dirty="0" smtClean="0"/>
              <a:t>1- Modo semiautomático: </a:t>
            </a:r>
            <a:r>
              <a:rPr lang="es-ES" sz="2800" dirty="0" smtClean="0"/>
              <a:t>En este modo las estrías ya han sido pintadas por un experto y la aplicación las detectara y calculara los estadísticos.</a:t>
            </a:r>
          </a:p>
          <a:p>
            <a:r>
              <a:rPr lang="es-ES" sz="2800" b="1" dirty="0" smtClean="0"/>
              <a:t>2- Modo Manual: </a:t>
            </a:r>
            <a:r>
              <a:rPr lang="es-ES" sz="2800" dirty="0" smtClean="0"/>
              <a:t>Este modo sirve para pintar las estrías desde cero o editar las que han sido detectadas por los otros modos.</a:t>
            </a:r>
          </a:p>
          <a:p>
            <a:r>
              <a:rPr lang="es-ES" sz="2800" b="1" dirty="0" smtClean="0"/>
              <a:t>3- Modo Automático: </a:t>
            </a:r>
            <a:r>
              <a:rPr lang="es-ES" sz="2800" dirty="0" smtClean="0"/>
              <a:t>Este modo detectara estrías en imágenes que no tengan nada pintado y sirve para ayudar a comenzar a un experto a detectarlas.</a:t>
            </a:r>
            <a:endParaRPr lang="es-ES" sz="28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805967" y="15207352"/>
            <a:ext cx="8980448" cy="115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Modo semiautomático.</a:t>
            </a:r>
            <a:endParaRPr lang="es-ES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9709" y="17853488"/>
            <a:ext cx="4536098" cy="3681179"/>
          </a:xfrm>
          <a:prstGeom prst="rect">
            <a:avLst/>
          </a:prstGeom>
        </p:spPr>
      </p:pic>
      <p:sp>
        <p:nvSpPr>
          <p:cNvPr id="79" name="CuadroTexto 78"/>
          <p:cNvSpPr txBox="1"/>
          <p:nvPr/>
        </p:nvSpPr>
        <p:spPr>
          <a:xfrm>
            <a:off x="913093" y="16242628"/>
            <a:ext cx="4457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 usuario carga una imagen en la aplicación y selecciona el color.</a:t>
            </a:r>
            <a:endParaRPr lang="es-ES" sz="2800" dirty="0"/>
          </a:p>
        </p:txBody>
      </p:sp>
      <p:sp>
        <p:nvSpPr>
          <p:cNvPr id="80" name="Flecha a la derecha con bandas 79"/>
          <p:cNvSpPr/>
          <p:nvPr/>
        </p:nvSpPr>
        <p:spPr>
          <a:xfrm>
            <a:off x="6011064" y="18021912"/>
            <a:ext cx="8657436" cy="2080220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6965628" y="18372005"/>
            <a:ext cx="6347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Una vez que el usuario ha seleccionado el color podremos proceder a calcular las estrías y sus estadísticas.</a:t>
            </a:r>
            <a:endParaRPr lang="es-ES" sz="2800" dirty="0"/>
          </a:p>
        </p:txBody>
      </p:sp>
      <p:pic>
        <p:nvPicPr>
          <p:cNvPr id="77" name="Imagen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52685" y="17853488"/>
            <a:ext cx="4536098" cy="3681179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20333493" y="17230020"/>
            <a:ext cx="9666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La pantalla que aparecerá cuando calculemos las estrías será esta, desde aquí podremos editar las estrías obtenidas añadiendo o borrando las que considere el experto apropiadas.</a:t>
            </a:r>
          </a:p>
          <a:p>
            <a:endParaRPr lang="es-ES" sz="2800" dirty="0"/>
          </a:p>
          <a:p>
            <a:r>
              <a:rPr lang="es-ES" sz="2800" dirty="0" smtClean="0"/>
              <a:t>Cuando tenemos las estrías calculadas podremos guardar los datos para obtener las estadísticas y el punto donde se podrá situar la dieta que el individuo llevaba.</a:t>
            </a:r>
            <a:endParaRPr lang="es-ES" sz="2800" dirty="0"/>
          </a:p>
        </p:txBody>
      </p:sp>
      <p:sp>
        <p:nvSpPr>
          <p:cNvPr id="83" name="Elipse 82"/>
          <p:cNvSpPr/>
          <p:nvPr/>
        </p:nvSpPr>
        <p:spPr>
          <a:xfrm>
            <a:off x="1049710" y="21957458"/>
            <a:ext cx="13388576" cy="6312742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2" y="23257858"/>
            <a:ext cx="1818906" cy="1769747"/>
          </a:xfrm>
          <a:prstGeom prst="rect">
            <a:avLst/>
          </a:prstGeom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76" y="25285682"/>
            <a:ext cx="1878221" cy="1769747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07" y="23130055"/>
            <a:ext cx="1794761" cy="1777883"/>
          </a:xfrm>
          <a:prstGeom prst="rect">
            <a:avLst/>
          </a:prstGeom>
        </p:spPr>
      </p:pic>
      <p:sp>
        <p:nvSpPr>
          <p:cNvPr id="90" name="Llamada rectangular redondeada 89"/>
          <p:cNvSpPr/>
          <p:nvPr/>
        </p:nvSpPr>
        <p:spPr>
          <a:xfrm>
            <a:off x="6845799" y="25256533"/>
            <a:ext cx="4309603" cy="2637739"/>
          </a:xfrm>
          <a:prstGeom prst="wedgeRoundRectCallout">
            <a:avLst>
              <a:gd name="adj1" fmla="val -44377"/>
              <a:gd name="adj2" fmla="val -102423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1" name="Imagen 9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28" y="25432475"/>
            <a:ext cx="2256018" cy="1161325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428642" y="22762296"/>
            <a:ext cx="1787386" cy="1769747"/>
          </a:xfrm>
          <a:prstGeom prst="rect">
            <a:avLst/>
          </a:prstGeom>
        </p:spPr>
      </p:pic>
      <p:sp>
        <p:nvSpPr>
          <p:cNvPr id="96" name="Flecha derecha 95"/>
          <p:cNvSpPr/>
          <p:nvPr/>
        </p:nvSpPr>
        <p:spPr>
          <a:xfrm rot="3062868">
            <a:off x="3864028" y="25001500"/>
            <a:ext cx="737285" cy="7179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Flecha derecha 99"/>
          <p:cNvSpPr/>
          <p:nvPr/>
        </p:nvSpPr>
        <p:spPr>
          <a:xfrm rot="18964807">
            <a:off x="6085402" y="24854099"/>
            <a:ext cx="737285" cy="7179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Flecha derecha 100"/>
          <p:cNvSpPr/>
          <p:nvPr/>
        </p:nvSpPr>
        <p:spPr>
          <a:xfrm rot="20295997">
            <a:off x="8959121" y="23703657"/>
            <a:ext cx="1449579" cy="7179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/>
          <p:cNvSpPr txBox="1"/>
          <p:nvPr/>
        </p:nvSpPr>
        <p:spPr>
          <a:xfrm>
            <a:off x="20043184" y="21936085"/>
            <a:ext cx="8980448" cy="115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Modo manual.</a:t>
            </a:r>
            <a:endParaRPr lang="es-ES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7805967" y="28734908"/>
            <a:ext cx="8980448" cy="115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Modo automático.</a:t>
            </a:r>
            <a:endParaRPr lang="es-ES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6593237" y="20505690"/>
            <a:ext cx="4246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Funcionamiento</a:t>
            </a:r>
          </a:p>
          <a:p>
            <a:r>
              <a:rPr lang="es-ES" sz="2800" dirty="0"/>
              <a:t> </a:t>
            </a:r>
            <a:r>
              <a:rPr lang="es-ES" sz="2800" dirty="0" smtClean="0"/>
              <a:t>       interno.</a:t>
            </a:r>
            <a:endParaRPr lang="es-ES" sz="28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3547682" y="27067887"/>
            <a:ext cx="328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Reducción de grosor</a:t>
            </a:r>
            <a:endParaRPr lang="es-ES" sz="28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17915191" y="28835320"/>
            <a:ext cx="7987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La única diferencia internamente es que no calcula la distancia al color sino, utiliza la detección de bordes</a:t>
            </a:r>
            <a:endParaRPr lang="es-ES" sz="28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8460068" y="24907938"/>
            <a:ext cx="2447684" cy="115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8491872" y="24819831"/>
            <a:ext cx="32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Unión de segmentos</a:t>
            </a:r>
            <a:endParaRPr lang="es-ES" sz="28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10407583" y="22267261"/>
            <a:ext cx="17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Fin</a:t>
            </a:r>
            <a:endParaRPr lang="es-ES" sz="2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9168463" y="25352491"/>
            <a:ext cx="2135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Segmentos</a:t>
            </a:r>
          </a:p>
          <a:p>
            <a:r>
              <a:rPr lang="es-ES" sz="2800" dirty="0" smtClean="0"/>
              <a:t>en las estrías</a:t>
            </a:r>
            <a:endParaRPr lang="es-ES" sz="28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6997330" y="26633001"/>
            <a:ext cx="2135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Grafo con los</a:t>
            </a:r>
          </a:p>
          <a:p>
            <a:r>
              <a:rPr lang="es-ES" sz="2800" dirty="0"/>
              <a:t>n</a:t>
            </a:r>
            <a:r>
              <a:rPr lang="es-ES" sz="2800" dirty="0" smtClean="0"/>
              <a:t>odos.</a:t>
            </a:r>
          </a:p>
        </p:txBody>
      </p:sp>
      <p:pic>
        <p:nvPicPr>
          <p:cNvPr id="107" name="Imagen 10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325289" y="25027605"/>
            <a:ext cx="4269284" cy="3464652"/>
          </a:xfrm>
          <a:prstGeom prst="rect">
            <a:avLst/>
          </a:prstGeom>
        </p:spPr>
      </p:pic>
      <p:pic>
        <p:nvPicPr>
          <p:cNvPr id="113" name="Imagen 11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536388" y="25008555"/>
            <a:ext cx="4355631" cy="3464652"/>
          </a:xfrm>
          <a:prstGeom prst="rect">
            <a:avLst/>
          </a:prstGeom>
        </p:spPr>
      </p:pic>
      <p:sp>
        <p:nvSpPr>
          <p:cNvPr id="116" name="CuadroTexto 115"/>
          <p:cNvSpPr txBox="1"/>
          <p:nvPr/>
        </p:nvSpPr>
        <p:spPr>
          <a:xfrm>
            <a:off x="15285198" y="24498156"/>
            <a:ext cx="419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Añadir una estría. </a:t>
            </a:r>
            <a:endParaRPr lang="es-ES" sz="2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25466876" y="24464748"/>
            <a:ext cx="419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Borrar una estría.</a:t>
            </a:r>
            <a:endParaRPr lang="es-ES" sz="28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15361886" y="23012820"/>
            <a:ext cx="14530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Este modo va a consistir en permitir usar la aplicación para medir las estrías como tradicionalmente se han hecho pero acortando el trabajo antiguo ya que con solo pintar ya tendremos las longitudes y medidas al guardar el proyecto.</a:t>
            </a:r>
            <a:endParaRPr lang="es-ES" sz="28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0442262" y="26296763"/>
            <a:ext cx="4196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Como podemos observar borrar y añadir las estrías es un método muy simple.</a:t>
            </a:r>
            <a:endParaRPr lang="es-ES" sz="2800" dirty="0"/>
          </a:p>
        </p:txBody>
      </p:sp>
      <p:sp>
        <p:nvSpPr>
          <p:cNvPr id="121" name="Rectángulo 120"/>
          <p:cNvSpPr/>
          <p:nvPr/>
        </p:nvSpPr>
        <p:spPr>
          <a:xfrm>
            <a:off x="5446587" y="30144526"/>
            <a:ext cx="53528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Para calculas las estrías en el modo automático no vamos a tener que hacer más que ajustar los parámetros y clicar en calcular.</a:t>
            </a:r>
          </a:p>
          <a:p>
            <a:endParaRPr lang="es-ES" sz="2800" dirty="0"/>
          </a:p>
          <a:p>
            <a:r>
              <a:rPr lang="es-ES" sz="2800" dirty="0" smtClean="0"/>
              <a:t>Este proceso nos llevara unos segundos. </a:t>
            </a:r>
          </a:p>
          <a:p>
            <a:endParaRPr lang="es-ES" sz="2800" dirty="0" smtClean="0"/>
          </a:p>
          <a:p>
            <a:r>
              <a:rPr lang="es-ES" sz="2800" dirty="0" smtClean="0"/>
              <a:t>Después de fijar el cuadrado obtenemos los segmentos que contiene únicamente.</a:t>
            </a:r>
            <a:endParaRPr lang="es-ES" sz="2800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23377" y="29008070"/>
            <a:ext cx="4543696" cy="3687345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339638" y="32940961"/>
            <a:ext cx="3225224" cy="2418918"/>
          </a:xfrm>
          <a:prstGeom prst="rect">
            <a:avLst/>
          </a:prstGeom>
        </p:spPr>
      </p:pic>
      <p:sp>
        <p:nvSpPr>
          <p:cNvPr id="127" name="Llamada rectangular redondeada 126"/>
          <p:cNvSpPr/>
          <p:nvPr/>
        </p:nvSpPr>
        <p:spPr>
          <a:xfrm>
            <a:off x="502398" y="32759579"/>
            <a:ext cx="4309603" cy="2637739"/>
          </a:xfrm>
          <a:prstGeom prst="wedgeRoundRectCallout">
            <a:avLst>
              <a:gd name="adj1" fmla="val 4689"/>
              <a:gd name="adj2" fmla="val -90144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Elipse 127"/>
          <p:cNvSpPr/>
          <p:nvPr/>
        </p:nvSpPr>
        <p:spPr>
          <a:xfrm>
            <a:off x="11303818" y="29780004"/>
            <a:ext cx="18359147" cy="5521293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Flecha derecha 128"/>
          <p:cNvSpPr/>
          <p:nvPr/>
        </p:nvSpPr>
        <p:spPr>
          <a:xfrm rot="21243019">
            <a:off x="9921615" y="32090609"/>
            <a:ext cx="1156802" cy="7179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5" name="Imagen 12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783121" y="32069308"/>
            <a:ext cx="1323279" cy="1332043"/>
          </a:xfrm>
          <a:prstGeom prst="rect">
            <a:avLst/>
          </a:prstGeom>
        </p:spPr>
      </p:pic>
      <p:sp>
        <p:nvSpPr>
          <p:cNvPr id="131" name="Flecha derecha 130"/>
          <p:cNvSpPr/>
          <p:nvPr/>
        </p:nvSpPr>
        <p:spPr>
          <a:xfrm rot="3062868">
            <a:off x="13081004" y="33420485"/>
            <a:ext cx="410577" cy="43810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6" name="Imagen 12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3699708" y="33076425"/>
            <a:ext cx="1319101" cy="1314733"/>
          </a:xfrm>
          <a:prstGeom prst="rect">
            <a:avLst/>
          </a:prstGeom>
        </p:spPr>
      </p:pic>
      <p:pic>
        <p:nvPicPr>
          <p:cNvPr id="1024" name="Imagen 102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4766394" y="30763769"/>
            <a:ext cx="2167249" cy="1627451"/>
          </a:xfrm>
          <a:prstGeom prst="rect">
            <a:avLst/>
          </a:prstGeom>
        </p:spPr>
      </p:pic>
      <p:sp>
        <p:nvSpPr>
          <p:cNvPr id="134" name="Flecha derecha 133"/>
          <p:cNvSpPr/>
          <p:nvPr/>
        </p:nvSpPr>
        <p:spPr>
          <a:xfrm rot="18964807">
            <a:off x="14646756" y="32489605"/>
            <a:ext cx="426672" cy="5018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Flecha derecha 134"/>
          <p:cNvSpPr/>
          <p:nvPr/>
        </p:nvSpPr>
        <p:spPr>
          <a:xfrm rot="3062868">
            <a:off x="16698373" y="32546575"/>
            <a:ext cx="410577" cy="43810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5" name="Imagen 102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7066336" y="33056898"/>
            <a:ext cx="2147132" cy="1646135"/>
          </a:xfrm>
          <a:prstGeom prst="rect">
            <a:avLst/>
          </a:prstGeom>
        </p:spPr>
      </p:pic>
      <p:sp>
        <p:nvSpPr>
          <p:cNvPr id="137" name="Flecha derecha 136"/>
          <p:cNvSpPr/>
          <p:nvPr/>
        </p:nvSpPr>
        <p:spPr>
          <a:xfrm rot="18964807">
            <a:off x="19130418" y="32477226"/>
            <a:ext cx="426672" cy="5018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Imagen 102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9594572" y="30763769"/>
            <a:ext cx="2223466" cy="1657493"/>
          </a:xfrm>
          <a:prstGeom prst="rect">
            <a:avLst/>
          </a:prstGeom>
        </p:spPr>
      </p:pic>
      <p:sp>
        <p:nvSpPr>
          <p:cNvPr id="139" name="Flecha derecha 138"/>
          <p:cNvSpPr/>
          <p:nvPr/>
        </p:nvSpPr>
        <p:spPr>
          <a:xfrm rot="3062868">
            <a:off x="21923122" y="32552863"/>
            <a:ext cx="410577" cy="43810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Imagen 102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2198422" y="33075781"/>
            <a:ext cx="2147132" cy="1608368"/>
          </a:xfrm>
          <a:prstGeom prst="rect">
            <a:avLst/>
          </a:prstGeom>
        </p:spPr>
      </p:pic>
      <p:pic>
        <p:nvPicPr>
          <p:cNvPr id="1029" name="Imagen 102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3192829" y="30768278"/>
            <a:ext cx="2194476" cy="1635735"/>
          </a:xfrm>
          <a:prstGeom prst="rect">
            <a:avLst/>
          </a:prstGeom>
        </p:spPr>
      </p:pic>
      <p:sp>
        <p:nvSpPr>
          <p:cNvPr id="142" name="Flecha derecha 141"/>
          <p:cNvSpPr/>
          <p:nvPr/>
        </p:nvSpPr>
        <p:spPr>
          <a:xfrm rot="18964807">
            <a:off x="23181061" y="32511267"/>
            <a:ext cx="426672" cy="5018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Flecha derecha 142"/>
          <p:cNvSpPr/>
          <p:nvPr/>
        </p:nvSpPr>
        <p:spPr>
          <a:xfrm rot="1195672">
            <a:off x="26671129" y="32454503"/>
            <a:ext cx="410577" cy="43810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Imagen 1029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6187336" y="31505720"/>
            <a:ext cx="2792406" cy="2109704"/>
          </a:xfrm>
          <a:prstGeom prst="rect">
            <a:avLst/>
          </a:prstGeom>
        </p:spPr>
      </p:pic>
      <p:sp>
        <p:nvSpPr>
          <p:cNvPr id="145" name="Flecha derecha 144"/>
          <p:cNvSpPr/>
          <p:nvPr/>
        </p:nvSpPr>
        <p:spPr>
          <a:xfrm>
            <a:off x="25578227" y="31942102"/>
            <a:ext cx="410577" cy="43810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CuadroTexto 145"/>
          <p:cNvSpPr txBox="1"/>
          <p:nvPr/>
        </p:nvSpPr>
        <p:spPr>
          <a:xfrm>
            <a:off x="11543268" y="31699077"/>
            <a:ext cx="298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Histograma original</a:t>
            </a:r>
            <a:endParaRPr lang="es-ES" sz="20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13257114" y="32866601"/>
            <a:ext cx="3351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Histograma ecualizado</a:t>
            </a:r>
            <a:endParaRPr lang="es-ES" sz="200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14418733" y="30401462"/>
            <a:ext cx="3351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Autovectores</a:t>
            </a:r>
            <a:r>
              <a:rPr lang="es-ES" sz="2000" dirty="0"/>
              <a:t> </a:t>
            </a:r>
            <a:r>
              <a:rPr lang="es-ES" sz="2000" dirty="0" smtClean="0"/>
              <a:t>matriz Hessiana</a:t>
            </a:r>
            <a:endParaRPr lang="es-ES" sz="20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6994477" y="34744208"/>
            <a:ext cx="3351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Imagen binarizada</a:t>
            </a:r>
            <a:endParaRPr lang="es-ES" sz="2000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19317027" y="30375553"/>
            <a:ext cx="3351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Eliminación de ruido 1</a:t>
            </a:r>
            <a:endParaRPr lang="es-ES" sz="2000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21785390" y="34731709"/>
            <a:ext cx="3351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Eliminación de ruido 2</a:t>
            </a:r>
            <a:endParaRPr lang="es-ES" sz="2000" dirty="0"/>
          </a:p>
        </p:txBody>
      </p:sp>
      <p:sp>
        <p:nvSpPr>
          <p:cNvPr id="152" name="CuadroTexto 151"/>
          <p:cNvSpPr txBox="1"/>
          <p:nvPr/>
        </p:nvSpPr>
        <p:spPr>
          <a:xfrm>
            <a:off x="23066665" y="30350707"/>
            <a:ext cx="230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Reducción de grosor</a:t>
            </a:r>
            <a:endParaRPr lang="es-ES" sz="2000" dirty="0"/>
          </a:p>
        </p:txBody>
      </p:sp>
      <p:sp>
        <p:nvSpPr>
          <p:cNvPr id="153" name="CuadroTexto 152"/>
          <p:cNvSpPr txBox="1"/>
          <p:nvPr/>
        </p:nvSpPr>
        <p:spPr>
          <a:xfrm>
            <a:off x="26668685" y="30994479"/>
            <a:ext cx="17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Fin</a:t>
            </a:r>
            <a:endParaRPr lang="es-ES" sz="2800" dirty="0"/>
          </a:p>
        </p:txBody>
      </p:sp>
      <p:sp>
        <p:nvSpPr>
          <p:cNvPr id="154" name="CuadroTexto 153"/>
          <p:cNvSpPr txBox="1"/>
          <p:nvPr/>
        </p:nvSpPr>
        <p:spPr>
          <a:xfrm>
            <a:off x="6678195" y="22525956"/>
            <a:ext cx="17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Hough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242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6307</TotalTime>
  <Words>494</Words>
  <Application>Microsoft Office PowerPoint</Application>
  <PresentationFormat>Personalizado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Garamond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Unión de imágenes y detección semi-automática de Perikymata</dc:title>
  <dc:creator>SERGIO CHICO CARRANCIO</dc:creator>
  <cp:lastModifiedBy>Tobar</cp:lastModifiedBy>
  <cp:revision>80</cp:revision>
  <dcterms:created xsi:type="dcterms:W3CDTF">2016-06-11T14:14:32Z</dcterms:created>
  <dcterms:modified xsi:type="dcterms:W3CDTF">2017-01-06T18:37:20Z</dcterms:modified>
</cp:coreProperties>
</file>