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75213" cy="42803763"/>
  <p:notesSz cx="6858000" cy="9144000"/>
  <p:defaultTextStyle>
    <a:defPPr>
      <a:defRPr lang="es-E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FE2"/>
    <a:srgbClr val="9B2743"/>
    <a:srgbClr val="5B3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33" autoAdjust="0"/>
  </p:normalViewPr>
  <p:slideViewPr>
    <p:cSldViewPr snapToGrid="0">
      <p:cViewPr varScale="1">
        <p:scale>
          <a:sx n="18" d="100"/>
          <a:sy n="18" d="100"/>
        </p:scale>
        <p:origin x="3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2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20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75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6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57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90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15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32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99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25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9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13F8-830B-47DE-8BA2-7079542A1DF4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5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13F8-830B-47DE-8BA2-7079542A1DF4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8431E-8541-46EA-9CFD-66620EF68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18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gif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n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831" y="18157918"/>
            <a:ext cx="3080671" cy="2285157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324465" y="453529"/>
            <a:ext cx="29675597" cy="5950279"/>
            <a:chOff x="6152399" y="729228"/>
            <a:chExt cx="14360415" cy="4587950"/>
          </a:xfrm>
        </p:grpSpPr>
        <p:sp>
          <p:nvSpPr>
            <p:cNvPr id="34" name="Título 1"/>
            <p:cNvSpPr txBox="1">
              <a:spLocks/>
            </p:cNvSpPr>
            <p:nvPr/>
          </p:nvSpPr>
          <p:spPr>
            <a:xfrm>
              <a:off x="6152399" y="729228"/>
              <a:ext cx="14360415" cy="4587950"/>
            </a:xfrm>
            <a:prstGeom prst="rect">
              <a:avLst/>
            </a:prstGeom>
            <a:noFill/>
            <a:ln w="311150" cap="rnd" cmpd="sng">
              <a:solidFill>
                <a:srgbClr val="00B0F0"/>
              </a:solidFill>
              <a:round/>
            </a:ln>
          </p:spPr>
          <p:txBody>
            <a:bodyPr vert="horz" wrap="square" lIns="180000" tIns="360000" rIns="180000" bIns="324000" rtlCol="0" anchor="t">
              <a:noAutofit/>
            </a:bodyPr>
            <a:lstStyle>
              <a:lvl1pPr algn="ctr" defTabSz="302748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986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dirty="0" smtClean="0">
                  <a:latin typeface="Arial Black" panose="020B0A04020102020204" pitchFamily="34" charset="0"/>
                </a:rPr>
                <a:t>Estimación de la dieta por </a:t>
              </a:r>
            </a:p>
            <a:p>
              <a:r>
                <a:rPr lang="es-ES" sz="8000" dirty="0" smtClean="0">
                  <a:latin typeface="Arial Black" panose="020B0A04020102020204" pitchFamily="34" charset="0"/>
                </a:rPr>
                <a:t>análisis de marcas</a:t>
              </a:r>
            </a:p>
            <a:p>
              <a:r>
                <a:rPr lang="es-ES" sz="8000" dirty="0" smtClean="0">
                  <a:latin typeface="Arial Black" panose="020B0A04020102020204" pitchFamily="34" charset="0"/>
                </a:rPr>
                <a:t> dentales</a:t>
              </a:r>
              <a:endParaRPr lang="es-E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11434171" y="4152294"/>
              <a:ext cx="4276709" cy="897167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6000" b="1" spc="-300" dirty="0" smtClean="0">
                  <a:latin typeface="Garamond" panose="02020404030301010803" pitchFamily="18" charset="0"/>
                </a:rPr>
                <a:t>Enero 2017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8700312" y="3891559"/>
              <a:ext cx="5527745" cy="1206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  <a:t>Autor: </a:t>
              </a:r>
              <a:r>
                <a:rPr lang="es-E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Ismael Tobar García</a:t>
              </a:r>
              <a: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  <a:t>Tutor: </a:t>
              </a:r>
              <a:r>
                <a:rPr lang="es-E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D. Álvar  Arnaiz González</a:t>
              </a:r>
              <a: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  <a:t>Tutor: </a:t>
              </a:r>
              <a:r>
                <a:rPr lang="es-E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Dr. José </a:t>
              </a:r>
              <a:r>
                <a:rPr lang="es-ES" sz="3200" dirty="0">
                  <a:latin typeface="Arial" panose="020B0604020202020204" pitchFamily="34" charset="0"/>
                  <a:cs typeface="Arial" panose="020B0604020202020204" pitchFamily="34" charset="0"/>
                </a:rPr>
                <a:t>Francisco Diez Pastor</a:t>
              </a:r>
            </a:p>
          </p:txBody>
        </p:sp>
      </p:grp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37" y="1019551"/>
            <a:ext cx="4420914" cy="5055982"/>
          </a:xfrm>
          <a:prstGeom prst="rect">
            <a:avLst/>
          </a:prstGeom>
        </p:spPr>
      </p:pic>
      <p:sp>
        <p:nvSpPr>
          <p:cNvPr id="4" name="AutoShape 2" descr="Resultado de imagen de opencv"/>
          <p:cNvSpPr>
            <a:spLocks noChangeAspect="1" noChangeArrowheads="1"/>
          </p:cNvSpPr>
          <p:nvPr/>
        </p:nvSpPr>
        <p:spPr bwMode="auto">
          <a:xfrm>
            <a:off x="897309" y="3975662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20114973" y="1537519"/>
            <a:ext cx="5284297" cy="4519628"/>
            <a:chOff x="20924656" y="519546"/>
            <a:chExt cx="5114321" cy="5055981"/>
          </a:xfrm>
        </p:grpSpPr>
        <p:pic>
          <p:nvPicPr>
            <p:cNvPr id="21" name="Picture 4" descr="resource_img: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9112" y="519546"/>
              <a:ext cx="2865410" cy="288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20924656" y="3369352"/>
              <a:ext cx="5114321" cy="2206175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4700" b="1" dirty="0" smtClean="0">
                  <a:latin typeface="Garamond" panose="02020404030301010803" pitchFamily="18" charset="0"/>
                </a:rPr>
                <a:t>ESCUELA POLITÉCNICA SUPERIOR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25160748" y="905251"/>
            <a:ext cx="4572001" cy="5055982"/>
            <a:chOff x="25117863" y="-348585"/>
            <a:chExt cx="5114321" cy="6073246"/>
          </a:xfrm>
        </p:grpSpPr>
        <p:pic>
          <p:nvPicPr>
            <p:cNvPr id="1052" name="Picture 28" descr="https://executionerror.files.wordpress.com/2011/02/escudo-color.g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78" t="-6095" r="-10478" b="-6095"/>
            <a:stretch/>
          </p:blipFill>
          <p:spPr bwMode="auto">
            <a:xfrm>
              <a:off x="25731946" y="-348585"/>
              <a:ext cx="3484955" cy="3232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uadroTexto 22"/>
            <p:cNvSpPr txBox="1"/>
            <p:nvPr/>
          </p:nvSpPr>
          <p:spPr>
            <a:xfrm>
              <a:off x="25117863" y="3400948"/>
              <a:ext cx="5114321" cy="2323713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4700" b="1" dirty="0" smtClean="0">
                  <a:latin typeface="Garamond" panose="02020404030301010803" pitchFamily="18" charset="0"/>
                </a:rPr>
                <a:t>GRADO EN</a:t>
              </a:r>
            </a:p>
            <a:p>
              <a:pPr algn="ctr">
                <a:spcAft>
                  <a:spcPts val="600"/>
                </a:spcAft>
              </a:pPr>
              <a:r>
                <a:rPr lang="es-ES" sz="4700" b="1" dirty="0" smtClean="0">
                  <a:latin typeface="Garamond" panose="02020404030301010803" pitchFamily="18" charset="0"/>
                </a:rPr>
                <a:t>INGENIERÍA</a:t>
              </a:r>
            </a:p>
            <a:p>
              <a:pPr algn="ctr">
                <a:spcAft>
                  <a:spcPts val="600"/>
                </a:spcAft>
              </a:pPr>
              <a:r>
                <a:rPr lang="es-ES" sz="4700" b="1" dirty="0" smtClean="0">
                  <a:latin typeface="Garamond" panose="02020404030301010803" pitchFamily="18" charset="0"/>
                </a:rPr>
                <a:t>INFORMÁTICA</a:t>
              </a: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67315" y="37859582"/>
            <a:ext cx="29732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 smtClean="0"/>
              <a:t>Para finalizar quería agradecer a nuestra colaboradora del laboratorio </a:t>
            </a:r>
            <a:r>
              <a:rPr lang="es-ES" sz="3200" dirty="0"/>
              <a:t>de </a:t>
            </a:r>
            <a:r>
              <a:rPr lang="es-ES" sz="3200" dirty="0" smtClean="0"/>
              <a:t>Evolución Humana, </a:t>
            </a:r>
            <a:r>
              <a:rPr lang="es-ES" sz="3200" dirty="0"/>
              <a:t>del departamento de Ciencias Históricas de la Universidad de </a:t>
            </a:r>
            <a:r>
              <a:rPr lang="es-ES" sz="3200" dirty="0" smtClean="0"/>
              <a:t>Burgos la Dra</a:t>
            </a:r>
            <a:r>
              <a:rPr lang="es-ES" sz="3200" dirty="0"/>
              <a:t>. Rebeca García González </a:t>
            </a:r>
            <a:r>
              <a:rPr lang="es-ES" sz="3200" dirty="0" smtClean="0"/>
              <a:t>que </a:t>
            </a:r>
            <a:r>
              <a:rPr lang="es-ES" sz="3200" dirty="0"/>
              <a:t>estudia paleobiología y paleoecología de homínidos en la Universidad de </a:t>
            </a:r>
            <a:r>
              <a:rPr lang="es-ES" sz="3200" dirty="0" smtClean="0"/>
              <a:t>Burgos, por las explicaciones del problema a resolver y la facilitación de material para las pruebas y realización del proyecto.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sultado de imagen de pyth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19" y="39768335"/>
            <a:ext cx="3028091" cy="20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490" y="39374438"/>
            <a:ext cx="3599710" cy="2709804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6463" y="39777226"/>
            <a:ext cx="3008939" cy="2282643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90598" y="39662139"/>
            <a:ext cx="2412491" cy="2446955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38285" y="39262810"/>
            <a:ext cx="3138325" cy="3007240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15126" y="39897840"/>
            <a:ext cx="2758759" cy="2186402"/>
          </a:xfrm>
          <a:prstGeom prst="rect">
            <a:avLst/>
          </a:prstGeom>
        </p:spPr>
      </p:pic>
      <p:sp>
        <p:nvSpPr>
          <p:cNvPr id="48" name="Rectángulo 47"/>
          <p:cNvSpPr/>
          <p:nvPr/>
        </p:nvSpPr>
        <p:spPr>
          <a:xfrm>
            <a:off x="390531" y="14021042"/>
            <a:ext cx="29609531" cy="20497278"/>
          </a:xfrm>
          <a:prstGeom prst="rect">
            <a:avLst/>
          </a:prstGeom>
          <a:noFill/>
          <a:ln w="31115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390531" y="6960060"/>
            <a:ext cx="29609531" cy="7058504"/>
          </a:xfrm>
          <a:prstGeom prst="rect">
            <a:avLst/>
          </a:prstGeom>
          <a:noFill/>
          <a:ln w="31115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78302" y="40182218"/>
            <a:ext cx="4080706" cy="19020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529765" y="40956195"/>
            <a:ext cx="2765532" cy="590926"/>
          </a:xfrm>
          <a:prstGeom prst="rect">
            <a:avLst/>
          </a:prstGeom>
        </p:spPr>
      </p:pic>
      <p:sp>
        <p:nvSpPr>
          <p:cNvPr id="68" name="Flecha a la derecha con bandas 67"/>
          <p:cNvSpPr/>
          <p:nvPr/>
        </p:nvSpPr>
        <p:spPr>
          <a:xfrm>
            <a:off x="22979542" y="11363753"/>
            <a:ext cx="1219200" cy="1056088"/>
          </a:xfrm>
          <a:prstGeom prst="stripedRightArrow">
            <a:avLst>
              <a:gd name="adj1" fmla="val 6082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Flecha a la derecha con bandas 65"/>
          <p:cNvSpPr/>
          <p:nvPr/>
        </p:nvSpPr>
        <p:spPr>
          <a:xfrm>
            <a:off x="12358946" y="11315936"/>
            <a:ext cx="1406853" cy="1354047"/>
          </a:xfrm>
          <a:prstGeom prst="stripedRightArrow">
            <a:avLst>
              <a:gd name="adj1" fmla="val 6082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 a la derecha con bandas 34"/>
          <p:cNvSpPr/>
          <p:nvPr/>
        </p:nvSpPr>
        <p:spPr>
          <a:xfrm>
            <a:off x="5581912" y="11269454"/>
            <a:ext cx="1406853" cy="1354047"/>
          </a:xfrm>
          <a:prstGeom prst="stripedRightArrow">
            <a:avLst>
              <a:gd name="adj1" fmla="val 6082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36" name="Grupo 1035"/>
          <p:cNvGrpSpPr/>
          <p:nvPr/>
        </p:nvGrpSpPr>
        <p:grpSpPr>
          <a:xfrm>
            <a:off x="7779671" y="8839518"/>
            <a:ext cx="21472489" cy="4419466"/>
            <a:chOff x="11492708" y="11311246"/>
            <a:chExt cx="18608389" cy="3446961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868105" y="12382174"/>
              <a:ext cx="3810831" cy="2376033"/>
            </a:xfrm>
            <a:prstGeom prst="rect">
              <a:avLst/>
            </a:prstGeom>
          </p:spPr>
        </p:pic>
        <p:sp>
          <p:nvSpPr>
            <p:cNvPr id="72" name="CuadroTexto 71"/>
            <p:cNvSpPr txBox="1"/>
            <p:nvPr/>
          </p:nvSpPr>
          <p:spPr>
            <a:xfrm>
              <a:off x="11492708" y="11311246"/>
              <a:ext cx="3968470" cy="552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000" dirty="0" smtClean="0"/>
                <a:t>Estrías identificadas</a:t>
              </a:r>
              <a:endParaRPr lang="es-ES" sz="4000" dirty="0"/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16831142" y="11763518"/>
              <a:ext cx="7489225" cy="552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 smtClean="0"/>
                <a:t>Resultados y estadísticas</a:t>
              </a:r>
              <a:endParaRPr lang="es-ES" sz="4000" dirty="0"/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26238151" y="11393765"/>
              <a:ext cx="3862946" cy="552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 smtClean="0"/>
                <a:t>Dieta estimada</a:t>
              </a:r>
              <a:endParaRPr lang="es-ES" sz="4000" dirty="0"/>
            </a:p>
          </p:txBody>
        </p:sp>
      </p:grpSp>
      <p:sp>
        <p:nvSpPr>
          <p:cNvPr id="75" name="CuadroTexto 74"/>
          <p:cNvSpPr txBox="1"/>
          <p:nvPr/>
        </p:nvSpPr>
        <p:spPr>
          <a:xfrm>
            <a:off x="628237" y="7296150"/>
            <a:ext cx="29371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 smtClean="0"/>
              <a:t>El proyecto estima la dieta a partir del análisis de las estrías provocadas por la ingesta de alimentos en las piezas dentales.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619324" y="14343606"/>
            <a:ext cx="2938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/>
              <a:t>Modo semiautomático</a:t>
            </a:r>
            <a:endParaRPr lang="es-ES" sz="7200" dirty="0"/>
          </a:p>
        </p:txBody>
      </p:sp>
      <p:grpSp>
        <p:nvGrpSpPr>
          <p:cNvPr id="1041" name="Grupo 1040"/>
          <p:cNvGrpSpPr/>
          <p:nvPr/>
        </p:nvGrpSpPr>
        <p:grpSpPr>
          <a:xfrm>
            <a:off x="4721664" y="21791908"/>
            <a:ext cx="12235720" cy="5384617"/>
            <a:chOff x="1089582" y="24887545"/>
            <a:chExt cx="10130450" cy="4451725"/>
          </a:xfrm>
        </p:grpSpPr>
        <p:sp>
          <p:nvSpPr>
            <p:cNvPr id="71" name="CuadroTexto 70"/>
            <p:cNvSpPr txBox="1"/>
            <p:nvPr/>
          </p:nvSpPr>
          <p:spPr>
            <a:xfrm>
              <a:off x="1089582" y="24887545"/>
              <a:ext cx="4173993" cy="585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 smtClean="0"/>
                <a:t>Binarización</a:t>
              </a:r>
              <a:endParaRPr lang="es-ES" sz="2800" dirty="0"/>
            </a:p>
          </p:txBody>
        </p:sp>
        <p:pic>
          <p:nvPicPr>
            <p:cNvPr id="88" name="Imagen 8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568" y="25314498"/>
              <a:ext cx="4271464" cy="4024772"/>
            </a:xfrm>
            <a:prstGeom prst="rect">
              <a:avLst/>
            </a:prstGeom>
          </p:spPr>
        </p:pic>
      </p:grpSp>
      <p:sp>
        <p:nvSpPr>
          <p:cNvPr id="100" name="Flecha derecha 99"/>
          <p:cNvSpPr/>
          <p:nvPr/>
        </p:nvSpPr>
        <p:spPr>
          <a:xfrm>
            <a:off x="17548567" y="24083527"/>
            <a:ext cx="1451585" cy="113657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33" name="Grupo 1032"/>
          <p:cNvGrpSpPr/>
          <p:nvPr/>
        </p:nvGrpSpPr>
        <p:grpSpPr>
          <a:xfrm>
            <a:off x="9866038" y="15821425"/>
            <a:ext cx="11036603" cy="2080220"/>
            <a:chOff x="4973259" y="23247069"/>
            <a:chExt cx="8657436" cy="2080220"/>
          </a:xfrm>
        </p:grpSpPr>
        <p:sp>
          <p:nvSpPr>
            <p:cNvPr id="80" name="Flecha a la derecha con bandas 79"/>
            <p:cNvSpPr/>
            <p:nvPr/>
          </p:nvSpPr>
          <p:spPr>
            <a:xfrm>
              <a:off x="4973259" y="23247069"/>
              <a:ext cx="8657436" cy="2080220"/>
            </a:xfrm>
            <a:prstGeom prst="stripedRightArrow">
              <a:avLst>
                <a:gd name="adj1" fmla="val 60823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5082642" y="23829027"/>
              <a:ext cx="76734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0" dirty="0" smtClean="0"/>
                <a:t>Ejecución del algoritmo</a:t>
              </a:r>
              <a:endParaRPr lang="es-ES" sz="6000" dirty="0"/>
            </a:p>
          </p:txBody>
        </p:sp>
      </p:grpSp>
      <p:grpSp>
        <p:nvGrpSpPr>
          <p:cNvPr id="1040" name="Grupo 1039"/>
          <p:cNvGrpSpPr/>
          <p:nvPr/>
        </p:nvGrpSpPr>
        <p:grpSpPr>
          <a:xfrm>
            <a:off x="4398233" y="21711120"/>
            <a:ext cx="12544466" cy="5472386"/>
            <a:chOff x="961371" y="24613582"/>
            <a:chExt cx="10331111" cy="4465064"/>
          </a:xfrm>
        </p:grpSpPr>
        <p:pic>
          <p:nvPicPr>
            <p:cNvPr id="87" name="Imagen 8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71" y="25113897"/>
              <a:ext cx="4074879" cy="3964749"/>
            </a:xfrm>
            <a:prstGeom prst="rect">
              <a:avLst/>
            </a:prstGeom>
          </p:spPr>
        </p:pic>
        <p:sp>
          <p:nvSpPr>
            <p:cNvPr id="105" name="CuadroTexto 104"/>
            <p:cNvSpPr txBox="1"/>
            <p:nvPr/>
          </p:nvSpPr>
          <p:spPr>
            <a:xfrm>
              <a:off x="7067808" y="24613582"/>
              <a:ext cx="4224674" cy="57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 smtClean="0"/>
                <a:t>Reducción de grosor</a:t>
              </a:r>
              <a:endParaRPr lang="es-ES" sz="4000" dirty="0"/>
            </a:p>
          </p:txBody>
        </p:sp>
      </p:grpSp>
      <p:sp>
        <p:nvSpPr>
          <p:cNvPr id="98" name="CuadroTexto 97"/>
          <p:cNvSpPr txBox="1"/>
          <p:nvPr/>
        </p:nvSpPr>
        <p:spPr>
          <a:xfrm>
            <a:off x="18032549" y="18408316"/>
            <a:ext cx="1215070" cy="6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13540729" y="18269247"/>
            <a:ext cx="62851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/>
              <a:t>Unión de</a:t>
            </a:r>
          </a:p>
          <a:p>
            <a:r>
              <a:rPr lang="es-ES" sz="4400" dirty="0" smtClean="0"/>
              <a:t> segmentos</a:t>
            </a:r>
            <a:endParaRPr lang="es-ES" sz="4400" dirty="0"/>
          </a:p>
        </p:txBody>
      </p:sp>
      <p:grpSp>
        <p:nvGrpSpPr>
          <p:cNvPr id="1039" name="Grupo 1038"/>
          <p:cNvGrpSpPr/>
          <p:nvPr/>
        </p:nvGrpSpPr>
        <p:grpSpPr>
          <a:xfrm>
            <a:off x="19631940" y="21647557"/>
            <a:ext cx="5474268" cy="5479547"/>
            <a:chOff x="14031389" y="24320637"/>
            <a:chExt cx="4235063" cy="4721233"/>
          </a:xfrm>
        </p:grpSpPr>
        <p:pic>
          <p:nvPicPr>
            <p:cNvPr id="89" name="Imagen 8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2145" y="24847383"/>
              <a:ext cx="4234307" cy="4194487"/>
            </a:xfrm>
            <a:prstGeom prst="rect">
              <a:avLst/>
            </a:prstGeom>
          </p:spPr>
        </p:pic>
        <p:sp>
          <p:nvSpPr>
            <p:cNvPr id="154" name="CuadroTexto 153"/>
            <p:cNvSpPr txBox="1"/>
            <p:nvPr/>
          </p:nvSpPr>
          <p:spPr>
            <a:xfrm>
              <a:off x="14031389" y="24320637"/>
              <a:ext cx="4235063" cy="60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 smtClean="0"/>
                <a:t>Hough</a:t>
              </a:r>
              <a:endParaRPr lang="es-ES" sz="4000" dirty="0"/>
            </a:p>
          </p:txBody>
        </p:sp>
      </p:grpSp>
      <p:sp>
        <p:nvSpPr>
          <p:cNvPr id="161" name="Flecha derecha 160"/>
          <p:cNvSpPr/>
          <p:nvPr/>
        </p:nvSpPr>
        <p:spPr>
          <a:xfrm>
            <a:off x="14438285" y="20054890"/>
            <a:ext cx="720591" cy="60975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Flecha derecha 161"/>
          <p:cNvSpPr/>
          <p:nvPr/>
        </p:nvSpPr>
        <p:spPr>
          <a:xfrm>
            <a:off x="9817613" y="24083527"/>
            <a:ext cx="1451585" cy="113657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Llamada rectangular redondeada 89"/>
          <p:cNvSpPr/>
          <p:nvPr/>
        </p:nvSpPr>
        <p:spPr>
          <a:xfrm>
            <a:off x="10108610" y="18359801"/>
            <a:ext cx="9470243" cy="2762997"/>
          </a:xfrm>
          <a:prstGeom prst="wedgeRoundRectCallout">
            <a:avLst>
              <a:gd name="adj1" fmla="val 61579"/>
              <a:gd name="adj2" fmla="val 136945"/>
              <a:gd name="adj3" fmla="val 1666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42" name="Imagen 10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0489" y="9638026"/>
            <a:ext cx="4348662" cy="4054705"/>
          </a:xfrm>
          <a:prstGeom prst="rect">
            <a:avLst/>
          </a:prstGeom>
        </p:spPr>
      </p:pic>
      <p:sp>
        <p:nvSpPr>
          <p:cNvPr id="173" name="CuadroTexto 172"/>
          <p:cNvSpPr txBox="1"/>
          <p:nvPr/>
        </p:nvSpPr>
        <p:spPr>
          <a:xfrm>
            <a:off x="628237" y="8889680"/>
            <a:ext cx="7686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Estrías pintadas por experto</a:t>
            </a:r>
            <a:endParaRPr lang="es-ES" sz="4000" dirty="0"/>
          </a:p>
        </p:txBody>
      </p:sp>
      <p:pic>
        <p:nvPicPr>
          <p:cNvPr id="1043" name="Imagen 104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79671" y="9530571"/>
            <a:ext cx="4172734" cy="4153177"/>
          </a:xfrm>
          <a:prstGeom prst="rect">
            <a:avLst/>
          </a:prstGeom>
        </p:spPr>
      </p:pic>
      <p:pic>
        <p:nvPicPr>
          <p:cNvPr id="175" name="Imagen 17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794650" y="9547278"/>
            <a:ext cx="4556839" cy="4086812"/>
          </a:xfrm>
          <a:prstGeom prst="rect">
            <a:avLst/>
          </a:prstGeom>
        </p:spPr>
      </p:pic>
      <p:pic>
        <p:nvPicPr>
          <p:cNvPr id="176" name="Imagen 17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432404" y="10255933"/>
            <a:ext cx="4320839" cy="2933920"/>
          </a:xfrm>
          <a:prstGeom prst="rect">
            <a:avLst/>
          </a:prstGeom>
        </p:spPr>
      </p:pic>
      <p:pic>
        <p:nvPicPr>
          <p:cNvPr id="1045" name="Imagen 104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402555" y="14580941"/>
            <a:ext cx="8280806" cy="6720122"/>
          </a:xfrm>
          <a:prstGeom prst="rect">
            <a:avLst/>
          </a:prstGeom>
        </p:spPr>
      </p:pic>
      <p:pic>
        <p:nvPicPr>
          <p:cNvPr id="1046" name="Imagen 104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390120" y="18998831"/>
            <a:ext cx="3021938" cy="1552497"/>
          </a:xfrm>
          <a:prstGeom prst="rect">
            <a:avLst/>
          </a:prstGeom>
        </p:spPr>
      </p:pic>
      <p:pic>
        <p:nvPicPr>
          <p:cNvPr id="158" name="Imagen 15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39245" y="14562487"/>
            <a:ext cx="8251390" cy="6696250"/>
          </a:xfrm>
          <a:prstGeom prst="rect">
            <a:avLst/>
          </a:prstGeom>
        </p:spPr>
      </p:pic>
      <p:sp>
        <p:nvSpPr>
          <p:cNvPr id="204" name="Flecha derecha 203"/>
          <p:cNvSpPr/>
          <p:nvPr/>
        </p:nvSpPr>
        <p:spPr>
          <a:xfrm rot="3323942">
            <a:off x="2246760" y="21956519"/>
            <a:ext cx="2013339" cy="16754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5" name="Flecha derecha 204"/>
          <p:cNvSpPr/>
          <p:nvPr/>
        </p:nvSpPr>
        <p:spPr>
          <a:xfrm rot="18905955">
            <a:off x="25458473" y="22057824"/>
            <a:ext cx="2013339" cy="16754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" name="CuadroTexto 206"/>
          <p:cNvSpPr txBox="1"/>
          <p:nvPr/>
        </p:nvSpPr>
        <p:spPr>
          <a:xfrm>
            <a:off x="10453682" y="20449532"/>
            <a:ext cx="3012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Segmentos</a:t>
            </a:r>
          </a:p>
        </p:txBody>
      </p:sp>
      <p:sp>
        <p:nvSpPr>
          <p:cNvPr id="208" name="CuadroTexto 207"/>
          <p:cNvSpPr txBox="1"/>
          <p:nvPr/>
        </p:nvSpPr>
        <p:spPr>
          <a:xfrm>
            <a:off x="16822050" y="20415029"/>
            <a:ext cx="2248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Grafo</a:t>
            </a:r>
          </a:p>
        </p:txBody>
      </p:sp>
      <p:sp>
        <p:nvSpPr>
          <p:cNvPr id="210" name="Rectángulo 209"/>
          <p:cNvSpPr/>
          <p:nvPr/>
        </p:nvSpPr>
        <p:spPr>
          <a:xfrm>
            <a:off x="418221" y="27621431"/>
            <a:ext cx="29581841" cy="6844402"/>
          </a:xfrm>
          <a:prstGeom prst="rect">
            <a:avLst/>
          </a:prstGeom>
          <a:solidFill>
            <a:schemeClr val="bg1"/>
          </a:solidFill>
          <a:ln w="31115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7" name="CuadroTexto 216"/>
          <p:cNvSpPr txBox="1"/>
          <p:nvPr/>
        </p:nvSpPr>
        <p:spPr>
          <a:xfrm>
            <a:off x="497103" y="27833254"/>
            <a:ext cx="29104512" cy="1154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Modo automático</a:t>
            </a:r>
            <a:endParaRPr lang="es-ES" dirty="0"/>
          </a:p>
        </p:txBody>
      </p:sp>
      <p:grpSp>
        <p:nvGrpSpPr>
          <p:cNvPr id="219" name="Grupo 218"/>
          <p:cNvGrpSpPr/>
          <p:nvPr/>
        </p:nvGrpSpPr>
        <p:grpSpPr>
          <a:xfrm>
            <a:off x="377551" y="34437381"/>
            <a:ext cx="29622511" cy="3094814"/>
            <a:chOff x="15286089" y="21954820"/>
            <a:chExt cx="14984360" cy="6844402"/>
          </a:xfrm>
          <a:solidFill>
            <a:schemeClr val="bg1"/>
          </a:solidFill>
        </p:grpSpPr>
        <p:sp>
          <p:nvSpPr>
            <p:cNvPr id="220" name="Rectángulo 219"/>
            <p:cNvSpPr/>
            <p:nvPr/>
          </p:nvSpPr>
          <p:spPr>
            <a:xfrm>
              <a:off x="15286089" y="21954820"/>
              <a:ext cx="14984360" cy="6844402"/>
            </a:xfrm>
            <a:prstGeom prst="rect">
              <a:avLst/>
            </a:prstGeom>
            <a:grpFill/>
            <a:ln w="3111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CuadroTexto 220"/>
            <p:cNvSpPr txBox="1"/>
            <p:nvPr/>
          </p:nvSpPr>
          <p:spPr>
            <a:xfrm>
              <a:off x="15407881" y="22542979"/>
              <a:ext cx="14800498" cy="2554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Modo Manual</a:t>
              </a:r>
              <a:endParaRPr lang="es-ES" dirty="0"/>
            </a:p>
          </p:txBody>
        </p:sp>
      </p:grpSp>
      <p:pic>
        <p:nvPicPr>
          <p:cNvPr id="159" name="Imagen 15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39245" y="28518009"/>
            <a:ext cx="7007104" cy="5686475"/>
          </a:xfrm>
          <a:prstGeom prst="rect">
            <a:avLst/>
          </a:prstGeom>
        </p:spPr>
      </p:pic>
      <p:pic>
        <p:nvPicPr>
          <p:cNvPr id="163" name="Imagen 16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2276435" y="28481775"/>
            <a:ext cx="6975724" cy="5661009"/>
          </a:xfrm>
          <a:prstGeom prst="rect">
            <a:avLst/>
          </a:prstGeom>
        </p:spPr>
      </p:pic>
      <p:sp>
        <p:nvSpPr>
          <p:cNvPr id="228" name="CuadroTexto 227"/>
          <p:cNvSpPr txBox="1"/>
          <p:nvPr/>
        </p:nvSpPr>
        <p:spPr>
          <a:xfrm>
            <a:off x="-666552" y="27821689"/>
            <a:ext cx="775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Imagen original</a:t>
            </a:r>
            <a:endParaRPr lang="es-ES" sz="4000" dirty="0"/>
          </a:p>
        </p:txBody>
      </p:sp>
      <p:sp>
        <p:nvSpPr>
          <p:cNvPr id="229" name="CuadroTexto 228"/>
          <p:cNvSpPr txBox="1"/>
          <p:nvPr/>
        </p:nvSpPr>
        <p:spPr>
          <a:xfrm>
            <a:off x="21877988" y="27854699"/>
            <a:ext cx="723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Contenidas en el cuadrado</a:t>
            </a:r>
            <a:endParaRPr lang="es-ES" sz="4000" dirty="0"/>
          </a:p>
        </p:txBody>
      </p:sp>
      <p:sp>
        <p:nvSpPr>
          <p:cNvPr id="230" name="CuadroTexto 229"/>
          <p:cNvSpPr txBox="1"/>
          <p:nvPr/>
        </p:nvSpPr>
        <p:spPr>
          <a:xfrm>
            <a:off x="628237" y="36369497"/>
            <a:ext cx="29371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 smtClean="0"/>
              <a:t>Este modo permite añadir</a:t>
            </a:r>
            <a:r>
              <a:rPr lang="es-ES" sz="5400" dirty="0"/>
              <a:t> </a:t>
            </a:r>
            <a:r>
              <a:rPr lang="es-ES" sz="5400" dirty="0" smtClean="0"/>
              <a:t>y borrar estrías manualmente sobre la imagen como elija el usuario.</a:t>
            </a:r>
          </a:p>
        </p:txBody>
      </p:sp>
      <p:sp>
        <p:nvSpPr>
          <p:cNvPr id="231" name="Flecha a la derecha con bandas 230"/>
          <p:cNvSpPr/>
          <p:nvPr/>
        </p:nvSpPr>
        <p:spPr>
          <a:xfrm>
            <a:off x="22885715" y="11201733"/>
            <a:ext cx="1406853" cy="1354047"/>
          </a:xfrm>
          <a:prstGeom prst="stripedRightArrow">
            <a:avLst>
              <a:gd name="adj1" fmla="val 6082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Flecha a la derecha con bandas 80"/>
          <p:cNvSpPr/>
          <p:nvPr/>
        </p:nvSpPr>
        <p:spPr>
          <a:xfrm>
            <a:off x="9378291" y="30440351"/>
            <a:ext cx="11036603" cy="2080220"/>
          </a:xfrm>
          <a:prstGeom prst="stripedRightArrow">
            <a:avLst>
              <a:gd name="adj1" fmla="val 6082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CuadroTexto 82"/>
          <p:cNvSpPr txBox="1"/>
          <p:nvPr/>
        </p:nvSpPr>
        <p:spPr>
          <a:xfrm>
            <a:off x="9695995" y="30915674"/>
            <a:ext cx="9782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/>
              <a:t>Ejecución del algoritmo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7242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12656</TotalTime>
  <Words>165</Words>
  <Application>Microsoft Office PowerPoint</Application>
  <PresentationFormat>Personalizado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Garamond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la dieta por análisis de marcas dentales</dc:title>
  <dc:creator>Ismael Tobar García</dc:creator>
  <cp:keywords>Univerdidad de Burgos</cp:keywords>
  <cp:lastModifiedBy>Tobar</cp:lastModifiedBy>
  <cp:revision>104</cp:revision>
  <dcterms:created xsi:type="dcterms:W3CDTF">2016-06-11T14:14:32Z</dcterms:created>
  <dcterms:modified xsi:type="dcterms:W3CDTF">2017-01-12T11:04:48Z</dcterms:modified>
</cp:coreProperties>
</file>