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98" r:id="rId3"/>
    <p:sldId id="257" r:id="rId4"/>
    <p:sldId id="258" r:id="rId5"/>
    <p:sldId id="299" r:id="rId6"/>
    <p:sldId id="295" r:id="rId7"/>
    <p:sldId id="297" r:id="rId8"/>
    <p:sldId id="262" r:id="rId9"/>
    <p:sldId id="263" r:id="rId10"/>
    <p:sldId id="261" r:id="rId11"/>
    <p:sldId id="264" r:id="rId12"/>
    <p:sldId id="265" r:id="rId13"/>
    <p:sldId id="300" r:id="rId14"/>
  </p:sldIdLst>
  <p:sldSz cx="9144000" cy="5143500" type="screen16x9"/>
  <p:notesSz cx="6858000" cy="9144000"/>
  <p:embeddedFontLst>
    <p:embeddedFont>
      <p:font typeface="Arial Rounded MT Bold" panose="020F0704030504030204" pitchFamily="34" charset="0"/>
      <p:regular r:id="rId16"/>
    </p:embeddedFont>
    <p:embeddedFont>
      <p:font typeface="Berlin Sans FB" panose="020E0602020502020306" pitchFamily="34" charset="0"/>
      <p:regular r:id="rId17"/>
      <p:bold r:id="rId18"/>
    </p:embeddedFont>
    <p:embeddedFont>
      <p:font typeface="Red Hat Display" panose="020B0604020202020204" charset="0"/>
      <p:regular r:id="rId19"/>
      <p:bold r:id="rId20"/>
      <p:italic r:id="rId21"/>
      <p:boldItalic r:id="rId22"/>
    </p:embeddedFont>
    <p:embeddedFont>
      <p:font typeface="Red Hat Tex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654cd28c22d107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09F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F38A07-D7B8-4D88-859F-E63A7DEED6EB}">
  <a:tblStyle styleId="{67F38A07-D7B8-4D88-859F-E63A7DEED6E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50AF5C-1CCD-4E7A-9779-E25E6EAF9B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3" d="100"/>
          <a:sy n="83" d="100"/>
        </p:scale>
        <p:origin x="7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298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908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30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254825" y="626250"/>
            <a:ext cx="3366900" cy="38910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4207975" y="1510600"/>
            <a:ext cx="4047900" cy="21222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4"/>
          <p:cNvSpPr/>
          <p:nvPr/>
        </p:nvSpPr>
        <p:spPr>
          <a:xfrm>
            <a:off x="4091600" y="3948600"/>
            <a:ext cx="960900" cy="1194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rot="10800000">
            <a:off x="4091600" y="0"/>
            <a:ext cx="960900" cy="1194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2" name="Google Shape;22;p4"/>
          <p:cNvSpPr txBox="1">
            <a:spLocks noGrp="1"/>
          </p:cNvSpPr>
          <p:nvPr>
            <p:ph type="body" idx="1"/>
          </p:nvPr>
        </p:nvSpPr>
        <p:spPr>
          <a:xfrm>
            <a:off x="1441500" y="1194900"/>
            <a:ext cx="6261300" cy="2753700"/>
          </a:xfrm>
          <a:prstGeom prst="rect">
            <a:avLst/>
          </a:prstGeom>
        </p:spPr>
        <p:txBody>
          <a:bodyPr spcFirstLastPara="1" wrap="square" lIns="0" tIns="0" rIns="0" bIns="0" anchor="ctr" anchorCtr="0">
            <a:noAutofit/>
          </a:bodyPr>
          <a:lstStyle>
            <a:lvl1pPr marL="457200" lvl="0" indent="-419100" algn="ctr" rtl="0">
              <a:spcBef>
                <a:spcPts val="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1pPr>
            <a:lvl2pPr marL="914400" lvl="1"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2pPr>
            <a:lvl3pPr marL="1371600" lvl="2"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3pPr>
            <a:lvl4pPr marL="1828800" lvl="3"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4pPr>
            <a:lvl5pPr marL="2286000" lvl="4"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5pPr>
            <a:lvl6pPr marL="2743200" lvl="5"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6pPr>
            <a:lvl7pPr marL="3200400" lvl="6"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7pPr>
            <a:lvl8pPr marL="3657600" lvl="7"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8pPr>
            <a:lvl9pPr marL="4114800" lvl="8" indent="-419100" algn="ctr" rtl="0">
              <a:spcBef>
                <a:spcPts val="800"/>
              </a:spcBef>
              <a:spcAft>
                <a:spcPts val="80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9pPr>
          </a:lstStyle>
          <a:p>
            <a:endParaRPr/>
          </a:p>
        </p:txBody>
      </p:sp>
      <p:sp>
        <p:nvSpPr>
          <p:cNvPr id="23" name="Google Shape;23;p4"/>
          <p:cNvSpPr txBox="1"/>
          <p:nvPr/>
        </p:nvSpPr>
        <p:spPr>
          <a:xfrm>
            <a:off x="3593400" y="405206"/>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4"/>
                </a:solidFill>
              </a:rPr>
              <a:t>“</a:t>
            </a:r>
            <a:endParaRPr sz="9600">
              <a:solidFill>
                <a:schemeClr val="accent4"/>
              </a:solidFill>
            </a:endParaRPr>
          </a:p>
        </p:txBody>
      </p:sp>
      <p:sp>
        <p:nvSpPr>
          <p:cNvPr id="24" name="Google Shape;24;p4"/>
          <p:cNvSpPr txBox="1">
            <a:spLocks noGrp="1"/>
          </p:cNvSpPr>
          <p:nvPr>
            <p:ph type="sldNum" idx="12"/>
          </p:nvPr>
        </p:nvSpPr>
        <p:spPr>
          <a:xfrm>
            <a:off x="4091600" y="4717600"/>
            <a:ext cx="960900" cy="426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25" name="Google Shape;25;p4"/>
          <p:cNvSpPr txBox="1"/>
          <p:nvPr/>
        </p:nvSpPr>
        <p:spPr>
          <a:xfrm>
            <a:off x="3593400" y="3900356"/>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4"/>
                </a:solidFill>
              </a:rPr>
              <a:t>”</a:t>
            </a:r>
            <a:endParaRPr sz="9600">
              <a:solidFill>
                <a:schemeClr val="accent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Google Shape;28;p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9" name="Google Shape;29;p5"/>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1044475" y="1468375"/>
            <a:ext cx="7207500" cy="27576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1" name="Google Shape;31;p5"/>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5" name="Google Shape;35;p6"/>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6"/>
          <p:cNvSpPr txBox="1">
            <a:spLocks noGrp="1"/>
          </p:cNvSpPr>
          <p:nvPr>
            <p:ph type="body" idx="1"/>
          </p:nvPr>
        </p:nvSpPr>
        <p:spPr>
          <a:xfrm>
            <a:off x="1044350" y="1468375"/>
            <a:ext cx="3367500" cy="289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4884415" y="1468375"/>
            <a:ext cx="3367500" cy="289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7"/>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 name="Google Shape;41;p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2" name="Google Shape;42;p7"/>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3" name="Google Shape;43;p7"/>
          <p:cNvSpPr txBox="1">
            <a:spLocks noGrp="1"/>
          </p:cNvSpPr>
          <p:nvPr>
            <p:ph type="body" idx="1"/>
          </p:nvPr>
        </p:nvSpPr>
        <p:spPr>
          <a:xfrm>
            <a:off x="1044446" y="1468375"/>
            <a:ext cx="2245200" cy="30090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4" name="Google Shape;44;p7"/>
          <p:cNvSpPr txBox="1">
            <a:spLocks noGrp="1"/>
          </p:cNvSpPr>
          <p:nvPr>
            <p:ph type="body" idx="2"/>
          </p:nvPr>
        </p:nvSpPr>
        <p:spPr>
          <a:xfrm>
            <a:off x="3525597" y="1468375"/>
            <a:ext cx="2245200" cy="30090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3"/>
          </p:nvPr>
        </p:nvSpPr>
        <p:spPr>
          <a:xfrm>
            <a:off x="6006748" y="1468375"/>
            <a:ext cx="2245200" cy="30090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8"/>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 name="Google Shape;49;p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0" name="Google Shape;50;p8"/>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1" name="Google Shape;51;p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Light background" type="blank">
  <p:cSld name="BLANK">
    <p:spTree>
      <p:nvGrpSpPr>
        <p:cNvPr id="1" name="Shape 57"/>
        <p:cNvGrpSpPr/>
        <p:nvPr/>
      </p:nvGrpSpPr>
      <p:grpSpPr>
        <a:xfrm>
          <a:off x="0" y="0"/>
          <a:ext cx="0" cy="0"/>
          <a:chOff x="0" y="0"/>
          <a:chExt cx="0" cy="0"/>
        </a:xfrm>
      </p:grpSpPr>
      <p:sp>
        <p:nvSpPr>
          <p:cNvPr id="58" name="Google Shape;58;p10"/>
          <p:cNvSpPr/>
          <p:nvPr/>
        </p:nvSpPr>
        <p:spPr>
          <a:xfrm rot="5400000">
            <a:off x="163900" y="2091300"/>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Google Shape;59;p1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0" name="Google Shape;60;p1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Dark background">
  <p:cSld name="BLANK_1">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163900" y="2091300"/>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Google Shape;63;p1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4" name="Google Shape;64;p11"/>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4475" y="742575"/>
            <a:ext cx="7207500" cy="633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044475" y="1468375"/>
            <a:ext cx="7207500" cy="27576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8619825" y="4630250"/>
            <a:ext cx="524100" cy="513300"/>
          </a:xfrm>
          <a:prstGeom prst="rect">
            <a:avLst/>
          </a:prstGeom>
          <a:noFill/>
          <a:ln>
            <a:noFill/>
          </a:ln>
        </p:spPr>
        <p:txBody>
          <a:bodyPr spcFirstLastPara="1" wrap="square" lIns="0" tIns="0" rIns="0" bIns="0" anchor="ctr" anchorCtr="0">
            <a:noAutofit/>
          </a:bodyPr>
          <a:lstStyle>
            <a:lvl1pPr lvl="0" algn="ctr" rtl="0">
              <a:buNone/>
              <a:defRPr sz="1300" b="1">
                <a:solidFill>
                  <a:schemeClr val="dk2"/>
                </a:solidFill>
                <a:latin typeface="Red Hat Display"/>
                <a:ea typeface="Red Hat Display"/>
                <a:cs typeface="Red Hat Display"/>
                <a:sym typeface="Red Hat Display"/>
              </a:defRPr>
            </a:lvl1pPr>
            <a:lvl2pPr lvl="1" algn="ctr" rtl="0">
              <a:buNone/>
              <a:defRPr sz="1300" b="1">
                <a:solidFill>
                  <a:schemeClr val="dk2"/>
                </a:solidFill>
                <a:latin typeface="Red Hat Display"/>
                <a:ea typeface="Red Hat Display"/>
                <a:cs typeface="Red Hat Display"/>
                <a:sym typeface="Red Hat Display"/>
              </a:defRPr>
            </a:lvl2pPr>
            <a:lvl3pPr lvl="2" algn="ctr" rtl="0">
              <a:buNone/>
              <a:defRPr sz="1300" b="1">
                <a:solidFill>
                  <a:schemeClr val="dk2"/>
                </a:solidFill>
                <a:latin typeface="Red Hat Display"/>
                <a:ea typeface="Red Hat Display"/>
                <a:cs typeface="Red Hat Display"/>
                <a:sym typeface="Red Hat Display"/>
              </a:defRPr>
            </a:lvl3pPr>
            <a:lvl4pPr lvl="3" algn="ctr" rtl="0">
              <a:buNone/>
              <a:defRPr sz="1300" b="1">
                <a:solidFill>
                  <a:schemeClr val="dk2"/>
                </a:solidFill>
                <a:latin typeface="Red Hat Display"/>
                <a:ea typeface="Red Hat Display"/>
                <a:cs typeface="Red Hat Display"/>
                <a:sym typeface="Red Hat Display"/>
              </a:defRPr>
            </a:lvl4pPr>
            <a:lvl5pPr lvl="4" algn="ctr" rtl="0">
              <a:buNone/>
              <a:defRPr sz="1300" b="1">
                <a:solidFill>
                  <a:schemeClr val="dk2"/>
                </a:solidFill>
                <a:latin typeface="Red Hat Display"/>
                <a:ea typeface="Red Hat Display"/>
                <a:cs typeface="Red Hat Display"/>
                <a:sym typeface="Red Hat Display"/>
              </a:defRPr>
            </a:lvl5pPr>
            <a:lvl6pPr lvl="5" algn="ctr" rtl="0">
              <a:buNone/>
              <a:defRPr sz="1300" b="1">
                <a:solidFill>
                  <a:schemeClr val="dk2"/>
                </a:solidFill>
                <a:latin typeface="Red Hat Display"/>
                <a:ea typeface="Red Hat Display"/>
                <a:cs typeface="Red Hat Display"/>
                <a:sym typeface="Red Hat Display"/>
              </a:defRPr>
            </a:lvl6pPr>
            <a:lvl7pPr lvl="6" algn="ctr" rtl="0">
              <a:buNone/>
              <a:defRPr sz="1300" b="1">
                <a:solidFill>
                  <a:schemeClr val="dk2"/>
                </a:solidFill>
                <a:latin typeface="Red Hat Display"/>
                <a:ea typeface="Red Hat Display"/>
                <a:cs typeface="Red Hat Display"/>
                <a:sym typeface="Red Hat Display"/>
              </a:defRPr>
            </a:lvl7pPr>
            <a:lvl8pPr lvl="7" algn="ctr" rtl="0">
              <a:buNone/>
              <a:defRPr sz="1300" b="1">
                <a:solidFill>
                  <a:schemeClr val="dk2"/>
                </a:solidFill>
                <a:latin typeface="Red Hat Display"/>
                <a:ea typeface="Red Hat Display"/>
                <a:cs typeface="Red Hat Display"/>
                <a:sym typeface="Red Hat Display"/>
              </a:defRPr>
            </a:lvl8pPr>
            <a:lvl9pPr lvl="8" algn="ctr" rtl="0">
              <a:buNone/>
              <a:defRPr sz="13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uciml/pima-indians-diabetes-database/data"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4207975" y="1510600"/>
            <a:ext cx="4047900" cy="2122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 </a:t>
            </a:r>
            <a:endParaRPr dirty="0"/>
          </a:p>
        </p:txBody>
      </p:sp>
      <p:sp>
        <p:nvSpPr>
          <p:cNvPr id="6" name="TextBox 5">
            <a:extLst>
              <a:ext uri="{FF2B5EF4-FFF2-40B4-BE49-F238E27FC236}">
                <a16:creationId xmlns:a16="http://schemas.microsoft.com/office/drawing/2014/main" id="{1D846FCF-5AB6-4F00-89E9-A5C3450BF7CB}"/>
              </a:ext>
            </a:extLst>
          </p:cNvPr>
          <p:cNvSpPr txBox="1"/>
          <p:nvPr/>
        </p:nvSpPr>
        <p:spPr>
          <a:xfrm>
            <a:off x="3832509" y="554825"/>
            <a:ext cx="5231124" cy="1569660"/>
          </a:xfrm>
          <a:prstGeom prst="rect">
            <a:avLst/>
          </a:prstGeom>
          <a:noFill/>
        </p:spPr>
        <p:txBody>
          <a:bodyPr wrap="square">
            <a:spAutoFit/>
          </a:bodyPr>
          <a:lstStyle/>
          <a:p>
            <a:r>
              <a:rPr lang="en-US" sz="3200" dirty="0">
                <a:solidFill>
                  <a:schemeClr val="accent2">
                    <a:lumMod val="75000"/>
                  </a:schemeClr>
                </a:solidFill>
              </a:rPr>
              <a:t>Project presentation</a:t>
            </a:r>
            <a:br>
              <a:rPr lang="en-US" sz="3200" dirty="0">
                <a:solidFill>
                  <a:schemeClr val="accent2">
                    <a:lumMod val="75000"/>
                  </a:schemeClr>
                </a:solidFill>
              </a:rPr>
            </a:br>
            <a:r>
              <a:rPr lang="en-US" sz="3200" dirty="0">
                <a:solidFill>
                  <a:schemeClr val="accent2">
                    <a:lumMod val="75000"/>
                  </a:schemeClr>
                </a:solidFill>
              </a:rPr>
              <a:t>Diabetes prediction using python</a:t>
            </a:r>
            <a:endParaRPr lang="en-IN" sz="3200" dirty="0">
              <a:solidFill>
                <a:schemeClr val="accent2">
                  <a:lumMod val="75000"/>
                </a:schemeClr>
              </a:solidFill>
            </a:endParaRPr>
          </a:p>
        </p:txBody>
      </p:sp>
      <p:sp>
        <p:nvSpPr>
          <p:cNvPr id="3" name="Oval 2">
            <a:extLst>
              <a:ext uri="{FF2B5EF4-FFF2-40B4-BE49-F238E27FC236}">
                <a16:creationId xmlns:a16="http://schemas.microsoft.com/office/drawing/2014/main" id="{69A8AD8B-54BC-4D2D-A286-224C7CDA74C8}"/>
              </a:ext>
            </a:extLst>
          </p:cNvPr>
          <p:cNvSpPr/>
          <p:nvPr/>
        </p:nvSpPr>
        <p:spPr>
          <a:xfrm>
            <a:off x="764380" y="1510600"/>
            <a:ext cx="2882391" cy="21222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8AC5EFC1-45DF-45E2-8321-778CDE8CA41D}"/>
              </a:ext>
            </a:extLst>
          </p:cNvPr>
          <p:cNvSpPr txBox="1"/>
          <p:nvPr/>
        </p:nvSpPr>
        <p:spPr>
          <a:xfrm>
            <a:off x="6448071" y="3103312"/>
            <a:ext cx="3042877" cy="1384995"/>
          </a:xfrm>
          <a:prstGeom prst="rect">
            <a:avLst/>
          </a:prstGeom>
          <a:noFill/>
        </p:spPr>
        <p:txBody>
          <a:bodyPr wrap="square" rtlCol="0">
            <a:spAutoFit/>
          </a:bodyPr>
          <a:lstStyle/>
          <a:p>
            <a:r>
              <a:rPr lang="en-IN" dirty="0"/>
              <a:t>Presesnted by</a:t>
            </a:r>
          </a:p>
          <a:p>
            <a:r>
              <a:rPr lang="en-IN" dirty="0"/>
              <a:t> </a:t>
            </a:r>
            <a:r>
              <a:rPr lang="en-IN" dirty="0">
                <a:solidFill>
                  <a:schemeClr val="tx1"/>
                </a:solidFill>
              </a:rPr>
              <a:t>K. Vyshnavi</a:t>
            </a:r>
          </a:p>
          <a:p>
            <a:r>
              <a:rPr lang="en-IN" dirty="0">
                <a:solidFill>
                  <a:schemeClr val="tx1"/>
                </a:solidFill>
              </a:rPr>
              <a:t> I. Poojitha</a:t>
            </a:r>
          </a:p>
          <a:p>
            <a:r>
              <a:rPr lang="en-IN" dirty="0">
                <a:solidFill>
                  <a:schemeClr val="tx1"/>
                </a:solidFill>
              </a:rPr>
              <a:t> N. Bhavya</a:t>
            </a:r>
          </a:p>
          <a:p>
            <a:r>
              <a:rPr lang="en-IN" dirty="0">
                <a:solidFill>
                  <a:schemeClr val="tx1"/>
                </a:solidFill>
              </a:rPr>
              <a:t> N. Parameswari</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044475" y="827654"/>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400" dirty="0">
                <a:latin typeface="Arial Rounded MT Bold" panose="020F0704030504030204" pitchFamily="34" charset="0"/>
              </a:rPr>
              <a:t>SOFTWARES AND LIBRARIES REQURIED</a:t>
            </a:r>
            <a:endParaRPr sz="2400" dirty="0">
              <a:latin typeface="Arial Rounded MT Bold" panose="020F0704030504030204" pitchFamily="34" charset="0"/>
            </a:endParaRPr>
          </a:p>
        </p:txBody>
      </p:sp>
      <p:sp>
        <p:nvSpPr>
          <p:cNvPr id="119" name="Google Shape;119;p17"/>
          <p:cNvSpPr txBox="1">
            <a:spLocks noGrp="1"/>
          </p:cNvSpPr>
          <p:nvPr>
            <p:ph type="body" idx="1"/>
          </p:nvPr>
        </p:nvSpPr>
        <p:spPr>
          <a:xfrm>
            <a:off x="1044475" y="1507331"/>
            <a:ext cx="7207500" cy="2614613"/>
          </a:xfrm>
          <a:prstGeom prst="rect">
            <a:avLst/>
          </a:prstGeom>
        </p:spPr>
        <p:txBody>
          <a:bodyPr spcFirstLastPara="1" wrap="square" lIns="0" tIns="0" rIns="0" bIns="0" anchor="t" anchorCtr="0">
            <a:noAutofit/>
          </a:bodyPr>
          <a:lstStyle/>
          <a:p>
            <a:pPr marL="76200" indent="0">
              <a:buNone/>
            </a:pPr>
            <a:r>
              <a:rPr lang="en-US" sz="1600" dirty="0">
                <a:solidFill>
                  <a:srgbClr val="CC0099"/>
                </a:solidFill>
              </a:rPr>
              <a:t>Softwares:</a:t>
            </a:r>
          </a:p>
          <a:p>
            <a:r>
              <a:rPr lang="en-US" sz="1600" dirty="0"/>
              <a:t>Anaconda Navigator -Jupyter notebook.</a:t>
            </a:r>
          </a:p>
          <a:p>
            <a:r>
              <a:rPr lang="en-US" sz="1600" dirty="0"/>
              <a:t>Kaggle notebook for dataset-PIMA Indian diabetes   dataset.</a:t>
            </a:r>
          </a:p>
          <a:p>
            <a:pPr>
              <a:buNone/>
            </a:pPr>
            <a:r>
              <a:rPr lang="en-US" sz="1600" dirty="0">
                <a:solidFill>
                  <a:srgbClr val="CC0099"/>
                </a:solidFill>
              </a:rPr>
              <a:t>Libraries:</a:t>
            </a:r>
          </a:p>
          <a:p>
            <a:r>
              <a:rPr lang="en-US" sz="1600" dirty="0"/>
              <a:t>Pandas</a:t>
            </a:r>
          </a:p>
          <a:p>
            <a:r>
              <a:rPr lang="en-US" sz="1600" dirty="0"/>
              <a:t>Numpy</a:t>
            </a:r>
          </a:p>
          <a:p>
            <a:r>
              <a:rPr lang="en-US" sz="1600" dirty="0"/>
              <a:t>ScikitLearn.</a:t>
            </a:r>
          </a:p>
          <a:p>
            <a:r>
              <a:rPr lang="en-US" sz="1600" dirty="0"/>
              <a:t>Seaborn.</a:t>
            </a:r>
          </a:p>
          <a:p>
            <a:pPr marL="76200" lvl="0" indent="0" algn="l" rtl="0">
              <a:spcBef>
                <a:spcPts val="0"/>
              </a:spcBef>
              <a:spcAft>
                <a:spcPts val="0"/>
              </a:spcAft>
              <a:buSzPts val="2400"/>
              <a:buNone/>
            </a:pPr>
            <a:endParaRPr dirty="0"/>
          </a:p>
        </p:txBody>
      </p:sp>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121" name="Google Shape;121;p17"/>
          <p:cNvGrpSpPr/>
          <p:nvPr/>
        </p:nvGrpSpPr>
        <p:grpSpPr>
          <a:xfrm>
            <a:off x="608924" y="892350"/>
            <a:ext cx="210524" cy="333750"/>
            <a:chOff x="899801" y="909674"/>
            <a:chExt cx="250475" cy="397085"/>
          </a:xfrm>
        </p:grpSpPr>
        <p:sp>
          <p:nvSpPr>
            <p:cNvPr id="122"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044448" y="1096054"/>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kumimoji="0" lang="en-IN" sz="2400" b="1" i="0" u="none" strike="noStrike" kern="0" cap="none" spc="0" normalizeH="0" baseline="0" noProof="0" dirty="0">
                <a:ln>
                  <a:noFill/>
                </a:ln>
                <a:solidFill>
                  <a:srgbClr val="1AB6D1"/>
                </a:solidFill>
                <a:effectLst/>
                <a:uLnTx/>
                <a:uFillTx/>
                <a:latin typeface="Arial Rounded MT Bold" panose="020F0704030504030204" pitchFamily="34" charset="0"/>
                <a:sym typeface="Red Hat Display"/>
              </a:rPr>
              <a:t>Algorithms used</a:t>
            </a:r>
            <a:endParaRPr sz="2400" dirty="0">
              <a:latin typeface="Arial Rounded MT Bold" panose="020F0704030504030204" pitchFamily="34" charset="0"/>
            </a:endParaRPr>
          </a:p>
        </p:txBody>
      </p:sp>
      <p:sp>
        <p:nvSpPr>
          <p:cNvPr id="179" name="Google Shape;179;p2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80" name="Google Shape;180;p20"/>
          <p:cNvGrpSpPr/>
          <p:nvPr/>
        </p:nvGrpSpPr>
        <p:grpSpPr>
          <a:xfrm>
            <a:off x="608924" y="892350"/>
            <a:ext cx="210524" cy="333750"/>
            <a:chOff x="899801" y="909674"/>
            <a:chExt cx="250475" cy="397085"/>
          </a:xfrm>
        </p:grpSpPr>
        <p:sp>
          <p:nvSpPr>
            <p:cNvPr id="181" name="Google Shape;181;p20"/>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a:extLst>
              <a:ext uri="{FF2B5EF4-FFF2-40B4-BE49-F238E27FC236}">
                <a16:creationId xmlns:a16="http://schemas.microsoft.com/office/drawing/2014/main" id="{FEDABCAC-7838-400C-A8B8-FB5181FFBF5B}"/>
              </a:ext>
            </a:extLst>
          </p:cNvPr>
          <p:cNvSpPr txBox="1"/>
          <p:nvPr/>
        </p:nvSpPr>
        <p:spPr>
          <a:xfrm>
            <a:off x="892052" y="1999378"/>
            <a:ext cx="4572000" cy="2194960"/>
          </a:xfrm>
          <a:prstGeom prst="rect">
            <a:avLst/>
          </a:prstGeom>
          <a:noFill/>
        </p:spPr>
        <p:txBody>
          <a:bodyPr wrap="square">
            <a:spAutoFit/>
          </a:bodyPr>
          <a:lstStyle/>
          <a:p>
            <a:pPr marL="457200" marR="0" lvl="0" indent="-381000" algn="l" defTabSz="914400" rtl="0" eaLnBrk="1" fontAlgn="auto" latinLnBrk="0" hangingPunct="1">
              <a:lnSpc>
                <a:spcPct val="115000"/>
              </a:lnSpc>
              <a:spcBef>
                <a:spcPts val="0"/>
              </a:spcBef>
              <a:spcAft>
                <a:spcPts val="0"/>
              </a:spcAft>
              <a:buClr>
                <a:srgbClr val="FFCE00"/>
              </a:buClr>
              <a:buSzPts val="2400"/>
              <a:buFont typeface="Red Hat Text"/>
              <a:buChar char="●"/>
              <a:tabLst/>
              <a:defRPr/>
            </a:pPr>
            <a:r>
              <a:rPr kumimoji="0" lang="en-US" sz="1800" b="0" i="0" u="none" strike="noStrike" kern="0" cap="none" spc="0" normalizeH="0" baseline="0" noProof="0" dirty="0">
                <a:ln>
                  <a:noFill/>
                </a:ln>
                <a:solidFill>
                  <a:srgbClr val="24283B"/>
                </a:solidFill>
                <a:effectLst/>
                <a:uLnTx/>
                <a:uFillTx/>
                <a:latin typeface="Red Hat Text"/>
                <a:sym typeface="Red Hat Text"/>
              </a:rPr>
              <a:t>KNeighborsClassifier</a:t>
            </a:r>
          </a:p>
          <a:p>
            <a:pPr marL="457200" marR="0" lvl="0" indent="-381000" algn="l" defTabSz="914400" rtl="0" eaLnBrk="1" fontAlgn="auto" latinLnBrk="0" hangingPunct="1">
              <a:lnSpc>
                <a:spcPct val="115000"/>
              </a:lnSpc>
              <a:spcBef>
                <a:spcPts val="0"/>
              </a:spcBef>
              <a:spcAft>
                <a:spcPts val="0"/>
              </a:spcAft>
              <a:buClr>
                <a:srgbClr val="FFCE00"/>
              </a:buClr>
              <a:buSzPts val="2400"/>
              <a:buFont typeface="Red Hat Text"/>
              <a:buChar char="●"/>
              <a:tabLst/>
              <a:defRPr/>
            </a:pPr>
            <a:r>
              <a:rPr kumimoji="0" lang="en-US" sz="1800" b="0" i="0" u="none" strike="noStrike" kern="0" cap="none" spc="0" normalizeH="0" baseline="0" noProof="0" dirty="0">
                <a:ln>
                  <a:noFill/>
                </a:ln>
                <a:solidFill>
                  <a:srgbClr val="24283B"/>
                </a:solidFill>
                <a:effectLst/>
                <a:uLnTx/>
                <a:uFillTx/>
                <a:latin typeface="Red Hat Text"/>
                <a:sym typeface="Red Hat Text"/>
              </a:rPr>
              <a:t>SVC</a:t>
            </a:r>
          </a:p>
          <a:p>
            <a:pPr marL="457200" marR="0" lvl="0" indent="-381000" algn="l" defTabSz="914400" rtl="0" eaLnBrk="1" fontAlgn="auto" latinLnBrk="0" hangingPunct="1">
              <a:lnSpc>
                <a:spcPct val="115000"/>
              </a:lnSpc>
              <a:spcBef>
                <a:spcPts val="0"/>
              </a:spcBef>
              <a:spcAft>
                <a:spcPts val="0"/>
              </a:spcAft>
              <a:buClr>
                <a:srgbClr val="FFCE00"/>
              </a:buClr>
              <a:buSzPts val="2400"/>
              <a:buFont typeface="Red Hat Text"/>
              <a:buChar char="●"/>
              <a:tabLst/>
              <a:defRPr/>
            </a:pPr>
            <a:r>
              <a:rPr kumimoji="0" lang="en-US" sz="1800" b="0" i="0" u="none" strike="noStrike" kern="0" cap="none" spc="0" normalizeH="0" baseline="0" noProof="0" dirty="0">
                <a:ln>
                  <a:noFill/>
                </a:ln>
                <a:solidFill>
                  <a:srgbClr val="24283B"/>
                </a:solidFill>
                <a:effectLst/>
                <a:uLnTx/>
                <a:uFillTx/>
                <a:latin typeface="Red Hat Text"/>
                <a:sym typeface="Red Hat Text"/>
              </a:rPr>
              <a:t>GaussianNb</a:t>
            </a:r>
          </a:p>
          <a:p>
            <a:pPr marL="457200" marR="0" lvl="0" indent="-381000" algn="l" defTabSz="914400" rtl="0" eaLnBrk="1" fontAlgn="auto" latinLnBrk="0" hangingPunct="1">
              <a:lnSpc>
                <a:spcPct val="115000"/>
              </a:lnSpc>
              <a:spcBef>
                <a:spcPts val="0"/>
              </a:spcBef>
              <a:spcAft>
                <a:spcPts val="0"/>
              </a:spcAft>
              <a:buClr>
                <a:srgbClr val="FFCE00"/>
              </a:buClr>
              <a:buSzPts val="2400"/>
              <a:buFont typeface="Red Hat Text"/>
              <a:buChar char="●"/>
              <a:tabLst/>
              <a:defRPr/>
            </a:pPr>
            <a:r>
              <a:rPr kumimoji="0" lang="en-US" sz="1800" b="0" i="0" u="none" strike="noStrike" kern="0" cap="none" spc="0" normalizeH="0" baseline="0" noProof="0" dirty="0">
                <a:ln>
                  <a:noFill/>
                </a:ln>
                <a:solidFill>
                  <a:srgbClr val="24283B"/>
                </a:solidFill>
                <a:effectLst/>
                <a:uLnTx/>
                <a:uFillTx/>
                <a:latin typeface="Red Hat Text"/>
                <a:sym typeface="Red Hat Text"/>
              </a:rPr>
              <a:t>Random forest classifier</a:t>
            </a:r>
            <a:endParaRPr kumimoji="0" lang="en-US" sz="2400" b="0" i="0" u="none" strike="noStrike" kern="0" cap="none" spc="0" normalizeH="0" baseline="0" noProof="0" dirty="0">
              <a:ln>
                <a:noFill/>
              </a:ln>
              <a:solidFill>
                <a:srgbClr val="24283B"/>
              </a:solidFill>
              <a:effectLst/>
              <a:uLnTx/>
              <a:uFillTx/>
              <a:latin typeface="Red Hat Text"/>
              <a:sym typeface="Red Hat Text"/>
            </a:endParaRPr>
          </a:p>
          <a:p>
            <a:pPr marL="457200" marR="0" lvl="0" indent="-381000" algn="l" defTabSz="914400" rtl="0" eaLnBrk="1" fontAlgn="auto" latinLnBrk="0" hangingPunct="1">
              <a:lnSpc>
                <a:spcPct val="115000"/>
              </a:lnSpc>
              <a:spcBef>
                <a:spcPts val="0"/>
              </a:spcBef>
              <a:spcAft>
                <a:spcPts val="0"/>
              </a:spcAft>
              <a:buClr>
                <a:srgbClr val="FFCE00"/>
              </a:buClr>
              <a:buSzPts val="2400"/>
              <a:buFont typeface="Red Hat Text"/>
              <a:buChar char="●"/>
              <a:tabLst/>
              <a:defRPr/>
            </a:pPr>
            <a:endParaRPr kumimoji="0" lang="en-US" sz="2400" b="0" i="0" u="none" strike="noStrike" kern="0" cap="none" spc="0" normalizeH="0" baseline="0" noProof="0" dirty="0">
              <a:ln>
                <a:noFill/>
              </a:ln>
              <a:solidFill>
                <a:srgbClr val="24283B"/>
              </a:solidFill>
              <a:effectLst/>
              <a:uLnTx/>
              <a:uFillTx/>
              <a:latin typeface="Red Hat Text"/>
              <a:sym typeface="Red Hat Text"/>
            </a:endParaRPr>
          </a:p>
          <a:p>
            <a:pPr marL="457200" marR="0" lvl="0" indent="-381000" algn="l" defTabSz="914400" rtl="0" eaLnBrk="1" fontAlgn="auto" latinLnBrk="0" hangingPunct="1">
              <a:lnSpc>
                <a:spcPct val="115000"/>
              </a:lnSpc>
              <a:spcBef>
                <a:spcPts val="0"/>
              </a:spcBef>
              <a:spcAft>
                <a:spcPts val="0"/>
              </a:spcAft>
              <a:buClr>
                <a:srgbClr val="FFCE00"/>
              </a:buClr>
              <a:buSzPts val="2400"/>
              <a:buFont typeface="Red Hat Text"/>
              <a:buChar char="●"/>
              <a:tabLst/>
              <a:defRPr/>
            </a:pPr>
            <a:endParaRPr kumimoji="0" lang="en-US" sz="2400" b="0" i="0" u="none" strike="noStrike" kern="0" cap="none" spc="0" normalizeH="0" baseline="0" noProof="0" dirty="0">
              <a:ln>
                <a:noFill/>
              </a:ln>
              <a:solidFill>
                <a:srgbClr val="24283B"/>
              </a:solidFill>
              <a:effectLst/>
              <a:uLnTx/>
              <a:uFillTx/>
              <a:latin typeface="Red Hat Text"/>
              <a:sym typeface="Red Hat Tex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1"/>
          <p:cNvSpPr txBox="1">
            <a:spLocks noGrp="1"/>
          </p:cNvSpPr>
          <p:nvPr>
            <p:ph type="title"/>
          </p:nvPr>
        </p:nvSpPr>
        <p:spPr>
          <a:xfrm>
            <a:off x="1194493" y="742579"/>
            <a:ext cx="4288500" cy="63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dirty="0">
                <a:latin typeface="Arial Rounded MT Bold" panose="020F0704030504030204" pitchFamily="34" charset="0"/>
              </a:rPr>
              <a:t>Conclusion</a:t>
            </a:r>
            <a:endParaRPr sz="2800" dirty="0">
              <a:latin typeface="Arial Rounded MT Bold" panose="020F0704030504030204" pitchFamily="34" charset="0"/>
            </a:endParaRPr>
          </a:p>
        </p:txBody>
      </p:sp>
      <p:sp>
        <p:nvSpPr>
          <p:cNvPr id="194" name="Google Shape;194;p21"/>
          <p:cNvSpPr txBox="1">
            <a:spLocks noGrp="1"/>
          </p:cNvSpPr>
          <p:nvPr>
            <p:ph type="body" idx="1"/>
          </p:nvPr>
        </p:nvSpPr>
        <p:spPr>
          <a:xfrm>
            <a:off x="932544" y="1499954"/>
            <a:ext cx="7575350" cy="2681495"/>
          </a:xfrm>
          <a:prstGeom prst="rect">
            <a:avLst/>
          </a:prstGeom>
        </p:spPr>
        <p:txBody>
          <a:bodyPr spcFirstLastPara="1" wrap="square" lIns="0" tIns="0" rIns="0" bIns="0" anchor="t" anchorCtr="0">
            <a:noAutofit/>
          </a:bodyPr>
          <a:lstStyle/>
          <a:p>
            <a:pPr marL="457200" marR="0" lvl="0" indent="-381000" algn="l" defTabSz="914400" rtl="0" eaLnBrk="1" fontAlgn="auto" latinLnBrk="0" hangingPunct="1">
              <a:lnSpc>
                <a:spcPct val="115000"/>
              </a:lnSpc>
              <a:spcBef>
                <a:spcPts val="0"/>
              </a:spcBef>
              <a:spcAft>
                <a:spcPts val="0"/>
              </a:spcAft>
              <a:buClr>
                <a:srgbClr val="FFCE00"/>
              </a:buClr>
              <a:buSzPts val="2400"/>
              <a:buFont typeface="Red Hat Text"/>
              <a:buChar char="●"/>
              <a:tabLst/>
              <a:defRPr/>
            </a:pPr>
            <a:r>
              <a:rPr kumimoji="0" lang="en-US" sz="1600" b="0" i="0" u="none" strike="noStrike" kern="0" cap="none" spc="0" normalizeH="0" baseline="0" noProof="0" dirty="0">
                <a:ln>
                  <a:noFill/>
                </a:ln>
                <a:solidFill>
                  <a:srgbClr val="24283B"/>
                </a:solidFill>
                <a:effectLst/>
                <a:uLnTx/>
                <a:uFillTx/>
                <a:latin typeface="Red Hat Text"/>
                <a:sym typeface="Red Hat Text"/>
              </a:rPr>
              <a:t>The main aim of this project was to design and implement Diabetes Prediction Using Machine Learning Methods and Performance Analysis of that methods and it has been achieved successfully. </a:t>
            </a:r>
          </a:p>
          <a:p>
            <a:pPr marL="457200" marR="0" lvl="0" indent="-381000" algn="l" defTabSz="914400" rtl="0" eaLnBrk="1" fontAlgn="auto" latinLnBrk="0" hangingPunct="1">
              <a:lnSpc>
                <a:spcPct val="115000"/>
              </a:lnSpc>
              <a:spcBef>
                <a:spcPts val="0"/>
              </a:spcBef>
              <a:spcAft>
                <a:spcPts val="0"/>
              </a:spcAft>
              <a:buClr>
                <a:srgbClr val="FFCE00"/>
              </a:buClr>
              <a:buSzPts val="2400"/>
              <a:buFont typeface="Red Hat Text"/>
              <a:buChar char="●"/>
              <a:tabLst/>
              <a:defRPr/>
            </a:pPr>
            <a:r>
              <a:rPr kumimoji="0" lang="en-US" sz="1600" b="0" i="0" u="none" strike="noStrike" kern="0" cap="none" spc="0" normalizeH="0" baseline="0" noProof="0" dirty="0">
                <a:ln>
                  <a:noFill/>
                </a:ln>
                <a:solidFill>
                  <a:srgbClr val="24283B"/>
                </a:solidFill>
                <a:effectLst/>
                <a:uLnTx/>
                <a:uFillTx/>
                <a:latin typeface="Red Hat Text"/>
                <a:sym typeface="Red Hat Text"/>
              </a:rPr>
              <a:t>The proposed approach uses various classification and ensemble learning method in which SVM, KNN, Random Forest, Decision Tree, Logistic Regression and Gradient Boosting classifiers are used. </a:t>
            </a:r>
          </a:p>
          <a:p>
            <a:pPr marL="457200" marR="0" lvl="0" indent="-381000" algn="l" defTabSz="914400" rtl="0" eaLnBrk="1" fontAlgn="auto" latinLnBrk="0" hangingPunct="1">
              <a:lnSpc>
                <a:spcPct val="115000"/>
              </a:lnSpc>
              <a:spcBef>
                <a:spcPts val="0"/>
              </a:spcBef>
              <a:spcAft>
                <a:spcPts val="0"/>
              </a:spcAft>
              <a:buClr>
                <a:srgbClr val="FFCE00"/>
              </a:buClr>
              <a:buSzPts val="2400"/>
              <a:buFont typeface="Red Hat Text"/>
              <a:buChar char="●"/>
              <a:tabLst/>
              <a:defRPr/>
            </a:pPr>
            <a:r>
              <a:rPr kumimoji="0" lang="en-US" sz="1600" b="0" i="0" u="none" strike="noStrike" kern="0" cap="none" spc="0" normalizeH="0" baseline="0" noProof="0" dirty="0">
                <a:ln>
                  <a:noFill/>
                </a:ln>
                <a:solidFill>
                  <a:srgbClr val="24283B"/>
                </a:solidFill>
                <a:effectLst/>
                <a:uLnTx/>
                <a:uFillTx/>
                <a:latin typeface="Red Hat Text"/>
                <a:sym typeface="Red Hat Text"/>
              </a:rPr>
              <a:t>The Experimental results can be assist health care to predict and make early decision to cure diabetes and save humans life.</a:t>
            </a:r>
          </a:p>
          <a:p>
            <a:pPr marL="0" lvl="0" indent="0" algn="l" rtl="0">
              <a:spcBef>
                <a:spcPts val="0"/>
              </a:spcBef>
              <a:spcAft>
                <a:spcPts val="800"/>
              </a:spcAft>
              <a:buNone/>
            </a:pPr>
            <a:endParaRPr dirty="0"/>
          </a:p>
        </p:txBody>
      </p:sp>
      <p:sp>
        <p:nvSpPr>
          <p:cNvPr id="195" name="Google Shape;195;p21"/>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 name="Picture 1">
            <a:extLst>
              <a:ext uri="{FF2B5EF4-FFF2-40B4-BE49-F238E27FC236}">
                <a16:creationId xmlns:a16="http://schemas.microsoft.com/office/drawing/2014/main" id="{95E2165F-0C15-4944-A8CE-D51CC34AD967}"/>
              </a:ext>
            </a:extLst>
          </p:cNvPr>
          <p:cNvPicPr>
            <a:picLocks noChangeAspect="1"/>
          </p:cNvPicPr>
          <p:nvPr/>
        </p:nvPicPr>
        <p:blipFill>
          <a:blip r:embed="rId3"/>
          <a:stretch>
            <a:fillRect/>
          </a:stretch>
        </p:blipFill>
        <p:spPr>
          <a:xfrm>
            <a:off x="612561" y="885478"/>
            <a:ext cx="219475" cy="3475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9" name="Google Shape;179;p2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1" i="0" u="none" strike="noStrike" kern="0" cap="none" spc="0" normalizeH="0" baseline="0" noProof="0">
                <a:ln>
                  <a:noFill/>
                </a:ln>
                <a:solidFill>
                  <a:srgbClr val="80828B"/>
                </a:solidFill>
                <a:effectLst/>
                <a:uLnTx/>
                <a:uFillTx/>
                <a:latin typeface="Red Hat Display"/>
                <a:sym typeface="Red Hat Display"/>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300" b="1" i="0" u="none" strike="noStrike" kern="0" cap="none" spc="0" normalizeH="0" baseline="0" noProof="0">
              <a:ln>
                <a:noFill/>
              </a:ln>
              <a:solidFill>
                <a:srgbClr val="80828B"/>
              </a:solidFill>
              <a:effectLst/>
              <a:uLnTx/>
              <a:uFillTx/>
              <a:latin typeface="Red Hat Display"/>
              <a:sym typeface="Red Hat Display"/>
            </a:endParaRPr>
          </a:p>
        </p:txBody>
      </p:sp>
      <p:pic>
        <p:nvPicPr>
          <p:cNvPr id="2" name="Picture 1">
            <a:extLst>
              <a:ext uri="{FF2B5EF4-FFF2-40B4-BE49-F238E27FC236}">
                <a16:creationId xmlns:a16="http://schemas.microsoft.com/office/drawing/2014/main" id="{198E104E-6570-4A45-A1BB-D6F8DCD12ACE}"/>
              </a:ext>
            </a:extLst>
          </p:cNvPr>
          <p:cNvPicPr>
            <a:picLocks noChangeAspect="1"/>
          </p:cNvPicPr>
          <p:nvPr/>
        </p:nvPicPr>
        <p:blipFill>
          <a:blip r:embed="rId3"/>
          <a:stretch>
            <a:fillRect/>
          </a:stretch>
        </p:blipFill>
        <p:spPr>
          <a:xfrm>
            <a:off x="524175" y="3960331"/>
            <a:ext cx="4067095" cy="633300"/>
          </a:xfrm>
          <a:prstGeom prst="rect">
            <a:avLst/>
          </a:prstGeom>
        </p:spPr>
      </p:pic>
      <p:pic>
        <p:nvPicPr>
          <p:cNvPr id="3" name="Picture 2">
            <a:extLst>
              <a:ext uri="{FF2B5EF4-FFF2-40B4-BE49-F238E27FC236}">
                <a16:creationId xmlns:a16="http://schemas.microsoft.com/office/drawing/2014/main" id="{6CF82F17-6E37-4E4E-B0BC-9A983F2B64AE}"/>
              </a:ext>
            </a:extLst>
          </p:cNvPr>
          <p:cNvPicPr>
            <a:picLocks noChangeAspect="1"/>
          </p:cNvPicPr>
          <p:nvPr/>
        </p:nvPicPr>
        <p:blipFill>
          <a:blip r:embed="rId3"/>
          <a:stretch>
            <a:fillRect/>
          </a:stretch>
        </p:blipFill>
        <p:spPr>
          <a:xfrm>
            <a:off x="4572000" y="3951041"/>
            <a:ext cx="4047825" cy="633299"/>
          </a:xfrm>
          <a:prstGeom prst="rect">
            <a:avLst/>
          </a:prstGeom>
        </p:spPr>
      </p:pic>
      <p:sp>
        <p:nvSpPr>
          <p:cNvPr id="8" name="Rectangle 7">
            <a:extLst>
              <a:ext uri="{FF2B5EF4-FFF2-40B4-BE49-F238E27FC236}">
                <a16:creationId xmlns:a16="http://schemas.microsoft.com/office/drawing/2014/main" id="{0DFF32E8-2387-49CD-AE9B-955CEB4B10BB}"/>
              </a:ext>
            </a:extLst>
          </p:cNvPr>
          <p:cNvSpPr/>
          <p:nvPr/>
        </p:nvSpPr>
        <p:spPr>
          <a:xfrm>
            <a:off x="2748424" y="1768158"/>
            <a:ext cx="3647152" cy="923330"/>
          </a:xfrm>
          <a:prstGeom prst="rect">
            <a:avLst/>
          </a:prstGeom>
          <a:noFill/>
          <a:ln>
            <a:solidFill>
              <a:schemeClr val="tx1"/>
            </a:solidFill>
          </a:ln>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I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 name="Heart 10">
            <a:extLst>
              <a:ext uri="{FF2B5EF4-FFF2-40B4-BE49-F238E27FC236}">
                <a16:creationId xmlns:a16="http://schemas.microsoft.com/office/drawing/2014/main" id="{F5C96415-3F1E-4C2D-A44C-10FA54380243}"/>
              </a:ext>
            </a:extLst>
          </p:cNvPr>
          <p:cNvSpPr/>
          <p:nvPr/>
        </p:nvSpPr>
        <p:spPr>
          <a:xfrm>
            <a:off x="524175" y="929768"/>
            <a:ext cx="321069" cy="345782"/>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287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body" idx="1"/>
          </p:nvPr>
        </p:nvSpPr>
        <p:spPr>
          <a:xfrm>
            <a:off x="853440" y="1347300"/>
            <a:ext cx="6933180" cy="2753700"/>
          </a:xfrm>
          <a:prstGeom prst="rect">
            <a:avLst/>
          </a:prstGeom>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92D050"/>
                </a:solidFill>
                <a:effectLst/>
                <a:uLnTx/>
                <a:uFillTx/>
                <a:latin typeface="Berlin Sans FB" panose="020E0602020502020306" pitchFamily="34" charset="0"/>
                <a:cs typeface="Arial"/>
                <a:sym typeface="Arial"/>
              </a:rPr>
              <a:t>		</a:t>
            </a:r>
            <a:endParaRPr dirty="0"/>
          </a:p>
        </p:txBody>
      </p:sp>
      <p:sp>
        <p:nvSpPr>
          <p:cNvPr id="113" name="Google Shape;113;p16"/>
          <p:cNvSpPr txBox="1">
            <a:spLocks noGrp="1"/>
          </p:cNvSpPr>
          <p:nvPr>
            <p:ph type="sldNum" idx="12"/>
          </p:nvPr>
        </p:nvSpPr>
        <p:spPr>
          <a:xfrm>
            <a:off x="4091550" y="4557713"/>
            <a:ext cx="960900" cy="42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3" name="Picture 2">
            <a:extLst>
              <a:ext uri="{FF2B5EF4-FFF2-40B4-BE49-F238E27FC236}">
                <a16:creationId xmlns:a16="http://schemas.microsoft.com/office/drawing/2014/main" id="{9F5C248B-41AB-4D96-8010-DB9C9CCE1D72}"/>
              </a:ext>
            </a:extLst>
          </p:cNvPr>
          <p:cNvPicPr>
            <a:picLocks noChangeAspect="1"/>
          </p:cNvPicPr>
          <p:nvPr/>
        </p:nvPicPr>
        <p:blipFill>
          <a:blip r:embed="rId3"/>
          <a:stretch>
            <a:fillRect/>
          </a:stretch>
        </p:blipFill>
        <p:spPr>
          <a:xfrm>
            <a:off x="521494" y="464344"/>
            <a:ext cx="8115300" cy="4200525"/>
          </a:xfrm>
          <a:prstGeom prst="rect">
            <a:avLst/>
          </a:prstGeom>
        </p:spPr>
      </p:pic>
    </p:spTree>
    <p:extLst>
      <p:ext uri="{BB962C8B-B14F-4D97-AF65-F5344CB8AC3E}">
        <p14:creationId xmlns:p14="http://schemas.microsoft.com/office/powerpoint/2010/main" val="81799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5" name="Google Shape;85;p13"/>
          <p:cNvSpPr txBox="1">
            <a:spLocks noGrp="1"/>
          </p:cNvSpPr>
          <p:nvPr>
            <p:ph type="body" idx="2"/>
          </p:nvPr>
        </p:nvSpPr>
        <p:spPr>
          <a:xfrm>
            <a:off x="1044350" y="3905925"/>
            <a:ext cx="7207500" cy="5454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accent5"/>
              </a:solidFill>
            </a:endParaRPr>
          </a:p>
          <a:p>
            <a:pPr marL="0" lvl="0" indent="0" algn="l" rtl="0">
              <a:spcBef>
                <a:spcPts val="0"/>
              </a:spcBef>
              <a:spcAft>
                <a:spcPts val="0"/>
              </a:spcAft>
              <a:buNone/>
            </a:pPr>
            <a:endParaRPr sz="1000" dirty="0">
              <a:solidFill>
                <a:schemeClr val="accent5"/>
              </a:solidFill>
            </a:endParaRPr>
          </a:p>
        </p:txBody>
      </p:sp>
      <p:sp>
        <p:nvSpPr>
          <p:cNvPr id="86" name="Google Shape;86;p1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87" name="Google Shape;87;p13"/>
          <p:cNvGrpSpPr/>
          <p:nvPr/>
        </p:nvGrpSpPr>
        <p:grpSpPr>
          <a:xfrm>
            <a:off x="619717" y="959314"/>
            <a:ext cx="233377" cy="199823"/>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6C75416-4859-48AA-83BF-73CC5D8DE86F}"/>
              </a:ext>
            </a:extLst>
          </p:cNvPr>
          <p:cNvPicPr>
            <a:picLocks noChangeAspect="1"/>
          </p:cNvPicPr>
          <p:nvPr/>
        </p:nvPicPr>
        <p:blipFill>
          <a:blip r:embed="rId3"/>
          <a:stretch>
            <a:fillRect/>
          </a:stretch>
        </p:blipFill>
        <p:spPr>
          <a:xfrm>
            <a:off x="2427734" y="510228"/>
            <a:ext cx="4440731" cy="41230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9" name="Google Shape;99;p14"/>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Speech Bubble: Oval 1">
            <a:extLst>
              <a:ext uri="{FF2B5EF4-FFF2-40B4-BE49-F238E27FC236}">
                <a16:creationId xmlns:a16="http://schemas.microsoft.com/office/drawing/2014/main" id="{F0BBBB6B-63D3-4F56-8B55-59DDCD86C770}"/>
              </a:ext>
            </a:extLst>
          </p:cNvPr>
          <p:cNvSpPr/>
          <p:nvPr/>
        </p:nvSpPr>
        <p:spPr>
          <a:xfrm>
            <a:off x="550069" y="2461022"/>
            <a:ext cx="307181" cy="221456"/>
          </a:xfrm>
          <a:prstGeom prst="wedgeEllipseCallou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EF63F59-E4E6-4BE2-99A2-97525B27711A}"/>
              </a:ext>
            </a:extLst>
          </p:cNvPr>
          <p:cNvSpPr txBox="1"/>
          <p:nvPr/>
        </p:nvSpPr>
        <p:spPr>
          <a:xfrm>
            <a:off x="914400" y="906750"/>
            <a:ext cx="7436644" cy="3477875"/>
          </a:xfrm>
          <a:prstGeom prst="rect">
            <a:avLst/>
          </a:prstGeom>
          <a:noFill/>
        </p:spPr>
        <p:txBody>
          <a:bodyPr wrap="square">
            <a:spAutoFit/>
          </a:bodyPr>
          <a:lstStyle/>
          <a:p>
            <a:r>
              <a:rPr lang="en-US" sz="2400" dirty="0">
                <a:solidFill>
                  <a:schemeClr val="accent4">
                    <a:lumMod val="75000"/>
                  </a:schemeClr>
                </a:solidFill>
                <a:latin typeface="Arial Rounded MT Bold" panose="020F0704030504030204" pitchFamily="34" charset="0"/>
              </a:rPr>
              <a:t>Diabetes prediction using python</a:t>
            </a:r>
          </a:p>
          <a:p>
            <a:endParaRPr lang="en-US" dirty="0"/>
          </a:p>
          <a:p>
            <a:r>
              <a:rPr lang="en-US" dirty="0"/>
              <a:t>Machine learning as the scientific study of algorithms and statistical models that computer systems use to perform a specific task without using explicit instructions, relying on patterns and inference instead. Machine learning focuses on the development of computer systems that can access data and use it to learn for themselves. Using algorithms that learn from data, machine learning allows computers to find hidden insights without being explicitly programmed where to look. This article focuses on diabetes prediction using machine learning.</a:t>
            </a:r>
          </a:p>
          <a:p>
            <a:endParaRPr lang="en-US" dirty="0"/>
          </a:p>
          <a:p>
            <a:r>
              <a:rPr lang="en-US" dirty="0"/>
              <a:t>There are 3 main types of machine learning i.e. Supervised Learning, Unsupervised Learning and Reinforcement Learning. As a subset of Artificial Intelligence (AI), machine learning can be used to solve a myriad of problems such as fraud detection, web search results, credit scoring, customer segmentation, email spam filtering, etc. Currently, there is a rise in the use of AI and this is not going to stop anytime soon.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3"/>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     </a:t>
            </a:r>
            <a:endParaRPr dirty="0"/>
          </a:p>
        </p:txBody>
      </p:sp>
      <p:sp>
        <p:nvSpPr>
          <p:cNvPr id="220" name="Google Shape;220;p2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221" name="Google Shape;221;p23"/>
          <p:cNvGrpSpPr/>
          <p:nvPr/>
        </p:nvGrpSpPr>
        <p:grpSpPr>
          <a:xfrm>
            <a:off x="608924" y="892350"/>
            <a:ext cx="210524" cy="333750"/>
            <a:chOff x="899801" y="909674"/>
            <a:chExt cx="250475" cy="397085"/>
          </a:xfrm>
        </p:grpSpPr>
        <p:sp>
          <p:nvSpPr>
            <p:cNvPr id="222" name="Google Shape;222;p23"/>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TextBox 30">
            <a:extLst>
              <a:ext uri="{FF2B5EF4-FFF2-40B4-BE49-F238E27FC236}">
                <a16:creationId xmlns:a16="http://schemas.microsoft.com/office/drawing/2014/main" id="{5AC41500-3A5D-4C1A-883E-B54BF4014844}"/>
              </a:ext>
            </a:extLst>
          </p:cNvPr>
          <p:cNvSpPr txBox="1"/>
          <p:nvPr/>
        </p:nvSpPr>
        <p:spPr>
          <a:xfrm>
            <a:off x="1039498" y="997429"/>
            <a:ext cx="5543523" cy="830997"/>
          </a:xfrm>
          <a:prstGeom prst="rect">
            <a:avLst/>
          </a:prstGeom>
          <a:noFill/>
        </p:spPr>
        <p:txBody>
          <a:bodyPr wrap="square">
            <a:spAutoFit/>
          </a:bodyPr>
          <a:lstStyle/>
          <a:p>
            <a:r>
              <a:rPr lang="en-US" sz="2400" dirty="0">
                <a:solidFill>
                  <a:schemeClr val="accent4">
                    <a:lumMod val="75000"/>
                  </a:schemeClr>
                </a:solidFill>
                <a:latin typeface="Arial Rounded MT Bold" panose="020F0704030504030204" pitchFamily="34" charset="0"/>
              </a:rPr>
              <a:t>Key Motivation for the Project</a:t>
            </a:r>
          </a:p>
          <a:p>
            <a:endParaRPr lang="en-US" sz="2400" dirty="0">
              <a:solidFill>
                <a:schemeClr val="accent4">
                  <a:lumMod val="75000"/>
                </a:schemeClr>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FDDEBCD6-F0C9-47F9-BBC8-101501AE1D04}"/>
              </a:ext>
            </a:extLst>
          </p:cNvPr>
          <p:cNvPicPr>
            <a:picLocks noChangeAspect="1"/>
          </p:cNvPicPr>
          <p:nvPr/>
        </p:nvPicPr>
        <p:blipFill>
          <a:blip r:embed="rId3"/>
          <a:stretch>
            <a:fillRect/>
          </a:stretch>
        </p:blipFill>
        <p:spPr>
          <a:xfrm>
            <a:off x="4350544" y="1745029"/>
            <a:ext cx="3971925" cy="2250281"/>
          </a:xfrm>
          <a:prstGeom prst="rect">
            <a:avLst/>
          </a:prstGeom>
        </p:spPr>
      </p:pic>
      <p:sp>
        <p:nvSpPr>
          <p:cNvPr id="5" name="TextBox 4">
            <a:extLst>
              <a:ext uri="{FF2B5EF4-FFF2-40B4-BE49-F238E27FC236}">
                <a16:creationId xmlns:a16="http://schemas.microsoft.com/office/drawing/2014/main" id="{7B2B40EC-1F3E-46CA-95E5-542E6419E3BA}"/>
              </a:ext>
            </a:extLst>
          </p:cNvPr>
          <p:cNvSpPr txBox="1"/>
          <p:nvPr/>
        </p:nvSpPr>
        <p:spPr>
          <a:xfrm>
            <a:off x="1039498" y="1745029"/>
            <a:ext cx="2718115" cy="1815882"/>
          </a:xfrm>
          <a:prstGeom prst="rect">
            <a:avLst/>
          </a:prstGeom>
          <a:noFill/>
        </p:spPr>
        <p:txBody>
          <a:bodyPr wrap="square" rtlCol="0">
            <a:spAutoFit/>
          </a:bodyPr>
          <a:lstStyle/>
          <a:p>
            <a:r>
              <a:rPr lang="en-US"/>
              <a:t>I decided to grow my machine learning skills by engaging in diabetes prediction. I did this not only for fun and to learn but also to appreciate the essence of machine learning in solving</a:t>
            </a:r>
          </a:p>
          <a:p>
            <a:r>
              <a:rPr lang="en-US"/>
              <a:t> some of the problems that plague humanity. </a:t>
            </a:r>
            <a:endParaRPr lang="en-US" dirty="0"/>
          </a:p>
        </p:txBody>
      </p:sp>
    </p:spTree>
    <p:extLst>
      <p:ext uri="{BB962C8B-B14F-4D97-AF65-F5344CB8AC3E}">
        <p14:creationId xmlns:p14="http://schemas.microsoft.com/office/powerpoint/2010/main" val="89772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alpha val="99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FCA46C-573A-4F6D-BC06-0019DEFCE70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6" name="TextBox 5">
            <a:extLst>
              <a:ext uri="{FF2B5EF4-FFF2-40B4-BE49-F238E27FC236}">
                <a16:creationId xmlns:a16="http://schemas.microsoft.com/office/drawing/2014/main" id="{3EE840A2-07B9-4BB8-B87B-CACD5409B41F}"/>
              </a:ext>
            </a:extLst>
          </p:cNvPr>
          <p:cNvSpPr txBox="1"/>
          <p:nvPr/>
        </p:nvSpPr>
        <p:spPr>
          <a:xfrm>
            <a:off x="1021556" y="1302602"/>
            <a:ext cx="6958012" cy="2308324"/>
          </a:xfrm>
          <a:prstGeom prst="rect">
            <a:avLst/>
          </a:prstGeom>
          <a:noFill/>
        </p:spPr>
        <p:txBody>
          <a:bodyPr wrap="square">
            <a:spAutoFit/>
          </a:bodyPr>
          <a:lstStyle/>
          <a:p>
            <a:r>
              <a:rPr lang="en-US" sz="2400" dirty="0">
                <a:solidFill>
                  <a:schemeClr val="accent4">
                    <a:lumMod val="75000"/>
                  </a:schemeClr>
                </a:solidFill>
                <a:latin typeface="Arial Rounded MT Bold" panose="020F0704030504030204" pitchFamily="34" charset="0"/>
              </a:rPr>
              <a:t>About the Dataset</a:t>
            </a:r>
          </a:p>
          <a:p>
            <a:endParaRPr lang="en-US" sz="2400" dirty="0">
              <a:solidFill>
                <a:schemeClr val="accent4">
                  <a:lumMod val="75000"/>
                </a:schemeClr>
              </a:solidFill>
            </a:endParaRPr>
          </a:p>
          <a:p>
            <a:r>
              <a:rPr lang="en-US" sz="1600" dirty="0"/>
              <a:t>This dataset is originally from the National Institute of Diabetes and Digestive and Kidney Diseases. It is provided courtesy of the Pima Indians Diabetes Database and is available on Kaggle. </a:t>
            </a:r>
            <a:r>
              <a:rPr lang="en-US" sz="1600" dirty="0">
                <a:hlinkClick r:id="rId2"/>
              </a:rPr>
              <a:t>Here is the link to the dataset</a:t>
            </a:r>
            <a:r>
              <a:rPr lang="en-US" sz="1600" dirty="0"/>
              <a:t>. It consists of several medical predictor variables and one target variable, Outcome. Predictor variables include the number of pregnancies the patient has had, their BMI, insulin level, age, and so on. </a:t>
            </a:r>
            <a:endParaRPr lang="en-IN" sz="1600" dirty="0"/>
          </a:p>
        </p:txBody>
      </p:sp>
      <p:pic>
        <p:nvPicPr>
          <p:cNvPr id="3" name="Picture 2">
            <a:extLst>
              <a:ext uri="{FF2B5EF4-FFF2-40B4-BE49-F238E27FC236}">
                <a16:creationId xmlns:a16="http://schemas.microsoft.com/office/drawing/2014/main" id="{1ABEFAB0-8977-4CFC-BF7E-9209EBB83691}"/>
              </a:ext>
            </a:extLst>
          </p:cNvPr>
          <p:cNvPicPr>
            <a:picLocks noChangeAspect="1"/>
          </p:cNvPicPr>
          <p:nvPr/>
        </p:nvPicPr>
        <p:blipFill>
          <a:blip r:embed="rId3"/>
          <a:stretch>
            <a:fillRect/>
          </a:stretch>
        </p:blipFill>
        <p:spPr>
          <a:xfrm>
            <a:off x="498902" y="2382757"/>
            <a:ext cx="402371" cy="377985"/>
          </a:xfrm>
          <a:prstGeom prst="rect">
            <a:avLst/>
          </a:prstGeom>
        </p:spPr>
      </p:pic>
    </p:spTree>
    <p:extLst>
      <p:ext uri="{BB962C8B-B14F-4D97-AF65-F5344CB8AC3E}">
        <p14:creationId xmlns:p14="http://schemas.microsoft.com/office/powerpoint/2010/main" val="159276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30406C-E971-4731-BCD0-549D37974FF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10" name="TextBox 9">
            <a:extLst>
              <a:ext uri="{FF2B5EF4-FFF2-40B4-BE49-F238E27FC236}">
                <a16:creationId xmlns:a16="http://schemas.microsoft.com/office/drawing/2014/main" id="{2D2716E4-C6F8-4E09-AD2D-2EE5B2E04688}"/>
              </a:ext>
            </a:extLst>
          </p:cNvPr>
          <p:cNvSpPr txBox="1"/>
          <p:nvPr/>
        </p:nvSpPr>
        <p:spPr>
          <a:xfrm>
            <a:off x="971550" y="1044409"/>
            <a:ext cx="7086600" cy="26237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41414"/>
                </a:solidFill>
                <a:effectLst/>
                <a:latin typeface="Arial" panose="020B0604020202020204" pitchFamily="34" charset="0"/>
                <a:cs typeface="Arial" panose="020B0604020202020204" pitchFamily="34" charset="0"/>
              </a:rPr>
              <a:t>The dataset has 9 columns as shown below;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CC0099"/>
                </a:solidFill>
                <a:effectLst/>
                <a:latin typeface="Menlo"/>
                <a:cs typeface="Arial" panose="020B0604020202020204" pitchFamily="34" charset="0"/>
              </a:rPr>
              <a:t>Pregnancies</a:t>
            </a:r>
            <a:r>
              <a:rPr kumimoji="0" lang="en-US" altLang="en-US" b="0" i="0" u="none" strike="noStrike" cap="none" normalizeH="0" baseline="0" dirty="0">
                <a:ln>
                  <a:noFill/>
                </a:ln>
                <a:solidFill>
                  <a:srgbClr val="CC0099"/>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141414"/>
                </a:solidFill>
                <a:effectLst/>
                <a:latin typeface="Arial" panose="020B0604020202020204" pitchFamily="34" charset="0"/>
                <a:cs typeface="Arial" panose="020B0604020202020204" pitchFamily="34" charset="0"/>
              </a:rPr>
              <a:t>              	      – Number of times pregnant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CC0099"/>
                </a:solidFill>
                <a:effectLst/>
                <a:latin typeface="Menlo"/>
                <a:cs typeface="Arial" panose="020B0604020202020204" pitchFamily="34" charset="0"/>
              </a:rPr>
              <a:t>Glucose </a:t>
            </a:r>
            <a:r>
              <a:rPr kumimoji="0" lang="en-US" altLang="en-US" b="0" i="0" u="none" strike="noStrike" cap="none" normalizeH="0" baseline="0" dirty="0">
                <a:ln>
                  <a:noFill/>
                </a:ln>
                <a:solidFill>
                  <a:srgbClr val="C7254E"/>
                </a:solidFill>
                <a:effectLst/>
                <a:latin typeface="Menlo"/>
                <a:cs typeface="Arial" panose="020B0604020202020204" pitchFamily="34" charset="0"/>
              </a:rPr>
              <a:t> </a:t>
            </a:r>
            <a:r>
              <a:rPr kumimoji="0" lang="en-US" altLang="en-US" b="0" i="0" u="none" strike="noStrike" cap="none" normalizeH="0" baseline="0" dirty="0">
                <a:ln>
                  <a:noFill/>
                </a:ln>
                <a:solidFill>
                  <a:srgbClr val="141414"/>
                </a:solidFill>
                <a:effectLst/>
                <a:latin typeface="Arial" panose="020B0604020202020204" pitchFamily="34" charset="0"/>
                <a:cs typeface="Arial" panose="020B0604020202020204" pitchFamily="34" charset="0"/>
              </a:rPr>
              <a:t>                            – Plasma glucose concentration a 2 hours in an oral glucose 		         tolerance test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CC0099"/>
                </a:solidFill>
                <a:effectLst/>
                <a:latin typeface="Menlo"/>
                <a:cs typeface="Arial" panose="020B0604020202020204" pitchFamily="34" charset="0"/>
              </a:rPr>
              <a:t>BloodPressure</a:t>
            </a:r>
            <a:r>
              <a:rPr kumimoji="0" lang="en-US" altLang="en-US" b="0" i="0" u="none" strike="noStrike" cap="none" normalizeH="0" baseline="0" dirty="0">
                <a:ln>
                  <a:noFill/>
                </a:ln>
                <a:solidFill>
                  <a:srgbClr val="CC0099"/>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141414"/>
                </a:solidFill>
                <a:effectLst/>
                <a:latin typeface="Arial" panose="020B0604020202020204" pitchFamily="34" charset="0"/>
                <a:cs typeface="Arial" panose="020B0604020202020204" pitchFamily="34" charset="0"/>
              </a:rPr>
              <a:t>                  – Diastolic blood pressure (mm Hg)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CC0099"/>
                </a:solidFill>
                <a:effectLst/>
                <a:latin typeface="Menlo"/>
                <a:cs typeface="Arial" panose="020B0604020202020204" pitchFamily="34" charset="0"/>
              </a:rPr>
              <a:t>SkinThickness</a:t>
            </a:r>
            <a:r>
              <a:rPr kumimoji="0" lang="en-US" altLang="en-US" b="0" i="0" u="none" strike="noStrike" cap="none" normalizeH="0" baseline="0" dirty="0">
                <a:ln>
                  <a:noFill/>
                </a:ln>
                <a:solidFill>
                  <a:srgbClr val="CC0099"/>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141414"/>
                </a:solidFill>
                <a:effectLst/>
                <a:latin typeface="Arial" panose="020B0604020202020204" pitchFamily="34" charset="0"/>
                <a:cs typeface="Arial" panose="020B0604020202020204" pitchFamily="34" charset="0"/>
              </a:rPr>
              <a:t>                    – Triceps skinfold thickness (mm)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CC0099"/>
                </a:solidFill>
                <a:effectLst/>
                <a:latin typeface="Menlo"/>
                <a:cs typeface="Arial" panose="020B0604020202020204" pitchFamily="34" charset="0"/>
              </a:rPr>
              <a:t>Insulin</a:t>
            </a:r>
            <a:r>
              <a:rPr kumimoji="0" lang="en-US" altLang="en-US" b="0" i="0" u="none" strike="noStrike" cap="none" normalizeH="0" baseline="0" dirty="0">
                <a:ln>
                  <a:noFill/>
                </a:ln>
                <a:solidFill>
                  <a:srgbClr val="CC0099"/>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141414"/>
                </a:solidFill>
                <a:effectLst/>
                <a:latin typeface="Arial" panose="020B0604020202020204" pitchFamily="34" charset="0"/>
                <a:cs typeface="Arial" panose="020B0604020202020204" pitchFamily="34" charset="0"/>
              </a:rPr>
              <a:t>                               – 2-Hour serum insulin (mu U/ml)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CC0099"/>
                </a:solidFill>
                <a:effectLst/>
                <a:latin typeface="Menlo"/>
                <a:cs typeface="Arial" panose="020B0604020202020204" pitchFamily="34" charset="0"/>
              </a:rPr>
              <a:t>BMI </a:t>
            </a:r>
            <a:r>
              <a:rPr kumimoji="0" lang="en-US" altLang="en-US" b="0" i="0" u="none" strike="noStrike" cap="none" normalizeH="0" baseline="0" dirty="0">
                <a:ln>
                  <a:noFill/>
                </a:ln>
                <a:solidFill>
                  <a:srgbClr val="CC0099"/>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141414"/>
                </a:solidFill>
                <a:effectLst/>
                <a:latin typeface="Arial" panose="020B0604020202020204" pitchFamily="34" charset="0"/>
                <a:cs typeface="Arial" panose="020B0604020202020204" pitchFamily="34" charset="0"/>
              </a:rPr>
              <a:t>                                 – Body mass index (weight in kg/(height in m)^2)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CC0099"/>
                </a:solidFill>
                <a:effectLst/>
                <a:latin typeface="Menlo"/>
                <a:cs typeface="Arial" panose="020B0604020202020204" pitchFamily="34" charset="0"/>
              </a:rPr>
              <a:t>DiabetesPedigreeFunction</a:t>
            </a:r>
            <a:r>
              <a:rPr kumimoji="0" lang="en-US" altLang="en-US" b="0" i="0" u="none" strike="noStrike" cap="none" normalizeH="0" baseline="0" dirty="0">
                <a:ln>
                  <a:noFill/>
                </a:ln>
                <a:solidFill>
                  <a:srgbClr val="C7254E"/>
                </a:solidFill>
                <a:effectLst/>
                <a:latin typeface="Menlo"/>
                <a:cs typeface="Arial" panose="020B0604020202020204" pitchFamily="34" charset="0"/>
              </a:rPr>
              <a:t>    </a:t>
            </a:r>
            <a:r>
              <a:rPr kumimoji="0" lang="en-US" altLang="en-US" b="0" i="0" u="none" strike="noStrike" cap="none" normalizeH="0" baseline="0" dirty="0">
                <a:ln>
                  <a:noFill/>
                </a:ln>
                <a:solidFill>
                  <a:srgbClr val="141414"/>
                </a:solidFill>
                <a:effectLst/>
                <a:latin typeface="Arial" panose="020B0604020202020204" pitchFamily="34" charset="0"/>
                <a:cs typeface="Arial" panose="020B0604020202020204" pitchFamily="34" charset="0"/>
              </a:rPr>
              <a:t>– Diabetes pedigree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CC0099"/>
                </a:solidFill>
                <a:effectLst/>
                <a:latin typeface="Menlo"/>
                <a:cs typeface="Arial" panose="020B0604020202020204" pitchFamily="34" charset="0"/>
              </a:rPr>
              <a:t>Age</a:t>
            </a:r>
            <a:r>
              <a:rPr kumimoji="0" lang="en-US" altLang="en-US" b="0" i="0" u="none" strike="noStrike" cap="none" normalizeH="0" baseline="0" dirty="0">
                <a:ln>
                  <a:noFill/>
                </a:ln>
                <a:solidFill>
                  <a:srgbClr val="CC0099"/>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141414"/>
                </a:solidFill>
                <a:effectLst/>
                <a:latin typeface="Arial" panose="020B0604020202020204" pitchFamily="34" charset="0"/>
                <a:cs typeface="Arial" panose="020B0604020202020204" pitchFamily="34" charset="0"/>
              </a:rPr>
              <a:t>                                  – Age (years)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CC0099"/>
                </a:solidFill>
                <a:effectLst/>
                <a:latin typeface="Menlo"/>
                <a:cs typeface="Arial" panose="020B0604020202020204" pitchFamily="34" charset="0"/>
              </a:rPr>
              <a:t>Outcome</a:t>
            </a:r>
            <a:r>
              <a:rPr kumimoji="0" lang="en-US" altLang="en-US" b="0" i="0" u="none" strike="noStrike" cap="none" normalizeH="0" baseline="0" dirty="0">
                <a:ln>
                  <a:noFill/>
                </a:ln>
                <a:solidFill>
                  <a:srgbClr val="CC0099"/>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141414"/>
                </a:solidFill>
                <a:effectLst/>
                <a:latin typeface="Arial" panose="020B0604020202020204" pitchFamily="34" charset="0"/>
                <a:cs typeface="Arial" panose="020B0604020202020204" pitchFamily="34" charset="0"/>
              </a:rPr>
              <a:t>                           – Class variable (0 or 1) 268 of 768 are 1, the others are 0</a:t>
            </a:r>
          </a:p>
        </p:txBody>
      </p:sp>
      <p:pic>
        <p:nvPicPr>
          <p:cNvPr id="3" name="Picture 2">
            <a:extLst>
              <a:ext uri="{FF2B5EF4-FFF2-40B4-BE49-F238E27FC236}">
                <a16:creationId xmlns:a16="http://schemas.microsoft.com/office/drawing/2014/main" id="{9C82FB12-DFD8-4555-A4A0-F84E9BC0436C}"/>
              </a:ext>
            </a:extLst>
          </p:cNvPr>
          <p:cNvPicPr>
            <a:picLocks noChangeAspect="1"/>
          </p:cNvPicPr>
          <p:nvPr/>
        </p:nvPicPr>
        <p:blipFill>
          <a:blip r:embed="rId2"/>
          <a:stretch>
            <a:fillRect/>
          </a:stretch>
        </p:blipFill>
        <p:spPr>
          <a:xfrm>
            <a:off x="597193" y="2397999"/>
            <a:ext cx="219475" cy="347502"/>
          </a:xfrm>
          <a:prstGeom prst="rect">
            <a:avLst/>
          </a:prstGeom>
        </p:spPr>
      </p:pic>
    </p:spTree>
    <p:extLst>
      <p:ext uri="{BB962C8B-B14F-4D97-AF65-F5344CB8AC3E}">
        <p14:creationId xmlns:p14="http://schemas.microsoft.com/office/powerpoint/2010/main" val="633024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18"/>
          <p:cNvSpPr txBox="1">
            <a:spLocks noGrp="1"/>
          </p:cNvSpPr>
          <p:nvPr>
            <p:ph type="subTitle" idx="4294967295"/>
          </p:nvPr>
        </p:nvSpPr>
        <p:spPr>
          <a:xfrm>
            <a:off x="1083899" y="1135856"/>
            <a:ext cx="4179139" cy="3049768"/>
          </a:xfrm>
          <a:prstGeom prst="rect">
            <a:avLst/>
          </a:prstGeom>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chemeClr val="bg1"/>
                </a:solidFill>
                <a:effectLst/>
                <a:uLnTx/>
                <a:uFillTx/>
                <a:latin typeface="Arial Rounded MT Bold" panose="020F0704030504030204" pitchFamily="34" charset="0"/>
                <a:cs typeface="Arial"/>
                <a:sym typeface="Arial"/>
              </a:rPr>
              <a:t>Problem Statement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0" i="0" u="none" strike="noStrike" kern="0" cap="none" spc="0" normalizeH="0" baseline="0" noProof="0" dirty="0">
              <a:ln>
                <a:noFill/>
              </a:ln>
              <a:solidFill>
                <a:srgbClr val="1AB6D1">
                  <a:lumMod val="75000"/>
                </a:srgbClr>
              </a:solidFill>
              <a:effectLst/>
              <a:uLnTx/>
              <a:uFillTx/>
              <a:latin typeface="Arial Rounded MT Bold" panose="020F070403050403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This is a classification problem of supervised machine learning. The objective is to predict whether or not a patient has diabetes, based on certain diagnostic measurements included in the dataset.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0 – Absence of Diabetes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1 – Presence of Diabetes</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a:p>
            <a:pPr marL="0" lvl="0" indent="0" algn="l" rtl="0">
              <a:spcBef>
                <a:spcPts val="0"/>
              </a:spcBef>
              <a:spcAft>
                <a:spcPts val="800"/>
              </a:spcAft>
              <a:buNone/>
            </a:pPr>
            <a:endParaRPr sz="2000" dirty="0">
              <a:solidFill>
                <a:schemeClr val="lt1"/>
              </a:solidFill>
            </a:endParaRPr>
          </a:p>
        </p:txBody>
      </p:sp>
      <p:grpSp>
        <p:nvGrpSpPr>
          <p:cNvPr id="136" name="Google Shape;136;p18"/>
          <p:cNvGrpSpPr/>
          <p:nvPr/>
        </p:nvGrpSpPr>
        <p:grpSpPr>
          <a:xfrm>
            <a:off x="6050901" y="721066"/>
            <a:ext cx="2078301" cy="2078265"/>
            <a:chOff x="6643075" y="3664250"/>
            <a:chExt cx="407950" cy="407975"/>
          </a:xfrm>
        </p:grpSpPr>
        <p:sp>
          <p:nvSpPr>
            <p:cNvPr id="137" name="Google Shape;137;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8"/>
          <p:cNvGrpSpPr/>
          <p:nvPr/>
        </p:nvGrpSpPr>
        <p:grpSpPr>
          <a:xfrm rot="-587476">
            <a:off x="5954275" y="3088781"/>
            <a:ext cx="854467" cy="854418"/>
            <a:chOff x="576250" y="4319400"/>
            <a:chExt cx="442075" cy="442050"/>
          </a:xfrm>
        </p:grpSpPr>
        <p:sp>
          <p:nvSpPr>
            <p:cNvPr id="140" name="Google Shape;140;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8"/>
          <p:cNvSpPr/>
          <p:nvPr/>
        </p:nvSpPr>
        <p:spPr>
          <a:xfrm>
            <a:off x="5579054" y="1219799"/>
            <a:ext cx="324860" cy="31018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rot="2697395">
            <a:off x="7719778" y="2807798"/>
            <a:ext cx="493111" cy="47084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8109888" y="2538997"/>
            <a:ext cx="197521" cy="1886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rot="1279896">
            <a:off x="5353995" y="2155406"/>
            <a:ext cx="197498" cy="18867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8</a:t>
            </a:fld>
            <a:endParaRPr>
              <a:solidFill>
                <a:schemeClr val="lt1"/>
              </a:solidFill>
            </a:endParaRPr>
          </a:p>
        </p:txBody>
      </p:sp>
      <p:pic>
        <p:nvPicPr>
          <p:cNvPr id="3" name="Picture 2">
            <a:extLst>
              <a:ext uri="{FF2B5EF4-FFF2-40B4-BE49-F238E27FC236}">
                <a16:creationId xmlns:a16="http://schemas.microsoft.com/office/drawing/2014/main" id="{FFC03AED-6CF2-49A3-956E-75FE90F7ED21}"/>
              </a:ext>
            </a:extLst>
          </p:cNvPr>
          <p:cNvPicPr>
            <a:picLocks noChangeAspect="1"/>
          </p:cNvPicPr>
          <p:nvPr/>
        </p:nvPicPr>
        <p:blipFill>
          <a:blip r:embed="rId3"/>
          <a:stretch>
            <a:fillRect/>
          </a:stretch>
        </p:blipFill>
        <p:spPr>
          <a:xfrm>
            <a:off x="589620" y="2432534"/>
            <a:ext cx="262151" cy="2682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9"/>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kumimoji="0" lang="en-US" sz="2400" b="1" i="0" u="none" strike="noStrike" kern="0" cap="none" spc="0" normalizeH="0" baseline="0" noProof="0" dirty="0">
                <a:ln>
                  <a:noFill/>
                </a:ln>
                <a:solidFill>
                  <a:srgbClr val="1AB6D1"/>
                </a:solidFill>
                <a:effectLst/>
                <a:uLnTx/>
                <a:uFillTx/>
                <a:latin typeface="Arial Rounded MT Bold" panose="020F0704030504030204" pitchFamily="34" charset="0"/>
                <a:sym typeface="Red Hat Display"/>
              </a:rPr>
              <a:t>Steps of implementing the model</a:t>
            </a:r>
            <a:endParaRPr sz="2400" dirty="0">
              <a:latin typeface="Arial Rounded MT Bold" panose="020F0704030504030204" pitchFamily="34" charset="0"/>
            </a:endParaRPr>
          </a:p>
        </p:txBody>
      </p:sp>
      <p:pic>
        <p:nvPicPr>
          <p:cNvPr id="2" name="Picture 1">
            <a:extLst>
              <a:ext uri="{FF2B5EF4-FFF2-40B4-BE49-F238E27FC236}">
                <a16:creationId xmlns:a16="http://schemas.microsoft.com/office/drawing/2014/main" id="{E45352AB-9EAE-4F25-9D2D-8B4943F7CD2F}"/>
              </a:ext>
            </a:extLst>
          </p:cNvPr>
          <p:cNvPicPr>
            <a:picLocks noChangeAspect="1"/>
          </p:cNvPicPr>
          <p:nvPr/>
        </p:nvPicPr>
        <p:blipFill>
          <a:blip r:embed="rId3"/>
          <a:stretch>
            <a:fillRect/>
          </a:stretch>
        </p:blipFill>
        <p:spPr>
          <a:xfrm>
            <a:off x="970548" y="1691811"/>
            <a:ext cx="7555380" cy="2637677"/>
          </a:xfrm>
          <a:prstGeom prst="rect">
            <a:avLst/>
          </a:prstGeom>
        </p:spPr>
      </p:pic>
      <p:sp>
        <p:nvSpPr>
          <p:cNvPr id="161" name="Google Shape;161;p19"/>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162" name="Google Shape;162;p19"/>
          <p:cNvGrpSpPr/>
          <p:nvPr/>
        </p:nvGrpSpPr>
        <p:grpSpPr>
          <a:xfrm>
            <a:off x="608924" y="892350"/>
            <a:ext cx="210524" cy="333750"/>
            <a:chOff x="899801" y="909674"/>
            <a:chExt cx="250475" cy="397085"/>
          </a:xfrm>
        </p:grpSpPr>
        <p:sp>
          <p:nvSpPr>
            <p:cNvPr id="163"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624</Words>
  <Application>Microsoft Office PowerPoint</Application>
  <PresentationFormat>On-screen Show (16:9)</PresentationFormat>
  <Paragraphs>70</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Berlin Sans FB</vt:lpstr>
      <vt:lpstr>Arial</vt:lpstr>
      <vt:lpstr>Arial Rounded MT Bold</vt:lpstr>
      <vt:lpstr>Menlo</vt:lpstr>
      <vt:lpstr>Red Hat Display</vt:lpstr>
      <vt:lpstr>Red Hat Text</vt:lpstr>
      <vt:lpstr>Timandra template</vt:lpstr>
      <vt:lpstr> </vt:lpstr>
      <vt:lpstr>PowerPoint Presentation</vt:lpstr>
      <vt:lpstr>PowerPoint Presentation</vt:lpstr>
      <vt:lpstr>PowerPoint Presentation</vt:lpstr>
      <vt:lpstr>     </vt:lpstr>
      <vt:lpstr>PowerPoint Presentation</vt:lpstr>
      <vt:lpstr>PowerPoint Presentation</vt:lpstr>
      <vt:lpstr>PowerPoint Presentation</vt:lpstr>
      <vt:lpstr>Steps of implementing the model</vt:lpstr>
      <vt:lpstr>SOFTWARES AND LIBRARIES REQURIED</vt:lpstr>
      <vt:lpstr>Algorithms used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itha poojitha</dc:creator>
  <cp:lastModifiedBy> </cp:lastModifiedBy>
  <cp:revision>25</cp:revision>
  <dcterms:modified xsi:type="dcterms:W3CDTF">2021-06-20T09:17:06Z</dcterms:modified>
</cp:coreProperties>
</file>