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3" r:id="rId6"/>
    <p:sldId id="267" r:id="rId7"/>
    <p:sldId id="261" r:id="rId8"/>
    <p:sldId id="262" r:id="rId9"/>
    <p:sldId id="265" r:id="rId10"/>
    <p:sldId id="264"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CC9900"/>
    <a:srgbClr val="FF0000"/>
    <a:srgbClr val="00FF00"/>
    <a:srgbClr val="FFFF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B037AD3-6A3A-49AB-894C-D0616FF4C367}"/>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endParaRPr lang="en-GB"/>
          </a:p>
        </p:txBody>
      </p:sp>
      <p:sp>
        <p:nvSpPr>
          <p:cNvPr id="3" name="Alcím 2">
            <a:extLst>
              <a:ext uri="{FF2B5EF4-FFF2-40B4-BE49-F238E27FC236}">
                <a16:creationId xmlns:a16="http://schemas.microsoft.com/office/drawing/2014/main" id="{8001431E-187C-4C82-8E92-37F21096E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GB"/>
          </a:p>
        </p:txBody>
      </p:sp>
      <p:sp>
        <p:nvSpPr>
          <p:cNvPr id="4" name="Dátum helye 3">
            <a:extLst>
              <a:ext uri="{FF2B5EF4-FFF2-40B4-BE49-F238E27FC236}">
                <a16:creationId xmlns:a16="http://schemas.microsoft.com/office/drawing/2014/main" id="{5D03617F-F628-4D0F-9755-E0C4B199B8AC}"/>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5" name="Élőláb helye 4">
            <a:extLst>
              <a:ext uri="{FF2B5EF4-FFF2-40B4-BE49-F238E27FC236}">
                <a16:creationId xmlns:a16="http://schemas.microsoft.com/office/drawing/2014/main" id="{E52C605A-D8ED-4E24-848B-9FE6E79D1990}"/>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017DD4E3-8754-4FAB-A511-E380F4E95F35}"/>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420131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9E9CF3-7EA8-4CCE-A983-9806048465F0}"/>
              </a:ext>
            </a:extLst>
          </p:cNvPr>
          <p:cNvSpPr>
            <a:spLocks noGrp="1"/>
          </p:cNvSpPr>
          <p:nvPr>
            <p:ph type="title"/>
          </p:nvPr>
        </p:nvSpPr>
        <p:spPr/>
        <p:txBody>
          <a:bodyPr/>
          <a:lstStyle/>
          <a:p>
            <a:r>
              <a:rPr lang="hu-HU"/>
              <a:t>Mintacím szerkesztése</a:t>
            </a:r>
            <a:endParaRPr lang="en-GB"/>
          </a:p>
        </p:txBody>
      </p:sp>
      <p:sp>
        <p:nvSpPr>
          <p:cNvPr id="3" name="Függőleges szöveg helye 2">
            <a:extLst>
              <a:ext uri="{FF2B5EF4-FFF2-40B4-BE49-F238E27FC236}">
                <a16:creationId xmlns:a16="http://schemas.microsoft.com/office/drawing/2014/main" id="{24BBBBF0-6850-4A6E-AF67-CD27C81429B7}"/>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054DA3C6-D113-45B3-A33F-61912D50102F}"/>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5" name="Élőláb helye 4">
            <a:extLst>
              <a:ext uri="{FF2B5EF4-FFF2-40B4-BE49-F238E27FC236}">
                <a16:creationId xmlns:a16="http://schemas.microsoft.com/office/drawing/2014/main" id="{204D72FD-0A64-4F60-974B-C58E544B26AB}"/>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97393D4-D74C-42C5-8353-A3F2DCD4C527}"/>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277658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B5F27B3C-2F77-4314-B988-6CBDC3BFDB06}"/>
              </a:ext>
            </a:extLst>
          </p:cNvPr>
          <p:cNvSpPr>
            <a:spLocks noGrp="1"/>
          </p:cNvSpPr>
          <p:nvPr>
            <p:ph type="title" orient="vert"/>
          </p:nvPr>
        </p:nvSpPr>
        <p:spPr>
          <a:xfrm>
            <a:off x="8724900" y="365125"/>
            <a:ext cx="2628900" cy="5811838"/>
          </a:xfrm>
        </p:spPr>
        <p:txBody>
          <a:bodyPr vert="eaVert"/>
          <a:lstStyle/>
          <a:p>
            <a:r>
              <a:rPr lang="hu-HU"/>
              <a:t>Mintacím szerkesztése</a:t>
            </a:r>
            <a:endParaRPr lang="en-GB"/>
          </a:p>
        </p:txBody>
      </p:sp>
      <p:sp>
        <p:nvSpPr>
          <p:cNvPr id="3" name="Függőleges szöveg helye 2">
            <a:extLst>
              <a:ext uri="{FF2B5EF4-FFF2-40B4-BE49-F238E27FC236}">
                <a16:creationId xmlns:a16="http://schemas.microsoft.com/office/drawing/2014/main" id="{B1A40EF9-37B4-4A7E-9B9E-86BFD6E03868}"/>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3248BBAA-5643-4470-86BC-E444DF1D80E6}"/>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5" name="Élőláb helye 4">
            <a:extLst>
              <a:ext uri="{FF2B5EF4-FFF2-40B4-BE49-F238E27FC236}">
                <a16:creationId xmlns:a16="http://schemas.microsoft.com/office/drawing/2014/main" id="{C584D58E-9BA8-43E1-B923-239A711087FD}"/>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1C453FDD-747F-4AA3-9E37-6DC01EF7314B}"/>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414084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66BF9DD-1701-4531-A40C-0C4D3B4A443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E931574D-6B77-48DA-865F-7488C2EE1632}"/>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DDA55527-76FA-4D32-9BBD-03A519D6C556}"/>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5" name="Élőláb helye 4">
            <a:extLst>
              <a:ext uri="{FF2B5EF4-FFF2-40B4-BE49-F238E27FC236}">
                <a16:creationId xmlns:a16="http://schemas.microsoft.com/office/drawing/2014/main" id="{7D930017-F134-48EE-B3F0-B790D65669A6}"/>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E3AC0703-BE19-4230-AFB0-3C0ACE432A93}"/>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23259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849016F-41BC-4041-B7E5-5F69119E3F9F}"/>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GB"/>
          </a:p>
        </p:txBody>
      </p:sp>
      <p:sp>
        <p:nvSpPr>
          <p:cNvPr id="3" name="Szöveg helye 2">
            <a:extLst>
              <a:ext uri="{FF2B5EF4-FFF2-40B4-BE49-F238E27FC236}">
                <a16:creationId xmlns:a16="http://schemas.microsoft.com/office/drawing/2014/main" id="{3925A4A0-F83C-4371-86B6-7BFFDFC51C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1B14EB0C-F578-461B-B540-D100A3BFC580}"/>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5" name="Élőláb helye 4">
            <a:extLst>
              <a:ext uri="{FF2B5EF4-FFF2-40B4-BE49-F238E27FC236}">
                <a16:creationId xmlns:a16="http://schemas.microsoft.com/office/drawing/2014/main" id="{DE48A15D-B430-44CD-A2B5-30C1F2FE6868}"/>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87EDDC18-0907-41A3-BF90-E08EACA4B37C}"/>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150452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0E50A7-4E08-4362-9C28-542319DD48F1}"/>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725C95B3-BEBC-406D-AF51-0DBD08F02B03}"/>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Tartalom helye 3">
            <a:extLst>
              <a:ext uri="{FF2B5EF4-FFF2-40B4-BE49-F238E27FC236}">
                <a16:creationId xmlns:a16="http://schemas.microsoft.com/office/drawing/2014/main" id="{004CA2E6-1DB0-40BC-A285-97CD8B9FC3FB}"/>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Dátum helye 4">
            <a:extLst>
              <a:ext uri="{FF2B5EF4-FFF2-40B4-BE49-F238E27FC236}">
                <a16:creationId xmlns:a16="http://schemas.microsoft.com/office/drawing/2014/main" id="{504C5D76-7830-419A-91C7-0FB244DAA407}"/>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6" name="Élőláb helye 5">
            <a:extLst>
              <a:ext uri="{FF2B5EF4-FFF2-40B4-BE49-F238E27FC236}">
                <a16:creationId xmlns:a16="http://schemas.microsoft.com/office/drawing/2014/main" id="{A99F1CCF-C3F1-449A-8788-A4A4206155F4}"/>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238DB817-54E0-4423-A049-486BC0B548FA}"/>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22043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D24D88-DBAC-4724-AFF0-0197D68B4F78}"/>
              </a:ext>
            </a:extLst>
          </p:cNvPr>
          <p:cNvSpPr>
            <a:spLocks noGrp="1"/>
          </p:cNvSpPr>
          <p:nvPr>
            <p:ph type="title"/>
          </p:nvPr>
        </p:nvSpPr>
        <p:spPr>
          <a:xfrm>
            <a:off x="839788" y="365125"/>
            <a:ext cx="10515600" cy="1325563"/>
          </a:xfrm>
        </p:spPr>
        <p:txBody>
          <a:bodyPr/>
          <a:lstStyle/>
          <a:p>
            <a:r>
              <a:rPr lang="hu-HU"/>
              <a:t>Mintacím szerkesztése</a:t>
            </a:r>
            <a:endParaRPr lang="en-GB"/>
          </a:p>
        </p:txBody>
      </p:sp>
      <p:sp>
        <p:nvSpPr>
          <p:cNvPr id="3" name="Szöveg helye 2">
            <a:extLst>
              <a:ext uri="{FF2B5EF4-FFF2-40B4-BE49-F238E27FC236}">
                <a16:creationId xmlns:a16="http://schemas.microsoft.com/office/drawing/2014/main" id="{14085664-1C45-43DC-8DC2-B0C5AF56E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27F89890-C8E3-4432-ABAF-435E18C48C18}"/>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Szöveg helye 4">
            <a:extLst>
              <a:ext uri="{FF2B5EF4-FFF2-40B4-BE49-F238E27FC236}">
                <a16:creationId xmlns:a16="http://schemas.microsoft.com/office/drawing/2014/main" id="{2BBC4265-AE6F-45BA-B9DE-622D84C44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C2E2B360-81C5-4F4D-A6F8-F09276133C5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7" name="Dátum helye 6">
            <a:extLst>
              <a:ext uri="{FF2B5EF4-FFF2-40B4-BE49-F238E27FC236}">
                <a16:creationId xmlns:a16="http://schemas.microsoft.com/office/drawing/2014/main" id="{F65717BD-208E-4D2E-B6A3-96BDE4657746}"/>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8" name="Élőláb helye 7">
            <a:extLst>
              <a:ext uri="{FF2B5EF4-FFF2-40B4-BE49-F238E27FC236}">
                <a16:creationId xmlns:a16="http://schemas.microsoft.com/office/drawing/2014/main" id="{1FA2D1AB-42E8-499D-A5C4-39AACD723F3D}"/>
              </a:ext>
            </a:extLst>
          </p:cNvPr>
          <p:cNvSpPr>
            <a:spLocks noGrp="1"/>
          </p:cNvSpPr>
          <p:nvPr>
            <p:ph type="ftr" sz="quarter" idx="11"/>
          </p:nvPr>
        </p:nvSpPr>
        <p:spPr/>
        <p:txBody>
          <a:bodyPr/>
          <a:lstStyle/>
          <a:p>
            <a:endParaRPr lang="en-GB"/>
          </a:p>
        </p:txBody>
      </p:sp>
      <p:sp>
        <p:nvSpPr>
          <p:cNvPr id="9" name="Dia számának helye 8">
            <a:extLst>
              <a:ext uri="{FF2B5EF4-FFF2-40B4-BE49-F238E27FC236}">
                <a16:creationId xmlns:a16="http://schemas.microsoft.com/office/drawing/2014/main" id="{61103A08-FD77-4DA7-A6F0-E36778E4D46F}"/>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5779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05D71BA-FC27-47C6-BA58-CA5A23BC15C7}"/>
              </a:ext>
            </a:extLst>
          </p:cNvPr>
          <p:cNvSpPr>
            <a:spLocks noGrp="1"/>
          </p:cNvSpPr>
          <p:nvPr>
            <p:ph type="title"/>
          </p:nvPr>
        </p:nvSpPr>
        <p:spPr/>
        <p:txBody>
          <a:bodyPr/>
          <a:lstStyle/>
          <a:p>
            <a:r>
              <a:rPr lang="hu-HU"/>
              <a:t>Mintacím szerkesztése</a:t>
            </a:r>
            <a:endParaRPr lang="en-GB"/>
          </a:p>
        </p:txBody>
      </p:sp>
      <p:sp>
        <p:nvSpPr>
          <p:cNvPr id="3" name="Dátum helye 2">
            <a:extLst>
              <a:ext uri="{FF2B5EF4-FFF2-40B4-BE49-F238E27FC236}">
                <a16:creationId xmlns:a16="http://schemas.microsoft.com/office/drawing/2014/main" id="{C526B07A-DD52-4C7D-BF57-C1E73F56651F}"/>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4" name="Élőláb helye 3">
            <a:extLst>
              <a:ext uri="{FF2B5EF4-FFF2-40B4-BE49-F238E27FC236}">
                <a16:creationId xmlns:a16="http://schemas.microsoft.com/office/drawing/2014/main" id="{D7BA02D2-7BD6-4CF6-AA23-4326DABC730B}"/>
              </a:ext>
            </a:extLst>
          </p:cNvPr>
          <p:cNvSpPr>
            <a:spLocks noGrp="1"/>
          </p:cNvSpPr>
          <p:nvPr>
            <p:ph type="ftr" sz="quarter" idx="11"/>
          </p:nvPr>
        </p:nvSpPr>
        <p:spPr/>
        <p:txBody>
          <a:bodyPr/>
          <a:lstStyle/>
          <a:p>
            <a:endParaRPr lang="en-GB"/>
          </a:p>
        </p:txBody>
      </p:sp>
      <p:sp>
        <p:nvSpPr>
          <p:cNvPr id="5" name="Dia számának helye 4">
            <a:extLst>
              <a:ext uri="{FF2B5EF4-FFF2-40B4-BE49-F238E27FC236}">
                <a16:creationId xmlns:a16="http://schemas.microsoft.com/office/drawing/2014/main" id="{343B5734-9A16-426F-AE3E-9492C761B562}"/>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135161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16021350-A3EE-44F7-BAB3-24453F3B06ED}"/>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3" name="Élőláb helye 2">
            <a:extLst>
              <a:ext uri="{FF2B5EF4-FFF2-40B4-BE49-F238E27FC236}">
                <a16:creationId xmlns:a16="http://schemas.microsoft.com/office/drawing/2014/main" id="{C2832DD3-CBA1-4DBD-BBD9-13CBB56A06E8}"/>
              </a:ext>
            </a:extLst>
          </p:cNvPr>
          <p:cNvSpPr>
            <a:spLocks noGrp="1"/>
          </p:cNvSpPr>
          <p:nvPr>
            <p:ph type="ftr" sz="quarter" idx="11"/>
          </p:nvPr>
        </p:nvSpPr>
        <p:spPr/>
        <p:txBody>
          <a:bodyPr/>
          <a:lstStyle/>
          <a:p>
            <a:endParaRPr lang="en-GB"/>
          </a:p>
        </p:txBody>
      </p:sp>
      <p:sp>
        <p:nvSpPr>
          <p:cNvPr id="4" name="Dia számának helye 3">
            <a:extLst>
              <a:ext uri="{FF2B5EF4-FFF2-40B4-BE49-F238E27FC236}">
                <a16:creationId xmlns:a16="http://schemas.microsoft.com/office/drawing/2014/main" id="{78725888-D65B-49D3-9093-3FBA30D73AA4}"/>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171418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BBD61D-AEF4-4682-832C-D45C4B7208E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GB"/>
          </a:p>
        </p:txBody>
      </p:sp>
      <p:sp>
        <p:nvSpPr>
          <p:cNvPr id="3" name="Tartalom helye 2">
            <a:extLst>
              <a:ext uri="{FF2B5EF4-FFF2-40B4-BE49-F238E27FC236}">
                <a16:creationId xmlns:a16="http://schemas.microsoft.com/office/drawing/2014/main" id="{3E98F7F9-D213-471C-A392-7FE299CF3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Szöveg helye 3">
            <a:extLst>
              <a:ext uri="{FF2B5EF4-FFF2-40B4-BE49-F238E27FC236}">
                <a16:creationId xmlns:a16="http://schemas.microsoft.com/office/drawing/2014/main" id="{6A9BC90F-A0AD-4F12-97BB-F82588D6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6FD2887D-FC5A-4BA9-9503-A7D340E5D9E4}"/>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6" name="Élőláb helye 5">
            <a:extLst>
              <a:ext uri="{FF2B5EF4-FFF2-40B4-BE49-F238E27FC236}">
                <a16:creationId xmlns:a16="http://schemas.microsoft.com/office/drawing/2014/main" id="{C98643B9-A458-4D4E-8795-D42CDF41CEE3}"/>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0795469A-61CB-463B-A4A3-449EB9AFE25A}"/>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87951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CBC252B-C545-49A4-810F-4F64FADF3F4B}"/>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GB"/>
          </a:p>
        </p:txBody>
      </p:sp>
      <p:sp>
        <p:nvSpPr>
          <p:cNvPr id="3" name="Kép helye 2">
            <a:extLst>
              <a:ext uri="{FF2B5EF4-FFF2-40B4-BE49-F238E27FC236}">
                <a16:creationId xmlns:a16="http://schemas.microsoft.com/office/drawing/2014/main" id="{5C2C22FB-50BC-4857-B06F-0A4C53F8B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a:extLst>
              <a:ext uri="{FF2B5EF4-FFF2-40B4-BE49-F238E27FC236}">
                <a16:creationId xmlns:a16="http://schemas.microsoft.com/office/drawing/2014/main" id="{5AB8996D-C00B-4686-A0B6-4B2EDB4C8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45CD644C-CEB6-4CF0-AACB-6B3D91A4E7F7}"/>
              </a:ext>
            </a:extLst>
          </p:cNvPr>
          <p:cNvSpPr>
            <a:spLocks noGrp="1"/>
          </p:cNvSpPr>
          <p:nvPr>
            <p:ph type="dt" sz="half" idx="10"/>
          </p:nvPr>
        </p:nvSpPr>
        <p:spPr/>
        <p:txBody>
          <a:bodyPr/>
          <a:lstStyle/>
          <a:p>
            <a:fld id="{26B9D16C-DF5A-47EB-AB85-41E94CE4C818}" type="datetimeFigureOut">
              <a:rPr lang="en-GB" smtClean="0"/>
              <a:t>09/10/2020</a:t>
            </a:fld>
            <a:endParaRPr lang="en-GB"/>
          </a:p>
        </p:txBody>
      </p:sp>
      <p:sp>
        <p:nvSpPr>
          <p:cNvPr id="6" name="Élőláb helye 5">
            <a:extLst>
              <a:ext uri="{FF2B5EF4-FFF2-40B4-BE49-F238E27FC236}">
                <a16:creationId xmlns:a16="http://schemas.microsoft.com/office/drawing/2014/main" id="{8287D5B9-EEA7-441C-B396-32F0AAF4FB4F}"/>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C3ED8EC5-7FED-4407-BF34-0EBFD4A61F55}"/>
              </a:ext>
            </a:extLst>
          </p:cNvPr>
          <p:cNvSpPr>
            <a:spLocks noGrp="1"/>
          </p:cNvSpPr>
          <p:nvPr>
            <p:ph type="sldNum" sz="quarter" idx="12"/>
          </p:nvPr>
        </p:nvSpPr>
        <p:spPr/>
        <p:txBody>
          <a:bodyPr/>
          <a:lstStyle/>
          <a:p>
            <a:fld id="{86977D00-2D0E-4B1A-83CC-E682D9DB3A31}" type="slidenum">
              <a:rPr lang="en-GB" smtClean="0"/>
              <a:t>‹#›</a:t>
            </a:fld>
            <a:endParaRPr lang="en-GB"/>
          </a:p>
        </p:txBody>
      </p:sp>
    </p:spTree>
    <p:extLst>
      <p:ext uri="{BB962C8B-B14F-4D97-AF65-F5344CB8AC3E}">
        <p14:creationId xmlns:p14="http://schemas.microsoft.com/office/powerpoint/2010/main" val="372590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2F96C5A9-3A98-4A2B-9892-B080A60D4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GB"/>
          </a:p>
        </p:txBody>
      </p:sp>
      <p:sp>
        <p:nvSpPr>
          <p:cNvPr id="3" name="Szöveg helye 2">
            <a:extLst>
              <a:ext uri="{FF2B5EF4-FFF2-40B4-BE49-F238E27FC236}">
                <a16:creationId xmlns:a16="http://schemas.microsoft.com/office/drawing/2014/main" id="{D02DA8C4-6973-41A3-AC2E-52AA0E21D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14F7421A-C6F7-4078-889A-01D0E22E0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9D16C-DF5A-47EB-AB85-41E94CE4C818}" type="datetimeFigureOut">
              <a:rPr lang="en-GB" smtClean="0"/>
              <a:t>09/10/2020</a:t>
            </a:fld>
            <a:endParaRPr lang="en-GB"/>
          </a:p>
        </p:txBody>
      </p:sp>
      <p:sp>
        <p:nvSpPr>
          <p:cNvPr id="5" name="Élőláb helye 4">
            <a:extLst>
              <a:ext uri="{FF2B5EF4-FFF2-40B4-BE49-F238E27FC236}">
                <a16:creationId xmlns:a16="http://schemas.microsoft.com/office/drawing/2014/main" id="{39CD4CE9-AB3B-4579-9DC7-B4A50BAD4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a:extLst>
              <a:ext uri="{FF2B5EF4-FFF2-40B4-BE49-F238E27FC236}">
                <a16:creationId xmlns:a16="http://schemas.microsoft.com/office/drawing/2014/main" id="{3CDC6E49-FC27-4B9A-9333-05D9D8A1D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77D00-2D0E-4B1A-83CC-E682D9DB3A31}" type="slidenum">
              <a:rPr lang="en-GB" smtClean="0"/>
              <a:t>‹#›</a:t>
            </a:fld>
            <a:endParaRPr lang="en-GB"/>
          </a:p>
        </p:txBody>
      </p:sp>
    </p:spTree>
    <p:extLst>
      <p:ext uri="{BB962C8B-B14F-4D97-AF65-F5344CB8AC3E}">
        <p14:creationId xmlns:p14="http://schemas.microsoft.com/office/powerpoint/2010/main" val="117099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7CA2E9-B821-4E40-B358-3DBC67DE432A}"/>
              </a:ext>
            </a:extLst>
          </p:cNvPr>
          <p:cNvSpPr>
            <a:spLocks noGrp="1"/>
          </p:cNvSpPr>
          <p:nvPr>
            <p:ph type="ctrTitle"/>
          </p:nvPr>
        </p:nvSpPr>
        <p:spPr/>
        <p:txBody>
          <a:bodyPr>
            <a:normAutofit fontScale="90000"/>
          </a:bodyPr>
          <a:lstStyle/>
          <a:p>
            <a:r>
              <a:rPr lang="es-ES" sz="18500" dirty="0"/>
              <a:t>Angular X</a:t>
            </a:r>
            <a:endParaRPr lang="en-GB" sz="8000" dirty="0"/>
          </a:p>
        </p:txBody>
      </p:sp>
      <p:sp>
        <p:nvSpPr>
          <p:cNvPr id="3" name="Alcím 2">
            <a:extLst>
              <a:ext uri="{FF2B5EF4-FFF2-40B4-BE49-F238E27FC236}">
                <a16:creationId xmlns:a16="http://schemas.microsoft.com/office/drawing/2014/main" id="{6FB536B4-4050-4E03-88F8-7BE68B03AD6A}"/>
              </a:ext>
            </a:extLst>
          </p:cNvPr>
          <p:cNvSpPr>
            <a:spLocks noGrp="1"/>
          </p:cNvSpPr>
          <p:nvPr>
            <p:ph type="subTitle" idx="1"/>
          </p:nvPr>
        </p:nvSpPr>
        <p:spPr/>
        <p:txBody>
          <a:bodyPr>
            <a:normAutofit/>
          </a:bodyPr>
          <a:lstStyle/>
          <a:p>
            <a:r>
              <a:rPr lang="es-ES" sz="5400" dirty="0"/>
              <a:t>concept and</a:t>
            </a:r>
            <a:br>
              <a:rPr lang="es-ES" sz="5400" dirty="0"/>
            </a:br>
            <a:r>
              <a:rPr lang="es-ES" sz="5400" dirty="0"/>
              <a:t>clean code</a:t>
            </a:r>
            <a:endParaRPr lang="en-GB" sz="3200" dirty="0"/>
          </a:p>
        </p:txBody>
      </p:sp>
    </p:spTree>
    <p:extLst>
      <p:ext uri="{BB962C8B-B14F-4D97-AF65-F5344CB8AC3E}">
        <p14:creationId xmlns:p14="http://schemas.microsoft.com/office/powerpoint/2010/main" val="55984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60AFE3-2D3C-45AE-836F-FCDEE8C2AD6E}"/>
              </a:ext>
            </a:extLst>
          </p:cNvPr>
          <p:cNvSpPr>
            <a:spLocks noGrp="1"/>
          </p:cNvSpPr>
          <p:nvPr>
            <p:ph type="title"/>
          </p:nvPr>
        </p:nvSpPr>
        <p:spPr/>
        <p:txBody>
          <a:bodyPr/>
          <a:lstStyle/>
          <a:p>
            <a:r>
              <a:rPr lang="en-GB" dirty="0"/>
              <a:t>Component</a:t>
            </a:r>
          </a:p>
        </p:txBody>
      </p:sp>
      <p:sp>
        <p:nvSpPr>
          <p:cNvPr id="3" name="Tartalom helye 2">
            <a:extLst>
              <a:ext uri="{FF2B5EF4-FFF2-40B4-BE49-F238E27FC236}">
                <a16:creationId xmlns:a16="http://schemas.microsoft.com/office/drawing/2014/main" id="{1EA9B817-A7C9-4CE2-86A7-86AA3BD72B72}"/>
              </a:ext>
            </a:extLst>
          </p:cNvPr>
          <p:cNvSpPr>
            <a:spLocks noGrp="1"/>
          </p:cNvSpPr>
          <p:nvPr>
            <p:ph idx="1"/>
          </p:nvPr>
        </p:nvSpPr>
        <p:spPr/>
        <p:txBody>
          <a:bodyPr>
            <a:normAutofit lnSpcReduction="10000"/>
          </a:bodyPr>
          <a:lstStyle/>
          <a:p>
            <a:r>
              <a:rPr lang="en-GB" dirty="0"/>
              <a:t>Size of a component</a:t>
            </a:r>
          </a:p>
          <a:p>
            <a:pPr lvl="1"/>
            <a:r>
              <a:rPr lang="en-GB" dirty="0"/>
              <a:t>Pages</a:t>
            </a:r>
          </a:p>
          <a:p>
            <a:pPr lvl="1"/>
            <a:r>
              <a:rPr lang="en-GB" dirty="0"/>
              <a:t>Section</a:t>
            </a:r>
          </a:p>
          <a:p>
            <a:pPr lvl="1"/>
            <a:r>
              <a:rPr lang="en-GB" dirty="0" err="1"/>
              <a:t>Microcomponents</a:t>
            </a:r>
            <a:endParaRPr lang="en-GB" dirty="0"/>
          </a:p>
          <a:p>
            <a:pPr lvl="1"/>
            <a:endParaRPr lang="en-GB" dirty="0"/>
          </a:p>
          <a:p>
            <a:r>
              <a:rPr lang="en-GB" dirty="0"/>
              <a:t>Component data handling</a:t>
            </a:r>
          </a:p>
          <a:p>
            <a:pPr lvl="1"/>
            <a:r>
              <a:rPr lang="en-GB" dirty="0"/>
              <a:t>Input - Output</a:t>
            </a:r>
          </a:p>
          <a:p>
            <a:pPr lvl="1"/>
            <a:r>
              <a:rPr lang="en-GB" dirty="0"/>
              <a:t>Service</a:t>
            </a:r>
          </a:p>
          <a:p>
            <a:endParaRPr lang="en-GB" dirty="0"/>
          </a:p>
          <a:p>
            <a:r>
              <a:rPr lang="en-GB" dirty="0"/>
              <a:t>Dynamic Components</a:t>
            </a:r>
          </a:p>
        </p:txBody>
      </p:sp>
    </p:spTree>
    <p:extLst>
      <p:ext uri="{BB962C8B-B14F-4D97-AF65-F5344CB8AC3E}">
        <p14:creationId xmlns:p14="http://schemas.microsoft.com/office/powerpoint/2010/main" val="1059431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BDEB9D-6C7A-4A75-9F03-98B51AEAB126}"/>
              </a:ext>
            </a:extLst>
          </p:cNvPr>
          <p:cNvSpPr>
            <a:spLocks noGrp="1"/>
          </p:cNvSpPr>
          <p:nvPr>
            <p:ph type="title"/>
          </p:nvPr>
        </p:nvSpPr>
        <p:spPr>
          <a:xfrm>
            <a:off x="838200" y="284903"/>
            <a:ext cx="10515600" cy="1325563"/>
          </a:xfrm>
        </p:spPr>
        <p:txBody>
          <a:bodyPr/>
          <a:lstStyle/>
          <a:p>
            <a:r>
              <a:rPr lang="en-GB" dirty="0"/>
              <a:t>Dynamic elements</a:t>
            </a:r>
          </a:p>
        </p:txBody>
      </p:sp>
      <p:sp>
        <p:nvSpPr>
          <p:cNvPr id="3" name="Tartalom helye 2">
            <a:extLst>
              <a:ext uri="{FF2B5EF4-FFF2-40B4-BE49-F238E27FC236}">
                <a16:creationId xmlns:a16="http://schemas.microsoft.com/office/drawing/2014/main" id="{447D103C-472A-4D51-961B-03B30A107DB7}"/>
              </a:ext>
            </a:extLst>
          </p:cNvPr>
          <p:cNvSpPr>
            <a:spLocks noGrp="1"/>
          </p:cNvSpPr>
          <p:nvPr>
            <p:ph idx="1"/>
          </p:nvPr>
        </p:nvSpPr>
        <p:spPr>
          <a:xfrm>
            <a:off x="838200" y="1317072"/>
            <a:ext cx="10515600" cy="4490559"/>
          </a:xfrm>
        </p:spPr>
        <p:txBody>
          <a:bodyPr>
            <a:normAutofit fontScale="62500" lnSpcReduction="20000"/>
          </a:bodyPr>
          <a:lstStyle/>
          <a:p>
            <a:r>
              <a:rPr lang="en-GB" dirty="0"/>
              <a:t>Dynamic examples:</a:t>
            </a:r>
          </a:p>
          <a:p>
            <a:pPr lvl="1"/>
            <a:r>
              <a:rPr lang="en-GB" dirty="0"/>
              <a:t>Button</a:t>
            </a:r>
          </a:p>
          <a:p>
            <a:pPr lvl="2"/>
            <a:r>
              <a:rPr lang="en-GB" dirty="0"/>
              <a:t>An icon button for example that holds specific functions, like routing, save, cancel, etc</a:t>
            </a:r>
          </a:p>
          <a:p>
            <a:pPr lvl="1"/>
            <a:r>
              <a:rPr lang="en-GB" dirty="0"/>
              <a:t>Input</a:t>
            </a:r>
          </a:p>
          <a:p>
            <a:pPr lvl="2"/>
            <a:r>
              <a:rPr lang="en-GB" dirty="0"/>
              <a:t>A component that can be a select, multiselect, checkbox, </a:t>
            </a:r>
            <a:r>
              <a:rPr lang="en-GB" dirty="0" err="1"/>
              <a:t>textarea</a:t>
            </a:r>
            <a:r>
              <a:rPr lang="en-GB" dirty="0"/>
              <a:t>, </a:t>
            </a:r>
            <a:r>
              <a:rPr lang="en-GB" dirty="0" err="1"/>
              <a:t>fileUpload</a:t>
            </a:r>
            <a:r>
              <a:rPr lang="en-GB" dirty="0"/>
              <a:t>, or anything that implemented for the project. And can be handled changed by a few lines of code.</a:t>
            </a:r>
          </a:p>
          <a:p>
            <a:pPr lvl="1"/>
            <a:r>
              <a:rPr lang="en-GB" dirty="0"/>
              <a:t>Form</a:t>
            </a:r>
          </a:p>
          <a:p>
            <a:pPr lvl="2"/>
            <a:r>
              <a:rPr lang="en-GB" dirty="0"/>
              <a:t>With the </a:t>
            </a:r>
            <a:r>
              <a:rPr lang="en-GB" dirty="0" err="1"/>
              <a:t>DynamicInputComponent</a:t>
            </a:r>
            <a:r>
              <a:rPr lang="en-GB" dirty="0"/>
              <a:t> we easily can create whole forms dynamically, also can create the whole Form handling only once.</a:t>
            </a:r>
          </a:p>
          <a:p>
            <a:pPr lvl="1"/>
            <a:r>
              <a:rPr lang="en-GB" dirty="0"/>
              <a:t>Pipe</a:t>
            </a:r>
          </a:p>
          <a:p>
            <a:pPr lvl="2"/>
            <a:r>
              <a:rPr lang="en-GB" dirty="0"/>
              <a:t>A dynamic pipe could decide which pipe should it use depending on the name of the code</a:t>
            </a:r>
          </a:p>
          <a:p>
            <a:pPr lvl="1"/>
            <a:r>
              <a:rPr lang="en-GB" dirty="0"/>
              <a:t>Table</a:t>
            </a:r>
          </a:p>
          <a:p>
            <a:pPr lvl="2"/>
            <a:r>
              <a:rPr lang="en-GB" dirty="0"/>
              <a:t>A dynamic table is almost the commonly implemented dynamic component, that uses a simple model to decide how many columns should it display, or which data should it use</a:t>
            </a:r>
          </a:p>
          <a:p>
            <a:pPr lvl="2"/>
            <a:r>
              <a:rPr lang="en-GB" dirty="0"/>
              <a:t>Also the possibilities are infinite, e.g.: can implement an infinite scrollable table that can be use anywhere in the project, or can put dynamic forms, or pipes in it</a:t>
            </a:r>
          </a:p>
          <a:p>
            <a:pPr lvl="1"/>
            <a:r>
              <a:rPr lang="en-GB" dirty="0"/>
              <a:t>Dialog</a:t>
            </a:r>
          </a:p>
          <a:p>
            <a:pPr lvl="2"/>
            <a:r>
              <a:rPr lang="en-GB" dirty="0"/>
              <a:t>A dynamic dialog can be a simple confirm pop-up, that uses custom header and messages, or can use any other component as content</a:t>
            </a:r>
          </a:p>
          <a:p>
            <a:pPr lvl="1"/>
            <a:r>
              <a:rPr lang="en-GB" dirty="0"/>
              <a:t>Page</a:t>
            </a:r>
          </a:p>
          <a:p>
            <a:pPr lvl="2"/>
            <a:r>
              <a:rPr lang="en-GB" dirty="0"/>
              <a:t>e.g.: search, details</a:t>
            </a:r>
          </a:p>
          <a:p>
            <a:pPr lvl="1"/>
            <a:r>
              <a:rPr lang="en-GB" dirty="0"/>
              <a:t>Service</a:t>
            </a:r>
          </a:p>
          <a:p>
            <a:pPr lvl="2"/>
            <a:r>
              <a:rPr lang="en-GB" dirty="0"/>
              <a:t>There are services like data or API services, that uses the same methods over and over again but with slightly different options, Types, methods. You can implement scheme services for these actions to implement them with the least effort.</a:t>
            </a:r>
          </a:p>
        </p:txBody>
      </p:sp>
      <p:sp>
        <p:nvSpPr>
          <p:cNvPr id="4" name="Szövegdoboz 3">
            <a:extLst>
              <a:ext uri="{FF2B5EF4-FFF2-40B4-BE49-F238E27FC236}">
                <a16:creationId xmlns:a16="http://schemas.microsoft.com/office/drawing/2014/main" id="{40241414-8F6C-4C28-837F-AD44AF775BD6}"/>
              </a:ext>
            </a:extLst>
          </p:cNvPr>
          <p:cNvSpPr txBox="1"/>
          <p:nvPr/>
        </p:nvSpPr>
        <p:spPr>
          <a:xfrm>
            <a:off x="4337108" y="5807631"/>
            <a:ext cx="7016692" cy="461665"/>
          </a:xfrm>
          <a:prstGeom prst="rect">
            <a:avLst/>
          </a:prstGeom>
          <a:noFill/>
        </p:spPr>
        <p:txBody>
          <a:bodyPr wrap="square" rtlCol="0">
            <a:spAutoFit/>
          </a:bodyPr>
          <a:lstStyle/>
          <a:p>
            <a:pPr algn="r"/>
            <a:r>
              <a:rPr lang="en-GB" sz="2400" dirty="0"/>
              <a:t>This is the way…</a:t>
            </a:r>
          </a:p>
        </p:txBody>
      </p:sp>
    </p:spTree>
    <p:extLst>
      <p:ext uri="{BB962C8B-B14F-4D97-AF65-F5344CB8AC3E}">
        <p14:creationId xmlns:p14="http://schemas.microsoft.com/office/powerpoint/2010/main" val="366285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2F48D5-4019-414B-AA41-EC6D10F42B52}"/>
              </a:ext>
            </a:extLst>
          </p:cNvPr>
          <p:cNvSpPr>
            <a:spLocks noGrp="1"/>
          </p:cNvSpPr>
          <p:nvPr>
            <p:ph type="title"/>
          </p:nvPr>
        </p:nvSpPr>
        <p:spPr>
          <a:xfrm>
            <a:off x="838200" y="1714474"/>
            <a:ext cx="10515600" cy="3429051"/>
          </a:xfrm>
        </p:spPr>
        <p:txBody>
          <a:bodyPr>
            <a:normAutofit/>
          </a:bodyPr>
          <a:lstStyle/>
          <a:p>
            <a:pPr algn="ctr"/>
            <a:r>
              <a:rPr lang="en-GB" sz="9600" dirty="0"/>
              <a:t>END</a:t>
            </a:r>
          </a:p>
        </p:txBody>
      </p:sp>
    </p:spTree>
    <p:extLst>
      <p:ext uri="{BB962C8B-B14F-4D97-AF65-F5344CB8AC3E}">
        <p14:creationId xmlns:p14="http://schemas.microsoft.com/office/powerpoint/2010/main" val="1342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7794A8-1115-4711-B4E9-F20B54A1FCA3}"/>
              </a:ext>
            </a:extLst>
          </p:cNvPr>
          <p:cNvSpPr>
            <a:spLocks noGrp="1"/>
          </p:cNvSpPr>
          <p:nvPr>
            <p:ph type="title"/>
          </p:nvPr>
        </p:nvSpPr>
        <p:spPr/>
        <p:txBody>
          <a:bodyPr/>
          <a:lstStyle/>
          <a:p>
            <a:r>
              <a:rPr lang="en-GB" dirty="0"/>
              <a:t>The things about Angular I won’t speak</a:t>
            </a:r>
          </a:p>
        </p:txBody>
      </p:sp>
      <p:sp>
        <p:nvSpPr>
          <p:cNvPr id="3" name="Tartalom helye 2">
            <a:extLst>
              <a:ext uri="{FF2B5EF4-FFF2-40B4-BE49-F238E27FC236}">
                <a16:creationId xmlns:a16="http://schemas.microsoft.com/office/drawing/2014/main" id="{5F8E5486-CD90-4B7D-A809-722D0FF61FD2}"/>
              </a:ext>
            </a:extLst>
          </p:cNvPr>
          <p:cNvSpPr>
            <a:spLocks noGrp="1"/>
          </p:cNvSpPr>
          <p:nvPr>
            <p:ph idx="1"/>
          </p:nvPr>
        </p:nvSpPr>
        <p:spPr/>
        <p:txBody>
          <a:bodyPr/>
          <a:lstStyle/>
          <a:p>
            <a:r>
              <a:rPr lang="en-GB" dirty="0"/>
              <a:t>What is Angular</a:t>
            </a:r>
          </a:p>
          <a:p>
            <a:r>
              <a:rPr lang="en-GB" dirty="0"/>
              <a:t>Angular is a single page application.</a:t>
            </a:r>
          </a:p>
          <a:p>
            <a:pPr lvl="1"/>
            <a:r>
              <a:rPr lang="en-GB" dirty="0"/>
              <a:t>It’s about script driven interface assembly.</a:t>
            </a:r>
          </a:p>
          <a:p>
            <a:r>
              <a:rPr lang="en-GB" dirty="0"/>
              <a:t>What actually Angular CLI serve and build do</a:t>
            </a:r>
          </a:p>
          <a:p>
            <a:pPr lvl="1"/>
            <a:r>
              <a:rPr lang="en-GB" dirty="0"/>
              <a:t>Compiles to JS, encrypts, trims, etc</a:t>
            </a:r>
          </a:p>
          <a:p>
            <a:endParaRPr lang="en-GB" dirty="0"/>
          </a:p>
        </p:txBody>
      </p:sp>
    </p:spTree>
    <p:extLst>
      <p:ext uri="{BB962C8B-B14F-4D97-AF65-F5344CB8AC3E}">
        <p14:creationId xmlns:p14="http://schemas.microsoft.com/office/powerpoint/2010/main" val="77679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ECF0E0-D6ED-4207-9BEA-4DF25485E634}"/>
              </a:ext>
            </a:extLst>
          </p:cNvPr>
          <p:cNvSpPr>
            <a:spLocks noGrp="1"/>
          </p:cNvSpPr>
          <p:nvPr>
            <p:ph type="title"/>
          </p:nvPr>
        </p:nvSpPr>
        <p:spPr/>
        <p:txBody>
          <a:bodyPr/>
          <a:lstStyle/>
          <a:p>
            <a:r>
              <a:rPr lang="en-GB" dirty="0"/>
              <a:t>Angular typical struct elements</a:t>
            </a:r>
          </a:p>
        </p:txBody>
      </p:sp>
      <p:sp>
        <p:nvSpPr>
          <p:cNvPr id="3" name="Tartalom helye 2">
            <a:extLst>
              <a:ext uri="{FF2B5EF4-FFF2-40B4-BE49-F238E27FC236}">
                <a16:creationId xmlns:a16="http://schemas.microsoft.com/office/drawing/2014/main" id="{4FC9858E-CE0A-474F-88F1-AFFD8C8A96CE}"/>
              </a:ext>
            </a:extLst>
          </p:cNvPr>
          <p:cNvSpPr>
            <a:spLocks noGrp="1"/>
          </p:cNvSpPr>
          <p:nvPr>
            <p:ph sz="half" idx="1"/>
          </p:nvPr>
        </p:nvSpPr>
        <p:spPr/>
        <p:txBody>
          <a:bodyPr/>
          <a:lstStyle/>
          <a:p>
            <a:r>
              <a:rPr lang="en-GB" dirty="0"/>
              <a:t>Component</a:t>
            </a:r>
          </a:p>
          <a:p>
            <a:pPr lvl="1"/>
            <a:r>
              <a:rPr lang="en-GB" dirty="0"/>
              <a:t>Page</a:t>
            </a:r>
          </a:p>
          <a:p>
            <a:pPr lvl="1"/>
            <a:r>
              <a:rPr lang="en-GB" dirty="0"/>
              <a:t>Small component</a:t>
            </a:r>
          </a:p>
          <a:p>
            <a:pPr lvl="1"/>
            <a:r>
              <a:rPr lang="en-GB" dirty="0" err="1"/>
              <a:t>Microcomponent</a:t>
            </a:r>
            <a:endParaRPr lang="en-GB" dirty="0"/>
          </a:p>
          <a:p>
            <a:pPr lvl="1"/>
            <a:r>
              <a:rPr lang="en-GB" dirty="0"/>
              <a:t>Dynamic component</a:t>
            </a:r>
          </a:p>
          <a:p>
            <a:r>
              <a:rPr lang="en-GB" dirty="0"/>
              <a:t>Service</a:t>
            </a:r>
          </a:p>
          <a:p>
            <a:pPr lvl="1"/>
            <a:r>
              <a:rPr lang="en-GB" dirty="0"/>
              <a:t>Control service</a:t>
            </a:r>
          </a:p>
          <a:p>
            <a:pPr lvl="1"/>
            <a:r>
              <a:rPr lang="en-GB" dirty="0" err="1"/>
              <a:t>Api</a:t>
            </a:r>
            <a:r>
              <a:rPr lang="en-GB" dirty="0"/>
              <a:t> service</a:t>
            </a:r>
          </a:p>
          <a:p>
            <a:pPr lvl="1"/>
            <a:r>
              <a:rPr lang="en-GB" dirty="0"/>
              <a:t>Data service</a:t>
            </a:r>
          </a:p>
          <a:p>
            <a:endParaRPr lang="en-GB" dirty="0"/>
          </a:p>
        </p:txBody>
      </p:sp>
      <p:sp>
        <p:nvSpPr>
          <p:cNvPr id="4" name="Tartalom helye 3">
            <a:extLst>
              <a:ext uri="{FF2B5EF4-FFF2-40B4-BE49-F238E27FC236}">
                <a16:creationId xmlns:a16="http://schemas.microsoft.com/office/drawing/2014/main" id="{08EE4089-C06F-4327-93F4-814F52D241B8}"/>
              </a:ext>
            </a:extLst>
          </p:cNvPr>
          <p:cNvSpPr>
            <a:spLocks noGrp="1"/>
          </p:cNvSpPr>
          <p:nvPr>
            <p:ph sz="half" idx="2"/>
          </p:nvPr>
        </p:nvSpPr>
        <p:spPr/>
        <p:txBody>
          <a:bodyPr/>
          <a:lstStyle/>
          <a:p>
            <a:r>
              <a:rPr lang="en-GB" dirty="0"/>
              <a:t>Pipe</a:t>
            </a:r>
          </a:p>
          <a:p>
            <a:pPr lvl="1"/>
            <a:r>
              <a:rPr lang="en-GB" dirty="0"/>
              <a:t>Massive dynamic pipe</a:t>
            </a:r>
          </a:p>
          <a:p>
            <a:pPr lvl="1"/>
            <a:r>
              <a:rPr lang="en-GB" dirty="0"/>
              <a:t>Special pipe</a:t>
            </a:r>
          </a:p>
          <a:p>
            <a:r>
              <a:rPr lang="en-GB" dirty="0"/>
              <a:t>Model</a:t>
            </a:r>
          </a:p>
          <a:p>
            <a:pPr lvl="1"/>
            <a:r>
              <a:rPr lang="en-GB" dirty="0"/>
              <a:t>Constructor</a:t>
            </a:r>
          </a:p>
          <a:p>
            <a:pPr lvl="1"/>
            <a:r>
              <a:rPr lang="en-GB" dirty="0"/>
              <a:t>Extended model</a:t>
            </a:r>
          </a:p>
          <a:p>
            <a:r>
              <a:rPr lang="en-GB" dirty="0"/>
              <a:t>Module</a:t>
            </a:r>
          </a:p>
          <a:p>
            <a:pPr lvl="1"/>
            <a:r>
              <a:rPr lang="en-GB" dirty="0"/>
              <a:t>Shared module</a:t>
            </a:r>
          </a:p>
          <a:p>
            <a:pPr lvl="1"/>
            <a:r>
              <a:rPr lang="en-GB" dirty="0"/>
              <a:t>Lazy loaded module</a:t>
            </a:r>
          </a:p>
          <a:p>
            <a:endParaRPr lang="en-GB" dirty="0"/>
          </a:p>
        </p:txBody>
      </p:sp>
    </p:spTree>
    <p:extLst>
      <p:ext uri="{BB962C8B-B14F-4D97-AF65-F5344CB8AC3E}">
        <p14:creationId xmlns:p14="http://schemas.microsoft.com/office/powerpoint/2010/main" val="168750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artalom helye 2">
            <a:extLst>
              <a:ext uri="{FF2B5EF4-FFF2-40B4-BE49-F238E27FC236}">
                <a16:creationId xmlns:a16="http://schemas.microsoft.com/office/drawing/2014/main" id="{BCF27D8B-F64A-4EDB-8749-B5618D5FC282}"/>
              </a:ext>
            </a:extLst>
          </p:cNvPr>
          <p:cNvSpPr txBox="1">
            <a:spLocks/>
          </p:cNvSpPr>
          <p:nvPr/>
        </p:nvSpPr>
        <p:spPr>
          <a:xfrm>
            <a:off x="838200" y="3016251"/>
            <a:ext cx="4779121" cy="523797"/>
          </a:xfrm>
          <a:prstGeom prst="rect">
            <a:avLst/>
          </a:prstGeom>
          <a:solidFill>
            <a:srgbClr val="FF0000">
              <a:alpha val="9804"/>
            </a:srgb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Pipe</a:t>
            </a:r>
          </a:p>
        </p:txBody>
      </p:sp>
      <p:sp>
        <p:nvSpPr>
          <p:cNvPr id="28" name="Szövegdoboz 27">
            <a:extLst>
              <a:ext uri="{FF2B5EF4-FFF2-40B4-BE49-F238E27FC236}">
                <a16:creationId xmlns:a16="http://schemas.microsoft.com/office/drawing/2014/main" id="{E3B4A0C5-8742-4757-97A5-73E7457E2EB4}"/>
              </a:ext>
            </a:extLst>
          </p:cNvPr>
          <p:cNvSpPr txBox="1"/>
          <p:nvPr/>
        </p:nvSpPr>
        <p:spPr>
          <a:xfrm>
            <a:off x="4121288" y="2942232"/>
            <a:ext cx="3551337" cy="2308324"/>
          </a:xfrm>
          <a:prstGeom prst="rect">
            <a:avLst/>
          </a:prstGeom>
          <a:solidFill>
            <a:srgbClr val="3333FF">
              <a:alpha val="10196"/>
            </a:srgbClr>
          </a:solidFill>
          <a:ln>
            <a:solidFill>
              <a:schemeClr val="tx1"/>
            </a:solidFill>
          </a:ln>
        </p:spPr>
        <p:txBody>
          <a:bodyPr wrap="square" rtlCol="0">
            <a:spAutoFit/>
          </a:bodyPr>
          <a:lstStyle/>
          <a:p>
            <a:pPr algn="r"/>
            <a:endParaRPr lang="en-GB" dirty="0"/>
          </a:p>
          <a:p>
            <a:pPr algn="r"/>
            <a:endParaRPr lang="en-GB" dirty="0"/>
          </a:p>
          <a:p>
            <a:pPr algn="r"/>
            <a:endParaRPr lang="en-GB" dirty="0"/>
          </a:p>
          <a:p>
            <a:pPr algn="r"/>
            <a:endParaRPr lang="en-GB" dirty="0"/>
          </a:p>
          <a:p>
            <a:pPr algn="r"/>
            <a:endParaRPr lang="en-GB" dirty="0"/>
          </a:p>
          <a:p>
            <a:pPr algn="r"/>
            <a:endParaRPr lang="en-GB" dirty="0"/>
          </a:p>
          <a:p>
            <a:pPr algn="r"/>
            <a:endParaRPr lang="en-GB" dirty="0"/>
          </a:p>
          <a:p>
            <a:pPr algn="r"/>
            <a:r>
              <a:rPr lang="en-GB" dirty="0"/>
              <a:t>Model</a:t>
            </a:r>
          </a:p>
        </p:txBody>
      </p:sp>
      <p:sp>
        <p:nvSpPr>
          <p:cNvPr id="26" name="Szövegdoboz 25">
            <a:extLst>
              <a:ext uri="{FF2B5EF4-FFF2-40B4-BE49-F238E27FC236}">
                <a16:creationId xmlns:a16="http://schemas.microsoft.com/office/drawing/2014/main" id="{3240A5E1-09BE-4333-A4B3-A1056D8B1091}"/>
              </a:ext>
            </a:extLst>
          </p:cNvPr>
          <p:cNvSpPr txBox="1"/>
          <p:nvPr/>
        </p:nvSpPr>
        <p:spPr>
          <a:xfrm>
            <a:off x="2202815" y="1690688"/>
            <a:ext cx="4515027" cy="2185214"/>
          </a:xfrm>
          <a:prstGeom prst="rect">
            <a:avLst/>
          </a:prstGeom>
          <a:solidFill>
            <a:srgbClr val="FFFF00">
              <a:alpha val="10196"/>
            </a:srgbClr>
          </a:solidFill>
          <a:ln>
            <a:solidFill>
              <a:schemeClr val="tx1"/>
            </a:solidFill>
          </a:ln>
        </p:spPr>
        <p:txBody>
          <a:bodyPr wrap="square" rtlCol="0">
            <a:spAutoFit/>
          </a:bodyPr>
          <a:lstStyle/>
          <a:p>
            <a:r>
              <a:rPr lang="en-GB" sz="2800" dirty="0"/>
              <a:t>Component</a:t>
            </a:r>
          </a:p>
          <a:p>
            <a:endParaRPr lang="en-GB" dirty="0"/>
          </a:p>
          <a:p>
            <a:endParaRPr lang="en-GB" dirty="0"/>
          </a:p>
          <a:p>
            <a:endParaRPr lang="en-GB" dirty="0"/>
          </a:p>
          <a:p>
            <a:endParaRPr lang="en-GB" dirty="0"/>
          </a:p>
          <a:p>
            <a:endParaRPr lang="en-GB" dirty="0"/>
          </a:p>
          <a:p>
            <a:endParaRPr lang="en-GB" dirty="0"/>
          </a:p>
        </p:txBody>
      </p:sp>
      <p:sp>
        <p:nvSpPr>
          <p:cNvPr id="2" name="Cím 1">
            <a:extLst>
              <a:ext uri="{FF2B5EF4-FFF2-40B4-BE49-F238E27FC236}">
                <a16:creationId xmlns:a16="http://schemas.microsoft.com/office/drawing/2014/main" id="{7FE10B4E-D764-4F67-A56D-663D4B7E28C9}"/>
              </a:ext>
            </a:extLst>
          </p:cNvPr>
          <p:cNvSpPr>
            <a:spLocks noGrp="1"/>
          </p:cNvSpPr>
          <p:nvPr>
            <p:ph type="title"/>
          </p:nvPr>
        </p:nvSpPr>
        <p:spPr/>
        <p:txBody>
          <a:bodyPr/>
          <a:lstStyle/>
          <a:p>
            <a:r>
              <a:rPr lang="en-GB" dirty="0"/>
              <a:t>Ordinary Angular project data flow</a:t>
            </a:r>
          </a:p>
        </p:txBody>
      </p:sp>
      <p:sp>
        <p:nvSpPr>
          <p:cNvPr id="3" name="Tartalom helye 2">
            <a:extLst>
              <a:ext uri="{FF2B5EF4-FFF2-40B4-BE49-F238E27FC236}">
                <a16:creationId xmlns:a16="http://schemas.microsoft.com/office/drawing/2014/main" id="{6AC60769-74F2-4EED-BD06-E7DD10ED5766}"/>
              </a:ext>
            </a:extLst>
          </p:cNvPr>
          <p:cNvSpPr>
            <a:spLocks noGrp="1"/>
          </p:cNvSpPr>
          <p:nvPr>
            <p:ph idx="1"/>
          </p:nvPr>
        </p:nvSpPr>
        <p:spPr>
          <a:xfrm>
            <a:off x="4439024" y="1896668"/>
            <a:ext cx="2190926" cy="481347"/>
          </a:xfrm>
          <a:solidFill>
            <a:srgbClr val="FF0000">
              <a:alpha val="10196"/>
            </a:srgbClr>
          </a:solidFill>
          <a:ln>
            <a:solidFill>
              <a:schemeClr val="tx1"/>
            </a:solidFill>
          </a:ln>
        </p:spPr>
        <p:txBody>
          <a:bodyPr/>
          <a:lstStyle/>
          <a:p>
            <a:pPr marL="0" indent="0" algn="ctr">
              <a:buNone/>
            </a:pPr>
            <a:r>
              <a:rPr lang="en-GB" dirty="0"/>
              <a:t>Form</a:t>
            </a:r>
          </a:p>
        </p:txBody>
      </p:sp>
      <p:sp>
        <p:nvSpPr>
          <p:cNvPr id="8" name="Tartalom helye 2">
            <a:extLst>
              <a:ext uri="{FF2B5EF4-FFF2-40B4-BE49-F238E27FC236}">
                <a16:creationId xmlns:a16="http://schemas.microsoft.com/office/drawing/2014/main" id="{2A2BB75D-0D5C-46AC-BFE7-042BF7C52FB7}"/>
              </a:ext>
            </a:extLst>
          </p:cNvPr>
          <p:cNvSpPr txBox="1">
            <a:spLocks/>
          </p:cNvSpPr>
          <p:nvPr/>
        </p:nvSpPr>
        <p:spPr>
          <a:xfrm>
            <a:off x="2202815" y="4081882"/>
            <a:ext cx="4515027" cy="481347"/>
          </a:xfrm>
          <a:prstGeom prst="rect">
            <a:avLst/>
          </a:prstGeom>
          <a:solidFill>
            <a:srgbClr val="00FF00">
              <a:alpha val="10196"/>
            </a:srgb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Data Service</a:t>
            </a:r>
          </a:p>
        </p:txBody>
      </p:sp>
      <p:sp>
        <p:nvSpPr>
          <p:cNvPr id="9" name="Tartalom helye 2">
            <a:extLst>
              <a:ext uri="{FF2B5EF4-FFF2-40B4-BE49-F238E27FC236}">
                <a16:creationId xmlns:a16="http://schemas.microsoft.com/office/drawing/2014/main" id="{38123598-CE5A-41D5-B75B-A650FDB778C9}"/>
              </a:ext>
            </a:extLst>
          </p:cNvPr>
          <p:cNvSpPr txBox="1">
            <a:spLocks/>
          </p:cNvSpPr>
          <p:nvPr/>
        </p:nvSpPr>
        <p:spPr>
          <a:xfrm>
            <a:off x="2202815" y="4769209"/>
            <a:ext cx="4515027" cy="481347"/>
          </a:xfrm>
          <a:prstGeom prst="rect">
            <a:avLst/>
          </a:prstGeom>
          <a:solidFill>
            <a:srgbClr val="CC9900">
              <a:alpha val="10196"/>
            </a:srgb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API Service</a:t>
            </a:r>
          </a:p>
        </p:txBody>
      </p:sp>
      <p:sp>
        <p:nvSpPr>
          <p:cNvPr id="10" name="Tartalom helye 2">
            <a:extLst>
              <a:ext uri="{FF2B5EF4-FFF2-40B4-BE49-F238E27FC236}">
                <a16:creationId xmlns:a16="http://schemas.microsoft.com/office/drawing/2014/main" id="{ADAB9413-3E7D-4932-92D0-A783B6B32222}"/>
              </a:ext>
            </a:extLst>
          </p:cNvPr>
          <p:cNvSpPr txBox="1">
            <a:spLocks/>
          </p:cNvSpPr>
          <p:nvPr/>
        </p:nvSpPr>
        <p:spPr>
          <a:xfrm>
            <a:off x="2202816" y="5792390"/>
            <a:ext cx="5469810" cy="481347"/>
          </a:xfrm>
          <a:prstGeom prst="rect">
            <a:avLst/>
          </a:prstGeom>
          <a:solidFill>
            <a:srgbClr val="000000">
              <a:alpha val="10196"/>
            </a:srgb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Server</a:t>
            </a:r>
          </a:p>
        </p:txBody>
      </p:sp>
      <p:sp>
        <p:nvSpPr>
          <p:cNvPr id="27" name="Szövegdoboz 26">
            <a:extLst>
              <a:ext uri="{FF2B5EF4-FFF2-40B4-BE49-F238E27FC236}">
                <a16:creationId xmlns:a16="http://schemas.microsoft.com/office/drawing/2014/main" id="{7AE6C756-C3DA-403E-95C0-61DD50CD675B}"/>
              </a:ext>
            </a:extLst>
          </p:cNvPr>
          <p:cNvSpPr txBox="1"/>
          <p:nvPr/>
        </p:nvSpPr>
        <p:spPr>
          <a:xfrm>
            <a:off x="6192321" y="5848397"/>
            <a:ext cx="1480306" cy="369332"/>
          </a:xfrm>
          <a:prstGeom prst="rect">
            <a:avLst/>
          </a:prstGeom>
          <a:noFill/>
          <a:ln>
            <a:solidFill>
              <a:schemeClr val="tx1"/>
            </a:solidFill>
          </a:ln>
        </p:spPr>
        <p:txBody>
          <a:bodyPr wrap="square" rtlCol="0">
            <a:spAutoFit/>
          </a:bodyPr>
          <a:lstStyle/>
          <a:p>
            <a:pPr algn="ctr"/>
            <a:r>
              <a:rPr lang="en-GB" dirty="0"/>
              <a:t>DTO</a:t>
            </a:r>
          </a:p>
        </p:txBody>
      </p:sp>
      <p:cxnSp>
        <p:nvCxnSpPr>
          <p:cNvPr id="31" name="Egyenes összekötő nyíllal 30">
            <a:extLst>
              <a:ext uri="{FF2B5EF4-FFF2-40B4-BE49-F238E27FC236}">
                <a16:creationId xmlns:a16="http://schemas.microsoft.com/office/drawing/2014/main" id="{BA906276-EB99-4624-824B-614E0C301382}"/>
              </a:ext>
            </a:extLst>
          </p:cNvPr>
          <p:cNvCxnSpPr>
            <a:cxnSpLocks/>
          </p:cNvCxnSpPr>
          <p:nvPr/>
        </p:nvCxnSpPr>
        <p:spPr>
          <a:xfrm flipV="1">
            <a:off x="6033475" y="2378015"/>
            <a:ext cx="0" cy="63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Szövegdoboz 33">
            <a:extLst>
              <a:ext uri="{FF2B5EF4-FFF2-40B4-BE49-F238E27FC236}">
                <a16:creationId xmlns:a16="http://schemas.microsoft.com/office/drawing/2014/main" id="{AC90DAE6-18EB-4222-A739-CCFC14514C5C}"/>
              </a:ext>
            </a:extLst>
          </p:cNvPr>
          <p:cNvSpPr txBox="1"/>
          <p:nvPr/>
        </p:nvSpPr>
        <p:spPr>
          <a:xfrm>
            <a:off x="5617321" y="4168666"/>
            <a:ext cx="880588" cy="307777"/>
          </a:xfrm>
          <a:prstGeom prst="rect">
            <a:avLst/>
          </a:prstGeom>
          <a:solidFill>
            <a:srgbClr val="FFFFFF">
              <a:alpha val="50196"/>
            </a:srgbClr>
          </a:solidFill>
          <a:ln>
            <a:solidFill>
              <a:schemeClr val="tx1"/>
            </a:solidFill>
          </a:ln>
        </p:spPr>
        <p:txBody>
          <a:bodyPr wrap="square" rtlCol="0">
            <a:spAutoFit/>
          </a:bodyPr>
          <a:lstStyle/>
          <a:p>
            <a:pPr algn="ctr"/>
            <a:r>
              <a:rPr lang="en-GB" sz="1400" dirty="0"/>
              <a:t>Data</a:t>
            </a:r>
          </a:p>
        </p:txBody>
      </p:sp>
      <p:sp>
        <p:nvSpPr>
          <p:cNvPr id="35" name="Szövegdoboz 34">
            <a:extLst>
              <a:ext uri="{FF2B5EF4-FFF2-40B4-BE49-F238E27FC236}">
                <a16:creationId xmlns:a16="http://schemas.microsoft.com/office/drawing/2014/main" id="{0930A46F-6B77-4722-B888-E916B3B0CF22}"/>
              </a:ext>
            </a:extLst>
          </p:cNvPr>
          <p:cNvSpPr txBox="1"/>
          <p:nvPr/>
        </p:nvSpPr>
        <p:spPr>
          <a:xfrm>
            <a:off x="5617321" y="4864388"/>
            <a:ext cx="871937" cy="307777"/>
          </a:xfrm>
          <a:prstGeom prst="rect">
            <a:avLst/>
          </a:prstGeom>
          <a:solidFill>
            <a:srgbClr val="FFFFFF">
              <a:alpha val="50196"/>
            </a:srgbClr>
          </a:solidFill>
          <a:ln>
            <a:solidFill>
              <a:schemeClr val="tx1"/>
            </a:solidFill>
          </a:ln>
        </p:spPr>
        <p:txBody>
          <a:bodyPr wrap="square" rtlCol="0">
            <a:spAutoFit/>
          </a:bodyPr>
          <a:lstStyle/>
          <a:p>
            <a:pPr algn="ctr"/>
            <a:r>
              <a:rPr lang="en-GB" sz="1400" dirty="0" err="1"/>
              <a:t>GetData</a:t>
            </a:r>
            <a:endParaRPr lang="en-GB" sz="1400" dirty="0"/>
          </a:p>
        </p:txBody>
      </p:sp>
      <p:sp>
        <p:nvSpPr>
          <p:cNvPr id="36" name="Szövegdoboz 35">
            <a:extLst>
              <a:ext uri="{FF2B5EF4-FFF2-40B4-BE49-F238E27FC236}">
                <a16:creationId xmlns:a16="http://schemas.microsoft.com/office/drawing/2014/main" id="{DB9A8382-3D20-4ADE-BB60-920374F4C049}"/>
              </a:ext>
            </a:extLst>
          </p:cNvPr>
          <p:cNvSpPr txBox="1"/>
          <p:nvPr/>
        </p:nvSpPr>
        <p:spPr>
          <a:xfrm>
            <a:off x="4121288" y="3022401"/>
            <a:ext cx="2359319" cy="738664"/>
          </a:xfrm>
          <a:prstGeom prst="rect">
            <a:avLst/>
          </a:prstGeom>
          <a:solidFill>
            <a:srgbClr val="FFFFFF">
              <a:alpha val="50196"/>
            </a:srgbClr>
          </a:solidFill>
          <a:ln>
            <a:solidFill>
              <a:schemeClr val="tx1"/>
            </a:solidFill>
          </a:ln>
        </p:spPr>
        <p:txBody>
          <a:bodyPr wrap="square" rtlCol="0">
            <a:spAutoFit/>
          </a:bodyPr>
          <a:lstStyle/>
          <a:p>
            <a:endParaRPr lang="en-GB" sz="1400" dirty="0"/>
          </a:p>
          <a:p>
            <a:endParaRPr lang="en-GB" sz="1400" dirty="0"/>
          </a:p>
          <a:p>
            <a:pPr algn="r"/>
            <a:r>
              <a:rPr lang="en-GB" sz="1400" dirty="0"/>
              <a:t>Data</a:t>
            </a:r>
          </a:p>
        </p:txBody>
      </p:sp>
      <p:sp>
        <p:nvSpPr>
          <p:cNvPr id="5" name="Tartalom helye 2">
            <a:extLst>
              <a:ext uri="{FF2B5EF4-FFF2-40B4-BE49-F238E27FC236}">
                <a16:creationId xmlns:a16="http://schemas.microsoft.com/office/drawing/2014/main" id="{C4FC067A-65D0-4B74-A60B-81B11800C677}"/>
              </a:ext>
            </a:extLst>
          </p:cNvPr>
          <p:cNvSpPr txBox="1">
            <a:spLocks/>
          </p:cNvSpPr>
          <p:nvPr/>
        </p:nvSpPr>
        <p:spPr>
          <a:xfrm>
            <a:off x="4121288" y="3016251"/>
            <a:ext cx="1496033" cy="52379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Shown Data</a:t>
            </a:r>
          </a:p>
        </p:txBody>
      </p:sp>
      <p:cxnSp>
        <p:nvCxnSpPr>
          <p:cNvPr id="42" name="Egyenes összekötő nyíllal 41">
            <a:extLst>
              <a:ext uri="{FF2B5EF4-FFF2-40B4-BE49-F238E27FC236}">
                <a16:creationId xmlns:a16="http://schemas.microsoft.com/office/drawing/2014/main" id="{B9EE3BB5-1DC1-4512-A57A-0539C42C51E1}"/>
              </a:ext>
            </a:extLst>
          </p:cNvPr>
          <p:cNvCxnSpPr/>
          <p:nvPr/>
        </p:nvCxnSpPr>
        <p:spPr>
          <a:xfrm>
            <a:off x="4970058" y="5172165"/>
            <a:ext cx="0" cy="62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Egyenes összekötő nyíllal 47">
            <a:extLst>
              <a:ext uri="{FF2B5EF4-FFF2-40B4-BE49-F238E27FC236}">
                <a16:creationId xmlns:a16="http://schemas.microsoft.com/office/drawing/2014/main" id="{64FE17FD-5F65-4FE3-AE71-34BFCC475155}"/>
              </a:ext>
            </a:extLst>
          </p:cNvPr>
          <p:cNvCxnSpPr/>
          <p:nvPr/>
        </p:nvCxnSpPr>
        <p:spPr>
          <a:xfrm flipV="1">
            <a:off x="6205800" y="4476443"/>
            <a:ext cx="0" cy="387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Szövegdoboz 52">
            <a:extLst>
              <a:ext uri="{FF2B5EF4-FFF2-40B4-BE49-F238E27FC236}">
                <a16:creationId xmlns:a16="http://schemas.microsoft.com/office/drawing/2014/main" id="{7ACC6A4F-534E-435E-B903-9ECBB9017D1F}"/>
              </a:ext>
            </a:extLst>
          </p:cNvPr>
          <p:cNvSpPr txBox="1"/>
          <p:nvPr/>
        </p:nvSpPr>
        <p:spPr>
          <a:xfrm>
            <a:off x="7980362" y="1694564"/>
            <a:ext cx="3551337" cy="5109091"/>
          </a:xfrm>
          <a:prstGeom prst="rect">
            <a:avLst/>
          </a:prstGeom>
          <a:noFill/>
        </p:spPr>
        <p:txBody>
          <a:bodyPr wrap="square" rtlCol="0">
            <a:spAutoFit/>
          </a:bodyPr>
          <a:lstStyle/>
          <a:p>
            <a:pPr marL="285750" indent="-285750">
              <a:buFont typeface="Arial" panose="020B0604020202020204" pitchFamily="34" charset="0"/>
              <a:buChar char="•"/>
            </a:pPr>
            <a:r>
              <a:rPr lang="en-GB" sz="1400" dirty="0"/>
              <a:t>Save Form</a:t>
            </a:r>
          </a:p>
          <a:p>
            <a:pPr marL="742950" lvl="1" indent="-285750">
              <a:buFont typeface="Arial" panose="020B0604020202020204" pitchFamily="34" charset="0"/>
              <a:buChar char="•"/>
            </a:pPr>
            <a:r>
              <a:rPr lang="en-GB" sz="1400" dirty="0"/>
              <a:t>Refresh local instance</a:t>
            </a:r>
          </a:p>
          <a:p>
            <a:pPr marL="742950" lvl="1" indent="-285750">
              <a:buFont typeface="Arial" panose="020B0604020202020204" pitchFamily="34" charset="0"/>
              <a:buChar char="•"/>
            </a:pPr>
            <a:r>
              <a:rPr lang="en-GB" sz="1400" dirty="0"/>
              <a:t>Send model to server by API</a:t>
            </a:r>
          </a:p>
          <a:p>
            <a:pPr marL="742950" lvl="1"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Load Form</a:t>
            </a:r>
          </a:p>
          <a:p>
            <a:pPr marL="742950" lvl="1" indent="-285750">
              <a:buFont typeface="Arial" panose="020B0604020202020204" pitchFamily="34" charset="0"/>
              <a:buChar char="•"/>
            </a:pPr>
            <a:r>
              <a:rPr lang="en-GB" sz="1400" dirty="0"/>
              <a:t>Set form values when data is loaded</a:t>
            </a:r>
          </a:p>
          <a:p>
            <a:pPr marL="742950" lvl="1"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Subscription</a:t>
            </a:r>
          </a:p>
          <a:p>
            <a:pPr marL="742950" lvl="1" indent="-285750">
              <a:buFont typeface="Arial" panose="020B0604020202020204" pitchFamily="34" charset="0"/>
              <a:buChar char="•"/>
            </a:pPr>
            <a:r>
              <a:rPr lang="en-GB" sz="1400" dirty="0"/>
              <a:t>Refresh local instance every time this data is changing, also triggering Load Form</a:t>
            </a:r>
          </a:p>
          <a:p>
            <a:pPr lvl="1"/>
            <a:endParaRPr lang="en-GB" sz="1400" dirty="0"/>
          </a:p>
          <a:p>
            <a:pPr marL="285750" indent="-285750">
              <a:buFont typeface="Arial" panose="020B0604020202020204" pitchFamily="34" charset="0"/>
              <a:buChar char="•"/>
            </a:pPr>
            <a:r>
              <a:rPr lang="en-GB" sz="1400" dirty="0"/>
              <a:t>Trigger Reload</a:t>
            </a:r>
          </a:p>
          <a:p>
            <a:pPr marL="742950" lvl="1" indent="-285750">
              <a:buFont typeface="Arial" panose="020B0604020202020204" pitchFamily="34" charset="0"/>
              <a:buChar char="•"/>
            </a:pPr>
            <a:r>
              <a:rPr lang="en-GB" sz="1400" dirty="0"/>
              <a:t>When data modification was successful, trigger data service to refresh data and trigger subscriptions</a:t>
            </a:r>
          </a:p>
          <a:p>
            <a:pPr marL="742950" lvl="1" indent="-285750">
              <a:buFont typeface="Arial" panose="020B0604020202020204" pitchFamily="34" charset="0"/>
              <a:buChar char="•"/>
            </a:pPr>
            <a:r>
              <a:rPr lang="en-GB" sz="1400" dirty="0"/>
              <a:t>If the modification response contains the refreshed data, this can replace the data refresh method, and trigger subscriptions directly</a:t>
            </a:r>
          </a:p>
          <a:p>
            <a:pPr marL="742950" lvl="1" indent="-285750">
              <a:buFont typeface="Arial" panose="020B0604020202020204" pitchFamily="34" charset="0"/>
              <a:buChar char="•"/>
            </a:pPr>
            <a:endParaRPr lang="en-GB" dirty="0"/>
          </a:p>
        </p:txBody>
      </p:sp>
      <p:cxnSp>
        <p:nvCxnSpPr>
          <p:cNvPr id="56" name="Egyenes összekötő nyíllal 55">
            <a:extLst>
              <a:ext uri="{FF2B5EF4-FFF2-40B4-BE49-F238E27FC236}">
                <a16:creationId xmlns:a16="http://schemas.microsoft.com/office/drawing/2014/main" id="{75DDC28D-AB87-4C8E-8C27-D3FE20F3729A}"/>
              </a:ext>
            </a:extLst>
          </p:cNvPr>
          <p:cNvCxnSpPr/>
          <p:nvPr/>
        </p:nvCxnSpPr>
        <p:spPr>
          <a:xfrm flipV="1">
            <a:off x="6011607" y="3780721"/>
            <a:ext cx="0" cy="387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Szövegdoboz 57">
            <a:extLst>
              <a:ext uri="{FF2B5EF4-FFF2-40B4-BE49-F238E27FC236}">
                <a16:creationId xmlns:a16="http://schemas.microsoft.com/office/drawing/2014/main" id="{024B5125-B097-4534-88D7-D474A92984C6}"/>
              </a:ext>
            </a:extLst>
          </p:cNvPr>
          <p:cNvSpPr txBox="1"/>
          <p:nvPr/>
        </p:nvSpPr>
        <p:spPr>
          <a:xfrm>
            <a:off x="4554681" y="4866714"/>
            <a:ext cx="830754" cy="307777"/>
          </a:xfrm>
          <a:prstGeom prst="rect">
            <a:avLst/>
          </a:prstGeom>
          <a:solidFill>
            <a:srgbClr val="FFFFFF">
              <a:alpha val="50196"/>
            </a:srgbClr>
          </a:solidFill>
          <a:ln>
            <a:solidFill>
              <a:schemeClr val="tx1"/>
            </a:solidFill>
          </a:ln>
        </p:spPr>
        <p:txBody>
          <a:bodyPr wrap="square" rtlCol="0">
            <a:spAutoFit/>
          </a:bodyPr>
          <a:lstStyle/>
          <a:p>
            <a:pPr algn="ctr"/>
            <a:r>
              <a:rPr lang="en-GB" sz="1400" dirty="0" err="1"/>
              <a:t>SetData</a:t>
            </a:r>
            <a:endParaRPr lang="en-GB" sz="1400" dirty="0"/>
          </a:p>
        </p:txBody>
      </p:sp>
      <p:cxnSp>
        <p:nvCxnSpPr>
          <p:cNvPr id="50" name="Egyenes összekötő nyíllal 49">
            <a:extLst>
              <a:ext uri="{FF2B5EF4-FFF2-40B4-BE49-F238E27FC236}">
                <a16:creationId xmlns:a16="http://schemas.microsoft.com/office/drawing/2014/main" id="{8E985154-D99D-44E1-ABDE-A1BEF84BC1CD}"/>
              </a:ext>
            </a:extLst>
          </p:cNvPr>
          <p:cNvCxnSpPr/>
          <p:nvPr/>
        </p:nvCxnSpPr>
        <p:spPr>
          <a:xfrm flipV="1">
            <a:off x="6205800" y="5172165"/>
            <a:ext cx="0" cy="62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Egyenes összekötő nyíllal 61">
            <a:extLst>
              <a:ext uri="{FF2B5EF4-FFF2-40B4-BE49-F238E27FC236}">
                <a16:creationId xmlns:a16="http://schemas.microsoft.com/office/drawing/2014/main" id="{4BD315AC-3F2A-4CC8-A58E-D18855540B85}"/>
              </a:ext>
            </a:extLst>
          </p:cNvPr>
          <p:cNvCxnSpPr/>
          <p:nvPr/>
        </p:nvCxnSpPr>
        <p:spPr>
          <a:xfrm>
            <a:off x="4970058" y="2378015"/>
            <a:ext cx="0" cy="638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Egyenes összekötő nyíllal 63">
            <a:extLst>
              <a:ext uri="{FF2B5EF4-FFF2-40B4-BE49-F238E27FC236}">
                <a16:creationId xmlns:a16="http://schemas.microsoft.com/office/drawing/2014/main" id="{B7BBDC52-C127-413C-B0ED-C256EEA7AB80}"/>
              </a:ext>
            </a:extLst>
          </p:cNvPr>
          <p:cNvCxnSpPr/>
          <p:nvPr/>
        </p:nvCxnSpPr>
        <p:spPr>
          <a:xfrm>
            <a:off x="4970058" y="3761065"/>
            <a:ext cx="0" cy="110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Egyenes összekötő nyíllal 65">
            <a:extLst>
              <a:ext uri="{FF2B5EF4-FFF2-40B4-BE49-F238E27FC236}">
                <a16:creationId xmlns:a16="http://schemas.microsoft.com/office/drawing/2014/main" id="{92344C3F-252B-4889-9AD6-A7D6A3539B37}"/>
              </a:ext>
            </a:extLst>
          </p:cNvPr>
          <p:cNvCxnSpPr/>
          <p:nvPr/>
        </p:nvCxnSpPr>
        <p:spPr>
          <a:xfrm>
            <a:off x="5872294" y="4476443"/>
            <a:ext cx="0" cy="387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Egyenes összekötő nyíllal 67">
            <a:extLst>
              <a:ext uri="{FF2B5EF4-FFF2-40B4-BE49-F238E27FC236}">
                <a16:creationId xmlns:a16="http://schemas.microsoft.com/office/drawing/2014/main" id="{6533AC3A-5F79-4F84-92BA-9481EF203281}"/>
              </a:ext>
            </a:extLst>
          </p:cNvPr>
          <p:cNvCxnSpPr/>
          <p:nvPr/>
        </p:nvCxnSpPr>
        <p:spPr>
          <a:xfrm>
            <a:off x="5872294" y="5172165"/>
            <a:ext cx="0" cy="620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Egyenes összekötő nyíllal 69">
            <a:extLst>
              <a:ext uri="{FF2B5EF4-FFF2-40B4-BE49-F238E27FC236}">
                <a16:creationId xmlns:a16="http://schemas.microsoft.com/office/drawing/2014/main" id="{68FBF1F8-DB07-4E06-9C02-0367AA4C8504}"/>
              </a:ext>
            </a:extLst>
          </p:cNvPr>
          <p:cNvCxnSpPr/>
          <p:nvPr/>
        </p:nvCxnSpPr>
        <p:spPr>
          <a:xfrm>
            <a:off x="4970058" y="4320330"/>
            <a:ext cx="6472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Egyenes összekötő nyíllal 73">
            <a:extLst>
              <a:ext uri="{FF2B5EF4-FFF2-40B4-BE49-F238E27FC236}">
                <a16:creationId xmlns:a16="http://schemas.microsoft.com/office/drawing/2014/main" id="{F296BA0F-3BAD-46CD-B8F6-E95C48D5CB78}"/>
              </a:ext>
            </a:extLst>
          </p:cNvPr>
          <p:cNvCxnSpPr/>
          <p:nvPr/>
        </p:nvCxnSpPr>
        <p:spPr>
          <a:xfrm flipV="1">
            <a:off x="5243119" y="5172165"/>
            <a:ext cx="0" cy="62022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Egyenes összekötő 75">
            <a:extLst>
              <a:ext uri="{FF2B5EF4-FFF2-40B4-BE49-F238E27FC236}">
                <a16:creationId xmlns:a16="http://schemas.microsoft.com/office/drawing/2014/main" id="{21F9ADFE-D5C0-4F52-9FB9-FEA3739BD558}"/>
              </a:ext>
            </a:extLst>
          </p:cNvPr>
          <p:cNvCxnSpPr>
            <a:cxnSpLocks/>
          </p:cNvCxnSpPr>
          <p:nvPr/>
        </p:nvCxnSpPr>
        <p:spPr>
          <a:xfrm flipV="1">
            <a:off x="5243119" y="4379053"/>
            <a:ext cx="0" cy="48533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Egyenes összekötő nyíllal 77">
            <a:extLst>
              <a:ext uri="{FF2B5EF4-FFF2-40B4-BE49-F238E27FC236}">
                <a16:creationId xmlns:a16="http://schemas.microsoft.com/office/drawing/2014/main" id="{1C4D45E3-2BA7-4212-A543-98B9550AD94C}"/>
              </a:ext>
            </a:extLst>
          </p:cNvPr>
          <p:cNvCxnSpPr/>
          <p:nvPr/>
        </p:nvCxnSpPr>
        <p:spPr>
          <a:xfrm>
            <a:off x="5243119" y="4379053"/>
            <a:ext cx="374202"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Egyenes összekötő 80">
            <a:extLst>
              <a:ext uri="{FF2B5EF4-FFF2-40B4-BE49-F238E27FC236}">
                <a16:creationId xmlns:a16="http://schemas.microsoft.com/office/drawing/2014/main" id="{06AEE70C-54A7-456F-9364-21C44942F845}"/>
              </a:ext>
            </a:extLst>
          </p:cNvPr>
          <p:cNvCxnSpPr>
            <a:cxnSpLocks/>
          </p:cNvCxnSpPr>
          <p:nvPr/>
        </p:nvCxnSpPr>
        <p:spPr>
          <a:xfrm flipH="1">
            <a:off x="4970058" y="2273417"/>
            <a:ext cx="3586713" cy="1728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Egyenes összekötő 81">
            <a:extLst>
              <a:ext uri="{FF2B5EF4-FFF2-40B4-BE49-F238E27FC236}">
                <a16:creationId xmlns:a16="http://schemas.microsoft.com/office/drawing/2014/main" id="{9F63D765-5334-448B-9D24-77D93DCE5BBB}"/>
              </a:ext>
            </a:extLst>
          </p:cNvPr>
          <p:cNvCxnSpPr>
            <a:cxnSpLocks/>
          </p:cNvCxnSpPr>
          <p:nvPr/>
        </p:nvCxnSpPr>
        <p:spPr>
          <a:xfrm flipH="1">
            <a:off x="4970058" y="2046914"/>
            <a:ext cx="3586713" cy="6459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Egyenes összekötő 86">
            <a:extLst>
              <a:ext uri="{FF2B5EF4-FFF2-40B4-BE49-F238E27FC236}">
                <a16:creationId xmlns:a16="http://schemas.microsoft.com/office/drawing/2014/main" id="{AFA90ACD-200C-440C-A641-49F5F28F27EE}"/>
              </a:ext>
            </a:extLst>
          </p:cNvPr>
          <p:cNvCxnSpPr>
            <a:cxnSpLocks/>
          </p:cNvCxnSpPr>
          <p:nvPr/>
        </p:nvCxnSpPr>
        <p:spPr>
          <a:xfrm flipH="1" flipV="1">
            <a:off x="6033475" y="2692866"/>
            <a:ext cx="2523296" cy="249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Egyenes összekötő 91">
            <a:extLst>
              <a:ext uri="{FF2B5EF4-FFF2-40B4-BE49-F238E27FC236}">
                <a16:creationId xmlns:a16="http://schemas.microsoft.com/office/drawing/2014/main" id="{FFC6CAC5-DDCF-4EEF-B493-4BB03140421B}"/>
              </a:ext>
            </a:extLst>
          </p:cNvPr>
          <p:cNvCxnSpPr>
            <a:cxnSpLocks/>
          </p:cNvCxnSpPr>
          <p:nvPr/>
        </p:nvCxnSpPr>
        <p:spPr>
          <a:xfrm flipH="1">
            <a:off x="6011607" y="3540048"/>
            <a:ext cx="2545164" cy="4615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Egyenes összekötő 94">
            <a:extLst>
              <a:ext uri="{FF2B5EF4-FFF2-40B4-BE49-F238E27FC236}">
                <a16:creationId xmlns:a16="http://schemas.microsoft.com/office/drawing/2014/main" id="{8A7A2B2C-0FDE-4F38-9A28-72B6B6AF1A27}"/>
              </a:ext>
            </a:extLst>
          </p:cNvPr>
          <p:cNvCxnSpPr>
            <a:cxnSpLocks/>
          </p:cNvCxnSpPr>
          <p:nvPr/>
        </p:nvCxnSpPr>
        <p:spPr>
          <a:xfrm flipH="1" flipV="1">
            <a:off x="5075339" y="4320330"/>
            <a:ext cx="3481432" cy="3020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Egyenes összekötő 97">
            <a:extLst>
              <a:ext uri="{FF2B5EF4-FFF2-40B4-BE49-F238E27FC236}">
                <a16:creationId xmlns:a16="http://schemas.microsoft.com/office/drawing/2014/main" id="{4C2C48F6-938F-4824-A64B-C4E34FCC9606}"/>
              </a:ext>
            </a:extLst>
          </p:cNvPr>
          <p:cNvCxnSpPr>
            <a:cxnSpLocks/>
          </p:cNvCxnSpPr>
          <p:nvPr/>
        </p:nvCxnSpPr>
        <p:spPr>
          <a:xfrm flipH="1" flipV="1">
            <a:off x="5243119" y="4622334"/>
            <a:ext cx="3313652" cy="8472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46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4ABA403-A151-4FEC-A8B2-91624BBC6D1B}"/>
              </a:ext>
            </a:extLst>
          </p:cNvPr>
          <p:cNvSpPr>
            <a:spLocks noGrp="1"/>
          </p:cNvSpPr>
          <p:nvPr>
            <p:ph type="title"/>
          </p:nvPr>
        </p:nvSpPr>
        <p:spPr/>
        <p:txBody>
          <a:bodyPr/>
          <a:lstStyle/>
          <a:p>
            <a:r>
              <a:rPr lang="en-GB" dirty="0"/>
              <a:t>Model</a:t>
            </a:r>
          </a:p>
        </p:txBody>
      </p:sp>
      <p:sp>
        <p:nvSpPr>
          <p:cNvPr id="3" name="Tartalom helye 2">
            <a:extLst>
              <a:ext uri="{FF2B5EF4-FFF2-40B4-BE49-F238E27FC236}">
                <a16:creationId xmlns:a16="http://schemas.microsoft.com/office/drawing/2014/main" id="{238D05FC-B085-4B44-9BBE-7EC2F1D86AB5}"/>
              </a:ext>
            </a:extLst>
          </p:cNvPr>
          <p:cNvSpPr>
            <a:spLocks noGrp="1"/>
          </p:cNvSpPr>
          <p:nvPr>
            <p:ph idx="1"/>
          </p:nvPr>
        </p:nvSpPr>
        <p:spPr/>
        <p:txBody>
          <a:bodyPr/>
          <a:lstStyle/>
          <a:p>
            <a:r>
              <a:rPr lang="en-GB" dirty="0"/>
              <a:t>Models should not be duplicated, use the extended version of DTO if you need further parameters</a:t>
            </a:r>
          </a:p>
          <a:p>
            <a:r>
              <a:rPr lang="en-GB" dirty="0"/>
              <a:t>If you declare models as class</a:t>
            </a:r>
          </a:p>
          <a:p>
            <a:pPr lvl="1"/>
            <a:r>
              <a:rPr lang="en-GB" dirty="0"/>
              <a:t>Can declare constructor for adding more options for data handling e.g.: default values, data translations, object building, required, non-required parameters, etc.</a:t>
            </a:r>
          </a:p>
          <a:p>
            <a:pPr lvl="1"/>
            <a:r>
              <a:rPr lang="en-GB" dirty="0"/>
              <a:t>Can declare functions for that specific data, that changes itself</a:t>
            </a:r>
          </a:p>
          <a:p>
            <a:endParaRPr lang="en-GB" dirty="0"/>
          </a:p>
          <a:p>
            <a:endParaRPr lang="en-GB" dirty="0"/>
          </a:p>
        </p:txBody>
      </p:sp>
    </p:spTree>
    <p:extLst>
      <p:ext uri="{BB962C8B-B14F-4D97-AF65-F5344CB8AC3E}">
        <p14:creationId xmlns:p14="http://schemas.microsoft.com/office/powerpoint/2010/main" val="82435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7E5F02-C271-4888-987F-04678F4F87C3}"/>
              </a:ext>
            </a:extLst>
          </p:cNvPr>
          <p:cNvSpPr>
            <a:spLocks noGrp="1"/>
          </p:cNvSpPr>
          <p:nvPr>
            <p:ph type="title"/>
          </p:nvPr>
        </p:nvSpPr>
        <p:spPr/>
        <p:txBody>
          <a:bodyPr/>
          <a:lstStyle/>
          <a:p>
            <a:r>
              <a:rPr lang="en-GB" dirty="0"/>
              <a:t>Pipe</a:t>
            </a:r>
          </a:p>
        </p:txBody>
      </p:sp>
      <p:sp>
        <p:nvSpPr>
          <p:cNvPr id="3" name="Tartalom helye 2">
            <a:extLst>
              <a:ext uri="{FF2B5EF4-FFF2-40B4-BE49-F238E27FC236}">
                <a16:creationId xmlns:a16="http://schemas.microsoft.com/office/drawing/2014/main" id="{F9D4C759-9880-416A-ACA9-DA4B1B7AEF73}"/>
              </a:ext>
            </a:extLst>
          </p:cNvPr>
          <p:cNvSpPr>
            <a:spLocks noGrp="1"/>
          </p:cNvSpPr>
          <p:nvPr>
            <p:ph idx="1"/>
          </p:nvPr>
        </p:nvSpPr>
        <p:spPr/>
        <p:txBody>
          <a:bodyPr/>
          <a:lstStyle/>
          <a:p>
            <a:r>
              <a:rPr lang="en-GB" dirty="0"/>
              <a:t>Pipe is for data translations</a:t>
            </a:r>
          </a:p>
          <a:p>
            <a:r>
              <a:rPr lang="en-GB" dirty="0"/>
              <a:t>Also the best element for translating code from data to the interface by </a:t>
            </a:r>
            <a:r>
              <a:rPr lang="en-GB" dirty="0" err="1"/>
              <a:t>enums</a:t>
            </a:r>
            <a:r>
              <a:rPr lang="en-GB" dirty="0"/>
              <a:t> or other specific methods</a:t>
            </a:r>
          </a:p>
          <a:p>
            <a:pPr lvl="1"/>
            <a:r>
              <a:rPr lang="en-GB" dirty="0"/>
              <a:t>For example you can easily implement an </a:t>
            </a:r>
            <a:r>
              <a:rPr lang="en-GB" dirty="0" err="1"/>
              <a:t>enumPipe</a:t>
            </a:r>
            <a:r>
              <a:rPr lang="en-GB" dirty="0"/>
              <a:t> that translates all data from code to label, if you declared the connected </a:t>
            </a:r>
            <a:r>
              <a:rPr lang="en-GB" dirty="0" err="1"/>
              <a:t>enum</a:t>
            </a:r>
            <a:r>
              <a:rPr lang="en-GB" dirty="0"/>
              <a:t> correctly</a:t>
            </a:r>
          </a:p>
          <a:p>
            <a:r>
              <a:rPr lang="en-GB" dirty="0"/>
              <a:t>Use them to display data directly, instead of implement changing or translating the data before display</a:t>
            </a:r>
          </a:p>
          <a:p>
            <a:endParaRPr lang="en-GB" dirty="0"/>
          </a:p>
        </p:txBody>
      </p:sp>
    </p:spTree>
    <p:extLst>
      <p:ext uri="{BB962C8B-B14F-4D97-AF65-F5344CB8AC3E}">
        <p14:creationId xmlns:p14="http://schemas.microsoft.com/office/powerpoint/2010/main" val="225393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E205AA-9B4F-41B9-A2B4-4952585E8B2D}"/>
              </a:ext>
            </a:extLst>
          </p:cNvPr>
          <p:cNvSpPr>
            <a:spLocks noGrp="1"/>
          </p:cNvSpPr>
          <p:nvPr>
            <p:ph type="title"/>
          </p:nvPr>
        </p:nvSpPr>
        <p:spPr/>
        <p:txBody>
          <a:bodyPr/>
          <a:lstStyle/>
          <a:p>
            <a:r>
              <a:rPr lang="en-GB" dirty="0"/>
              <a:t>Observable</a:t>
            </a:r>
          </a:p>
        </p:txBody>
      </p:sp>
      <p:sp>
        <p:nvSpPr>
          <p:cNvPr id="3" name="Tartalom helye 2">
            <a:extLst>
              <a:ext uri="{FF2B5EF4-FFF2-40B4-BE49-F238E27FC236}">
                <a16:creationId xmlns:a16="http://schemas.microsoft.com/office/drawing/2014/main" id="{5B6919F3-0AF2-4501-B318-C7EA908168A7}"/>
              </a:ext>
            </a:extLst>
          </p:cNvPr>
          <p:cNvSpPr>
            <a:spLocks noGrp="1"/>
          </p:cNvSpPr>
          <p:nvPr>
            <p:ph idx="1"/>
          </p:nvPr>
        </p:nvSpPr>
        <p:spPr/>
        <p:txBody>
          <a:bodyPr>
            <a:normAutofit fontScale="62500" lnSpcReduction="20000"/>
          </a:bodyPr>
          <a:lstStyle/>
          <a:p>
            <a:r>
              <a:rPr lang="en-GB" dirty="0"/>
              <a:t>Observables</a:t>
            </a:r>
          </a:p>
          <a:p>
            <a:pPr lvl="1"/>
            <a:r>
              <a:rPr lang="en-GB" dirty="0"/>
              <a:t>Subject</a:t>
            </a:r>
          </a:p>
          <a:p>
            <a:pPr lvl="1"/>
            <a:r>
              <a:rPr lang="en-GB" dirty="0" err="1"/>
              <a:t>BehaviorSubject</a:t>
            </a:r>
            <a:endParaRPr lang="en-GB" dirty="0"/>
          </a:p>
          <a:p>
            <a:pPr lvl="2"/>
            <a:r>
              <a:rPr lang="en-GB" dirty="0"/>
              <a:t>Gives current value on subscribe</a:t>
            </a:r>
          </a:p>
          <a:p>
            <a:pPr lvl="2"/>
            <a:r>
              <a:rPr lang="en-GB" dirty="0"/>
              <a:t>Best for data services, keeps data, and triggers refreshes</a:t>
            </a:r>
          </a:p>
          <a:p>
            <a:pPr lvl="1"/>
            <a:r>
              <a:rPr lang="en-GB" dirty="0"/>
              <a:t>Promise</a:t>
            </a:r>
          </a:p>
          <a:p>
            <a:pPr lvl="2"/>
            <a:r>
              <a:rPr lang="en-GB" dirty="0"/>
              <a:t>Best for async calls e.g.: API calls</a:t>
            </a:r>
          </a:p>
          <a:p>
            <a:r>
              <a:rPr lang="en-GB" dirty="0"/>
              <a:t>Observables are for subscriptions</a:t>
            </a:r>
          </a:p>
          <a:p>
            <a:pPr lvl="1"/>
            <a:r>
              <a:rPr lang="en-GB" dirty="0"/>
              <a:t>ALWAYS UNSCUBSCRIBE!</a:t>
            </a:r>
          </a:p>
          <a:p>
            <a:pPr lvl="1"/>
            <a:r>
              <a:rPr lang="en-GB" dirty="0"/>
              <a:t>NEVER CREATE NEW SUBSCRIBE ON SUBSCRIPTION TRIGGER!</a:t>
            </a:r>
          </a:p>
          <a:p>
            <a:pPr lvl="1"/>
            <a:r>
              <a:rPr lang="en-GB" dirty="0"/>
              <a:t>The best way to keep subscriptions under control is if we list them.</a:t>
            </a:r>
          </a:p>
          <a:p>
            <a:pPr lvl="2"/>
            <a:r>
              <a:rPr lang="en-GB" dirty="0"/>
              <a:t>subscriptions: Subscription[] = [];</a:t>
            </a:r>
          </a:p>
          <a:p>
            <a:pPr lvl="2"/>
            <a:r>
              <a:rPr lang="en-GB" dirty="0" err="1"/>
              <a:t>createSubscription</a:t>
            </a:r>
            <a:r>
              <a:rPr lang="en-GB" dirty="0"/>
              <a:t>() {</a:t>
            </a:r>
          </a:p>
          <a:p>
            <a:pPr marL="1371600" lvl="3" indent="0">
              <a:buNone/>
            </a:pPr>
            <a:r>
              <a:rPr lang="en-GB" dirty="0"/>
              <a:t>	</a:t>
            </a:r>
            <a:r>
              <a:rPr lang="en-GB" dirty="0" err="1"/>
              <a:t>this.subscritions</a:t>
            </a:r>
            <a:r>
              <a:rPr lang="en-GB" dirty="0"/>
              <a:t> = [</a:t>
            </a:r>
          </a:p>
          <a:p>
            <a:pPr marL="1371600" lvl="3" indent="0">
              <a:buNone/>
            </a:pPr>
            <a:r>
              <a:rPr lang="en-GB" dirty="0"/>
              <a:t>		…subscribe().then(…</a:t>
            </a:r>
          </a:p>
          <a:p>
            <a:pPr marL="1371600" lvl="3" indent="0">
              <a:buNone/>
            </a:pPr>
            <a:r>
              <a:rPr lang="en-GB" dirty="0"/>
              <a:t>	];</a:t>
            </a:r>
          </a:p>
          <a:p>
            <a:pPr marL="1371600" lvl="3" indent="0">
              <a:buNone/>
            </a:pPr>
            <a:r>
              <a:rPr lang="en-GB" dirty="0"/>
              <a:t>}</a:t>
            </a:r>
          </a:p>
          <a:p>
            <a:pPr lvl="2"/>
            <a:r>
              <a:rPr lang="en-GB" dirty="0" err="1"/>
              <a:t>ngOnDestroy</a:t>
            </a:r>
            <a:r>
              <a:rPr lang="en-GB" dirty="0"/>
              <a:t>() {</a:t>
            </a:r>
          </a:p>
          <a:p>
            <a:pPr marL="914400" lvl="2" indent="0">
              <a:buNone/>
            </a:pPr>
            <a:r>
              <a:rPr lang="en-GB" dirty="0"/>
              <a:t>		</a:t>
            </a:r>
            <a:r>
              <a:rPr lang="en-GB" dirty="0" err="1"/>
              <a:t>subscriptions.forEach</a:t>
            </a:r>
            <a:r>
              <a:rPr lang="en-GB" dirty="0"/>
              <a:t>(subscription =&gt; </a:t>
            </a:r>
            <a:r>
              <a:rPr lang="en-GB" dirty="0" err="1"/>
              <a:t>subscription.unsubscribe</a:t>
            </a:r>
            <a:r>
              <a:rPr lang="en-GB" dirty="0"/>
              <a:t>());</a:t>
            </a:r>
          </a:p>
          <a:p>
            <a:pPr marL="914400" lvl="2" indent="0">
              <a:buNone/>
            </a:pPr>
            <a:r>
              <a:rPr lang="en-GB" dirty="0"/>
              <a:t>	}</a:t>
            </a:r>
          </a:p>
        </p:txBody>
      </p:sp>
    </p:spTree>
    <p:extLst>
      <p:ext uri="{BB962C8B-B14F-4D97-AF65-F5344CB8AC3E}">
        <p14:creationId xmlns:p14="http://schemas.microsoft.com/office/powerpoint/2010/main" val="423953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0D532B-7686-48E3-B78F-544C3537DD03}"/>
              </a:ext>
            </a:extLst>
          </p:cNvPr>
          <p:cNvSpPr>
            <a:spLocks noGrp="1"/>
          </p:cNvSpPr>
          <p:nvPr>
            <p:ph type="title"/>
          </p:nvPr>
        </p:nvSpPr>
        <p:spPr/>
        <p:txBody>
          <a:bodyPr/>
          <a:lstStyle/>
          <a:p>
            <a:r>
              <a:rPr lang="en-GB" dirty="0"/>
              <a:t>Services</a:t>
            </a:r>
          </a:p>
        </p:txBody>
      </p:sp>
      <p:sp>
        <p:nvSpPr>
          <p:cNvPr id="3" name="Tartalom helye 2">
            <a:extLst>
              <a:ext uri="{FF2B5EF4-FFF2-40B4-BE49-F238E27FC236}">
                <a16:creationId xmlns:a16="http://schemas.microsoft.com/office/drawing/2014/main" id="{1EA985D6-818D-43B1-AAB1-CFDDF26CA1F2}"/>
              </a:ext>
            </a:extLst>
          </p:cNvPr>
          <p:cNvSpPr>
            <a:spLocks noGrp="1"/>
          </p:cNvSpPr>
          <p:nvPr>
            <p:ph idx="1"/>
          </p:nvPr>
        </p:nvSpPr>
        <p:spPr/>
        <p:txBody>
          <a:bodyPr>
            <a:normAutofit fontScale="85000" lnSpcReduction="20000"/>
          </a:bodyPr>
          <a:lstStyle/>
          <a:p>
            <a:r>
              <a:rPr lang="en-GB" dirty="0"/>
              <a:t>Shared service</a:t>
            </a:r>
          </a:p>
          <a:p>
            <a:pPr lvl="1"/>
            <a:r>
              <a:rPr lang="en-GB" dirty="0"/>
              <a:t>For functions that used in more than one element</a:t>
            </a:r>
          </a:p>
          <a:p>
            <a:r>
              <a:rPr lang="en-GB" dirty="0"/>
              <a:t>Control service</a:t>
            </a:r>
          </a:p>
          <a:p>
            <a:pPr lvl="1"/>
            <a:r>
              <a:rPr lang="en-GB" dirty="0"/>
              <a:t>For events that occurs from more than one element</a:t>
            </a:r>
          </a:p>
          <a:p>
            <a:pPr lvl="1"/>
            <a:r>
              <a:rPr lang="en-GB" dirty="0"/>
              <a:t>e.g.: </a:t>
            </a:r>
            <a:r>
              <a:rPr lang="en-GB" dirty="0" err="1"/>
              <a:t>messageControlService</a:t>
            </a:r>
            <a:r>
              <a:rPr lang="en-GB" dirty="0"/>
              <a:t> that handles popup messages, like error message</a:t>
            </a:r>
          </a:p>
          <a:p>
            <a:r>
              <a:rPr lang="en-GB" dirty="0"/>
              <a:t>Data service</a:t>
            </a:r>
          </a:p>
          <a:p>
            <a:pPr lvl="1"/>
            <a:r>
              <a:rPr lang="en-GB" dirty="0"/>
              <a:t>For to handle and keep data that is used by more than one element</a:t>
            </a:r>
          </a:p>
          <a:p>
            <a:pPr lvl="1"/>
            <a:r>
              <a:rPr lang="en-GB" dirty="0"/>
              <a:t>Using </a:t>
            </a:r>
            <a:r>
              <a:rPr lang="en-GB" dirty="0" err="1"/>
              <a:t>BehaviorSubject</a:t>
            </a:r>
            <a:r>
              <a:rPr lang="en-GB" dirty="0"/>
              <a:t> for this is a good method</a:t>
            </a:r>
          </a:p>
          <a:p>
            <a:pPr lvl="2"/>
            <a:r>
              <a:rPr lang="en-GB" dirty="0"/>
              <a:t>Also the </a:t>
            </a:r>
            <a:r>
              <a:rPr lang="en-GB" dirty="0" err="1"/>
              <a:t>reloadData</a:t>
            </a:r>
            <a:r>
              <a:rPr lang="en-GB" dirty="0"/>
              <a:t> function can be placed here with </a:t>
            </a:r>
            <a:r>
              <a:rPr lang="en-GB" dirty="0" err="1"/>
              <a:t>dataReloadIsInProgress</a:t>
            </a:r>
            <a:r>
              <a:rPr lang="en-GB" dirty="0"/>
              <a:t> flag to avoid multiple load calls at once</a:t>
            </a:r>
          </a:p>
          <a:p>
            <a:r>
              <a:rPr lang="en-GB" dirty="0"/>
              <a:t>API service</a:t>
            </a:r>
          </a:p>
          <a:p>
            <a:pPr lvl="1"/>
            <a:r>
              <a:rPr lang="en-GB" dirty="0"/>
              <a:t>Server calls are placed here </a:t>
            </a:r>
          </a:p>
          <a:p>
            <a:pPr lvl="1"/>
            <a:r>
              <a:rPr lang="en-GB" dirty="0"/>
              <a:t>Also the first place to handle errors</a:t>
            </a:r>
          </a:p>
          <a:p>
            <a:pPr lvl="1"/>
            <a:r>
              <a:rPr lang="en-GB" dirty="0"/>
              <a:t>If all successful and unsuccessful calls are logged to console, that makes development much easier and more transparent, also logs can be easily removed from production build</a:t>
            </a:r>
          </a:p>
          <a:p>
            <a:pPr lvl="1"/>
            <a:endParaRPr lang="en-GB" dirty="0"/>
          </a:p>
          <a:p>
            <a:endParaRPr lang="en-GB" dirty="0"/>
          </a:p>
        </p:txBody>
      </p:sp>
    </p:spTree>
    <p:extLst>
      <p:ext uri="{BB962C8B-B14F-4D97-AF65-F5344CB8AC3E}">
        <p14:creationId xmlns:p14="http://schemas.microsoft.com/office/powerpoint/2010/main" val="277783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CDC722-8541-4B6E-8594-5ED33AA5630F}"/>
              </a:ext>
            </a:extLst>
          </p:cNvPr>
          <p:cNvSpPr>
            <a:spLocks noGrp="1"/>
          </p:cNvSpPr>
          <p:nvPr>
            <p:ph type="title"/>
          </p:nvPr>
        </p:nvSpPr>
        <p:spPr/>
        <p:txBody>
          <a:bodyPr/>
          <a:lstStyle/>
          <a:p>
            <a:r>
              <a:rPr lang="en-GB" dirty="0"/>
              <a:t>Form</a:t>
            </a:r>
          </a:p>
        </p:txBody>
      </p:sp>
      <p:sp>
        <p:nvSpPr>
          <p:cNvPr id="3" name="Tartalom helye 2">
            <a:extLst>
              <a:ext uri="{FF2B5EF4-FFF2-40B4-BE49-F238E27FC236}">
                <a16:creationId xmlns:a16="http://schemas.microsoft.com/office/drawing/2014/main" id="{72CE69CE-A588-42C1-A628-F16281BB678E}"/>
              </a:ext>
            </a:extLst>
          </p:cNvPr>
          <p:cNvSpPr>
            <a:spLocks noGrp="1"/>
          </p:cNvSpPr>
          <p:nvPr>
            <p:ph idx="1"/>
          </p:nvPr>
        </p:nvSpPr>
        <p:spPr/>
        <p:txBody>
          <a:bodyPr/>
          <a:lstStyle/>
          <a:p>
            <a:r>
              <a:rPr lang="en-GB" dirty="0"/>
              <a:t>The best for a transparent project is to use the </a:t>
            </a:r>
            <a:r>
              <a:rPr lang="en-GB" dirty="0" err="1"/>
              <a:t>ReactiveFormControls</a:t>
            </a:r>
            <a:r>
              <a:rPr lang="en-GB" dirty="0"/>
              <a:t> a unified way.</a:t>
            </a:r>
          </a:p>
          <a:p>
            <a:pPr lvl="1"/>
            <a:r>
              <a:rPr lang="en-GB" dirty="0"/>
              <a:t>Always use </a:t>
            </a:r>
            <a:r>
              <a:rPr lang="en-GB" dirty="0" err="1"/>
              <a:t>FormGroup</a:t>
            </a:r>
            <a:endParaRPr lang="en-GB" dirty="0"/>
          </a:p>
          <a:p>
            <a:pPr lvl="2"/>
            <a:r>
              <a:rPr lang="en-GB" dirty="0"/>
              <a:t>Also use </a:t>
            </a:r>
            <a:r>
              <a:rPr lang="en-GB" dirty="0" err="1"/>
              <a:t>FormBuilder</a:t>
            </a:r>
            <a:r>
              <a:rPr lang="en-GB" dirty="0"/>
              <a:t> to create forms</a:t>
            </a:r>
          </a:p>
          <a:p>
            <a:pPr lvl="1"/>
            <a:r>
              <a:rPr lang="en-GB" dirty="0"/>
              <a:t>Use </a:t>
            </a:r>
            <a:r>
              <a:rPr lang="en-GB" dirty="0" err="1"/>
              <a:t>ReactiveFormControls</a:t>
            </a:r>
            <a:r>
              <a:rPr lang="en-GB" dirty="0"/>
              <a:t> to… </a:t>
            </a:r>
          </a:p>
          <a:p>
            <a:pPr lvl="2"/>
            <a:r>
              <a:rPr lang="en-GB" dirty="0"/>
              <a:t>Get and Set data</a:t>
            </a:r>
          </a:p>
          <a:p>
            <a:pPr lvl="2"/>
            <a:r>
              <a:rPr lang="en-GB" dirty="0"/>
              <a:t>Validate</a:t>
            </a:r>
          </a:p>
          <a:p>
            <a:pPr lvl="3"/>
            <a:r>
              <a:rPr lang="en-GB" dirty="0"/>
              <a:t>Also you can implement custom validators</a:t>
            </a:r>
          </a:p>
          <a:p>
            <a:pPr lvl="2"/>
            <a:r>
              <a:rPr lang="en-GB" dirty="0"/>
              <a:t>Trigger events on </a:t>
            </a:r>
            <a:r>
              <a:rPr lang="en-GB" dirty="0" err="1"/>
              <a:t>valueChanges</a:t>
            </a:r>
            <a:endParaRPr lang="en-GB" dirty="0"/>
          </a:p>
          <a:p>
            <a:pPr lvl="2"/>
            <a:r>
              <a:rPr lang="en-GB" dirty="0"/>
              <a:t>Hide or Show form data dependent sections/inputs/buttons/etc</a:t>
            </a:r>
          </a:p>
          <a:p>
            <a:pPr lvl="2"/>
            <a:r>
              <a:rPr lang="en-GB" dirty="0"/>
              <a:t>Add or Remove </a:t>
            </a:r>
            <a:r>
              <a:rPr lang="en-GB" dirty="0" err="1"/>
              <a:t>FormControls</a:t>
            </a:r>
            <a:r>
              <a:rPr lang="en-GB" dirty="0"/>
              <a:t> to </a:t>
            </a:r>
            <a:r>
              <a:rPr lang="en-GB" dirty="0" err="1"/>
              <a:t>FormGroup</a:t>
            </a:r>
            <a:endParaRPr lang="en-GB" dirty="0"/>
          </a:p>
          <a:p>
            <a:pPr lvl="2"/>
            <a:endParaRPr lang="en-GB" dirty="0"/>
          </a:p>
        </p:txBody>
      </p:sp>
    </p:spTree>
    <p:extLst>
      <p:ext uri="{BB962C8B-B14F-4D97-AF65-F5344CB8AC3E}">
        <p14:creationId xmlns:p14="http://schemas.microsoft.com/office/powerpoint/2010/main" val="1448606352"/>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862</Words>
  <Application>Microsoft Office PowerPoint</Application>
  <PresentationFormat>Szélesvásznú</PresentationFormat>
  <Paragraphs>155</Paragraphs>
  <Slides>12</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12</vt:i4>
      </vt:variant>
    </vt:vector>
  </HeadingPairs>
  <TitlesOfParts>
    <vt:vector size="16" baseType="lpstr">
      <vt:lpstr>Arial</vt:lpstr>
      <vt:lpstr>Calibri</vt:lpstr>
      <vt:lpstr>Calibri Light</vt:lpstr>
      <vt:lpstr>Office-téma</vt:lpstr>
      <vt:lpstr>Angular X</vt:lpstr>
      <vt:lpstr>The things about Angular I won’t speak</vt:lpstr>
      <vt:lpstr>Angular typical struct elements</vt:lpstr>
      <vt:lpstr>Ordinary Angular project data flow</vt:lpstr>
      <vt:lpstr>Model</vt:lpstr>
      <vt:lpstr>Pipe</vt:lpstr>
      <vt:lpstr>Observable</vt:lpstr>
      <vt:lpstr>Services</vt:lpstr>
      <vt:lpstr>Form</vt:lpstr>
      <vt:lpstr>Component</vt:lpstr>
      <vt:lpstr>Dynamic elements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Itharen Lord</dc:creator>
  <cp:lastModifiedBy>Itharen Lord</cp:lastModifiedBy>
  <cp:revision>27</cp:revision>
  <dcterms:created xsi:type="dcterms:W3CDTF">2020-10-08T08:11:47Z</dcterms:created>
  <dcterms:modified xsi:type="dcterms:W3CDTF">2020-10-09T09:56:09Z</dcterms:modified>
</cp:coreProperties>
</file>