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47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2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2E77E7-01C3-4166-989B-6064B055AC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9DE3F2-8C01-44B2-85A5-2C6B380B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syncfusion.com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syncfusion.com/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syncfusion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240C-C1DE-C677-FFB3-16DAC0418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122363"/>
            <a:ext cx="11560629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Most Popular Components</a:t>
            </a:r>
            <a:br>
              <a:rPr lang="en-US" sz="44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</a:br>
            <a:r>
              <a:rPr lang="en-US" sz="44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in </a:t>
            </a:r>
            <a:br>
              <a:rPr lang="en-US" sz="44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</a:br>
            <a:r>
              <a:rPr lang="en-US" sz="44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Syncfusion</a:t>
            </a: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63637-D173-49A4-3183-766CE160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82775" indent="-1882775"/>
            <a:r>
              <a:rPr lang="en-US" dirty="0"/>
              <a:t>		</a:t>
            </a:r>
            <a:r>
              <a:rPr lang="en-US" dirty="0">
                <a:latin typeface="Century Gothic" panose="020B0502020202020204" pitchFamily="34" charset="0"/>
              </a:rPr>
              <a:t>- Ithieswaran </a:t>
            </a:r>
          </a:p>
        </p:txBody>
      </p:sp>
    </p:spTree>
    <p:extLst>
      <p:ext uri="{BB962C8B-B14F-4D97-AF65-F5344CB8AC3E}">
        <p14:creationId xmlns:p14="http://schemas.microsoft.com/office/powerpoint/2010/main" val="379573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B8BE-FB8B-5DDE-4320-692B7FE7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CC00-19D2-FFDD-49FF-6833B7C6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DataGrid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Charts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List View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Scheduler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Diagram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PDF Viewer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Excel Library</a:t>
            </a:r>
          </a:p>
        </p:txBody>
      </p:sp>
    </p:spTree>
    <p:extLst>
      <p:ext uri="{BB962C8B-B14F-4D97-AF65-F5344CB8AC3E}">
        <p14:creationId xmlns:p14="http://schemas.microsoft.com/office/powerpoint/2010/main" val="10072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55DA-0952-5952-FEEA-C186CBE8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6" y="119743"/>
            <a:ext cx="10312462" cy="158355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DataGrid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7796CB9-3231-67BE-D3F8-5622A243F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7" t="19434" r="13599" b="34918"/>
          <a:stretch/>
        </p:blipFill>
        <p:spPr>
          <a:xfrm>
            <a:off x="7252444" y="1395630"/>
            <a:ext cx="3612071" cy="2946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07081-E9AD-ED0A-6E14-9B55CB05F1E1}"/>
              </a:ext>
            </a:extLst>
          </p:cNvPr>
          <p:cNvSpPr txBox="1"/>
          <p:nvPr/>
        </p:nvSpPr>
        <p:spPr>
          <a:xfrm>
            <a:off x="815786" y="1265993"/>
            <a:ext cx="5280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DataGrid</a:t>
            </a: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The DataGrid control is a high-performance grid component that helps display and manipulate large amounts of data in a tabular format. Its rich feature set includes functionalities like data binding, sorting, grouping, editing, filtering, swiping, dragging, resizing, loading more items, pull-to-refresh, and exporting to Excel and PDF file formats.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ED9B2-FA6E-1BBC-84EC-32264D2DDB29}"/>
              </a:ext>
            </a:extLst>
          </p:cNvPr>
          <p:cNvSpPr txBox="1"/>
          <p:nvPr/>
        </p:nvSpPr>
        <p:spPr>
          <a:xfrm>
            <a:off x="815786" y="4039353"/>
            <a:ext cx="488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SUPPORTED PLATFORMS</a:t>
            </a:r>
          </a:p>
          <a:p>
            <a:r>
              <a:rPr lang="en-US" b="1" dirty="0">
                <a:solidFill>
                  <a:srgbClr val="1A1A1A"/>
                </a:solidFill>
                <a:latin typeface="Open Sans" panose="020B0606030504020204" pitchFamily="34" charset="0"/>
              </a:rPr>
              <a:t>	</a:t>
            </a: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18DA-B4E7-32AD-E44E-9AE77E13FD4E}"/>
              </a:ext>
            </a:extLst>
          </p:cNvPr>
          <p:cNvSpPr txBox="1"/>
          <p:nvPr/>
        </p:nvSpPr>
        <p:spPr>
          <a:xfrm>
            <a:off x="2366680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Angular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8DB74-F464-4811-ADD7-4804B3C698A9}"/>
              </a:ext>
            </a:extLst>
          </p:cNvPr>
          <p:cNvSpPr txBox="1"/>
          <p:nvPr/>
        </p:nvSpPr>
        <p:spPr>
          <a:xfrm>
            <a:off x="2761129" y="4647225"/>
            <a:ext cx="20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mvc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hlinkClick r:id="rId3"/>
            <a:extLst>
              <a:ext uri="{FF2B5EF4-FFF2-40B4-BE49-F238E27FC236}">
                <a16:creationId xmlns:a16="http://schemas.microsoft.com/office/drawing/2014/main" id="{32D1B6DB-2A28-1CD8-54F1-294F43E6D6A0}"/>
              </a:ext>
            </a:extLst>
          </p:cNvPr>
          <p:cNvSpPr txBox="1"/>
          <p:nvPr/>
        </p:nvSpPr>
        <p:spPr>
          <a:xfrm>
            <a:off x="3556746" y="4324723"/>
            <a:ext cx="8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Vue</a:t>
            </a:r>
          </a:p>
        </p:txBody>
      </p:sp>
      <p:sp>
        <p:nvSpPr>
          <p:cNvPr id="18" name="TextBox 17">
            <a:hlinkClick r:id="rId3"/>
            <a:extLst>
              <a:ext uri="{FF2B5EF4-FFF2-40B4-BE49-F238E27FC236}">
                <a16:creationId xmlns:a16="http://schemas.microsoft.com/office/drawing/2014/main" id="{52284DCA-BEDC-4C14-F6A6-5094C4C53650}"/>
              </a:ext>
            </a:extLst>
          </p:cNvPr>
          <p:cNvSpPr txBox="1"/>
          <p:nvPr/>
        </p:nvSpPr>
        <p:spPr>
          <a:xfrm>
            <a:off x="4353068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Blazer</a:t>
            </a:r>
          </a:p>
        </p:txBody>
      </p:sp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F6149E27-EF33-2111-94ED-B5AD0D676A28}"/>
              </a:ext>
            </a:extLst>
          </p:cNvPr>
          <p:cNvSpPr txBox="1"/>
          <p:nvPr/>
        </p:nvSpPr>
        <p:spPr>
          <a:xfrm>
            <a:off x="4403909" y="4670429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BBCE3A78-82F6-B60B-0900-0D96326B75EC}"/>
              </a:ext>
            </a:extLst>
          </p:cNvPr>
          <p:cNvSpPr txBox="1"/>
          <p:nvPr/>
        </p:nvSpPr>
        <p:spPr>
          <a:xfrm>
            <a:off x="966805" y="4337709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A7A3B57D-8C94-CD65-2B6C-D2C54DB677EB}"/>
              </a:ext>
            </a:extLst>
          </p:cNvPr>
          <p:cNvSpPr txBox="1"/>
          <p:nvPr/>
        </p:nvSpPr>
        <p:spPr>
          <a:xfrm>
            <a:off x="940522" y="4650968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74E624D7-FB9D-702E-07BA-2EBAD492457D}"/>
              </a:ext>
            </a:extLst>
          </p:cNvPr>
          <p:cNvSpPr txBox="1"/>
          <p:nvPr/>
        </p:nvSpPr>
        <p:spPr>
          <a:xfrm>
            <a:off x="940521" y="5143950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WinForms</a:t>
            </a:r>
          </a:p>
        </p:txBody>
      </p:sp>
      <p:sp>
        <p:nvSpPr>
          <p:cNvPr id="23" name="TextBox 22">
            <a:hlinkClick r:id="rId3"/>
            <a:extLst>
              <a:ext uri="{FF2B5EF4-FFF2-40B4-BE49-F238E27FC236}">
                <a16:creationId xmlns:a16="http://schemas.microsoft.com/office/drawing/2014/main" id="{3887F60A-B5DE-254E-9508-F20F13AFA9F7}"/>
              </a:ext>
            </a:extLst>
          </p:cNvPr>
          <p:cNvSpPr txBox="1"/>
          <p:nvPr/>
        </p:nvSpPr>
        <p:spPr>
          <a:xfrm>
            <a:off x="2447365" y="5162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Wpf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hlinkClick r:id="rId3"/>
            <a:extLst>
              <a:ext uri="{FF2B5EF4-FFF2-40B4-BE49-F238E27FC236}">
                <a16:creationId xmlns:a16="http://schemas.microsoft.com/office/drawing/2014/main" id="{925BF7E6-7699-AD2E-2256-488E7CD77E88}"/>
              </a:ext>
            </a:extLst>
          </p:cNvPr>
          <p:cNvSpPr txBox="1"/>
          <p:nvPr/>
        </p:nvSpPr>
        <p:spPr>
          <a:xfrm>
            <a:off x="3475291" y="5162090"/>
            <a:ext cx="10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WinUI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hlinkClick r:id="rId3"/>
            <a:extLst>
              <a:ext uri="{FF2B5EF4-FFF2-40B4-BE49-F238E27FC236}">
                <a16:creationId xmlns:a16="http://schemas.microsoft.com/office/drawing/2014/main" id="{44760922-E741-DD8E-6EFE-666C429D98F1}"/>
              </a:ext>
            </a:extLst>
          </p:cNvPr>
          <p:cNvSpPr txBox="1"/>
          <p:nvPr/>
        </p:nvSpPr>
        <p:spPr>
          <a:xfrm>
            <a:off x="4472541" y="518897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26" name="TextBox 25">
            <a:hlinkClick r:id="rId3"/>
            <a:extLst>
              <a:ext uri="{FF2B5EF4-FFF2-40B4-BE49-F238E27FC236}">
                <a16:creationId xmlns:a16="http://schemas.microsoft.com/office/drawing/2014/main" id="{176C7D0A-1F32-145F-1246-2F697E5C080B}"/>
              </a:ext>
            </a:extLst>
          </p:cNvPr>
          <p:cNvSpPr txBox="1"/>
          <p:nvPr/>
        </p:nvSpPr>
        <p:spPr>
          <a:xfrm>
            <a:off x="940521" y="5531422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E0893AA6-C2A3-AD36-3426-426B651BAEBE}"/>
              </a:ext>
            </a:extLst>
          </p:cNvPr>
          <p:cNvSpPr txBox="1"/>
          <p:nvPr/>
        </p:nvSpPr>
        <p:spPr>
          <a:xfrm>
            <a:off x="2467072" y="549843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sp>
        <p:nvSpPr>
          <p:cNvPr id="28" name="TextBox 27">
            <a:hlinkClick r:id="rId3"/>
            <a:extLst>
              <a:ext uri="{FF2B5EF4-FFF2-40B4-BE49-F238E27FC236}">
                <a16:creationId xmlns:a16="http://schemas.microsoft.com/office/drawing/2014/main" id="{A2C98064-617F-8DAB-3743-657C6BC1B3DB}"/>
              </a:ext>
            </a:extLst>
          </p:cNvPr>
          <p:cNvSpPr txBox="1"/>
          <p:nvPr/>
        </p:nvSpPr>
        <p:spPr>
          <a:xfrm>
            <a:off x="5724588" y="5247389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1" name="TextBox 30">
            <a:hlinkClick r:id="rId3"/>
            <a:extLst>
              <a:ext uri="{FF2B5EF4-FFF2-40B4-BE49-F238E27FC236}">
                <a16:creationId xmlns:a16="http://schemas.microsoft.com/office/drawing/2014/main" id="{4B0EBDC6-8592-E929-B4F2-3965C9531277}"/>
              </a:ext>
            </a:extLst>
          </p:cNvPr>
          <p:cNvSpPr txBox="1"/>
          <p:nvPr/>
        </p:nvSpPr>
        <p:spPr>
          <a:xfrm>
            <a:off x="935428" y="6029165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EA262195-0F61-92A2-0562-37DD7549C19C}"/>
              </a:ext>
            </a:extLst>
          </p:cNvPr>
          <p:cNvSpPr txBox="1"/>
          <p:nvPr/>
        </p:nvSpPr>
        <p:spPr>
          <a:xfrm>
            <a:off x="2450465" y="602542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33" name="TextBox 32">
            <a:hlinkClick r:id="rId3"/>
            <a:extLst>
              <a:ext uri="{FF2B5EF4-FFF2-40B4-BE49-F238E27FC236}">
                <a16:creationId xmlns:a16="http://schemas.microsoft.com/office/drawing/2014/main" id="{F389382A-6282-8759-A0EF-BB7DD62DBEF0}"/>
              </a:ext>
            </a:extLst>
          </p:cNvPr>
          <p:cNvSpPr txBox="1"/>
          <p:nvPr/>
        </p:nvSpPr>
        <p:spPr>
          <a:xfrm>
            <a:off x="3477918" y="6032445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35" name="TextBox 34">
            <a:hlinkClick r:id="rId3"/>
            <a:extLst>
              <a:ext uri="{FF2B5EF4-FFF2-40B4-BE49-F238E27FC236}">
                <a16:creationId xmlns:a16="http://schemas.microsoft.com/office/drawing/2014/main" id="{938D9FA6-EC48-7B93-EE7A-A008F28365CC}"/>
              </a:ext>
            </a:extLst>
          </p:cNvPr>
          <p:cNvSpPr txBox="1"/>
          <p:nvPr/>
        </p:nvSpPr>
        <p:spPr>
          <a:xfrm>
            <a:off x="4405378" y="6032445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hlinkClick r:id="rId3"/>
            <a:extLst>
              <a:ext uri="{FF2B5EF4-FFF2-40B4-BE49-F238E27FC236}">
                <a16:creationId xmlns:a16="http://schemas.microsoft.com/office/drawing/2014/main" id="{859F6277-AC6B-0554-3442-D9849B8DABA8}"/>
              </a:ext>
            </a:extLst>
          </p:cNvPr>
          <p:cNvSpPr txBox="1"/>
          <p:nvPr/>
        </p:nvSpPr>
        <p:spPr>
          <a:xfrm>
            <a:off x="5826287" y="6078503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pic>
        <p:nvPicPr>
          <p:cNvPr id="38" name="Graphic 37" descr="World with solid fill">
            <a:extLst>
              <a:ext uri="{FF2B5EF4-FFF2-40B4-BE49-F238E27FC236}">
                <a16:creationId xmlns:a16="http://schemas.microsoft.com/office/drawing/2014/main" id="{0ABEC11F-DC12-12FF-C2F1-3030DA867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58" y="4466131"/>
            <a:ext cx="365760" cy="365760"/>
          </a:xfrm>
          <a:prstGeom prst="rect">
            <a:avLst/>
          </a:prstGeom>
        </p:spPr>
      </p:pic>
      <p:pic>
        <p:nvPicPr>
          <p:cNvPr id="40" name="Graphic 39" descr="Monitor outline">
            <a:extLst>
              <a:ext uri="{FF2B5EF4-FFF2-40B4-BE49-F238E27FC236}">
                <a16:creationId xmlns:a16="http://schemas.microsoft.com/office/drawing/2014/main" id="{05D9C0FA-C542-C70E-0A21-1A7F80B88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079" y="5317768"/>
            <a:ext cx="365760" cy="365760"/>
          </a:xfrm>
          <a:prstGeom prst="rect">
            <a:avLst/>
          </a:prstGeom>
        </p:spPr>
      </p:pic>
      <p:pic>
        <p:nvPicPr>
          <p:cNvPr id="44" name="Graphic 43" descr="Smart Phone with solid fill">
            <a:extLst>
              <a:ext uri="{FF2B5EF4-FFF2-40B4-BE49-F238E27FC236}">
                <a16:creationId xmlns:a16="http://schemas.microsoft.com/office/drawing/2014/main" id="{6F2391F6-A9EA-7DBC-E06E-74AD3D1E1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36" y="6036017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55DA-0952-5952-FEEA-C186CBE8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6" y="119743"/>
            <a:ext cx="10312462" cy="149857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Charts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892FC1-0AA1-16BC-801B-11B298FB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1" t="12435" r="13281" b="37433"/>
          <a:stretch/>
        </p:blipFill>
        <p:spPr>
          <a:xfrm>
            <a:off x="6490451" y="1241279"/>
            <a:ext cx="4737049" cy="29183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07081-E9AD-ED0A-6E14-9B55CB05F1E1}"/>
              </a:ext>
            </a:extLst>
          </p:cNvPr>
          <p:cNvSpPr txBox="1"/>
          <p:nvPr/>
        </p:nvSpPr>
        <p:spPr>
          <a:xfrm>
            <a:off x="815786" y="1265993"/>
            <a:ext cx="52802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Charts</a:t>
            </a: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The Charts control can plot a wide range of chart types, ranging from line charts to </a:t>
            </a:r>
            <a:r>
              <a:rPr lang="en-US" b="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specialized</a:t>
            </a:r>
            <a:r>
              <a:rPr lang="en-US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financial charts. Its rich feature set includes functionalities like data binding, multiple axes, legends, animation, data labels, annotations, trackballs, tooltips, and zooming.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ED9B2-FA6E-1BBC-84EC-32264D2DDB29}"/>
              </a:ext>
            </a:extLst>
          </p:cNvPr>
          <p:cNvSpPr txBox="1"/>
          <p:nvPr/>
        </p:nvSpPr>
        <p:spPr>
          <a:xfrm>
            <a:off x="815786" y="4039353"/>
            <a:ext cx="488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SUPPORTED PLATFORMS</a:t>
            </a:r>
          </a:p>
          <a:p>
            <a:r>
              <a:rPr lang="en-US" b="1" dirty="0">
                <a:solidFill>
                  <a:srgbClr val="1A1A1A"/>
                </a:solidFill>
                <a:latin typeface="Open Sans" panose="020B0606030504020204" pitchFamily="34" charset="0"/>
              </a:rPr>
              <a:t>	</a:t>
            </a: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18DA-B4E7-32AD-E44E-9AE77E13FD4E}"/>
              </a:ext>
            </a:extLst>
          </p:cNvPr>
          <p:cNvSpPr txBox="1"/>
          <p:nvPr/>
        </p:nvSpPr>
        <p:spPr>
          <a:xfrm>
            <a:off x="2366680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Angular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8DB74-F464-4811-ADD7-4804B3C698A9}"/>
              </a:ext>
            </a:extLst>
          </p:cNvPr>
          <p:cNvSpPr txBox="1"/>
          <p:nvPr/>
        </p:nvSpPr>
        <p:spPr>
          <a:xfrm>
            <a:off x="2761129" y="4647225"/>
            <a:ext cx="20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mvc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hlinkClick r:id="rId3"/>
            <a:extLst>
              <a:ext uri="{FF2B5EF4-FFF2-40B4-BE49-F238E27FC236}">
                <a16:creationId xmlns:a16="http://schemas.microsoft.com/office/drawing/2014/main" id="{32D1B6DB-2A28-1CD8-54F1-294F43E6D6A0}"/>
              </a:ext>
            </a:extLst>
          </p:cNvPr>
          <p:cNvSpPr txBox="1"/>
          <p:nvPr/>
        </p:nvSpPr>
        <p:spPr>
          <a:xfrm>
            <a:off x="3556746" y="4324723"/>
            <a:ext cx="8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Vue</a:t>
            </a:r>
          </a:p>
        </p:txBody>
      </p:sp>
      <p:sp>
        <p:nvSpPr>
          <p:cNvPr id="18" name="TextBox 17">
            <a:hlinkClick r:id="rId3"/>
            <a:extLst>
              <a:ext uri="{FF2B5EF4-FFF2-40B4-BE49-F238E27FC236}">
                <a16:creationId xmlns:a16="http://schemas.microsoft.com/office/drawing/2014/main" id="{52284DCA-BEDC-4C14-F6A6-5094C4C53650}"/>
              </a:ext>
            </a:extLst>
          </p:cNvPr>
          <p:cNvSpPr txBox="1"/>
          <p:nvPr/>
        </p:nvSpPr>
        <p:spPr>
          <a:xfrm>
            <a:off x="4353068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Blazer</a:t>
            </a:r>
          </a:p>
        </p:txBody>
      </p:sp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F6149E27-EF33-2111-94ED-B5AD0D676A28}"/>
              </a:ext>
            </a:extLst>
          </p:cNvPr>
          <p:cNvSpPr txBox="1"/>
          <p:nvPr/>
        </p:nvSpPr>
        <p:spPr>
          <a:xfrm>
            <a:off x="4403909" y="4670429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BBCE3A78-82F6-B60B-0900-0D96326B75EC}"/>
              </a:ext>
            </a:extLst>
          </p:cNvPr>
          <p:cNvSpPr txBox="1"/>
          <p:nvPr/>
        </p:nvSpPr>
        <p:spPr>
          <a:xfrm>
            <a:off x="966805" y="4337709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A7A3B57D-8C94-CD65-2B6C-D2C54DB677EB}"/>
              </a:ext>
            </a:extLst>
          </p:cNvPr>
          <p:cNvSpPr txBox="1"/>
          <p:nvPr/>
        </p:nvSpPr>
        <p:spPr>
          <a:xfrm>
            <a:off x="940522" y="4650968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2" name="TextBox 21">
            <a:hlinkClick r:id="rId3"/>
            <a:extLst>
              <a:ext uri="{FF2B5EF4-FFF2-40B4-BE49-F238E27FC236}">
                <a16:creationId xmlns:a16="http://schemas.microsoft.com/office/drawing/2014/main" id="{74E624D7-FB9D-702E-07BA-2EBAD492457D}"/>
              </a:ext>
            </a:extLst>
          </p:cNvPr>
          <p:cNvSpPr txBox="1"/>
          <p:nvPr/>
        </p:nvSpPr>
        <p:spPr>
          <a:xfrm>
            <a:off x="940521" y="5143950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WinForms</a:t>
            </a:r>
          </a:p>
        </p:txBody>
      </p:sp>
      <p:sp>
        <p:nvSpPr>
          <p:cNvPr id="23" name="TextBox 22">
            <a:hlinkClick r:id="rId3"/>
            <a:extLst>
              <a:ext uri="{FF2B5EF4-FFF2-40B4-BE49-F238E27FC236}">
                <a16:creationId xmlns:a16="http://schemas.microsoft.com/office/drawing/2014/main" id="{3887F60A-B5DE-254E-9508-F20F13AFA9F7}"/>
              </a:ext>
            </a:extLst>
          </p:cNvPr>
          <p:cNvSpPr txBox="1"/>
          <p:nvPr/>
        </p:nvSpPr>
        <p:spPr>
          <a:xfrm>
            <a:off x="2447365" y="5162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Wpf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hlinkClick r:id="rId3"/>
            <a:extLst>
              <a:ext uri="{FF2B5EF4-FFF2-40B4-BE49-F238E27FC236}">
                <a16:creationId xmlns:a16="http://schemas.microsoft.com/office/drawing/2014/main" id="{925BF7E6-7699-AD2E-2256-488E7CD77E88}"/>
              </a:ext>
            </a:extLst>
          </p:cNvPr>
          <p:cNvSpPr txBox="1"/>
          <p:nvPr/>
        </p:nvSpPr>
        <p:spPr>
          <a:xfrm>
            <a:off x="3475291" y="5162090"/>
            <a:ext cx="10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WinUI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hlinkClick r:id="rId3"/>
            <a:extLst>
              <a:ext uri="{FF2B5EF4-FFF2-40B4-BE49-F238E27FC236}">
                <a16:creationId xmlns:a16="http://schemas.microsoft.com/office/drawing/2014/main" id="{44760922-E741-DD8E-6EFE-666C429D98F1}"/>
              </a:ext>
            </a:extLst>
          </p:cNvPr>
          <p:cNvSpPr txBox="1"/>
          <p:nvPr/>
        </p:nvSpPr>
        <p:spPr>
          <a:xfrm>
            <a:off x="4472541" y="518897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26" name="TextBox 25">
            <a:hlinkClick r:id="rId3"/>
            <a:extLst>
              <a:ext uri="{FF2B5EF4-FFF2-40B4-BE49-F238E27FC236}">
                <a16:creationId xmlns:a16="http://schemas.microsoft.com/office/drawing/2014/main" id="{176C7D0A-1F32-145F-1246-2F697E5C080B}"/>
              </a:ext>
            </a:extLst>
          </p:cNvPr>
          <p:cNvSpPr txBox="1"/>
          <p:nvPr/>
        </p:nvSpPr>
        <p:spPr>
          <a:xfrm>
            <a:off x="940521" y="5531422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E0893AA6-C2A3-AD36-3426-426B651BAEBE}"/>
              </a:ext>
            </a:extLst>
          </p:cNvPr>
          <p:cNvSpPr txBox="1"/>
          <p:nvPr/>
        </p:nvSpPr>
        <p:spPr>
          <a:xfrm>
            <a:off x="2467072" y="549843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sp>
        <p:nvSpPr>
          <p:cNvPr id="28" name="TextBox 27">
            <a:hlinkClick r:id="rId3"/>
            <a:extLst>
              <a:ext uri="{FF2B5EF4-FFF2-40B4-BE49-F238E27FC236}">
                <a16:creationId xmlns:a16="http://schemas.microsoft.com/office/drawing/2014/main" id="{A2C98064-617F-8DAB-3743-657C6BC1B3DB}"/>
              </a:ext>
            </a:extLst>
          </p:cNvPr>
          <p:cNvSpPr txBox="1"/>
          <p:nvPr/>
        </p:nvSpPr>
        <p:spPr>
          <a:xfrm>
            <a:off x="5724588" y="5247389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1" name="TextBox 30">
            <a:hlinkClick r:id="rId3"/>
            <a:extLst>
              <a:ext uri="{FF2B5EF4-FFF2-40B4-BE49-F238E27FC236}">
                <a16:creationId xmlns:a16="http://schemas.microsoft.com/office/drawing/2014/main" id="{4B0EBDC6-8592-E929-B4F2-3965C9531277}"/>
              </a:ext>
            </a:extLst>
          </p:cNvPr>
          <p:cNvSpPr txBox="1"/>
          <p:nvPr/>
        </p:nvSpPr>
        <p:spPr>
          <a:xfrm>
            <a:off x="935428" y="6029165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2" name="TextBox 31">
            <a:hlinkClick r:id="rId3"/>
            <a:extLst>
              <a:ext uri="{FF2B5EF4-FFF2-40B4-BE49-F238E27FC236}">
                <a16:creationId xmlns:a16="http://schemas.microsoft.com/office/drawing/2014/main" id="{EA262195-0F61-92A2-0562-37DD7549C19C}"/>
              </a:ext>
            </a:extLst>
          </p:cNvPr>
          <p:cNvSpPr txBox="1"/>
          <p:nvPr/>
        </p:nvSpPr>
        <p:spPr>
          <a:xfrm>
            <a:off x="2450465" y="602542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33" name="TextBox 32">
            <a:hlinkClick r:id="rId3"/>
            <a:extLst>
              <a:ext uri="{FF2B5EF4-FFF2-40B4-BE49-F238E27FC236}">
                <a16:creationId xmlns:a16="http://schemas.microsoft.com/office/drawing/2014/main" id="{F389382A-6282-8759-A0EF-BB7DD62DBEF0}"/>
              </a:ext>
            </a:extLst>
          </p:cNvPr>
          <p:cNvSpPr txBox="1"/>
          <p:nvPr/>
        </p:nvSpPr>
        <p:spPr>
          <a:xfrm>
            <a:off x="3477918" y="6032445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35" name="TextBox 34">
            <a:hlinkClick r:id="rId3"/>
            <a:extLst>
              <a:ext uri="{FF2B5EF4-FFF2-40B4-BE49-F238E27FC236}">
                <a16:creationId xmlns:a16="http://schemas.microsoft.com/office/drawing/2014/main" id="{938D9FA6-EC48-7B93-EE7A-A008F28365CC}"/>
              </a:ext>
            </a:extLst>
          </p:cNvPr>
          <p:cNvSpPr txBox="1"/>
          <p:nvPr/>
        </p:nvSpPr>
        <p:spPr>
          <a:xfrm>
            <a:off x="4405378" y="6032445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hlinkClick r:id="rId3"/>
            <a:extLst>
              <a:ext uri="{FF2B5EF4-FFF2-40B4-BE49-F238E27FC236}">
                <a16:creationId xmlns:a16="http://schemas.microsoft.com/office/drawing/2014/main" id="{859F6277-AC6B-0554-3442-D9849B8DABA8}"/>
              </a:ext>
            </a:extLst>
          </p:cNvPr>
          <p:cNvSpPr txBox="1"/>
          <p:nvPr/>
        </p:nvSpPr>
        <p:spPr>
          <a:xfrm>
            <a:off x="5826287" y="6078503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pic>
        <p:nvPicPr>
          <p:cNvPr id="38" name="Graphic 37" descr="World with solid fill">
            <a:extLst>
              <a:ext uri="{FF2B5EF4-FFF2-40B4-BE49-F238E27FC236}">
                <a16:creationId xmlns:a16="http://schemas.microsoft.com/office/drawing/2014/main" id="{0ABEC11F-DC12-12FF-C2F1-3030DA867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58" y="4466131"/>
            <a:ext cx="365760" cy="365760"/>
          </a:xfrm>
          <a:prstGeom prst="rect">
            <a:avLst/>
          </a:prstGeom>
        </p:spPr>
      </p:pic>
      <p:pic>
        <p:nvPicPr>
          <p:cNvPr id="40" name="Graphic 39" descr="Monitor outline">
            <a:extLst>
              <a:ext uri="{FF2B5EF4-FFF2-40B4-BE49-F238E27FC236}">
                <a16:creationId xmlns:a16="http://schemas.microsoft.com/office/drawing/2014/main" id="{05D9C0FA-C542-C70E-0A21-1A7F80B88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079" y="5317768"/>
            <a:ext cx="365760" cy="365760"/>
          </a:xfrm>
          <a:prstGeom prst="rect">
            <a:avLst/>
          </a:prstGeom>
        </p:spPr>
      </p:pic>
      <p:pic>
        <p:nvPicPr>
          <p:cNvPr id="44" name="Graphic 43" descr="Smart Phone with solid fill">
            <a:extLst>
              <a:ext uri="{FF2B5EF4-FFF2-40B4-BE49-F238E27FC236}">
                <a16:creationId xmlns:a16="http://schemas.microsoft.com/office/drawing/2014/main" id="{6F2391F6-A9EA-7DBC-E06E-74AD3D1E1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536" y="6036017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55DA-0952-5952-FEEA-C186CBE8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6" y="119743"/>
            <a:ext cx="10312462" cy="1541201"/>
          </a:xfrm>
        </p:spPr>
        <p:txBody>
          <a:bodyPr>
            <a:normAutofit/>
          </a:bodyPr>
          <a:lstStyle/>
          <a:p>
            <a:r>
              <a:rPr lang="en-US" sz="4000" b="1" i="0" dirty="0" err="1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ListView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7081-E9AD-ED0A-6E14-9B55CB05F1E1}"/>
              </a:ext>
            </a:extLst>
          </p:cNvPr>
          <p:cNvSpPr txBox="1"/>
          <p:nvPr/>
        </p:nvSpPr>
        <p:spPr>
          <a:xfrm>
            <a:off x="838200" y="1265993"/>
            <a:ext cx="5257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 err="1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ListView</a:t>
            </a:r>
            <a:endParaRPr lang="en-US" b="1" i="0" dirty="0">
              <a:solidFill>
                <a:srgbClr val="1A1A1A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endParaRPr lang="en-US" b="1" i="0" dirty="0">
              <a:solidFill>
                <a:srgbClr val="1A1A1A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The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ListView</a:t>
            </a:r>
            <a:r>
              <a:rPr lang="en-US" b="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 renders a set of data items with UI views or custom templates. It has many features like grouping, sorting, filtering, paging, swiping, multiple selection, drag and drop, and different layout types. The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ListView</a:t>
            </a:r>
            <a:r>
              <a:rPr lang="en-US" b="0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 control has been optimized to work with large amounts of data.</a:t>
            </a:r>
            <a:endParaRPr lang="en-US" b="1" i="0" dirty="0">
              <a:solidFill>
                <a:srgbClr val="1A1A1A"/>
              </a:solidFill>
              <a:effectLst/>
              <a:latin typeface="Century Gothic" panose="020B0502020202020204" pitchFamily="34" charset="0"/>
            </a:endParaRP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ED9B2-FA6E-1BBC-84EC-32264D2DDB29}"/>
              </a:ext>
            </a:extLst>
          </p:cNvPr>
          <p:cNvSpPr txBox="1"/>
          <p:nvPr/>
        </p:nvSpPr>
        <p:spPr>
          <a:xfrm>
            <a:off x="815786" y="4039353"/>
            <a:ext cx="488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Century Gothic" panose="020B0502020202020204" pitchFamily="34" charset="0"/>
              </a:rPr>
              <a:t>SUPPORTED PLATFORMS</a:t>
            </a:r>
          </a:p>
          <a:p>
            <a:r>
              <a:rPr lang="en-US" b="1" dirty="0">
                <a:solidFill>
                  <a:srgbClr val="1A1A1A"/>
                </a:solidFill>
                <a:latin typeface="Open Sans" panose="020B0606030504020204" pitchFamily="34" charset="0"/>
              </a:rPr>
              <a:t>	</a:t>
            </a: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1A1A1A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18DA-B4E7-32AD-E44E-9AE77E13FD4E}"/>
              </a:ext>
            </a:extLst>
          </p:cNvPr>
          <p:cNvSpPr txBox="1"/>
          <p:nvPr/>
        </p:nvSpPr>
        <p:spPr>
          <a:xfrm>
            <a:off x="2366680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Angular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8DB74-F464-4811-ADD7-4804B3C698A9}"/>
              </a:ext>
            </a:extLst>
          </p:cNvPr>
          <p:cNvSpPr txBox="1"/>
          <p:nvPr/>
        </p:nvSpPr>
        <p:spPr>
          <a:xfrm>
            <a:off x="2761129" y="4647225"/>
            <a:ext cx="20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mvc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32D1B6DB-2A28-1CD8-54F1-294F43E6D6A0}"/>
              </a:ext>
            </a:extLst>
          </p:cNvPr>
          <p:cNvSpPr txBox="1"/>
          <p:nvPr/>
        </p:nvSpPr>
        <p:spPr>
          <a:xfrm>
            <a:off x="3556746" y="4324723"/>
            <a:ext cx="8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Vue</a:t>
            </a:r>
          </a:p>
        </p:txBody>
      </p: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id="{52284DCA-BEDC-4C14-F6A6-5094C4C53650}"/>
              </a:ext>
            </a:extLst>
          </p:cNvPr>
          <p:cNvSpPr txBox="1"/>
          <p:nvPr/>
        </p:nvSpPr>
        <p:spPr>
          <a:xfrm>
            <a:off x="4353068" y="4324512"/>
            <a:ext cx="12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Blazer</a:t>
            </a:r>
          </a:p>
        </p:txBody>
      </p:sp>
      <p:sp>
        <p:nvSpPr>
          <p:cNvPr id="19" name="TextBox 18">
            <a:hlinkClick r:id="rId2"/>
            <a:extLst>
              <a:ext uri="{FF2B5EF4-FFF2-40B4-BE49-F238E27FC236}">
                <a16:creationId xmlns:a16="http://schemas.microsoft.com/office/drawing/2014/main" id="{F6149E27-EF33-2111-94ED-B5AD0D676A28}"/>
              </a:ext>
            </a:extLst>
          </p:cNvPr>
          <p:cNvSpPr txBox="1"/>
          <p:nvPr/>
        </p:nvSpPr>
        <p:spPr>
          <a:xfrm>
            <a:off x="4403909" y="4670429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0" name="TextBox 19">
            <a:hlinkClick r:id="rId2"/>
            <a:extLst>
              <a:ext uri="{FF2B5EF4-FFF2-40B4-BE49-F238E27FC236}">
                <a16:creationId xmlns:a16="http://schemas.microsoft.com/office/drawing/2014/main" id="{BBCE3A78-82F6-B60B-0900-0D96326B75EC}"/>
              </a:ext>
            </a:extLst>
          </p:cNvPr>
          <p:cNvSpPr txBox="1"/>
          <p:nvPr/>
        </p:nvSpPr>
        <p:spPr>
          <a:xfrm>
            <a:off x="966805" y="4337709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A7A3B57D-8C94-CD65-2B6C-D2C54DB677EB}"/>
              </a:ext>
            </a:extLst>
          </p:cNvPr>
          <p:cNvSpPr txBox="1"/>
          <p:nvPr/>
        </p:nvSpPr>
        <p:spPr>
          <a:xfrm>
            <a:off x="940522" y="4650968"/>
            <a:ext cx="199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ASP.NET Core</a:t>
            </a:r>
          </a:p>
        </p:txBody>
      </p:sp>
      <p:sp>
        <p:nvSpPr>
          <p:cNvPr id="22" name="TextBox 21">
            <a:hlinkClick r:id="rId2"/>
            <a:extLst>
              <a:ext uri="{FF2B5EF4-FFF2-40B4-BE49-F238E27FC236}">
                <a16:creationId xmlns:a16="http://schemas.microsoft.com/office/drawing/2014/main" id="{74E624D7-FB9D-702E-07BA-2EBAD492457D}"/>
              </a:ext>
            </a:extLst>
          </p:cNvPr>
          <p:cNvSpPr txBox="1"/>
          <p:nvPr/>
        </p:nvSpPr>
        <p:spPr>
          <a:xfrm>
            <a:off x="940521" y="5143950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WinForms</a:t>
            </a:r>
          </a:p>
        </p:txBody>
      </p:sp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3887F60A-B5DE-254E-9508-F20F13AFA9F7}"/>
              </a:ext>
            </a:extLst>
          </p:cNvPr>
          <p:cNvSpPr txBox="1"/>
          <p:nvPr/>
        </p:nvSpPr>
        <p:spPr>
          <a:xfrm>
            <a:off x="2447365" y="51620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Wpf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hlinkClick r:id="rId2"/>
            <a:extLst>
              <a:ext uri="{FF2B5EF4-FFF2-40B4-BE49-F238E27FC236}">
                <a16:creationId xmlns:a16="http://schemas.microsoft.com/office/drawing/2014/main" id="{925BF7E6-7699-AD2E-2256-488E7CD77E88}"/>
              </a:ext>
            </a:extLst>
          </p:cNvPr>
          <p:cNvSpPr txBox="1"/>
          <p:nvPr/>
        </p:nvSpPr>
        <p:spPr>
          <a:xfrm>
            <a:off x="3475291" y="5162090"/>
            <a:ext cx="106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WinUI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hlinkClick r:id="rId2"/>
            <a:extLst>
              <a:ext uri="{FF2B5EF4-FFF2-40B4-BE49-F238E27FC236}">
                <a16:creationId xmlns:a16="http://schemas.microsoft.com/office/drawing/2014/main" id="{44760922-E741-DD8E-6EFE-666C429D98F1}"/>
              </a:ext>
            </a:extLst>
          </p:cNvPr>
          <p:cNvSpPr txBox="1"/>
          <p:nvPr/>
        </p:nvSpPr>
        <p:spPr>
          <a:xfrm>
            <a:off x="4472541" y="518897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26" name="TextBox 25">
            <a:hlinkClick r:id="rId2"/>
            <a:extLst>
              <a:ext uri="{FF2B5EF4-FFF2-40B4-BE49-F238E27FC236}">
                <a16:creationId xmlns:a16="http://schemas.microsoft.com/office/drawing/2014/main" id="{176C7D0A-1F32-145F-1246-2F697E5C080B}"/>
              </a:ext>
            </a:extLst>
          </p:cNvPr>
          <p:cNvSpPr txBox="1"/>
          <p:nvPr/>
        </p:nvSpPr>
        <p:spPr>
          <a:xfrm>
            <a:off x="940521" y="5531422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27" name="TextBox 26">
            <a:hlinkClick r:id="rId2"/>
            <a:extLst>
              <a:ext uri="{FF2B5EF4-FFF2-40B4-BE49-F238E27FC236}">
                <a16:creationId xmlns:a16="http://schemas.microsoft.com/office/drawing/2014/main" id="{E0893AA6-C2A3-AD36-3426-426B651BAEBE}"/>
              </a:ext>
            </a:extLst>
          </p:cNvPr>
          <p:cNvSpPr txBox="1"/>
          <p:nvPr/>
        </p:nvSpPr>
        <p:spPr>
          <a:xfrm>
            <a:off x="2467072" y="549843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sp>
        <p:nvSpPr>
          <p:cNvPr id="28" name="TextBox 27">
            <a:hlinkClick r:id="rId2"/>
            <a:extLst>
              <a:ext uri="{FF2B5EF4-FFF2-40B4-BE49-F238E27FC236}">
                <a16:creationId xmlns:a16="http://schemas.microsoft.com/office/drawing/2014/main" id="{A2C98064-617F-8DAB-3743-657C6BC1B3DB}"/>
              </a:ext>
            </a:extLst>
          </p:cNvPr>
          <p:cNvSpPr txBox="1"/>
          <p:nvPr/>
        </p:nvSpPr>
        <p:spPr>
          <a:xfrm>
            <a:off x="5724588" y="5247389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1" name="TextBox 30">
            <a:hlinkClick r:id="rId2"/>
            <a:extLst>
              <a:ext uri="{FF2B5EF4-FFF2-40B4-BE49-F238E27FC236}">
                <a16:creationId xmlns:a16="http://schemas.microsoft.com/office/drawing/2014/main" id="{4B0EBDC6-8592-E929-B4F2-3965C9531277}"/>
              </a:ext>
            </a:extLst>
          </p:cNvPr>
          <p:cNvSpPr txBox="1"/>
          <p:nvPr/>
        </p:nvSpPr>
        <p:spPr>
          <a:xfrm>
            <a:off x="935428" y="6029165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Xamarin</a:t>
            </a:r>
          </a:p>
        </p:txBody>
      </p:sp>
      <p:sp>
        <p:nvSpPr>
          <p:cNvPr id="32" name="TextBox 31">
            <a:hlinkClick r:id="rId2"/>
            <a:extLst>
              <a:ext uri="{FF2B5EF4-FFF2-40B4-BE49-F238E27FC236}">
                <a16:creationId xmlns:a16="http://schemas.microsoft.com/office/drawing/2014/main" id="{EA262195-0F61-92A2-0562-37DD7549C19C}"/>
              </a:ext>
            </a:extLst>
          </p:cNvPr>
          <p:cNvSpPr txBox="1"/>
          <p:nvPr/>
        </p:nvSpPr>
        <p:spPr>
          <a:xfrm>
            <a:off x="2450465" y="6025422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Flutter</a:t>
            </a:r>
          </a:p>
        </p:txBody>
      </p:sp>
      <p:sp>
        <p:nvSpPr>
          <p:cNvPr id="33" name="TextBox 32">
            <a:hlinkClick r:id="rId2"/>
            <a:extLst>
              <a:ext uri="{FF2B5EF4-FFF2-40B4-BE49-F238E27FC236}">
                <a16:creationId xmlns:a16="http://schemas.microsoft.com/office/drawing/2014/main" id="{F389382A-6282-8759-A0EF-BB7DD62DBEF0}"/>
              </a:ext>
            </a:extLst>
          </p:cNvPr>
          <p:cNvSpPr txBox="1"/>
          <p:nvPr/>
        </p:nvSpPr>
        <p:spPr>
          <a:xfrm>
            <a:off x="3477918" y="6032445"/>
            <a:ext cx="100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UWP</a:t>
            </a:r>
          </a:p>
        </p:txBody>
      </p:sp>
      <p:sp>
        <p:nvSpPr>
          <p:cNvPr id="35" name="TextBox 34">
            <a:hlinkClick r:id="rId2"/>
            <a:extLst>
              <a:ext uri="{FF2B5EF4-FFF2-40B4-BE49-F238E27FC236}">
                <a16:creationId xmlns:a16="http://schemas.microsoft.com/office/drawing/2014/main" id="{938D9FA6-EC48-7B93-EE7A-A008F28365CC}"/>
              </a:ext>
            </a:extLst>
          </p:cNvPr>
          <p:cNvSpPr txBox="1"/>
          <p:nvPr/>
        </p:nvSpPr>
        <p:spPr>
          <a:xfrm>
            <a:off x="4405378" y="6032445"/>
            <a:ext cx="158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Java </a:t>
            </a:r>
            <a:r>
              <a:rPr lang="en-US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Scipt</a:t>
            </a:r>
            <a:endParaRPr lang="en-US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hlinkClick r:id="rId2"/>
            <a:extLst>
              <a:ext uri="{FF2B5EF4-FFF2-40B4-BE49-F238E27FC236}">
                <a16:creationId xmlns:a16="http://schemas.microsoft.com/office/drawing/2014/main" id="{859F6277-AC6B-0554-3442-D9849B8DABA8}"/>
              </a:ext>
            </a:extLst>
          </p:cNvPr>
          <p:cNvSpPr txBox="1"/>
          <p:nvPr/>
        </p:nvSpPr>
        <p:spPr>
          <a:xfrm>
            <a:off x="5826287" y="6078503"/>
            <a:ext cx="150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.NET MAUI</a:t>
            </a:r>
          </a:p>
        </p:txBody>
      </p:sp>
      <p:pic>
        <p:nvPicPr>
          <p:cNvPr id="38" name="Graphic 37" descr="World with solid fill">
            <a:extLst>
              <a:ext uri="{FF2B5EF4-FFF2-40B4-BE49-F238E27FC236}">
                <a16:creationId xmlns:a16="http://schemas.microsoft.com/office/drawing/2014/main" id="{0ABEC11F-DC12-12FF-C2F1-3030DA86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658" y="4466131"/>
            <a:ext cx="365760" cy="365760"/>
          </a:xfrm>
          <a:prstGeom prst="rect">
            <a:avLst/>
          </a:prstGeom>
        </p:spPr>
      </p:pic>
      <p:pic>
        <p:nvPicPr>
          <p:cNvPr id="40" name="Graphic 39" descr="Monitor outline">
            <a:extLst>
              <a:ext uri="{FF2B5EF4-FFF2-40B4-BE49-F238E27FC236}">
                <a16:creationId xmlns:a16="http://schemas.microsoft.com/office/drawing/2014/main" id="{05D9C0FA-C542-C70E-0A21-1A7F80B88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079" y="5317768"/>
            <a:ext cx="365760" cy="365760"/>
          </a:xfrm>
          <a:prstGeom prst="rect">
            <a:avLst/>
          </a:prstGeom>
        </p:spPr>
      </p:pic>
      <p:pic>
        <p:nvPicPr>
          <p:cNvPr id="44" name="Graphic 43" descr="Smart Phone with solid fill">
            <a:extLst>
              <a:ext uri="{FF2B5EF4-FFF2-40B4-BE49-F238E27FC236}">
                <a16:creationId xmlns:a16="http://schemas.microsoft.com/office/drawing/2014/main" id="{6F2391F6-A9EA-7DBC-E06E-74AD3D1E1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536" y="6036017"/>
            <a:ext cx="365760" cy="365760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BA48195-6EBD-7D93-15FD-E2B2290D85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8" t="24178" r="14394" b="26667"/>
          <a:stretch/>
        </p:blipFill>
        <p:spPr>
          <a:xfrm>
            <a:off x="7540707" y="1330152"/>
            <a:ext cx="3710771" cy="407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55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205</TotalTime>
  <Words>306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Open Sans</vt:lpstr>
      <vt:lpstr>Tw Cen MT</vt:lpstr>
      <vt:lpstr>Droplet</vt:lpstr>
      <vt:lpstr>Most Popular Components in  Syncfusion</vt:lpstr>
      <vt:lpstr>Components</vt:lpstr>
      <vt:lpstr>DataGrid</vt:lpstr>
      <vt:lpstr>Charts</vt:lpstr>
      <vt:lpstr>ListView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Components in  Syncfusion</dc:title>
  <dc:creator>Ithieswaran Devadoos</dc:creator>
  <cp:lastModifiedBy>Ithieswaran Devadoos</cp:lastModifiedBy>
  <cp:revision>5</cp:revision>
  <dcterms:created xsi:type="dcterms:W3CDTF">2024-03-25T08:33:03Z</dcterms:created>
  <dcterms:modified xsi:type="dcterms:W3CDTF">2024-03-26T14:31:30Z</dcterms:modified>
</cp:coreProperties>
</file>