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397270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7443CE-F418-43D6-9285-7358E01B20A7}" type="datetimeFigureOut">
              <a:rPr lang="en-CA" smtClean="0"/>
              <a:t>2024-08-16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285349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106138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8767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1175381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1800538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2234821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354816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250993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64849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302633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443CE-F418-43D6-9285-7358E01B20A7}" type="datetimeFigureOut">
              <a:rPr lang="en-CA" smtClean="0"/>
              <a:t>2024-08-16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89057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443CE-F418-43D6-9285-7358E01B20A7}" type="datetimeFigureOut">
              <a:rPr lang="en-CA" smtClean="0"/>
              <a:t>2024-08-16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124734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122638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62670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57443CE-F418-43D6-9285-7358E01B20A7}" type="datetimeFigureOut">
              <a:rPr lang="en-CA" smtClean="0"/>
              <a:t>2024-08-16</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99720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7443CE-F418-43D6-9285-7358E01B20A7}" type="datetimeFigureOut">
              <a:rPr lang="en-CA" smtClean="0"/>
              <a:t>2024-08-16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571F346-F7C8-4C97-9E0A-FFDEBCA14210}" type="slidenum">
              <a:rPr lang="en-CA" smtClean="0"/>
              <a:t>‹#›</a:t>
            </a:fld>
            <a:endParaRPr lang="en-CA"/>
          </a:p>
        </p:txBody>
      </p:sp>
    </p:spTree>
    <p:extLst>
      <p:ext uri="{BB962C8B-B14F-4D97-AF65-F5344CB8AC3E}">
        <p14:creationId xmlns:p14="http://schemas.microsoft.com/office/powerpoint/2010/main" val="340918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7443CE-F418-43D6-9285-7358E01B20A7}" type="datetimeFigureOut">
              <a:rPr lang="en-CA" smtClean="0"/>
              <a:t>2024-08-16</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71F346-F7C8-4C97-9E0A-FFDEBCA14210}" type="slidenum">
              <a:rPr lang="en-CA" smtClean="0"/>
              <a:t>‹#›</a:t>
            </a:fld>
            <a:endParaRPr lang="en-CA"/>
          </a:p>
        </p:txBody>
      </p:sp>
    </p:spTree>
    <p:extLst>
      <p:ext uri="{BB962C8B-B14F-4D97-AF65-F5344CB8AC3E}">
        <p14:creationId xmlns:p14="http://schemas.microsoft.com/office/powerpoint/2010/main" val="3734471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C559E8F1-25C0-5F21-E797-20002B59FB28}"/>
              </a:ext>
            </a:extLst>
          </p:cNvPr>
          <p:cNvPicPr>
            <a:picLocks noChangeAspect="1"/>
          </p:cNvPicPr>
          <p:nvPr/>
        </p:nvPicPr>
        <p:blipFill>
          <a:blip r:embed="rId3">
            <a:duotone>
              <a:prstClr val="black"/>
              <a:schemeClr val="accent5">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5465C3D-1563-3921-2DE2-9EB9D03F80FC}"/>
              </a:ext>
            </a:extLst>
          </p:cNvPr>
          <p:cNvSpPr>
            <a:spLocks noGrp="1"/>
          </p:cNvSpPr>
          <p:nvPr>
            <p:ph type="ctrTitle"/>
          </p:nvPr>
        </p:nvSpPr>
        <p:spPr>
          <a:xfrm>
            <a:off x="1154955" y="1447800"/>
            <a:ext cx="8825658" cy="3329581"/>
          </a:xfrm>
        </p:spPr>
        <p:txBody>
          <a:bodyPr>
            <a:normAutofit/>
          </a:bodyPr>
          <a:lstStyle/>
          <a:p>
            <a:pPr>
              <a:lnSpc>
                <a:spcPct val="90000"/>
              </a:lnSpc>
            </a:pPr>
            <a:r>
              <a:rPr lang="en-US" sz="6100" dirty="0"/>
              <a:t>DATA 1202 -04- Data Analysis Tools Analytics</a:t>
            </a:r>
            <a:br>
              <a:rPr lang="en-US" sz="6100" dirty="0"/>
            </a:br>
            <a:r>
              <a:rPr lang="en-US" sz="6100" dirty="0"/>
              <a:t>Final Project</a:t>
            </a:r>
            <a:endParaRPr lang="en-CA" sz="6100" dirty="0"/>
          </a:p>
        </p:txBody>
      </p:sp>
      <p:sp>
        <p:nvSpPr>
          <p:cNvPr id="3" name="Subtitle 2">
            <a:extLst>
              <a:ext uri="{FF2B5EF4-FFF2-40B4-BE49-F238E27FC236}">
                <a16:creationId xmlns:a16="http://schemas.microsoft.com/office/drawing/2014/main" id="{7377E662-FB52-D1C7-B3B9-11CB4D319969}"/>
              </a:ext>
            </a:extLst>
          </p:cNvPr>
          <p:cNvSpPr>
            <a:spLocks noGrp="1"/>
          </p:cNvSpPr>
          <p:nvPr>
            <p:ph type="subTitle" idx="1"/>
          </p:nvPr>
        </p:nvSpPr>
        <p:spPr>
          <a:xfrm>
            <a:off x="1154955" y="4777380"/>
            <a:ext cx="8825658" cy="861420"/>
          </a:xfrm>
        </p:spPr>
        <p:txBody>
          <a:bodyPr>
            <a:normAutofit fontScale="25000" lnSpcReduction="20000"/>
          </a:bodyPr>
          <a:lstStyle/>
          <a:p>
            <a:pPr>
              <a:lnSpc>
                <a:spcPct val="90000"/>
              </a:lnSpc>
            </a:pPr>
            <a:r>
              <a:rPr lang="en-US" sz="7200" dirty="0"/>
              <a:t>Manthan Patel (100950667)</a:t>
            </a:r>
          </a:p>
          <a:p>
            <a:pPr>
              <a:lnSpc>
                <a:spcPct val="90000"/>
              </a:lnSpc>
            </a:pPr>
            <a:r>
              <a:rPr lang="en-US" sz="7200" dirty="0"/>
              <a:t>THOMAS JOSEPH (100900364)</a:t>
            </a:r>
          </a:p>
          <a:p>
            <a:pPr>
              <a:lnSpc>
                <a:spcPct val="90000"/>
              </a:lnSpc>
            </a:pPr>
            <a:r>
              <a:rPr lang="en-US" sz="7200" dirty="0"/>
              <a:t>ROMAL JOHN SHAJI (100959359)</a:t>
            </a:r>
          </a:p>
          <a:p>
            <a:pPr>
              <a:lnSpc>
                <a:spcPct val="90000"/>
              </a:lnSpc>
            </a:pPr>
            <a:r>
              <a:rPr lang="en-US" sz="7200" dirty="0"/>
              <a:t>JOSEPH WILLIAM (100993480)</a:t>
            </a:r>
          </a:p>
          <a:p>
            <a:pPr>
              <a:lnSpc>
                <a:spcPct val="90000"/>
              </a:lnSpc>
            </a:pPr>
            <a:r>
              <a:rPr lang="en-US" sz="7200" dirty="0"/>
              <a:t>ITHIHAS MANDAVA (100966923)</a:t>
            </a:r>
          </a:p>
          <a:p>
            <a:pPr>
              <a:lnSpc>
                <a:spcPct val="90000"/>
              </a:lnSpc>
            </a:pPr>
            <a:endParaRPr lang="en-CA" sz="500" dirty="0"/>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35624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BBC3F-952D-6913-B53C-569FE3DB2E3E}"/>
              </a:ext>
            </a:extLst>
          </p:cNvPr>
          <p:cNvSpPr txBox="1"/>
          <p:nvPr/>
        </p:nvSpPr>
        <p:spPr>
          <a:xfrm>
            <a:off x="1517904" y="2136339"/>
            <a:ext cx="8842248" cy="2862322"/>
          </a:xfrm>
          <a:prstGeom prst="rect">
            <a:avLst/>
          </a:prstGeom>
          <a:noFill/>
        </p:spPr>
        <p:txBody>
          <a:bodyPr wrap="square">
            <a:spAutoFit/>
          </a:bodyPr>
          <a:lstStyle/>
          <a:p>
            <a:r>
              <a:rPr lang="en-CA" dirty="0"/>
              <a:t> </a:t>
            </a:r>
            <a:r>
              <a:rPr lang="en-CA" b="1" dirty="0"/>
              <a:t>Objective: </a:t>
            </a:r>
          </a:p>
          <a:p>
            <a:r>
              <a:rPr lang="en-CA" dirty="0"/>
              <a:t>The purpose of this project is to analyze a dataset specifically designed for cybersecurity applications. The dataset contains information that allows the team to classify data instances as either malware (malicious software) or benign (non-malicious).</a:t>
            </a:r>
          </a:p>
          <a:p>
            <a:endParaRPr lang="en-CA" dirty="0"/>
          </a:p>
          <a:p>
            <a:endParaRPr lang="en-CA" dirty="0"/>
          </a:p>
          <a:p>
            <a:r>
              <a:rPr lang="en-CA" b="1" dirty="0"/>
              <a:t>Dataset Source: </a:t>
            </a:r>
          </a:p>
          <a:p>
            <a:r>
              <a:rPr lang="en-CA" dirty="0"/>
              <a:t>The data is obtained from the DC Connect platform, which is a resource hub for educational materials. The dataset is structured to assist in training machine learning models for cybersecurity tasks.</a:t>
            </a:r>
          </a:p>
        </p:txBody>
      </p:sp>
      <p:sp>
        <p:nvSpPr>
          <p:cNvPr id="5" name="TextBox 4">
            <a:extLst>
              <a:ext uri="{FF2B5EF4-FFF2-40B4-BE49-F238E27FC236}">
                <a16:creationId xmlns:a16="http://schemas.microsoft.com/office/drawing/2014/main" id="{C0BF822D-84F9-0A3A-B449-302BB47F789E}"/>
              </a:ext>
            </a:extLst>
          </p:cNvPr>
          <p:cNvSpPr txBox="1"/>
          <p:nvPr/>
        </p:nvSpPr>
        <p:spPr>
          <a:xfrm>
            <a:off x="2736342" y="775454"/>
            <a:ext cx="6094476" cy="707886"/>
          </a:xfrm>
          <a:prstGeom prst="rect">
            <a:avLst/>
          </a:prstGeom>
          <a:noFill/>
        </p:spPr>
        <p:txBody>
          <a:bodyPr wrap="square">
            <a:spAutoFit/>
          </a:bodyPr>
          <a:lstStyle/>
          <a:p>
            <a:pPr algn="ctr"/>
            <a:r>
              <a:rPr lang="en-CA" sz="4000" b="1" dirty="0"/>
              <a:t>Project Overview</a:t>
            </a:r>
          </a:p>
        </p:txBody>
      </p:sp>
    </p:spTree>
    <p:extLst>
      <p:ext uri="{BB962C8B-B14F-4D97-AF65-F5344CB8AC3E}">
        <p14:creationId xmlns:p14="http://schemas.microsoft.com/office/powerpoint/2010/main" val="262422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649F7C-FD70-5838-726C-887461F6CE79}"/>
              </a:ext>
            </a:extLst>
          </p:cNvPr>
          <p:cNvSpPr txBox="1"/>
          <p:nvPr/>
        </p:nvSpPr>
        <p:spPr>
          <a:xfrm>
            <a:off x="1088136" y="1582341"/>
            <a:ext cx="9820656" cy="4247317"/>
          </a:xfrm>
          <a:prstGeom prst="rect">
            <a:avLst/>
          </a:prstGeom>
          <a:noFill/>
        </p:spPr>
        <p:txBody>
          <a:bodyPr wrap="square">
            <a:spAutoFit/>
          </a:bodyPr>
          <a:lstStyle/>
          <a:p>
            <a:r>
              <a:rPr lang="en-CA" b="1" dirty="0"/>
              <a:t>Instances: </a:t>
            </a:r>
          </a:p>
          <a:p>
            <a:r>
              <a:rPr lang="en-CA" dirty="0"/>
              <a:t>This refers to the total number of data points in the dataset, which is 100,000. Each instance represents a unique data point used for training and testing the machine learning models.</a:t>
            </a:r>
          </a:p>
          <a:p>
            <a:endParaRPr lang="en-CA" dirty="0"/>
          </a:p>
          <a:p>
            <a:endParaRPr lang="en-CA" dirty="0"/>
          </a:p>
          <a:p>
            <a:r>
              <a:rPr lang="en-CA" b="1" dirty="0"/>
              <a:t>Features: </a:t>
            </a:r>
          </a:p>
          <a:p>
            <a:r>
              <a:rPr lang="en-CA" dirty="0"/>
              <a:t>The dataset includes 34 features, which are variables that describe each instance. These features might include various types of data such as numerical values (e.g., file sizes) or categorical data (e.g., types of network traffic).</a:t>
            </a:r>
          </a:p>
          <a:p>
            <a:endParaRPr lang="en-CA" dirty="0"/>
          </a:p>
          <a:p>
            <a:endParaRPr lang="en-CA" dirty="0"/>
          </a:p>
          <a:p>
            <a:r>
              <a:rPr lang="en-CA" b="1" dirty="0"/>
              <a:t>Target Variable: </a:t>
            </a:r>
          </a:p>
          <a:p>
            <a:r>
              <a:rPr lang="en-CA" dirty="0"/>
              <a:t>The target variable, also known as the class label, is the output that the model is trying to predict—whether an instance is malware or benign. The dataset’s class distribution (how many instances are malware vs. benign) is critical to ensure balanced model training.</a:t>
            </a:r>
          </a:p>
        </p:txBody>
      </p:sp>
      <p:sp>
        <p:nvSpPr>
          <p:cNvPr id="5" name="TextBox 4">
            <a:extLst>
              <a:ext uri="{FF2B5EF4-FFF2-40B4-BE49-F238E27FC236}">
                <a16:creationId xmlns:a16="http://schemas.microsoft.com/office/drawing/2014/main" id="{6F8E275B-9202-B6F3-D2DB-24085F5F749B}"/>
              </a:ext>
            </a:extLst>
          </p:cNvPr>
          <p:cNvSpPr txBox="1"/>
          <p:nvPr/>
        </p:nvSpPr>
        <p:spPr>
          <a:xfrm>
            <a:off x="2951226" y="583430"/>
            <a:ext cx="6094476" cy="707886"/>
          </a:xfrm>
          <a:prstGeom prst="rect">
            <a:avLst/>
          </a:prstGeom>
          <a:noFill/>
        </p:spPr>
        <p:txBody>
          <a:bodyPr wrap="square">
            <a:spAutoFit/>
          </a:bodyPr>
          <a:lstStyle/>
          <a:p>
            <a:pPr algn="ctr"/>
            <a:r>
              <a:rPr lang="en-CA" sz="4000" b="1" dirty="0"/>
              <a:t>Dataset Summary</a:t>
            </a:r>
          </a:p>
        </p:txBody>
      </p:sp>
    </p:spTree>
    <p:extLst>
      <p:ext uri="{BB962C8B-B14F-4D97-AF65-F5344CB8AC3E}">
        <p14:creationId xmlns:p14="http://schemas.microsoft.com/office/powerpoint/2010/main" val="2314371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330203-B0ED-F8C7-077B-E745A8C980BA}"/>
              </a:ext>
            </a:extLst>
          </p:cNvPr>
          <p:cNvSpPr txBox="1"/>
          <p:nvPr/>
        </p:nvSpPr>
        <p:spPr>
          <a:xfrm>
            <a:off x="612648" y="1221474"/>
            <a:ext cx="10809732" cy="5078313"/>
          </a:xfrm>
          <a:prstGeom prst="rect">
            <a:avLst/>
          </a:prstGeom>
          <a:noFill/>
        </p:spPr>
        <p:txBody>
          <a:bodyPr wrap="square">
            <a:spAutoFit/>
          </a:bodyPr>
          <a:lstStyle/>
          <a:p>
            <a:r>
              <a:rPr lang="en-CA" b="1" dirty="0"/>
              <a:t>Loading &amp; Splitting:</a:t>
            </a:r>
          </a:p>
          <a:p>
            <a:pPr marL="285750" indent="-285750">
              <a:buFont typeface="Wingdings" panose="05000000000000000000" pitchFamily="2" charset="2"/>
              <a:buChar char="Ø"/>
            </a:pPr>
            <a:r>
              <a:rPr lang="en-CA" dirty="0"/>
              <a:t>The dataset was loaded into a Python environment using the Pandas library. This step makes the data easy to manipulate and analyze.</a:t>
            </a:r>
          </a:p>
          <a:p>
            <a:pPr marL="285750" indent="-285750">
              <a:buFont typeface="Wingdings" panose="05000000000000000000" pitchFamily="2" charset="2"/>
              <a:buChar char="Ø"/>
            </a:pPr>
            <a:r>
              <a:rPr lang="en-CA" dirty="0"/>
              <a:t>The data was then split into two parts: a training set and a testing set. The training set is used to build the machine learning models, while the testing set is used to evaluate the model’s performance on unseen data. </a:t>
            </a:r>
          </a:p>
          <a:p>
            <a:pPr marL="285750" indent="-285750">
              <a:buFont typeface="Wingdings" panose="05000000000000000000" pitchFamily="2" charset="2"/>
              <a:buChar char="Ø"/>
            </a:pPr>
            <a:r>
              <a:rPr lang="en-CA" dirty="0"/>
              <a:t>The split was done using the </a:t>
            </a:r>
            <a:r>
              <a:rPr lang="en-CA" dirty="0" err="1"/>
              <a:t>train_test_split</a:t>
            </a:r>
            <a:r>
              <a:rPr lang="en-CA" dirty="0"/>
              <a:t> function, ensuring that the class distribution is maintained (balanced split).</a:t>
            </a:r>
          </a:p>
          <a:p>
            <a:endParaRPr lang="en-CA" dirty="0"/>
          </a:p>
          <a:p>
            <a:pPr marL="285750" indent="-285750">
              <a:buFont typeface="Wingdings" panose="05000000000000000000" pitchFamily="2" charset="2"/>
              <a:buChar char="Ø"/>
            </a:pPr>
            <a:r>
              <a:rPr lang="en-CA" b="1" dirty="0"/>
              <a:t>Handling Missing Values: </a:t>
            </a:r>
          </a:p>
          <a:p>
            <a:r>
              <a:rPr lang="en-CA" dirty="0"/>
              <a:t>The team checked for any missing data, which could negatively impact model accuracy. Missing values were either removed or imputed using techniques like mean or mode substitution.</a:t>
            </a:r>
          </a:p>
          <a:p>
            <a:pPr marL="285750" indent="-285750">
              <a:buFont typeface="Wingdings" panose="05000000000000000000" pitchFamily="2" charset="2"/>
              <a:buChar char="Ø"/>
            </a:pPr>
            <a:r>
              <a:rPr lang="en-CA" b="1" dirty="0"/>
              <a:t>Feature Scaling:</a:t>
            </a:r>
          </a:p>
          <a:p>
            <a:r>
              <a:rPr lang="en-CA" dirty="0"/>
              <a:t>Some machine learning models perform better when all features are on a similar scale. Techniques like Min-Max Scaling or Standardization were used to adjust the scale of the features.</a:t>
            </a:r>
          </a:p>
          <a:p>
            <a:pPr marL="285750" indent="-285750">
              <a:buFont typeface="Wingdings" panose="05000000000000000000" pitchFamily="2" charset="2"/>
              <a:buChar char="Ø"/>
            </a:pPr>
            <a:r>
              <a:rPr lang="en-CA" b="1" dirty="0"/>
              <a:t>Encoding Categorical Data: </a:t>
            </a:r>
          </a:p>
          <a:p>
            <a:r>
              <a:rPr lang="en-CA" dirty="0"/>
              <a:t>If any features were categorical (e.g., "Yes/No"), they were converted into numerical format using techniques like one-hot encoding, which allows the model to process them correctly.</a:t>
            </a:r>
          </a:p>
        </p:txBody>
      </p:sp>
      <p:sp>
        <p:nvSpPr>
          <p:cNvPr id="5" name="TextBox 4">
            <a:extLst>
              <a:ext uri="{FF2B5EF4-FFF2-40B4-BE49-F238E27FC236}">
                <a16:creationId xmlns:a16="http://schemas.microsoft.com/office/drawing/2014/main" id="{0BAF05D5-EC58-7814-A853-DF8546DBACD8}"/>
              </a:ext>
            </a:extLst>
          </p:cNvPr>
          <p:cNvSpPr txBox="1"/>
          <p:nvPr/>
        </p:nvSpPr>
        <p:spPr>
          <a:xfrm>
            <a:off x="3184398" y="382262"/>
            <a:ext cx="6094476" cy="707886"/>
          </a:xfrm>
          <a:prstGeom prst="rect">
            <a:avLst/>
          </a:prstGeom>
          <a:noFill/>
        </p:spPr>
        <p:txBody>
          <a:bodyPr wrap="square">
            <a:spAutoFit/>
          </a:bodyPr>
          <a:lstStyle/>
          <a:p>
            <a:pPr algn="ctr"/>
            <a:r>
              <a:rPr lang="en-CA" sz="4000" b="1" dirty="0"/>
              <a:t>Data Preparation</a:t>
            </a:r>
          </a:p>
        </p:txBody>
      </p:sp>
    </p:spTree>
    <p:extLst>
      <p:ext uri="{BB962C8B-B14F-4D97-AF65-F5344CB8AC3E}">
        <p14:creationId xmlns:p14="http://schemas.microsoft.com/office/powerpoint/2010/main" val="74587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FDB06B-0F47-F89B-65DC-653164EBD6CE}"/>
              </a:ext>
            </a:extLst>
          </p:cNvPr>
          <p:cNvSpPr txBox="1"/>
          <p:nvPr/>
        </p:nvSpPr>
        <p:spPr>
          <a:xfrm>
            <a:off x="1872615" y="2274838"/>
            <a:ext cx="8446770" cy="2308324"/>
          </a:xfrm>
          <a:prstGeom prst="rect">
            <a:avLst/>
          </a:prstGeom>
          <a:noFill/>
        </p:spPr>
        <p:txBody>
          <a:bodyPr wrap="square">
            <a:spAutoFit/>
          </a:bodyPr>
          <a:lstStyle/>
          <a:p>
            <a:r>
              <a:rPr lang="en-CA" b="1" dirty="0"/>
              <a:t>Summary Stats &amp; Visualizations:</a:t>
            </a:r>
          </a:p>
          <a:p>
            <a:pPr marL="285750" indent="-285750">
              <a:buFont typeface="Wingdings" panose="05000000000000000000" pitchFamily="2" charset="2"/>
              <a:buChar char="Ø"/>
            </a:pPr>
            <a:r>
              <a:rPr lang="en-CA" dirty="0"/>
              <a:t>The team calculated summary statistics for each feature in the dataset. This includes metrics like mean, median, and standard deviation, which help understand the central tendency and variability of the data.</a:t>
            </a:r>
          </a:p>
          <a:p>
            <a:pPr marL="285750" indent="-285750">
              <a:buFont typeface="Wingdings" panose="05000000000000000000" pitchFamily="2" charset="2"/>
              <a:buChar char="Ø"/>
            </a:pPr>
            <a:r>
              <a:rPr lang="en-CA" dirty="0"/>
              <a:t> Visual tools such as histograms were used to represent the distribution of numerical features, showing how data is spread across different values. This helps identify any patterns, outliers, or anomalies in the data that might affect model performance.</a:t>
            </a:r>
          </a:p>
        </p:txBody>
      </p:sp>
      <p:sp>
        <p:nvSpPr>
          <p:cNvPr id="5" name="TextBox 4">
            <a:extLst>
              <a:ext uri="{FF2B5EF4-FFF2-40B4-BE49-F238E27FC236}">
                <a16:creationId xmlns:a16="http://schemas.microsoft.com/office/drawing/2014/main" id="{077AC1EA-97B8-1918-7A41-29E41263A82C}"/>
              </a:ext>
            </a:extLst>
          </p:cNvPr>
          <p:cNvSpPr txBox="1"/>
          <p:nvPr/>
        </p:nvSpPr>
        <p:spPr>
          <a:xfrm>
            <a:off x="2900934" y="427982"/>
            <a:ext cx="6094476" cy="1323439"/>
          </a:xfrm>
          <a:prstGeom prst="rect">
            <a:avLst/>
          </a:prstGeom>
          <a:noFill/>
        </p:spPr>
        <p:txBody>
          <a:bodyPr wrap="square">
            <a:spAutoFit/>
          </a:bodyPr>
          <a:lstStyle/>
          <a:p>
            <a:pPr algn="ctr"/>
            <a:r>
              <a:rPr lang="en-CA" sz="4000" b="1" dirty="0"/>
              <a:t>Exploratory Data Analysis (EDA)</a:t>
            </a:r>
          </a:p>
        </p:txBody>
      </p:sp>
    </p:spTree>
    <p:extLst>
      <p:ext uri="{BB962C8B-B14F-4D97-AF65-F5344CB8AC3E}">
        <p14:creationId xmlns:p14="http://schemas.microsoft.com/office/powerpoint/2010/main" val="33881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23187-A8FF-0BDE-9506-6124A415CBC3}"/>
              </a:ext>
            </a:extLst>
          </p:cNvPr>
          <p:cNvSpPr txBox="1"/>
          <p:nvPr/>
        </p:nvSpPr>
        <p:spPr>
          <a:xfrm>
            <a:off x="1954911" y="2130981"/>
            <a:ext cx="8282178" cy="3416320"/>
          </a:xfrm>
          <a:prstGeom prst="rect">
            <a:avLst/>
          </a:prstGeom>
          <a:noFill/>
        </p:spPr>
        <p:txBody>
          <a:bodyPr wrap="square">
            <a:spAutoFit/>
          </a:bodyPr>
          <a:lstStyle/>
          <a:p>
            <a:pPr marL="285750" indent="-285750">
              <a:buFont typeface="Wingdings" panose="05000000000000000000" pitchFamily="2" charset="2"/>
              <a:buChar char="Ø"/>
            </a:pPr>
            <a:r>
              <a:rPr lang="en-CA" b="1" dirty="0"/>
              <a:t>Logistic Regression: </a:t>
            </a:r>
            <a:r>
              <a:rPr lang="en-CA" dirty="0"/>
              <a:t>A linear model that is straightforward and commonly used for binary classification problems. It calculates the probability that a given instance belongs to a particular class (malware or benign).</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b="1" dirty="0"/>
              <a:t>Random Forest: </a:t>
            </a:r>
            <a:r>
              <a:rPr lang="en-CA" dirty="0"/>
              <a:t>An ensemble learning method that combines the predictions of multiple decision trees to improve model accuracy and robustness. It’s often more accurate than individual decision trees.</a:t>
            </a:r>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r>
              <a:rPr lang="en-CA" b="1" dirty="0"/>
              <a:t>Naive Bayes: </a:t>
            </a:r>
            <a:r>
              <a:rPr lang="en-CA" dirty="0"/>
              <a:t>A probabilistic classifier based on Bayes’ theorem. It assumes that the features are independent of each other given the class label. It’s particularly effective for text classification and works well with smaller datasets.</a:t>
            </a:r>
          </a:p>
        </p:txBody>
      </p:sp>
      <p:sp>
        <p:nvSpPr>
          <p:cNvPr id="5" name="TextBox 4">
            <a:extLst>
              <a:ext uri="{FF2B5EF4-FFF2-40B4-BE49-F238E27FC236}">
                <a16:creationId xmlns:a16="http://schemas.microsoft.com/office/drawing/2014/main" id="{419E76B0-E59D-A800-8494-DF69117C3666}"/>
              </a:ext>
            </a:extLst>
          </p:cNvPr>
          <p:cNvSpPr txBox="1"/>
          <p:nvPr/>
        </p:nvSpPr>
        <p:spPr>
          <a:xfrm>
            <a:off x="3048762" y="812030"/>
            <a:ext cx="6094476" cy="707886"/>
          </a:xfrm>
          <a:prstGeom prst="rect">
            <a:avLst/>
          </a:prstGeom>
          <a:noFill/>
        </p:spPr>
        <p:txBody>
          <a:bodyPr wrap="square">
            <a:spAutoFit/>
          </a:bodyPr>
          <a:lstStyle/>
          <a:p>
            <a:pPr algn="ctr"/>
            <a:r>
              <a:rPr lang="en-CA" sz="4000" b="1" dirty="0"/>
              <a:t>Model Performance</a:t>
            </a:r>
          </a:p>
        </p:txBody>
      </p:sp>
    </p:spTree>
    <p:extLst>
      <p:ext uri="{BB962C8B-B14F-4D97-AF65-F5344CB8AC3E}">
        <p14:creationId xmlns:p14="http://schemas.microsoft.com/office/powerpoint/2010/main" val="267654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F3968-264F-C658-9094-93A6742643F3}"/>
              </a:ext>
            </a:extLst>
          </p:cNvPr>
          <p:cNvSpPr txBox="1"/>
          <p:nvPr/>
        </p:nvSpPr>
        <p:spPr>
          <a:xfrm>
            <a:off x="1902691" y="1859340"/>
            <a:ext cx="8959273" cy="3139321"/>
          </a:xfrm>
          <a:prstGeom prst="rect">
            <a:avLst/>
          </a:prstGeom>
          <a:noFill/>
        </p:spPr>
        <p:txBody>
          <a:bodyPr wrap="square">
            <a:spAutoFit/>
          </a:bodyPr>
          <a:lstStyle/>
          <a:p>
            <a:pPr marL="285750" indent="-285750">
              <a:buFont typeface="Wingdings" panose="05000000000000000000" pitchFamily="2" charset="2"/>
              <a:buChar char="Ø"/>
            </a:pPr>
            <a:r>
              <a:rPr lang="en-CA" b="1" dirty="0"/>
              <a:t>Best Model: </a:t>
            </a:r>
            <a:r>
              <a:rPr lang="en-CA" dirty="0"/>
              <a:t>The Random Forest model outperformed the others, delivering 100% accuracy. This makes it the most reliable model for this particular dataset.</a:t>
            </a:r>
          </a:p>
          <a:p>
            <a:endParaRPr lang="en-CA" dirty="0"/>
          </a:p>
          <a:p>
            <a:pPr marL="285750" indent="-285750">
              <a:buFont typeface="Wingdings" panose="05000000000000000000" pitchFamily="2" charset="2"/>
              <a:buChar char="Ø"/>
            </a:pPr>
            <a:r>
              <a:rPr lang="en-CA" b="1" dirty="0"/>
              <a:t>Logistic Regression: </a:t>
            </a:r>
            <a:r>
              <a:rPr lang="en-CA" dirty="0"/>
              <a:t>Although it had moderate success, it struggled with the complexity of the data, especially in distinguishing between benign and malware instances.</a:t>
            </a:r>
          </a:p>
          <a:p>
            <a:r>
              <a:rPr lang="en-CA" dirty="0"/>
              <a:t> </a:t>
            </a:r>
          </a:p>
          <a:p>
            <a:pPr marL="285750" indent="-285750">
              <a:buFont typeface="Wingdings" panose="05000000000000000000" pitchFamily="2" charset="2"/>
              <a:buChar char="Ø"/>
            </a:pPr>
            <a:r>
              <a:rPr lang="en-CA" b="1" dirty="0"/>
              <a:t>Naive Bayes: </a:t>
            </a:r>
            <a:r>
              <a:rPr lang="en-CA" dirty="0"/>
              <a:t>Provided a more balanced but less accurate classification. It’s useful for understanding data where features are mostly independent, but it was not as effective as Random Forest.</a:t>
            </a:r>
          </a:p>
        </p:txBody>
      </p:sp>
      <p:sp>
        <p:nvSpPr>
          <p:cNvPr id="5" name="TextBox 4">
            <a:extLst>
              <a:ext uri="{FF2B5EF4-FFF2-40B4-BE49-F238E27FC236}">
                <a16:creationId xmlns:a16="http://schemas.microsoft.com/office/drawing/2014/main" id="{7CA47F81-485D-C4AC-9591-2225A4E3A752}"/>
              </a:ext>
            </a:extLst>
          </p:cNvPr>
          <p:cNvSpPr txBox="1"/>
          <p:nvPr/>
        </p:nvSpPr>
        <p:spPr>
          <a:xfrm>
            <a:off x="3047238" y="491990"/>
            <a:ext cx="6094476" cy="707886"/>
          </a:xfrm>
          <a:prstGeom prst="rect">
            <a:avLst/>
          </a:prstGeom>
          <a:noFill/>
        </p:spPr>
        <p:txBody>
          <a:bodyPr wrap="square">
            <a:spAutoFit/>
          </a:bodyPr>
          <a:lstStyle/>
          <a:p>
            <a:pPr algn="ctr"/>
            <a:r>
              <a:rPr lang="en-CA" sz="4000" b="1" dirty="0"/>
              <a:t>Conclusion</a:t>
            </a:r>
          </a:p>
        </p:txBody>
      </p:sp>
    </p:spTree>
    <p:extLst>
      <p:ext uri="{BB962C8B-B14F-4D97-AF65-F5344CB8AC3E}">
        <p14:creationId xmlns:p14="http://schemas.microsoft.com/office/powerpoint/2010/main" val="387025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23</TotalTime>
  <Words>756</Words>
  <Application>Microsoft Office PowerPoint</Application>
  <PresentationFormat>Widescreen</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vt:lpstr>
      <vt:lpstr>DATA 1202 -04- Data Analysis Tools Analytics Final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1202 -04- Data Analysis Tools Analytics Final Project</dc:title>
  <dc:creator>manthan patel</dc:creator>
  <cp:lastModifiedBy>Ithihas Mandava</cp:lastModifiedBy>
  <cp:revision>2</cp:revision>
  <dcterms:created xsi:type="dcterms:W3CDTF">2024-08-16T18:14:09Z</dcterms:created>
  <dcterms:modified xsi:type="dcterms:W3CDTF">2024-08-16T18:52:32Z</dcterms:modified>
</cp:coreProperties>
</file>