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58"/>
  </p:notesMasterIdLst>
  <p:sldIdLst>
    <p:sldId id="256" r:id="rId2"/>
    <p:sldId id="257" r:id="rId3"/>
    <p:sldId id="272" r:id="rId4"/>
    <p:sldId id="282" r:id="rId5"/>
    <p:sldId id="283" r:id="rId6"/>
    <p:sldId id="365" r:id="rId7"/>
    <p:sldId id="366" r:id="rId8"/>
    <p:sldId id="367" r:id="rId9"/>
    <p:sldId id="368" r:id="rId10"/>
    <p:sldId id="369" r:id="rId11"/>
    <p:sldId id="370" r:id="rId12"/>
    <p:sldId id="284" r:id="rId13"/>
    <p:sldId id="285" r:id="rId14"/>
    <p:sldId id="287" r:id="rId15"/>
    <p:sldId id="352" r:id="rId16"/>
    <p:sldId id="290" r:id="rId17"/>
    <p:sldId id="291" r:id="rId18"/>
    <p:sldId id="358" r:id="rId19"/>
    <p:sldId id="359" r:id="rId20"/>
    <p:sldId id="360" r:id="rId21"/>
    <p:sldId id="363" r:id="rId22"/>
    <p:sldId id="364" r:id="rId23"/>
    <p:sldId id="361" r:id="rId24"/>
    <p:sldId id="362" r:id="rId25"/>
    <p:sldId id="294" r:id="rId26"/>
    <p:sldId id="297" r:id="rId27"/>
    <p:sldId id="299" r:id="rId28"/>
    <p:sldId id="300" r:id="rId29"/>
    <p:sldId id="301" r:id="rId30"/>
    <p:sldId id="302" r:id="rId31"/>
    <p:sldId id="303" r:id="rId32"/>
    <p:sldId id="305" r:id="rId33"/>
    <p:sldId id="372" r:id="rId34"/>
    <p:sldId id="373" r:id="rId35"/>
    <p:sldId id="371" r:id="rId36"/>
    <p:sldId id="309" r:id="rId37"/>
    <p:sldId id="353" r:id="rId38"/>
    <p:sldId id="354" r:id="rId39"/>
    <p:sldId id="310" r:id="rId40"/>
    <p:sldId id="355" r:id="rId41"/>
    <p:sldId id="311" r:id="rId42"/>
    <p:sldId id="312" r:id="rId43"/>
    <p:sldId id="315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7" r:id="rId53"/>
    <p:sldId id="335" r:id="rId54"/>
    <p:sldId id="336" r:id="rId55"/>
    <p:sldId id="344" r:id="rId56"/>
    <p:sldId id="347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238" autoAdjust="0"/>
  </p:normalViewPr>
  <p:slideViewPr>
    <p:cSldViewPr>
      <p:cViewPr varScale="1">
        <p:scale>
          <a:sx n="83" d="100"/>
          <a:sy n="83" d="100"/>
        </p:scale>
        <p:origin x="13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47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B57EB9A-B2BE-4983-ACD6-EC9C479C912A}" type="datetimeFigureOut">
              <a:rPr lang="en-US" smtClean="0"/>
              <a:pPr/>
              <a:t>10/29/2018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445750-08A3-4306-9ADA-514B38D906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533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%CE%97%CE%BB%CE%B5%CE%BA%CF%84%CF%81%CE%B9%CE%BA%CE%AE_%CE%B5%CE%BD%CE%AD%CF%81%CE%B3%CE%B5%CE%B9%CE%B1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l.wikipedia.org/wiki/%CE%91%CE%B3%CF%89%CE%B3%CF%8C%CF%82" TargetMode="External"/><Relationship Id="rId5" Type="http://schemas.openxmlformats.org/officeDocument/2006/relationships/hyperlink" Target="https://el.wikipedia.org/wiki/%CE%97%CE%BB%CE%B5%CE%BA%CF%84%CF%81%CE%BF%CE%BC%CE%B1%CE%B3%CE%BD%CE%B7%CF%84%CE%B9%CE%BA%CE%AE_%CE%B5%CF%80%CE%B1%CE%B3%CF%89%CE%B3%CE%AE" TargetMode="External"/><Relationship Id="rId4" Type="http://schemas.openxmlformats.org/officeDocument/2006/relationships/hyperlink" Target="https://el.wikipedia.org/wiki/%CE%97%CE%BB%CE%B5%CE%BA%CF%84%CF%81%CE%B9%CE%BA%CF%8C_%CE%BA%CF%8D%CE%BA%CE%BB%CF%89%CE%BC%CE%B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Για να σχεδιάσω την ευθεία βάζω </a:t>
            </a:r>
            <a:r>
              <a:rPr lang="en-US" dirty="0" err="1"/>
              <a:t>i</a:t>
            </a:r>
            <a:r>
              <a:rPr lang="en-US" baseline="-25000" dirty="0" err="1"/>
              <a:t>D</a:t>
            </a:r>
            <a:r>
              <a:rPr lang="en-US" baseline="0" dirty="0"/>
              <a:t>=0 </a:t>
            </a:r>
            <a:r>
              <a:rPr lang="el-GR" baseline="0" dirty="0"/>
              <a:t>τότε </a:t>
            </a:r>
            <a:r>
              <a:rPr lang="en-US" baseline="0" dirty="0"/>
              <a:t>V</a:t>
            </a:r>
            <a:r>
              <a:rPr lang="en-US" baseline="-25000" dirty="0"/>
              <a:t>D</a:t>
            </a:r>
            <a:r>
              <a:rPr lang="en-US" baseline="0" dirty="0"/>
              <a:t>=V</a:t>
            </a:r>
            <a:r>
              <a:rPr lang="en-US" baseline="-25000" dirty="0"/>
              <a:t>DD</a:t>
            </a:r>
            <a:r>
              <a:rPr lang="en-US" baseline="0" dirty="0"/>
              <a:t> </a:t>
            </a:r>
            <a:r>
              <a:rPr lang="el-GR" baseline="0" dirty="0"/>
              <a:t>και αντίστοιχα </a:t>
            </a:r>
            <a:r>
              <a:rPr lang="en-US" baseline="0" dirty="0"/>
              <a:t>V</a:t>
            </a:r>
            <a:r>
              <a:rPr lang="en-US" baseline="-25000" dirty="0"/>
              <a:t>D</a:t>
            </a:r>
            <a:r>
              <a:rPr lang="en-US" baseline="0" dirty="0"/>
              <a:t>=0 </a:t>
            </a:r>
            <a:r>
              <a:rPr lang="el-GR" baseline="0" dirty="0"/>
              <a:t>τότε </a:t>
            </a:r>
            <a:r>
              <a:rPr lang="en-US" baseline="0" dirty="0" err="1"/>
              <a:t>i</a:t>
            </a:r>
            <a:r>
              <a:rPr lang="en-US" baseline="-25000" dirty="0" err="1"/>
              <a:t>D</a:t>
            </a:r>
            <a:r>
              <a:rPr lang="en-US" baseline="0" dirty="0"/>
              <a:t>=V</a:t>
            </a:r>
            <a:r>
              <a:rPr lang="en-US" baseline="-25000" dirty="0"/>
              <a:t>DD</a:t>
            </a:r>
            <a:r>
              <a:rPr lang="en-US" baseline="0" dirty="0"/>
              <a:t>/R</a:t>
            </a:r>
          </a:p>
          <a:p>
            <a:r>
              <a:rPr lang="el-GR" baseline="0" dirty="0"/>
              <a:t>Για να σχεδιάσω την εκθετική καμπύλη χρησιμοποιώ τα δεδομένα </a:t>
            </a:r>
            <a:r>
              <a:rPr lang="en-US" dirty="0" err="1"/>
              <a:t>i</a:t>
            </a:r>
            <a:r>
              <a:rPr lang="en-US" baseline="-25000" dirty="0" err="1"/>
              <a:t>D</a:t>
            </a:r>
            <a:r>
              <a:rPr lang="en-US" baseline="0" dirty="0"/>
              <a:t>=</a:t>
            </a:r>
            <a:r>
              <a:rPr lang="el-GR" baseline="0" dirty="0"/>
              <a:t>1Α</a:t>
            </a:r>
            <a:r>
              <a:rPr lang="en-US" baseline="0" dirty="0"/>
              <a:t> </a:t>
            </a:r>
            <a:r>
              <a:rPr lang="el-GR" baseline="0" dirty="0"/>
              <a:t>τότε </a:t>
            </a:r>
            <a:r>
              <a:rPr lang="en-US" baseline="0" dirty="0"/>
              <a:t>V</a:t>
            </a:r>
            <a:r>
              <a:rPr lang="en-US" baseline="-25000" dirty="0"/>
              <a:t>DD</a:t>
            </a:r>
            <a:r>
              <a:rPr lang="en-US" baseline="0" dirty="0"/>
              <a:t>=0,7V </a:t>
            </a:r>
            <a:r>
              <a:rPr lang="el-GR" baseline="0" dirty="0"/>
              <a:t>και υπολογίζω το </a:t>
            </a:r>
            <a:r>
              <a:rPr lang="en-US" baseline="0" dirty="0"/>
              <a:t>I</a:t>
            </a:r>
            <a:r>
              <a:rPr lang="en-US" baseline="-25000" dirty="0"/>
              <a:t>s</a:t>
            </a:r>
            <a:r>
              <a:rPr lang="en-US" baseline="0" dirty="0"/>
              <a:t> </a:t>
            </a:r>
            <a:r>
              <a:rPr lang="el-GR" baseline="0" dirty="0"/>
              <a:t>και μετά αυτό γνωστό σχεδιάζω την καμπύλη παίρνοντας διάφορες τιμές για </a:t>
            </a:r>
            <a:r>
              <a:rPr lang="en-US" baseline="0" dirty="0"/>
              <a:t>V</a:t>
            </a:r>
            <a:r>
              <a:rPr lang="en-US" baseline="-25000" dirty="0"/>
              <a:t>D</a:t>
            </a:r>
            <a:r>
              <a:rPr lang="en-US" baseline="0" dirty="0"/>
              <a:t> </a:t>
            </a:r>
            <a:r>
              <a:rPr lang="el-GR" baseline="0" dirty="0"/>
              <a:t>και υπολογίζοντας το</a:t>
            </a:r>
            <a:r>
              <a:rPr lang="en-US" baseline="0" dirty="0"/>
              <a:t> </a:t>
            </a:r>
            <a:r>
              <a:rPr lang="el-GR" baseline="0" dirty="0"/>
              <a:t>αντίστοιχο </a:t>
            </a:r>
            <a:r>
              <a:rPr lang="en-US" baseline="0" dirty="0" err="1"/>
              <a:t>i</a:t>
            </a:r>
            <a:r>
              <a:rPr lang="en-US" baseline="-25000" dirty="0" err="1"/>
              <a:t>D</a:t>
            </a:r>
            <a:r>
              <a:rPr lang="en-US" baseline="-25000" dirty="0"/>
              <a:t> .</a:t>
            </a:r>
            <a:endParaRPr lang="en-GB" baseline="-25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4397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630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92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50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37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05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38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221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Ο </a:t>
            </a:r>
            <a:r>
              <a:rPr lang="el-G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μετασχηματιστής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είναι συσκευή η οποία μεταφέρει 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Ηλεκτρική ενέργεια"/>
              </a:rPr>
              <a:t>ηλεκτρική ενέργεια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μεταξύ δύο 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Ηλεκτρικό κύκλωμα"/>
              </a:rPr>
              <a:t>κυκλωμάτων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διαμέσου 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Ηλεκτρομαγνητική επαγωγή"/>
              </a:rPr>
              <a:t>επαγωγικά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συζευγμένων 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Αγωγός"/>
              </a:rPr>
              <a:t>ηλεκτρικών αγωγών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40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740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δίοδος άγει για</a:t>
            </a:r>
            <a:r>
              <a:rPr lang="el-GR" baseline="0" dirty="0"/>
              <a:t> ένα μικρό διάστημα Δ</a:t>
            </a:r>
            <a:r>
              <a:rPr lang="en-US" baseline="0" dirty="0"/>
              <a:t>t </a:t>
            </a:r>
            <a:r>
              <a:rPr lang="el-GR" baseline="0" dirty="0"/>
              <a:t>(πράσινο χρώμα) και τροφοδοτεί τον πυκνωτή με φορτίο ίσο με αυτό που έχασε κατά την </a:t>
            </a:r>
            <a:r>
              <a:rPr lang="el-GR" baseline="0" dirty="0" err="1"/>
              <a:t>εκφόρτιση</a:t>
            </a:r>
            <a:r>
              <a:rPr lang="el-GR" baseline="0" dirty="0"/>
              <a:t> που διαρκεί το υπόλοιπο της περιόδου.</a:t>
            </a:r>
          </a:p>
          <a:p>
            <a:r>
              <a:rPr lang="el-GR" baseline="0" dirty="0"/>
              <a:t>Κατά τη διάρκεια που η δίοδος είναι σε αποκοπή ο πυκνωτής εκφορτίζεται μέσω της αντίστασης </a:t>
            </a:r>
            <a:r>
              <a:rPr lang="en-US" baseline="0" dirty="0"/>
              <a:t>R</a:t>
            </a:r>
            <a:r>
              <a:rPr lang="el-GR" baseline="0" dirty="0"/>
              <a:t> με αποτέλεσμα να μειωθεί η τάση του υ</a:t>
            </a:r>
            <a:r>
              <a:rPr lang="en-US" baseline="-25000" dirty="0"/>
              <a:t>0</a:t>
            </a:r>
            <a:r>
              <a:rPr lang="en-US" baseline="0" dirty="0"/>
              <a:t> </a:t>
            </a:r>
            <a:r>
              <a:rPr lang="el-GR" baseline="0" dirty="0"/>
              <a:t>εκθετικά με σταθερά χρόνου </a:t>
            </a:r>
            <a:r>
              <a:rPr lang="en-US" baseline="0" dirty="0"/>
              <a:t>CR.</a:t>
            </a:r>
            <a:r>
              <a:rPr lang="el-GR" baseline="0" dirty="0"/>
              <a:t> Όταν η τιμή </a:t>
            </a:r>
            <a:r>
              <a:rPr lang="en-US" baseline="0" dirty="0"/>
              <a:t>CR</a:t>
            </a:r>
            <a:r>
              <a:rPr lang="el-GR" baseline="0" dirty="0"/>
              <a:t>&gt;&gt;τ η </a:t>
            </a:r>
            <a:r>
              <a:rPr lang="en-US" baseline="0" dirty="0" err="1"/>
              <a:t>V</a:t>
            </a:r>
            <a:r>
              <a:rPr lang="en-US" baseline="-25000" dirty="0" err="1"/>
              <a:t>r</a:t>
            </a:r>
            <a:r>
              <a:rPr lang="en-US" baseline="0" dirty="0"/>
              <a:t> (</a:t>
            </a:r>
            <a:r>
              <a:rPr lang="el-GR" baseline="0" dirty="0"/>
              <a:t>τάση κυματισμού) είναι μικρή και άρα η υ</a:t>
            </a:r>
            <a:r>
              <a:rPr lang="el-GR" baseline="-25000" dirty="0"/>
              <a:t>0</a:t>
            </a:r>
            <a:r>
              <a:rPr lang="el-GR" baseline="0" dirty="0"/>
              <a:t> είναι σχεδόν σταθερή και ίση με υ</a:t>
            </a:r>
            <a:r>
              <a:rPr lang="en-US" baseline="-25000" dirty="0" err="1"/>
              <a:t>i</a:t>
            </a:r>
            <a:r>
              <a:rPr lang="en-US" baseline="0" dirty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54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9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28EB-3255-4CFD-A290-5E5889897CFA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0E7-F852-44CB-82F7-D7DE06CB7863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7578-DF12-4A43-9DFD-F237D41E323E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12FE04-F1E1-4EBE-B56D-9EF68808F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159-803E-4A72-A9E3-DA29CC1EAB38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06B-2788-4E47-ADF0-76B11E50F057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08F8-55F1-414A-A196-56EFBB3DD578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C7E-F952-47AF-AEDE-C4DAC9CC2CDF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B6C2-A09A-4704-B65B-06FDFAA57C1F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CE7-7F83-4607-9D81-A07B40D0058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991-A611-435A-B917-BF7130501C7E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F540-8BF1-4738-93B9-E461711C2BEB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F095B79A-885E-470A-9AFA-F7680B828295}" type="datetime1">
              <a:rPr lang="en-US" smtClean="0"/>
              <a:pPr algn="r" eaLnBrk="1" latinLnBrk="0" hangingPunct="1"/>
              <a:t>10/29/2018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gr/url?sa=i&amp;rct=j&amp;q=&amp;esrc=s&amp;frm=1&amp;source=images&amp;cd=&amp;cad=rja&amp;docid=xlQPfh76LKn6eM&amp;tbnid=oxNmj5gJPkdi0M:&amp;ved=0CAUQjRw&amp;url=http://www.frankshospitalworkshop.com/electronics/training_course.html&amp;ei=O2JSUq--M4_PsgbysYHoAQ&amp;bvm=bv.53537100,d.Yms&amp;psig=AFQjCNE-SZbSPAaIwmvA1T0Ci4fsY9hMpw&amp;ust=138121719711424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5.png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5.png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4.png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49.wmf"/><Relationship Id="rId4" Type="http://schemas.openxmlformats.org/officeDocument/2006/relationships/image" Target="../media/image53.jpe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1.wmf"/><Relationship Id="rId4" Type="http://schemas.openxmlformats.org/officeDocument/2006/relationships/image" Target="../media/image63.jpeg"/><Relationship Id="rId9" Type="http://schemas.openxmlformats.org/officeDocument/2006/relationships/oleObject" Target="../embeddings/oleObject2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7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59768"/>
          </a:xfrm>
        </p:spPr>
        <p:txBody>
          <a:bodyPr/>
          <a:lstStyle/>
          <a:p>
            <a:r>
              <a:rPr lang="el-G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ΗΛΕΚΤΡΟΝΙΚΑ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5929330"/>
            <a:ext cx="439261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o </a:t>
            </a:r>
            <a:r>
              <a:rPr lang="el-GR" dirty="0">
                <a:latin typeface="Comic Sans MS" pitchFamily="66" charset="0"/>
              </a:rPr>
              <a:t>Εξάμηνο – </a:t>
            </a:r>
            <a:endParaRPr lang="en-US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Τμήμα Πληροφορικής – Α.Π.Θ.</a:t>
            </a:r>
          </a:p>
        </p:txBody>
      </p:sp>
      <p:pic>
        <p:nvPicPr>
          <p:cNvPr id="2050" name="Picture 2" descr="https://encrypted-tbn2.gstatic.com/images?q=tbn:ANd9GcSbfyJRY7bXCfQC4ddCCew9pnPJ5uj1ojbB6eSmdWLUwN9h2ud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36" y="1785631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sp>
        <p:nvSpPr>
          <p:cNvPr id="5" name="AutoShape 6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71448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78619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29256" y="4572008"/>
            <a:ext cx="3031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Κυκλώματα Διόδων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2" name="Rectangle 4"/>
          <p:cNvSpPr>
            <a:spLocks noGrp="1" noChangeArrowheads="1"/>
          </p:cNvSpPr>
          <p:nvPr>
            <p:ph type="title"/>
          </p:nvPr>
        </p:nvSpPr>
        <p:spPr>
          <a:xfrm>
            <a:off x="4066591" y="188640"/>
            <a:ext cx="4885928" cy="633394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Εκθετικό μοντέλο-Περιοχή ανάστροφης πόλωσης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/>
              <p:cNvSpPr txBox="1"/>
              <p:nvPr/>
            </p:nvSpPr>
            <p:spPr bwMode="auto">
              <a:xfrm>
                <a:off x="3073400" y="1385888"/>
                <a:ext cx="3781425" cy="818976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400" y="1385888"/>
                <a:ext cx="3781425" cy="818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6407944" y="3845658"/>
            <a:ext cx="2520280" cy="1512168"/>
          </a:xfrm>
          <a:prstGeom prst="cloudCallout">
            <a:avLst>
              <a:gd name="adj1" fmla="val -23474"/>
              <a:gd name="adj2" fmla="val -138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Επειδή </a:t>
            </a:r>
            <a:r>
              <a:rPr lang="en-US" sz="1400" dirty="0"/>
              <a:t>V</a:t>
            </a:r>
            <a:r>
              <a:rPr lang="en-US" sz="1400" baseline="-25000" dirty="0"/>
              <a:t>D</a:t>
            </a:r>
            <a:r>
              <a:rPr lang="en-US" sz="1400" dirty="0"/>
              <a:t> &lt;&lt;V</a:t>
            </a:r>
            <a:r>
              <a:rPr lang="en-US" sz="1400" baseline="-25000" dirty="0"/>
              <a:t>T</a:t>
            </a:r>
            <a:r>
              <a:rPr lang="en-US" sz="1400" dirty="0"/>
              <a:t> o </a:t>
            </a:r>
            <a:r>
              <a:rPr lang="el-GR" sz="1400" dirty="0"/>
              <a:t>εκθετικός όρος είναι πολύ μικρότερος της μονάδας.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4204" y="1484784"/>
            <a:ext cx="1439862" cy="1510427"/>
            <a:chOff x="774204" y="1484784"/>
            <a:chExt cx="1439862" cy="1510427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74204" y="1484784"/>
            <a:ext cx="1349524" cy="1349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5" name="Bitmap Image" r:id="rId4" imgW="942857" imgH="942857" progId="PBrush">
                    <p:embed/>
                  </p:oleObj>
                </mc:Choice>
                <mc:Fallback>
                  <p:oleObj name="Bitmap Image" r:id="rId4" imgW="942857" imgH="942857" progId="PBrush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204" y="1484784"/>
                          <a:ext cx="1349524" cy="1349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899592" y="2348880"/>
              <a:ext cx="131447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V</a:t>
              </a:r>
              <a:r>
                <a:rPr lang="en-US" b="1" baseline="-25000" dirty="0"/>
                <a:t>D</a:t>
              </a:r>
              <a:r>
                <a:rPr lang="en-US" b="1" dirty="0"/>
                <a:t>&lt;0</a:t>
              </a:r>
            </a:p>
            <a:p>
              <a:endParaRPr lang="el-GR" b="1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63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928670"/>
            <a:ext cx="4038600" cy="5597533"/>
          </a:xfrm>
        </p:spPr>
        <p:txBody>
          <a:bodyPr>
            <a:normAutofit/>
          </a:bodyPr>
          <a:lstStyle/>
          <a:p>
            <a:r>
              <a:rPr lang="el-GR" sz="2000" dirty="0"/>
              <a:t>Η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περιοχή κατάρρευσης </a:t>
            </a:r>
            <a:r>
              <a:rPr lang="el-GR" sz="2000" dirty="0"/>
              <a:t>όταν </a:t>
            </a:r>
          </a:p>
          <a:p>
            <a:pPr>
              <a:buNone/>
            </a:pPr>
            <a:r>
              <a:rPr lang="el-GR" sz="2000" i="1" dirty="0"/>
              <a:t>	</a:t>
            </a:r>
            <a:r>
              <a:rPr lang="en-US" sz="2000" i="1" dirty="0"/>
              <a:t>v</a:t>
            </a:r>
            <a:r>
              <a:rPr lang="en-US" sz="2000" dirty="0"/>
              <a:t> &lt; </a:t>
            </a:r>
            <a:r>
              <a:rPr lang="en-US" sz="2000" i="1" dirty="0"/>
              <a:t>V</a:t>
            </a:r>
            <a:r>
              <a:rPr lang="en-US" sz="2000" i="1" baseline="-25000" dirty="0"/>
              <a:t>ZK</a:t>
            </a:r>
            <a:r>
              <a:rPr lang="en-US" sz="2000" i="1" dirty="0"/>
              <a:t>.</a:t>
            </a:r>
          </a:p>
          <a:p>
            <a:pPr lvl="1"/>
            <a:r>
              <a:rPr lang="en-US" sz="2000" b="1" dirty="0">
                <a:solidFill>
                  <a:srgbClr val="3333FF"/>
                </a:solidFill>
              </a:rPr>
              <a:t>Zener-Knee Voltage </a:t>
            </a:r>
            <a:r>
              <a:rPr lang="el-GR" sz="2000" b="1" dirty="0">
                <a:solidFill>
                  <a:srgbClr val="3333FF"/>
                </a:solidFill>
              </a:rPr>
              <a:t>(γόνατο) </a:t>
            </a:r>
            <a:r>
              <a:rPr lang="en-US" sz="2000" b="1" dirty="0">
                <a:solidFill>
                  <a:srgbClr val="3333FF"/>
                </a:solidFill>
              </a:rPr>
              <a:t>(</a:t>
            </a:r>
            <a:r>
              <a:rPr lang="en-US" sz="2000" b="1" i="1" dirty="0">
                <a:solidFill>
                  <a:srgbClr val="3333FF"/>
                </a:solidFill>
              </a:rPr>
              <a:t>V</a:t>
            </a:r>
            <a:r>
              <a:rPr lang="en-US" sz="2000" b="1" i="1" baseline="-25000" dirty="0">
                <a:solidFill>
                  <a:srgbClr val="3333FF"/>
                </a:solidFill>
              </a:rPr>
              <a:t>ZK</a:t>
            </a:r>
            <a:r>
              <a:rPr lang="en-US" sz="2000" b="1" dirty="0">
                <a:solidFill>
                  <a:srgbClr val="3333FF"/>
                </a:solidFill>
              </a:rPr>
              <a:t>)</a:t>
            </a:r>
            <a:endParaRPr lang="el-GR" sz="2000" b="1" dirty="0">
              <a:solidFill>
                <a:srgbClr val="3333FF"/>
              </a:solidFill>
            </a:endParaRPr>
          </a:p>
          <a:p>
            <a:pPr lvl="1"/>
            <a:endParaRPr lang="en-US" sz="2000" b="1" dirty="0">
              <a:solidFill>
                <a:srgbClr val="3333FF"/>
              </a:solidFill>
            </a:endParaRPr>
          </a:p>
          <a:p>
            <a:r>
              <a:rPr lang="el-GR" sz="2000" dirty="0"/>
              <a:t>Το ρεύμα αυξάνεται εξαιρετικά γρήγορα ενώ η πτώση τάσης παραμένει σχετικά μικρή.</a:t>
            </a:r>
          </a:p>
          <a:p>
            <a:endParaRPr lang="el-GR" sz="2000" dirty="0">
              <a:solidFill>
                <a:srgbClr val="FF0000"/>
              </a:solidFill>
            </a:endParaRPr>
          </a:p>
          <a:p>
            <a:r>
              <a:rPr lang="el-GR" sz="2000" dirty="0"/>
              <a:t>Αν η ισχύς που καταναλώνεται από τη δίοδο περιοριστεί από το εξωτερικό κύκλωμα σε ένα ‘ασφαλές’ επίπεδο, </a:t>
            </a:r>
            <a:r>
              <a:rPr lang="el-GR" sz="2000" dirty="0">
                <a:solidFill>
                  <a:srgbClr val="FF0000"/>
                </a:solidFill>
              </a:rPr>
              <a:t>η μετάβαση στην περιοχή κατάρρευσης δεν είναι καταστροφική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55813" name="Rectangle 5"/>
          <p:cNvSpPr>
            <a:spLocks noChangeArrowheads="1"/>
          </p:cNvSpPr>
          <p:nvPr/>
        </p:nvSpPr>
        <p:spPr bwMode="auto">
          <a:xfrm>
            <a:off x="4610100" y="2057400"/>
            <a:ext cx="4305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655814" name="Picture 7" descr="se04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92325"/>
            <a:ext cx="434022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5815" name="Rectangle 7"/>
          <p:cNvSpPr>
            <a:spLocks noChangeArrowheads="1"/>
          </p:cNvSpPr>
          <p:nvPr/>
        </p:nvSpPr>
        <p:spPr bwMode="auto">
          <a:xfrm>
            <a:off x="4572000" y="2057400"/>
            <a:ext cx="914400" cy="35052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655816" name="Line 8"/>
          <p:cNvSpPr>
            <a:spLocks noChangeShapeType="1"/>
          </p:cNvSpPr>
          <p:nvPr/>
        </p:nvSpPr>
        <p:spPr bwMode="auto">
          <a:xfrm flipV="1">
            <a:off x="5029200" y="5562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55817" name="Text Box 9"/>
          <p:cNvSpPr txBox="1">
            <a:spLocks noChangeArrowheads="1"/>
          </p:cNvSpPr>
          <p:nvPr/>
        </p:nvSpPr>
        <p:spPr bwMode="auto">
          <a:xfrm>
            <a:off x="4724400" y="6096000"/>
            <a:ext cx="4191000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l-GR" sz="2000" dirty="0">
                <a:solidFill>
                  <a:srgbClr val="FF0000"/>
                </a:solidFill>
              </a:rPr>
              <a:t>Περιοχή κατάρρευσης</a:t>
            </a:r>
            <a:endParaRPr lang="en-US" sz="200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3923928" y="44624"/>
            <a:ext cx="5220072" cy="633394"/>
          </a:xfrm>
        </p:spPr>
        <p:txBody>
          <a:bodyPr>
            <a:norm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Περιοχή κατάρρευσης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71287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428736"/>
            <a:ext cx="4305300" cy="4038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l-GR" sz="2000" dirty="0"/>
              <a:t>Πώς μπορώ να βρω το 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dirty="0"/>
              <a:t>?</a:t>
            </a:r>
          </a:p>
          <a:p>
            <a:pPr lvl="1"/>
            <a:r>
              <a:rPr lang="en-US" sz="2000" i="1" dirty="0"/>
              <a:t>V</a:t>
            </a:r>
            <a:r>
              <a:rPr lang="en-US" sz="2000" i="1" baseline="-25000" dirty="0"/>
              <a:t>DD</a:t>
            </a:r>
            <a:r>
              <a:rPr lang="en-US" sz="2000" dirty="0"/>
              <a:t> = 5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1</a:t>
            </a:r>
            <a:r>
              <a:rPr lang="en-US" sz="2000" i="1" dirty="0">
                <a:solidFill>
                  <a:srgbClr val="FF0000"/>
                </a:solidFill>
              </a:rPr>
              <a:t>kOhm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i="1" baseline="-25000" dirty="0" err="1"/>
              <a:t>D</a:t>
            </a:r>
            <a:r>
              <a:rPr lang="en-US" sz="2000" dirty="0"/>
              <a:t> = 1</a:t>
            </a:r>
            <a:r>
              <a:rPr lang="en-US" sz="2000" i="1" dirty="0">
                <a:solidFill>
                  <a:srgbClr val="FF0000"/>
                </a:solidFill>
              </a:rPr>
              <a:t>mA</a:t>
            </a:r>
            <a:r>
              <a:rPr lang="en-US" sz="2000" dirty="0"/>
              <a:t> @ 0.7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endParaRPr lang="el-GR" sz="2000" i="1" dirty="0">
              <a:solidFill>
                <a:srgbClr val="FF0000"/>
              </a:solidFill>
            </a:endParaRPr>
          </a:p>
          <a:p>
            <a:pPr lvl="1"/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/>
              <a:t>δύο μέθοδοι</a:t>
            </a:r>
            <a:r>
              <a:rPr lang="en-US" sz="2000" dirty="0"/>
              <a:t>…</a:t>
            </a:r>
          </a:p>
          <a:p>
            <a:pPr lvl="1"/>
            <a:r>
              <a:rPr lang="el-GR" sz="2000" b="1" dirty="0">
                <a:solidFill>
                  <a:srgbClr val="3333FF"/>
                </a:solidFill>
              </a:rPr>
              <a:t>γραφικά </a:t>
            </a:r>
          </a:p>
          <a:p>
            <a:pPr lvl="1"/>
            <a:r>
              <a:rPr lang="el-GR" sz="2000" b="1" dirty="0">
                <a:solidFill>
                  <a:srgbClr val="3333FF"/>
                </a:solidFill>
              </a:rPr>
              <a:t>επαναληπτικά</a:t>
            </a:r>
            <a:endParaRPr lang="en-US" sz="2000" b="1" dirty="0">
              <a:solidFill>
                <a:srgbClr val="3333FF"/>
              </a:solidFill>
            </a:endParaRPr>
          </a:p>
          <a:p>
            <a:endParaRPr lang="en-US" sz="2000" b="1" dirty="0">
              <a:solidFill>
                <a:srgbClr val="3333FF"/>
              </a:solidFill>
            </a:endParaRPr>
          </a:p>
        </p:txBody>
      </p:sp>
      <p:pic>
        <p:nvPicPr>
          <p:cNvPr id="1666054" name="Picture 6" descr="se04F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000108"/>
            <a:ext cx="3610004" cy="213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l-GR" sz="3200" b="1" dirty="0">
                <a:solidFill>
                  <a:srgbClr val="FF0000"/>
                </a:solidFill>
              </a:rPr>
              <a:t>Λύση Εκθετικού Μοντέλου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41820-60C9-4D19-A518-3ADEC18A5530}"/>
              </a:ext>
            </a:extLst>
          </p:cNvPr>
          <p:cNvSpPr txBox="1"/>
          <p:nvPr/>
        </p:nvSpPr>
        <p:spPr>
          <a:xfrm>
            <a:off x="7236296" y="909881"/>
            <a:ext cx="504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3333FF"/>
                </a:solidFill>
              </a:rPr>
              <a:t>i</a:t>
            </a:r>
            <a:r>
              <a:rPr lang="en-US" sz="2200" b="1" baseline="-25000" dirty="0" err="1">
                <a:solidFill>
                  <a:srgbClr val="3333FF"/>
                </a:solidFill>
              </a:rPr>
              <a:t>D</a:t>
            </a:r>
            <a:endParaRPr lang="en-GB" sz="22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89AB6F8E-8E9A-4F79-8655-DC0B3BE617B2}"/>
                  </a:ext>
                </a:extLst>
              </p:cNvPr>
              <p:cNvSpPr txBox="1"/>
              <p:nvPr/>
            </p:nvSpPr>
            <p:spPr bwMode="auto">
              <a:xfrm>
                <a:off x="4157396" y="4731326"/>
                <a:ext cx="4537075" cy="1206500"/>
              </a:xfrm>
              <a:prstGeom prst="rect">
                <a:avLst/>
              </a:prstGeom>
              <a:noFill/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m:rPr>
                          <m:nor/>
                        </m:rPr>
                        <a:rPr lang="en-GB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𝑫𝑫</m:t>
                              </m:r>
                            </m:sub>
                          </m:s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89AB6F8E-8E9A-4F79-8655-DC0B3BE6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7396" y="4731326"/>
                <a:ext cx="4537075" cy="1206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Γραφική ανάλυση με χρήση του εκθετικού μοντέλου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721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l-GR" sz="2000" b="1" dirty="0"/>
              <a:t>βήμα</a:t>
            </a:r>
            <a:r>
              <a:rPr lang="en-US" sz="2000" b="1" dirty="0"/>
              <a:t> #1: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Σχεδιάστε τις σχέσεις</a:t>
            </a:r>
            <a:endParaRPr lang="el-GR" sz="2000" dirty="0"/>
          </a:p>
          <a:p>
            <a:endParaRPr lang="en-US" sz="2000" dirty="0"/>
          </a:p>
          <a:p>
            <a:r>
              <a:rPr lang="el-GR" sz="2000" b="1" dirty="0"/>
              <a:t>βήμα</a:t>
            </a:r>
            <a:r>
              <a:rPr lang="en-US" sz="2000" b="1" dirty="0"/>
              <a:t> #2: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βρείτε την τομή </a:t>
            </a:r>
            <a:r>
              <a:rPr lang="el-GR" sz="2000" dirty="0"/>
              <a:t>των δύο…</a:t>
            </a:r>
            <a:endParaRPr lang="en-US" sz="2000" dirty="0"/>
          </a:p>
          <a:p>
            <a:pPr lvl="1"/>
            <a:r>
              <a:rPr lang="el-GR" sz="2000" dirty="0"/>
              <a:t>Η ευθεία ονομάζεται </a:t>
            </a:r>
            <a:r>
              <a:rPr lang="el-GR" sz="2000" b="1" dirty="0">
                <a:solidFill>
                  <a:srgbClr val="3333FF"/>
                </a:solidFill>
              </a:rPr>
              <a:t>Γραμμή φορτίου </a:t>
            </a:r>
            <a:r>
              <a:rPr lang="el-GR" sz="2000" dirty="0"/>
              <a:t>και το σημείο </a:t>
            </a:r>
            <a:r>
              <a:rPr lang="en-US" sz="2000" dirty="0"/>
              <a:t>Q </a:t>
            </a:r>
            <a:r>
              <a:rPr lang="el-GR" sz="2000" dirty="0"/>
              <a:t>αντιπροσωπεύει </a:t>
            </a:r>
            <a:r>
              <a:rPr lang="el-GR" sz="2000" b="1" dirty="0">
                <a:solidFill>
                  <a:srgbClr val="3333FF"/>
                </a:solidFill>
              </a:rPr>
              <a:t>το σημείο λειτουργίας της διόδου</a:t>
            </a:r>
            <a:endParaRPr lang="en-US" sz="2000" dirty="0"/>
          </a:p>
        </p:txBody>
      </p:sp>
      <p:pic>
        <p:nvPicPr>
          <p:cNvPr id="1672198" name="Picture 6" descr="se04F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57400"/>
            <a:ext cx="4302125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2200" name="Line 8"/>
          <p:cNvSpPr>
            <a:spLocks noChangeShapeType="1"/>
          </p:cNvSpPr>
          <p:nvPr/>
        </p:nvSpPr>
        <p:spPr bwMode="auto">
          <a:xfrm>
            <a:off x="4876800" y="24384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72201" name="Line 9"/>
          <p:cNvSpPr>
            <a:spLocks noChangeShapeType="1"/>
          </p:cNvSpPr>
          <p:nvPr/>
        </p:nvSpPr>
        <p:spPr bwMode="auto">
          <a:xfrm flipV="1">
            <a:off x="6324600" y="26670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72202" name="Oval 10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672203" name="Line 11"/>
          <p:cNvSpPr>
            <a:spLocks noChangeShapeType="1"/>
          </p:cNvSpPr>
          <p:nvPr/>
        </p:nvSpPr>
        <p:spPr bwMode="auto">
          <a:xfrm>
            <a:off x="4876800" y="2438400"/>
            <a:ext cx="33528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72204" name="Line 12"/>
          <p:cNvSpPr>
            <a:spLocks noChangeShapeType="1"/>
          </p:cNvSpPr>
          <p:nvPr/>
        </p:nvSpPr>
        <p:spPr bwMode="auto">
          <a:xfrm flipV="1">
            <a:off x="6324600" y="26670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72205" name="Oval 13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3" name="Object 1"/>
              <p:cNvSpPr txBox="1"/>
              <p:nvPr/>
            </p:nvSpPr>
            <p:spPr bwMode="auto">
              <a:xfrm>
                <a:off x="3803662" y="5285582"/>
                <a:ext cx="4537075" cy="1206500"/>
              </a:xfrm>
              <a:prstGeom prst="rect">
                <a:avLst/>
              </a:prstGeom>
              <a:noFill/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m:rPr>
                          <m:nor/>
                        </m:rPr>
                        <a:rPr lang="en-GB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𝑫𝑫</m:t>
                              </m:r>
                            </m:sub>
                          </m:s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5427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3662" y="5285582"/>
                <a:ext cx="4537075" cy="120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0" y="5143512"/>
            <a:ext cx="3071802" cy="1714488"/>
          </a:xfrm>
          <a:prstGeom prst="cloudCallout">
            <a:avLst>
              <a:gd name="adj1" fmla="val 97727"/>
              <a:gd name="adj2" fmla="val -76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Βοηθά στην οπτικοποίηση της λειτουργίας αλλά απαιτεί πολύ κόπο!!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67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672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672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7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7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672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672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672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200" grpId="0" animBg="1"/>
      <p:bldP spid="1672200" grpId="1" animBg="1"/>
      <p:bldP spid="1672201" grpId="0" animBg="1"/>
      <p:bldP spid="1672201" grpId="1" animBg="1"/>
      <p:bldP spid="1672202" grpId="0" animBg="1"/>
      <p:bldP spid="1672202" grpId="1" animBg="1"/>
      <p:bldP spid="1672203" grpId="0" animBg="1"/>
      <p:bldP spid="1672203" grpId="1" animBg="1"/>
      <p:bldP spid="1672204" grpId="0" animBg="1"/>
      <p:bldP spid="1672204" grpId="1" animBg="1"/>
      <p:bldP spid="1672205" grpId="0" animBg="1"/>
      <p:bldP spid="167220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000" b="1" dirty="0"/>
              <a:t>βήμα</a:t>
            </a:r>
            <a:r>
              <a:rPr lang="en-US" sz="2000" b="1" dirty="0"/>
              <a:t> #1:</a:t>
            </a:r>
            <a:r>
              <a:rPr lang="en-US" sz="2000" dirty="0"/>
              <a:t> </a:t>
            </a:r>
            <a:r>
              <a:rPr lang="el-GR" sz="2000" dirty="0"/>
              <a:t>αρχίστε με μια τιμή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i="1" dirty="0"/>
              <a:t>.</a:t>
            </a:r>
          </a:p>
          <a:p>
            <a:pPr lvl="1"/>
            <a:r>
              <a:rPr lang="el-GR" sz="2000" i="1" dirty="0"/>
              <a:t>Π.χ. 0,7</a:t>
            </a:r>
            <a:r>
              <a:rPr lang="en-US" sz="2000" i="1" dirty="0"/>
              <a:t>V</a:t>
            </a:r>
          </a:p>
          <a:p>
            <a:pPr lvl="1"/>
            <a:endParaRPr lang="en-US" sz="2000" baseline="30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l-GR" sz="2000" b="1" dirty="0"/>
              <a:t>βήμα</a:t>
            </a:r>
            <a:r>
              <a:rPr lang="en-US" sz="2000" b="1" dirty="0"/>
              <a:t> #2:</a:t>
            </a:r>
            <a:r>
              <a:rPr lang="en-US" sz="2000" dirty="0"/>
              <a:t> </a:t>
            </a:r>
            <a:r>
              <a:rPr lang="el-GR" sz="2000" dirty="0"/>
              <a:t>χρησιμοποιήστε τους νόμους των κόμβων &amp; βρόγχων και υπολογίστε το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D</a:t>
            </a:r>
            <a:r>
              <a:rPr lang="en-US" sz="2000" i="1" dirty="0" err="1"/>
              <a:t>.</a:t>
            </a:r>
            <a:endParaRPr lang="el-GR" sz="2000" i="1" dirty="0"/>
          </a:p>
          <a:p>
            <a:endParaRPr lang="en-US" sz="2000" i="1" dirty="0"/>
          </a:p>
          <a:p>
            <a:r>
              <a:rPr lang="el-GR" sz="2000" b="1" dirty="0"/>
              <a:t>βήμα</a:t>
            </a:r>
            <a:r>
              <a:rPr lang="en-US" sz="2000" b="1" dirty="0"/>
              <a:t> #3:</a:t>
            </a:r>
            <a:r>
              <a:rPr lang="en-US" sz="2000" dirty="0"/>
              <a:t> </a:t>
            </a:r>
            <a:r>
              <a:rPr lang="el-GR" sz="2000" dirty="0"/>
              <a:t>χρησιμοποιήστε το εκθετικό μοντέλο για να προσεγγίστε καλύτερα το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r>
              <a:rPr lang="en-US" sz="2000" i="1" baseline="-25000" dirty="0">
                <a:solidFill>
                  <a:srgbClr val="FF0000"/>
                </a:solidFill>
              </a:rPr>
              <a:t>D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16752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l-GR" sz="2000" b="1" dirty="0"/>
              <a:t>βήμα</a:t>
            </a:r>
            <a:r>
              <a:rPr lang="en-US" sz="2000" b="1" dirty="0"/>
              <a:t> #4: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επαναλάβετε τα βήματα μέχρι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baseline="30000" dirty="0"/>
              <a:t>(</a:t>
            </a:r>
            <a:r>
              <a:rPr lang="en-US" sz="2000" i="1" baseline="30000" dirty="0"/>
              <a:t>k</a:t>
            </a:r>
            <a:r>
              <a:rPr lang="en-US" sz="2000" baseline="30000" dirty="0"/>
              <a:t>+1)</a:t>
            </a:r>
            <a:r>
              <a:rPr lang="en-US" sz="2000" dirty="0"/>
              <a:t> =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baseline="30000" dirty="0"/>
              <a:t>(</a:t>
            </a:r>
            <a:r>
              <a:rPr lang="en-US" sz="2000" i="1" baseline="30000" dirty="0"/>
              <a:t>k</a:t>
            </a:r>
            <a:r>
              <a:rPr lang="en-US" sz="2000" baseline="30000" dirty="0"/>
              <a:t>)</a:t>
            </a:r>
            <a:r>
              <a:rPr lang="en-US" sz="2000" dirty="0"/>
              <a:t>.</a:t>
            </a:r>
          </a:p>
          <a:p>
            <a:pPr lvl="1"/>
            <a:r>
              <a:rPr lang="el-GR" sz="2000" dirty="0"/>
              <a:t>Με τη σύγκληση</a:t>
            </a:r>
            <a:r>
              <a:rPr lang="en-US" sz="2000" dirty="0"/>
              <a:t>, </a:t>
            </a:r>
            <a:r>
              <a:rPr lang="el-GR" sz="2000" dirty="0"/>
              <a:t>η παλιά και η νέα τιμή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θα ταιριάξουν.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1</a:t>
            </a:r>
            <a:r>
              <a:rPr lang="el-GR" sz="2800" b="1" baseline="30000" dirty="0">
                <a:solidFill>
                  <a:srgbClr val="FF0000"/>
                </a:solidFill>
              </a:rPr>
              <a:t>α</a:t>
            </a:r>
            <a:r>
              <a:rPr lang="el-GR" sz="2800" b="1" dirty="0">
                <a:solidFill>
                  <a:srgbClr val="FF0000"/>
                </a:solidFill>
              </a:rPr>
              <a:t>. Επαναληπτική ανάλυση με χρήση του εκθετικού μοντέλου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767398" y="4654560"/>
            <a:ext cx="3071802" cy="1928802"/>
          </a:xfrm>
          <a:prstGeom prst="cloudCallout">
            <a:avLst>
              <a:gd name="adj1" fmla="val -62522"/>
              <a:gd name="adj2" fmla="val -12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Η μέθοδος είναι πολύ ακριβής</a:t>
            </a:r>
            <a:r>
              <a:rPr lang="en-US" sz="1600" dirty="0"/>
              <a:t> </a:t>
            </a:r>
            <a:r>
              <a:rPr lang="el-GR" sz="1600" dirty="0"/>
              <a:t>αλλά δεν είναι πρακτική για περισσότερες από 10 επαναλήψεις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50" y="2720139"/>
            <a:ext cx="396044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l-GR" i="1" dirty="0"/>
              <a:t>Υπόθεση: Αν μια δίοδος άγει τότε η τάση στα άκρα της </a:t>
            </a:r>
            <a:r>
              <a:rPr lang="en-US" i="1" dirty="0"/>
              <a:t>V</a:t>
            </a:r>
            <a:r>
              <a:rPr lang="en-US" i="1" baseline="-25000" dirty="0"/>
              <a:t>D</a:t>
            </a:r>
            <a:r>
              <a:rPr lang="el-GR" i="1" baseline="-25000" dirty="0"/>
              <a:t> </a:t>
            </a:r>
            <a:r>
              <a:rPr lang="el-GR" i="1" dirty="0"/>
              <a:t> ~</a:t>
            </a:r>
            <a:r>
              <a:rPr lang="en-US" i="1" dirty="0"/>
              <a:t>0.7 V</a:t>
            </a:r>
            <a:r>
              <a:rPr lang="el-GR" i="1" dirty="0"/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490066"/>
          </a:xfrm>
        </p:spPr>
        <p:txBody>
          <a:bodyPr>
            <a:no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Παράδειγμα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3610744" cy="2232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/>
              <a:t>Βρείτε το </a:t>
            </a:r>
            <a:r>
              <a:rPr lang="en-US" sz="2200" dirty="0" err="1"/>
              <a:t>i</a:t>
            </a:r>
            <a:r>
              <a:rPr lang="en-US" sz="2200" baseline="-25000" dirty="0" err="1"/>
              <a:t>D</a:t>
            </a:r>
            <a:r>
              <a:rPr lang="en-US" sz="2200" dirty="0"/>
              <a:t> </a:t>
            </a:r>
            <a:r>
              <a:rPr lang="el-GR" sz="2200" dirty="0"/>
              <a:t>και το </a:t>
            </a:r>
            <a:r>
              <a:rPr lang="en-US" sz="2200" dirty="0"/>
              <a:t>V</a:t>
            </a:r>
            <a:r>
              <a:rPr lang="en-US" sz="2200" baseline="-25000" dirty="0"/>
              <a:t>D</a:t>
            </a:r>
            <a:r>
              <a:rPr lang="en-US" sz="2200" dirty="0"/>
              <a:t> </a:t>
            </a:r>
            <a:r>
              <a:rPr lang="el-GR" sz="2200" dirty="0"/>
              <a:t>της διόδου</a:t>
            </a:r>
            <a:r>
              <a:rPr lang="en-US" sz="2200" dirty="0"/>
              <a:t> </a:t>
            </a:r>
            <a:r>
              <a:rPr lang="el-GR" sz="2200" dirty="0"/>
              <a:t>αν:</a:t>
            </a:r>
          </a:p>
          <a:p>
            <a:pPr lvl="1"/>
            <a:r>
              <a:rPr lang="en-US" sz="2000" i="1" dirty="0"/>
              <a:t>V</a:t>
            </a:r>
            <a:r>
              <a:rPr lang="en-US" sz="2000" i="1" baseline="-25000" dirty="0"/>
              <a:t>DD</a:t>
            </a:r>
            <a:r>
              <a:rPr lang="en-US" sz="2000" dirty="0"/>
              <a:t> = 5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1</a:t>
            </a:r>
            <a:r>
              <a:rPr lang="en-US" sz="2000" i="1" dirty="0">
                <a:solidFill>
                  <a:srgbClr val="FF0000"/>
                </a:solidFill>
              </a:rPr>
              <a:t>kOhm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i="1" baseline="-25000" dirty="0" err="1"/>
              <a:t>D</a:t>
            </a:r>
            <a:r>
              <a:rPr lang="en-US" sz="2000" dirty="0"/>
              <a:t> = 1</a:t>
            </a:r>
            <a:r>
              <a:rPr lang="en-US" sz="2000" i="1" dirty="0">
                <a:solidFill>
                  <a:srgbClr val="FF0000"/>
                </a:solidFill>
              </a:rPr>
              <a:t>mA</a:t>
            </a:r>
            <a:r>
              <a:rPr lang="en-US" sz="2000" dirty="0"/>
              <a:t> @ 0.7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endParaRPr lang="el-GR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l-GR" sz="1800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2" y="181816"/>
            <a:ext cx="4038600" cy="5145435"/>
          </a:xfrm>
        </p:spPr>
        <p:txBody>
          <a:bodyPr>
            <a:normAutofit/>
          </a:bodyPr>
          <a:lstStyle/>
          <a:p>
            <a:r>
              <a:rPr lang="el-GR" sz="2000" dirty="0"/>
              <a:t>Ξεκινάμε την επαναληπτική διαδικασία με </a:t>
            </a:r>
            <a:r>
              <a:rPr lang="en-US" sz="2000" dirty="0"/>
              <a:t>V</a:t>
            </a:r>
            <a:r>
              <a:rPr lang="en-US" sz="2000" baseline="-25000" dirty="0"/>
              <a:t>D</a:t>
            </a:r>
            <a:r>
              <a:rPr lang="en-US" sz="2000" dirty="0"/>
              <a:t>=0,7V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Υπολογίζουμε το </a:t>
            </a:r>
            <a:r>
              <a:rPr lang="en-US" sz="2000" dirty="0"/>
              <a:t>V</a:t>
            </a:r>
            <a:r>
              <a:rPr lang="en-US" sz="2000" baseline="-25000" dirty="0"/>
              <a:t>D</a:t>
            </a:r>
            <a:r>
              <a:rPr lang="el-GR" sz="2000" dirty="0"/>
              <a:t>=</a:t>
            </a:r>
            <a:r>
              <a:rPr lang="en-US" sz="2000" dirty="0"/>
              <a:t>V</a:t>
            </a:r>
            <a:r>
              <a:rPr lang="en-US" sz="2000" baseline="-25000" dirty="0"/>
              <a:t>D2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Επαναλαμβάνουμε</a:t>
            </a:r>
            <a:r>
              <a:rPr lang="en-US" sz="2000" dirty="0"/>
              <a:t>  </a:t>
            </a:r>
            <a:endParaRPr lang="el-GR" sz="20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2532714" cy="150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5148263" y="981075"/>
                <a:ext cx="2935287" cy="57626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5−0,7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=4,3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263" y="981075"/>
                <a:ext cx="2935287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4870450" y="2060575"/>
                <a:ext cx="3730624" cy="195262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=2,3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=2,3(2)(0,025)=0,1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+(0,1)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=0,7</m:t>
                              </m:r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GB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=4,3</m:t>
                              </m:r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=0,763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450" y="2060575"/>
                <a:ext cx="3730624" cy="1952625"/>
              </a:xfrm>
              <a:prstGeom prst="rect">
                <a:avLst/>
              </a:prstGeom>
              <a:blipFill>
                <a:blip r:embed="rId4"/>
                <a:stretch>
                  <a:fillRect b="-59688"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380312" y="98072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Rectangle 7"/>
          <p:cNvSpPr/>
          <p:nvPr/>
        </p:nvSpPr>
        <p:spPr>
          <a:xfrm>
            <a:off x="7236296" y="3260601"/>
            <a:ext cx="1292770" cy="49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4870450" y="4794250"/>
                <a:ext cx="3381375" cy="57626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5−0,763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=4,237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450" y="4794250"/>
                <a:ext cx="3381375" cy="576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9"/>
              <p:cNvSpPr txBox="1"/>
              <p:nvPr/>
            </p:nvSpPr>
            <p:spPr bwMode="auto">
              <a:xfrm>
                <a:off x="5014913" y="5516563"/>
                <a:ext cx="3173412" cy="1081087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+(0,1)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=0,763+(0,1)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4,237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den>
                          </m:f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=0,762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4913" y="5516563"/>
                <a:ext cx="3173412" cy="1081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380312" y="4787007"/>
            <a:ext cx="936104" cy="586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7452320" y="6021288"/>
            <a:ext cx="8640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" name="Cloud Callout 12"/>
          <p:cNvSpPr/>
          <p:nvPr/>
        </p:nvSpPr>
        <p:spPr>
          <a:xfrm>
            <a:off x="179512" y="4787007"/>
            <a:ext cx="3960440" cy="1882353"/>
          </a:xfrm>
          <a:prstGeom prst="cloudCallout">
            <a:avLst>
              <a:gd name="adj1" fmla="val 73668"/>
              <a:gd name="adj2" fmla="val 19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Δεδομένου ότι οι τιμές αυτές δεν διαφέρουν πολύ από τις προηγούμενες σταματάμε --καλύτερα να βρούμε κάποιο πιο απλό μοντέλο, τουλάχιστον για αρχή!!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2B84D59F-64AA-4608-AC2F-B89171C54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3036887"/>
            <a:ext cx="585267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</a:t>
            </a:r>
            <a:r>
              <a:rPr lang="el-GR" sz="3200" b="1" dirty="0">
                <a:solidFill>
                  <a:srgbClr val="FF0000"/>
                </a:solidFill>
              </a:rPr>
              <a:t>Το μοντέλο σταθερής πτώσης τάσης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82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052736"/>
            <a:ext cx="4038600" cy="4525963"/>
          </a:xfrm>
        </p:spPr>
        <p:txBody>
          <a:bodyPr>
            <a:normAutofit/>
          </a:bodyPr>
          <a:lstStyle/>
          <a:p>
            <a:r>
              <a:rPr lang="el-GR" sz="2000" dirty="0"/>
              <a:t>Το</a:t>
            </a:r>
            <a:r>
              <a:rPr lang="en-US" sz="2000" dirty="0"/>
              <a:t> </a:t>
            </a:r>
            <a:r>
              <a:rPr lang="el-GR" sz="2000" b="1" dirty="0">
                <a:solidFill>
                  <a:srgbClr val="3333FF"/>
                </a:solidFill>
              </a:rPr>
              <a:t>μοντέλο σταθερής πτώσης τάσης </a:t>
            </a:r>
            <a:r>
              <a:rPr lang="el-GR" sz="2000" dirty="0"/>
              <a:t>υποθέτει ότι η κλίση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D</a:t>
            </a:r>
            <a:r>
              <a:rPr lang="en-US" sz="2000" dirty="0"/>
              <a:t> vs.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είναι κάθετη </a:t>
            </a:r>
            <a:r>
              <a:rPr lang="en-US" sz="2000" dirty="0">
                <a:solidFill>
                  <a:srgbClr val="FF0000"/>
                </a:solidFill>
              </a:rPr>
              <a:t>@ 0.7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endParaRPr lang="el-GR" sz="2000" i="1" dirty="0">
              <a:solidFill>
                <a:srgbClr val="FF0000"/>
              </a:solidFill>
            </a:endParaRPr>
          </a:p>
          <a:p>
            <a:endParaRPr lang="el-GR" sz="2000" i="1" dirty="0">
              <a:solidFill>
                <a:srgbClr val="FF0000"/>
              </a:solidFill>
            </a:endParaRPr>
          </a:p>
          <a:p>
            <a:r>
              <a:rPr lang="el-GR" sz="2000" dirty="0"/>
              <a:t>Το μοντέλο δίνει ακρίβεια ±0,1</a:t>
            </a:r>
            <a:r>
              <a:rPr lang="en-US" sz="2000" dirty="0"/>
              <a:t>V </a:t>
            </a:r>
            <a:r>
              <a:rPr lang="el-GR" sz="2000" dirty="0"/>
              <a:t>για εύρος ρευμάτων 0,1-10</a:t>
            </a:r>
            <a:r>
              <a:rPr lang="en-US" sz="2000" dirty="0"/>
              <a:t>mA.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l-GR" sz="2000" dirty="0"/>
              <a:t>μοντέλο σταθερής πτώσης τάσης χρησιμοποιείται συχνότερα στα αρχικά στάδια του σχεδιασμού/ ανάλυσης κυκλωμάτων.</a:t>
            </a:r>
            <a:endParaRPr lang="en-US" sz="2000" dirty="0"/>
          </a:p>
        </p:txBody>
      </p:sp>
      <p:pic>
        <p:nvPicPr>
          <p:cNvPr id="1682438" name="Picture 6" descr="se04F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36245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1"/>
              <p:cNvSpPr txBox="1"/>
              <p:nvPr/>
            </p:nvSpPr>
            <p:spPr bwMode="auto">
              <a:xfrm>
                <a:off x="5580112" y="5501526"/>
                <a:ext cx="3419475" cy="57626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𝑫𝑫</m:t>
                              </m:r>
                            </m:sub>
                          </m:sSub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5501526"/>
                <a:ext cx="3419475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323528" y="5517232"/>
            <a:ext cx="3600400" cy="1340768"/>
          </a:xfrm>
          <a:prstGeom prst="cloudCallout">
            <a:avLst>
              <a:gd name="adj1" fmla="val 93412"/>
              <a:gd name="adj2" fmla="val -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Για το προηγούμενο παράδειγμα, το αποτέλεσμα δεν αποκλίνει σημαντικά με βάση το αποτέλεσμα που βρήκαμε</a:t>
            </a:r>
            <a:r>
              <a:rPr lang="en-US" sz="1400" dirty="0"/>
              <a:t> 4,237</a:t>
            </a:r>
            <a:r>
              <a:rPr lang="el-GR" sz="1400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3. </a:t>
            </a:r>
            <a:r>
              <a:rPr lang="el-GR" sz="3200" b="1" dirty="0">
                <a:solidFill>
                  <a:srgbClr val="FF0000"/>
                </a:solidFill>
              </a:rPr>
              <a:t>Το μοντέλο ιδανικής διόδου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8448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Το</a:t>
            </a:r>
            <a:r>
              <a:rPr lang="en-US" sz="2000" dirty="0"/>
              <a:t> </a:t>
            </a:r>
            <a:r>
              <a:rPr lang="el-GR" sz="2000" b="1" dirty="0">
                <a:solidFill>
                  <a:srgbClr val="3333FF"/>
                </a:solidFill>
              </a:rPr>
              <a:t>μοντέλο ιδανικής διόδου </a:t>
            </a:r>
            <a:r>
              <a:rPr lang="el-GR" sz="2000" dirty="0"/>
              <a:t>υποθέτει ότι η κλίση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D</a:t>
            </a:r>
            <a:r>
              <a:rPr lang="en-US" sz="2000" dirty="0"/>
              <a:t> vs.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είναι κάθετη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@ 0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endParaRPr lang="el-GR" sz="2000" dirty="0"/>
          </a:p>
          <a:p>
            <a:endParaRPr lang="el-GR" sz="2000" i="1" dirty="0">
              <a:solidFill>
                <a:srgbClr val="FF0000"/>
              </a:solidFill>
            </a:endParaRPr>
          </a:p>
          <a:p>
            <a:r>
              <a:rPr lang="el-GR" sz="2000" i="1" dirty="0">
                <a:solidFill>
                  <a:srgbClr val="FF0000"/>
                </a:solidFill>
              </a:rPr>
              <a:t>Το μοντέλο μπορεί να χρησιμοποιηθεί σαν μια πρώτη χονδρική εκτίμηση </a:t>
            </a:r>
            <a:r>
              <a:rPr lang="el-GR" sz="2000" dirty="0">
                <a:solidFill>
                  <a:srgbClr val="FF0000"/>
                </a:solidFill>
              </a:rPr>
              <a:t>σε </a:t>
            </a:r>
            <a:r>
              <a:rPr lang="el-GR" sz="2000" i="1" dirty="0">
                <a:solidFill>
                  <a:srgbClr val="FF0000"/>
                </a:solidFill>
              </a:rPr>
              <a:t>κυκλώματα που έχουμε πολλές διόδους και προσπαθούμε να προσδιορίσουμε ποιές είναι σε λειτουργία και ποιές σε αποκοπή.</a:t>
            </a:r>
          </a:p>
        </p:txBody>
      </p:sp>
      <p:pic>
        <p:nvPicPr>
          <p:cNvPr id="1684486" name="Picture 14" descr="se04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908720"/>
            <a:ext cx="4495800" cy="38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625896" y="5732463"/>
                <a:ext cx="3082007" cy="5778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𝑫𝑫</m:t>
                              </m:r>
                            </m:sub>
                          </m:sSub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GB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896" y="5732463"/>
                <a:ext cx="3082007" cy="577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2" name="Επεξήγηση με σύννεφο 1"/>
          <p:cNvSpPr/>
          <p:nvPr/>
        </p:nvSpPr>
        <p:spPr>
          <a:xfrm>
            <a:off x="4648200" y="5157192"/>
            <a:ext cx="2876128" cy="1440160"/>
          </a:xfrm>
          <a:prstGeom prst="cloudCallout">
            <a:avLst>
              <a:gd name="adj1" fmla="val -81908"/>
              <a:gd name="adj2" fmla="val 15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Είναι σχετικά κοντά με το 4, 3 και/ή 4,237 των προηγούμενων μοντέλων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0432" y="4079572"/>
            <a:ext cx="4038600" cy="670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dirty="0"/>
              <a:t>Με βάση τα παραπάνω έχουμε 2 περιπτώσεις:</a:t>
            </a:r>
            <a:endParaRPr lang="en-US" sz="2000" dirty="0"/>
          </a:p>
        </p:txBody>
      </p:sp>
      <p:pic>
        <p:nvPicPr>
          <p:cNvPr id="1743878" name="Picture 6" descr="se04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353" y="1031540"/>
            <a:ext cx="34940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879" name="Rectangle 4"/>
          <p:cNvSpPr>
            <a:spLocks noChangeArrowheads="1"/>
          </p:cNvSpPr>
          <p:nvPr/>
        </p:nvSpPr>
        <p:spPr bwMode="auto">
          <a:xfrm>
            <a:off x="140432" y="4826675"/>
            <a:ext cx="8781312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(a) 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Ορθή πόλωση –η δίοδος άγει. Η πτώση τάσης στα άκρα της είναι 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 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και το ρεύμα που την διαρρέει υπαγορεύεται από την τάση και την αντίσταση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I=V/R)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/>
            </a:br>
            <a:r>
              <a:rPr lang="en-US" b="1" dirty="0"/>
              <a:t>(b) </a:t>
            </a:r>
            <a:r>
              <a:rPr lang="el-GR" b="1" dirty="0">
                <a:solidFill>
                  <a:srgbClr val="FF0000"/>
                </a:solidFill>
              </a:rPr>
              <a:t>Ανάστροφη πόλωση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l-GR" b="1" dirty="0">
                <a:solidFill>
                  <a:srgbClr val="FF0000"/>
                </a:solidFill>
              </a:rPr>
              <a:t>Η δίοδος είναι σε αποκοπή. Το ρεύμα που τη διαρρέει είναι μηδέν και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=I</a:t>
            </a:r>
            <a:r>
              <a:rPr lang="en-US" b="1" baseline="-25000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R=0*1k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n-US" b="1" dirty="0">
                <a:solidFill>
                  <a:srgbClr val="FF0000"/>
                </a:solidFill>
              </a:rPr>
              <a:t>=0V</a:t>
            </a:r>
            <a:r>
              <a:rPr lang="el-GR" b="1" dirty="0">
                <a:solidFill>
                  <a:srgbClr val="FF0000"/>
                </a:solidFill>
              </a:rPr>
              <a:t> άρα στα άκρα του ανοιχτού κυκλώματος εμφανίζεται τάση 10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l-GR" b="1" dirty="0">
                <a:solidFill>
                  <a:srgbClr val="FF0000"/>
                </a:solidFill>
              </a:rPr>
              <a:t>, δηλ. στα άκρα της διόδου (νόμος </a:t>
            </a:r>
            <a:r>
              <a:rPr lang="en-US" b="1" dirty="0">
                <a:solidFill>
                  <a:srgbClr val="FF0000"/>
                </a:solidFill>
              </a:rPr>
              <a:t>Kirchhoff </a:t>
            </a:r>
            <a:r>
              <a:rPr lang="el-GR" b="1" dirty="0">
                <a:solidFill>
                  <a:srgbClr val="FF0000"/>
                </a:solidFill>
              </a:rPr>
              <a:t>των τάσεων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l-G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Η </a:t>
            </a:r>
            <a:r>
              <a:rPr lang="en-US" sz="3200" b="1" dirty="0">
                <a:solidFill>
                  <a:srgbClr val="FF0000"/>
                </a:solidFill>
              </a:rPr>
              <a:t>i-v </a:t>
            </a:r>
            <a:r>
              <a:rPr lang="el-GR" sz="3200" b="1" dirty="0">
                <a:solidFill>
                  <a:srgbClr val="FF0000"/>
                </a:solidFill>
              </a:rPr>
              <a:t>χαρακτηριστική της ιδανικής διόδου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" name="Picture 14" descr="se04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64704"/>
            <a:ext cx="3096344" cy="262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338ECD6-B2EB-4156-A89A-F037EFA550A5}"/>
              </a:ext>
            </a:extLst>
          </p:cNvPr>
          <p:cNvSpPr/>
          <p:nvPr/>
        </p:nvSpPr>
        <p:spPr>
          <a:xfrm>
            <a:off x="7236296" y="3068960"/>
            <a:ext cx="72008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07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Μια απλή εφαρμογή- ο ανορθωτής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4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643050"/>
            <a:ext cx="4305300" cy="48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Τι είναι ο </a:t>
            </a:r>
            <a:r>
              <a:rPr lang="el-GR" sz="2000" b="1" dirty="0">
                <a:solidFill>
                  <a:srgbClr val="00B0F0"/>
                </a:solidFill>
              </a:rPr>
              <a:t>ανορθωτής</a:t>
            </a:r>
            <a:r>
              <a:rPr lang="en-US" sz="2000" dirty="0"/>
              <a:t>?</a:t>
            </a:r>
            <a:endParaRPr lang="el-GR" sz="2000" dirty="0"/>
          </a:p>
          <a:p>
            <a:endParaRPr lang="en-US" sz="2000" dirty="0"/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A: </a:t>
            </a:r>
            <a:r>
              <a:rPr lang="el-GR" sz="2000" dirty="0"/>
              <a:t>ένα κύκλωμα που </a:t>
            </a:r>
            <a:r>
              <a:rPr lang="el-GR" sz="2000" dirty="0">
                <a:solidFill>
                  <a:srgbClr val="FF0000"/>
                </a:solidFill>
              </a:rPr>
              <a:t>μετατρέπει</a:t>
            </a:r>
            <a:r>
              <a:rPr lang="en-US" sz="2000" dirty="0">
                <a:solidFill>
                  <a:srgbClr val="FF0000"/>
                </a:solidFill>
              </a:rPr>
              <a:t> AC </a:t>
            </a:r>
            <a:r>
              <a:rPr lang="el-GR" sz="2000" dirty="0">
                <a:solidFill>
                  <a:srgbClr val="FF0000"/>
                </a:solidFill>
              </a:rPr>
              <a:t>σήματα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σε </a:t>
            </a:r>
            <a:r>
              <a:rPr lang="en-US" sz="2000" dirty="0">
                <a:solidFill>
                  <a:srgbClr val="FF0000"/>
                </a:solidFill>
              </a:rPr>
              <a:t>DC</a:t>
            </a:r>
            <a:r>
              <a:rPr lang="en-US" sz="2000" dirty="0"/>
              <a:t>…</a:t>
            </a:r>
            <a:r>
              <a:rPr lang="el-GR" sz="2000" dirty="0"/>
              <a:t>ιδανικά χωρίς απώλειες</a:t>
            </a:r>
            <a:r>
              <a:rPr lang="en-US" sz="2000" dirty="0"/>
              <a:t>.</a:t>
            </a:r>
            <a:endParaRPr lang="el-GR" sz="2000" dirty="0"/>
          </a:p>
          <a:p>
            <a:pPr lvl="1"/>
            <a:endParaRPr lang="el-GR" sz="2000" dirty="0"/>
          </a:p>
          <a:p>
            <a:pPr lvl="0">
              <a:defRPr/>
            </a:pPr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Πώς δουλεύει</a:t>
            </a:r>
            <a:r>
              <a:rPr lang="en-US" sz="2000" dirty="0"/>
              <a:t>?</a:t>
            </a:r>
            <a:endParaRPr lang="en-US" sz="2000" i="1" dirty="0"/>
          </a:p>
          <a:p>
            <a:pPr lvl="1"/>
            <a:endParaRPr lang="en-US" sz="2000" dirty="0"/>
          </a:p>
        </p:txBody>
      </p:sp>
      <p:pic>
        <p:nvPicPr>
          <p:cNvPr id="1744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4343400" cy="21209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143504" y="4929198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l-GR" dirty="0"/>
              <a:t>Το κύκλωμα αποτελείται από μια δίοδο και μια αντίσταση σε σειρά</a:t>
            </a:r>
            <a:r>
              <a:rPr lang="en-US" dirty="0"/>
              <a:t>.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64731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FF0000"/>
                </a:solidFill>
                <a:latin typeface="Comic Sans MS" pitchFamily="66" charset="0"/>
              </a:rPr>
              <a:t>Περιεχόμενο κεφαλαίου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735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>
                <a:solidFill>
                  <a:srgbClr val="FF0000"/>
                </a:solidFill>
                <a:latin typeface="Comic Sans MS" pitchFamily="66" charset="0"/>
              </a:rPr>
              <a:t>Ανάλυση της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i-v </a:t>
            </a:r>
            <a:r>
              <a:rPr lang="el-GR" sz="2000" dirty="0">
                <a:solidFill>
                  <a:srgbClr val="FF0000"/>
                </a:solidFill>
                <a:latin typeface="Comic Sans MS" pitchFamily="66" charset="0"/>
              </a:rPr>
              <a:t>χαρακτηριστικής της διόδου </a:t>
            </a:r>
            <a:r>
              <a:rPr lang="el-GR" sz="2000" dirty="0">
                <a:latin typeface="Comic Sans MS" pitchFamily="66" charset="0"/>
              </a:rPr>
              <a:t>και περιγραφή κυκλωμάτων που λειτουργούν στις διάφορες περιοχές.</a:t>
            </a:r>
          </a:p>
          <a:p>
            <a:pPr marL="0" indent="0">
              <a:buNone/>
            </a:pPr>
            <a:endParaRPr lang="el-GR" sz="2000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l-GR" sz="2000" dirty="0">
                <a:latin typeface="Comic Sans MS" pitchFamily="66" charset="0"/>
              </a:rPr>
              <a:t>Για κυκλώματα με διόδους χρησιμοποιούμε:</a:t>
            </a:r>
          </a:p>
          <a:p>
            <a:pPr marL="857250" lvl="1" indent="-457200">
              <a:buFont typeface="+mj-lt"/>
              <a:buAutoNum type="alphaLcPeriod"/>
            </a:pPr>
            <a:r>
              <a:rPr lang="el-GR" sz="1600" dirty="0">
                <a:solidFill>
                  <a:srgbClr val="FF0000"/>
                </a:solidFill>
                <a:latin typeface="Comic Sans MS" pitchFamily="66" charset="0"/>
              </a:rPr>
              <a:t>Εκθετικό μοντέλο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l-GR" sz="1600" dirty="0">
                <a:solidFill>
                  <a:srgbClr val="FF0000"/>
                </a:solidFill>
                <a:latin typeface="Comic Sans MS" pitchFamily="66" charset="0"/>
              </a:rPr>
              <a:t>Μοντέλο σταθερής πτώσης τάσης.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l-GR" sz="1600" dirty="0">
                <a:solidFill>
                  <a:srgbClr val="FF0000"/>
                </a:solidFill>
                <a:latin typeface="Comic Sans MS" pitchFamily="66" charset="0"/>
              </a:rPr>
              <a:t>Μοντέλο ιδανικής διόδου</a:t>
            </a:r>
            <a:endParaRPr lang="el-GR" sz="1600" dirty="0">
              <a:latin typeface="Comic Sans MS" pitchFamily="66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l-GR" sz="1600" dirty="0">
                <a:solidFill>
                  <a:srgbClr val="FF0000"/>
                </a:solidFill>
                <a:latin typeface="Comic Sans MS" pitchFamily="66" charset="0"/>
              </a:rPr>
              <a:t>Μοντέλο ασθενούς σήματος</a:t>
            </a:r>
            <a:r>
              <a:rPr lang="el-GR" sz="1600" dirty="0">
                <a:latin typeface="Comic Sans MS" pitchFamily="66" charset="0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l-GR" sz="2000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l-GR" sz="2000" dirty="0">
                <a:latin typeface="Comic Sans MS" pitchFamily="66" charset="0"/>
              </a:rPr>
              <a:t>Εφαρμογές </a:t>
            </a:r>
          </a:p>
          <a:p>
            <a:pPr marL="857250" lvl="1" indent="-457200"/>
            <a:r>
              <a:rPr lang="el-GR" sz="1800" dirty="0">
                <a:solidFill>
                  <a:srgbClr val="FF0000"/>
                </a:solidFill>
                <a:latin typeface="Comic Sans MS" pitchFamily="66" charset="0"/>
              </a:rPr>
              <a:t>σταθεροποίησης τάσης, </a:t>
            </a:r>
          </a:p>
          <a:p>
            <a:pPr marL="857250" lvl="1" indent="-457200"/>
            <a:r>
              <a:rPr lang="el-GR" sz="1800" dirty="0">
                <a:solidFill>
                  <a:srgbClr val="00B050"/>
                </a:solidFill>
                <a:latin typeface="Comic Sans MS" pitchFamily="66" charset="0"/>
              </a:rPr>
              <a:t>ημιανόρθωσης</a:t>
            </a:r>
            <a:r>
              <a:rPr lang="el-GR" sz="1800" dirty="0">
                <a:solidFill>
                  <a:srgbClr val="FF0000"/>
                </a:solidFill>
                <a:latin typeface="Comic Sans MS" pitchFamily="66" charset="0"/>
              </a:rPr>
              <a:t> και </a:t>
            </a:r>
          </a:p>
          <a:p>
            <a:pPr marL="857250" lvl="1" indent="-457200"/>
            <a:r>
              <a:rPr lang="el-GR" sz="1800" dirty="0">
                <a:solidFill>
                  <a:srgbClr val="00B0F0"/>
                </a:solidFill>
                <a:latin typeface="Comic Sans MS" pitchFamily="66" charset="0"/>
              </a:rPr>
              <a:t>ανόρθωσης πλήρους κύματος</a:t>
            </a:r>
            <a:r>
              <a:rPr lang="el-GR" sz="1800" dirty="0">
                <a:solidFill>
                  <a:srgbClr val="FF0000"/>
                </a:solidFill>
                <a:latin typeface="Comic Sans MS" pitchFamily="66" charset="0"/>
              </a:rPr>
              <a:t>, </a:t>
            </a:r>
          </a:p>
          <a:p>
            <a:pPr marL="857250" lvl="1" indent="-457200"/>
            <a:r>
              <a:rPr lang="el-GR" sz="1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ψαλιδισμού τάσης</a:t>
            </a:r>
            <a:r>
              <a:rPr lang="el-GR" sz="1800" dirty="0">
                <a:solidFill>
                  <a:srgbClr val="FF0000"/>
                </a:solidFill>
                <a:latin typeface="Comic Sans MS" pitchFamily="66" charset="0"/>
              </a:rPr>
              <a:t>, </a:t>
            </a:r>
          </a:p>
          <a:p>
            <a:pPr marL="857250" lvl="1" indent="-457200"/>
            <a:r>
              <a:rPr lang="el-GR" sz="1800" dirty="0">
                <a:solidFill>
                  <a:srgbClr val="FF0000"/>
                </a:solidFill>
                <a:latin typeface="Comic Sans MS" pitchFamily="66" charset="0"/>
              </a:rPr>
              <a:t>διπλασιασμού τάσης</a:t>
            </a:r>
            <a:r>
              <a:rPr lang="el-GR" sz="1600" dirty="0">
                <a:latin typeface="Comic Sans MS" pitchFamily="66" charset="0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l-GR" sz="2000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l-GR" sz="2000" dirty="0">
                <a:latin typeface="Comic Sans MS" pitchFamily="66" charset="0"/>
              </a:rPr>
              <a:t>Παρουσίαση </a:t>
            </a:r>
            <a:r>
              <a:rPr lang="en-US" sz="2000" dirty="0">
                <a:latin typeface="Comic Sans MS" pitchFamily="66" charset="0"/>
              </a:rPr>
              <a:t>project 1 </a:t>
            </a:r>
            <a:r>
              <a:rPr lang="en-US" sz="2000" dirty="0">
                <a:highlight>
                  <a:srgbClr val="FFFF00"/>
                </a:highlight>
                <a:latin typeface="Comic Sans MS" pitchFamily="66" charset="0"/>
              </a:rPr>
              <a:t>(27</a:t>
            </a:r>
            <a:r>
              <a:rPr lang="el-GR" sz="2000" dirty="0">
                <a:highlight>
                  <a:srgbClr val="FFFF00"/>
                </a:highlight>
                <a:latin typeface="Comic Sans MS" pitchFamily="66" charset="0"/>
              </a:rPr>
              <a:t>/11/2018  στο </a:t>
            </a:r>
            <a:r>
              <a:rPr lang="en-US" sz="2000" dirty="0">
                <a:highlight>
                  <a:srgbClr val="FFFF00"/>
                </a:highlight>
                <a:latin typeface="Comic Sans MS" pitchFamily="66" charset="0"/>
              </a:rPr>
              <a:t>PC-LAB</a:t>
            </a:r>
            <a:r>
              <a:rPr lang="el-GR" sz="2000" dirty="0">
                <a:highlight>
                  <a:srgbClr val="FFFF00"/>
                </a:highlight>
                <a:latin typeface="Comic Sans MS" pitchFamily="66" charset="0"/>
              </a:rPr>
              <a:t>)</a:t>
            </a:r>
          </a:p>
          <a:p>
            <a:pPr marL="0" indent="0">
              <a:buNone/>
            </a:pPr>
            <a:endParaRPr lang="el-GR" sz="20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071546"/>
            <a:ext cx="4281518" cy="5572164"/>
          </a:xfrm>
        </p:spPr>
        <p:txBody>
          <a:bodyPr>
            <a:normAutofit/>
          </a:bodyPr>
          <a:lstStyle/>
          <a:p>
            <a:r>
              <a:rPr lang="el-GR" sz="2000" dirty="0"/>
              <a:t>Η τάση εισόδου είναι το ημιτονοειδές σήμα </a:t>
            </a:r>
            <a:r>
              <a:rPr lang="el-GR" sz="2000" b="1" dirty="0"/>
              <a:t>υ</a:t>
            </a:r>
            <a:r>
              <a:rPr lang="el-GR" sz="2000" b="1" i="1" baseline="-25000" dirty="0"/>
              <a:t>Ι</a:t>
            </a:r>
            <a:r>
              <a:rPr lang="el-GR" sz="2000" b="1" i="1" dirty="0"/>
              <a:t> </a:t>
            </a:r>
            <a:r>
              <a:rPr lang="el-GR" sz="2000" dirty="0"/>
              <a:t>και </a:t>
            </a:r>
            <a:r>
              <a:rPr lang="el-GR" sz="2000" u="sng" dirty="0">
                <a:solidFill>
                  <a:srgbClr val="FF0000"/>
                </a:solidFill>
              </a:rPr>
              <a:t>η δίοδος είναι ιδανική.</a:t>
            </a:r>
          </a:p>
          <a:p>
            <a:endParaRPr lang="el-GR" sz="2000" i="1" baseline="-25000" dirty="0"/>
          </a:p>
          <a:p>
            <a:r>
              <a:rPr lang="el-GR" sz="2000" dirty="0"/>
              <a:t>Κατά τη διάρκεια των </a:t>
            </a:r>
            <a:r>
              <a:rPr lang="el-GR" sz="2000" b="1" dirty="0">
                <a:solidFill>
                  <a:srgbClr val="00B0F0"/>
                </a:solidFill>
              </a:rPr>
              <a:t>θετικών</a:t>
            </a:r>
            <a:r>
              <a:rPr lang="el-GR" sz="2000" dirty="0"/>
              <a:t> ημικυκλίων η δίοδος άγει </a:t>
            </a:r>
            <a:r>
              <a:rPr lang="el-GR" sz="2000" b="1" dirty="0"/>
              <a:t>-</a:t>
            </a:r>
            <a:r>
              <a:rPr lang="el-GR" sz="2000" dirty="0"/>
              <a:t> η τάση της διόδου θα είναι 0 (εικόνα (</a:t>
            </a:r>
            <a:r>
              <a:rPr lang="en-US" sz="2000" dirty="0"/>
              <a:t>c )) </a:t>
            </a:r>
            <a:r>
              <a:rPr lang="el-GR" sz="2000" dirty="0"/>
              <a:t>και η τάση εξόδου θα </a:t>
            </a:r>
            <a:r>
              <a:rPr lang="el-GR" sz="2000" b="1" dirty="0"/>
              <a:t>υ</a:t>
            </a:r>
            <a:r>
              <a:rPr lang="el-GR" sz="2000" b="1" i="1" baseline="-25000" dirty="0"/>
              <a:t>0</a:t>
            </a:r>
            <a:r>
              <a:rPr lang="el-GR" sz="2000" b="1" i="1" dirty="0"/>
              <a:t>= </a:t>
            </a:r>
            <a:r>
              <a:rPr lang="el-GR" sz="2000" b="1" dirty="0"/>
              <a:t>υ</a:t>
            </a:r>
            <a:r>
              <a:rPr lang="el-GR" sz="2000" b="1" i="1" baseline="-25000" dirty="0"/>
              <a:t>Ι</a:t>
            </a:r>
            <a:r>
              <a:rPr lang="el-GR" sz="2000" b="1" i="1" dirty="0"/>
              <a:t> .</a:t>
            </a:r>
          </a:p>
          <a:p>
            <a:endParaRPr lang="el-GR" sz="2000" b="1" i="1" dirty="0"/>
          </a:p>
          <a:p>
            <a:r>
              <a:rPr lang="el-GR" sz="2000" dirty="0"/>
              <a:t>Κατά τη διάρκεια των </a:t>
            </a:r>
            <a:r>
              <a:rPr lang="el-GR" sz="2000" b="1" dirty="0">
                <a:solidFill>
                  <a:srgbClr val="00B0F0"/>
                </a:solidFill>
              </a:rPr>
              <a:t>αρνητικών</a:t>
            </a:r>
            <a:r>
              <a:rPr lang="el-GR" sz="2000" dirty="0"/>
              <a:t> ημικυκλίων η </a:t>
            </a:r>
            <a:r>
              <a:rPr lang="el-GR" sz="2000" b="1" dirty="0"/>
              <a:t>δίοδος δεν άγει </a:t>
            </a:r>
            <a:r>
              <a:rPr lang="el-GR" sz="2000" dirty="0"/>
              <a:t>(εικόνα (</a:t>
            </a:r>
            <a:r>
              <a:rPr lang="en-US" sz="2000" dirty="0"/>
              <a:t>d )) </a:t>
            </a:r>
            <a:r>
              <a:rPr lang="el-GR" sz="2000" dirty="0"/>
              <a:t>και η τάση εξόδου θα </a:t>
            </a:r>
            <a:r>
              <a:rPr lang="el-GR" sz="2000" b="1" dirty="0"/>
              <a:t>υ</a:t>
            </a:r>
            <a:r>
              <a:rPr lang="el-GR" sz="2000" b="1" i="1" baseline="-25000" dirty="0"/>
              <a:t>0</a:t>
            </a:r>
            <a:r>
              <a:rPr lang="el-GR" sz="2000" b="1" i="1" dirty="0"/>
              <a:t>= </a:t>
            </a:r>
            <a:r>
              <a:rPr lang="el-GR" sz="2000" b="1" dirty="0"/>
              <a:t>0</a:t>
            </a:r>
            <a:r>
              <a:rPr lang="el-GR" sz="2000" b="1" i="1" dirty="0"/>
              <a:t>.</a:t>
            </a:r>
          </a:p>
          <a:p>
            <a:endParaRPr lang="el-GR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Μια απλή εφαρμογή- ο ανορθωτής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e04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453" y="1000108"/>
            <a:ext cx="4662547" cy="530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846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29576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Κυκλώματα με περισσότερες διόδους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71612"/>
            <a:ext cx="3990972" cy="4524388"/>
          </a:xfrm>
        </p:spPr>
        <p:txBody>
          <a:bodyPr>
            <a:normAutofit/>
          </a:bodyPr>
          <a:lstStyle/>
          <a:p>
            <a:r>
              <a:rPr lang="el-GR" sz="2000" dirty="0"/>
              <a:t>Ενδεχομένως σε μερικά κυκλώματα να μην μπορεί να καταλάβει κανείς αν οι δίοδοι άγουν ή όχι.</a:t>
            </a:r>
          </a:p>
          <a:p>
            <a:endParaRPr lang="el-GR" sz="2000" dirty="0"/>
          </a:p>
          <a:p>
            <a:r>
              <a:rPr lang="el-GR" sz="2000" dirty="0"/>
              <a:t>Πώς λύνουμε το πρόβλημα:</a:t>
            </a:r>
          </a:p>
          <a:p>
            <a:pPr marL="857250" lvl="1" indent="-457200">
              <a:buFont typeface="+mj-lt"/>
              <a:buAutoNum type="arabicPeriod"/>
            </a:pPr>
            <a:r>
              <a:rPr lang="el-GR" sz="1600" dirty="0"/>
              <a:t>Ξεκινάμε με μια εύλογη υπόθεση για το ποιες άγουν και ποιες όχι</a:t>
            </a:r>
          </a:p>
          <a:p>
            <a:pPr marL="857250" lvl="1" indent="-457200">
              <a:buFont typeface="+mj-lt"/>
              <a:buAutoNum type="arabicPeriod"/>
            </a:pPr>
            <a:r>
              <a:rPr lang="el-GR" sz="1600" dirty="0"/>
              <a:t>Λύνουμε με την μέθοδο των κόμβων και τέλος</a:t>
            </a:r>
          </a:p>
          <a:p>
            <a:pPr marL="857250" lvl="1" indent="-457200">
              <a:buFont typeface="+mj-lt"/>
              <a:buAutoNum type="arabicPeriod"/>
            </a:pPr>
            <a:r>
              <a:rPr lang="el-GR" sz="1600" dirty="0"/>
              <a:t>Ελέγχουμε αν η υπόθεση μας έχει οδηγήσει σε αποδεκτή λύση</a:t>
            </a:r>
            <a:endParaRPr lang="en-US" sz="1600" dirty="0"/>
          </a:p>
        </p:txBody>
      </p:sp>
      <p:pic>
        <p:nvPicPr>
          <p:cNvPr id="1625094" name="Picture 6" descr="se04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142984"/>
            <a:ext cx="4672015" cy="38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18496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9048" cy="511156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857232"/>
            <a:ext cx="4281518" cy="285752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l-GR" sz="1800" dirty="0"/>
              <a:t>ΚΥΚΛΩΜΑ (α): Υποθέτουμε ότι και οι 2 δίοδοι άγουν, άρα </a:t>
            </a:r>
            <a:r>
              <a:rPr lang="en-US" sz="1800" dirty="0"/>
              <a:t>V</a:t>
            </a:r>
            <a:r>
              <a:rPr lang="en-US" sz="1800" baseline="-25000" dirty="0"/>
              <a:t>B</a:t>
            </a:r>
            <a:r>
              <a:rPr lang="en-US" sz="1800" dirty="0"/>
              <a:t>=0V </a:t>
            </a:r>
            <a:r>
              <a:rPr lang="el-GR" sz="1800" dirty="0"/>
              <a:t>και </a:t>
            </a:r>
            <a:r>
              <a:rPr lang="en-US" sz="1800" dirty="0"/>
              <a:t>V=0V</a:t>
            </a:r>
          </a:p>
          <a:p>
            <a:r>
              <a:rPr lang="en-US" sz="1800" dirty="0"/>
              <a:t>I</a:t>
            </a:r>
            <a:r>
              <a:rPr lang="en-US" sz="1800" baseline="-25000" dirty="0"/>
              <a:t>D2</a:t>
            </a:r>
            <a:r>
              <a:rPr lang="en-US" sz="1800" dirty="0"/>
              <a:t>=(10-0)/10=1mA</a:t>
            </a:r>
          </a:p>
          <a:p>
            <a:r>
              <a:rPr lang="el-GR" sz="1800" dirty="0"/>
              <a:t>Στον κόμβο Β    Ι+1=(0-(-10))/5</a:t>
            </a:r>
          </a:p>
          <a:p>
            <a:pPr>
              <a:buNone/>
            </a:pPr>
            <a:r>
              <a:rPr lang="el-GR" sz="1800" dirty="0"/>
              <a:t>	και άρα Ι=1</a:t>
            </a:r>
            <a:r>
              <a:rPr lang="en-US" sz="1800" dirty="0"/>
              <a:t>mA</a:t>
            </a:r>
          </a:p>
          <a:p>
            <a:r>
              <a:rPr lang="el-GR" sz="1800" dirty="0"/>
              <a:t>Άρα η αρχική μας υπόθεση ότι και οι 2 δίοδοι άγουν ήταν σωστή.</a:t>
            </a:r>
          </a:p>
        </p:txBody>
      </p:sp>
      <p:pic>
        <p:nvPicPr>
          <p:cNvPr id="5" name="Picture 6" descr="se04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57166"/>
            <a:ext cx="402907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500694" y="71414"/>
            <a:ext cx="1214446" cy="214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43240" y="1428736"/>
            <a:ext cx="228601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4714884"/>
            <a:ext cx="864399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74638" indent="-274638">
              <a:buFont typeface="Arial" pitchFamily="34" charset="0"/>
              <a:buChar char="•"/>
            </a:pPr>
            <a:r>
              <a:rPr lang="el-GR" dirty="0"/>
              <a:t>ΚΥΚΛΩΜΑ (</a:t>
            </a:r>
            <a:r>
              <a:rPr lang="en-US" dirty="0"/>
              <a:t>b):</a:t>
            </a:r>
            <a:r>
              <a:rPr lang="el-GR" dirty="0"/>
              <a:t> Υποθέτουμε ότι και οι 2 δίοδοι άγουν, άρα </a:t>
            </a:r>
            <a:r>
              <a:rPr lang="en-US" dirty="0"/>
              <a:t>V</a:t>
            </a:r>
            <a:r>
              <a:rPr lang="en-US" baseline="-25000" dirty="0"/>
              <a:t>B</a:t>
            </a:r>
            <a:r>
              <a:rPr lang="en-US" dirty="0"/>
              <a:t>=0V </a:t>
            </a:r>
            <a:r>
              <a:rPr lang="el-GR" dirty="0"/>
              <a:t>και </a:t>
            </a:r>
            <a:r>
              <a:rPr lang="en-US" dirty="0"/>
              <a:t>V=0V</a:t>
            </a:r>
            <a:r>
              <a:rPr lang="el-GR" dirty="0"/>
              <a:t>.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I</a:t>
            </a:r>
            <a:r>
              <a:rPr lang="en-US" baseline="-25000" dirty="0"/>
              <a:t>D2</a:t>
            </a:r>
            <a:r>
              <a:rPr lang="en-US" dirty="0"/>
              <a:t>=(10-0)/</a:t>
            </a:r>
            <a:r>
              <a:rPr lang="el-GR" dirty="0"/>
              <a:t>5</a:t>
            </a:r>
            <a:r>
              <a:rPr lang="en-US" dirty="0"/>
              <a:t>=</a:t>
            </a:r>
            <a:r>
              <a:rPr lang="el-GR" dirty="0"/>
              <a:t>2</a:t>
            </a:r>
            <a:r>
              <a:rPr lang="en-US" dirty="0"/>
              <a:t>mA</a:t>
            </a:r>
            <a:endParaRPr lang="el-GR" dirty="0"/>
          </a:p>
          <a:p>
            <a:pPr marL="274638" indent="-274638">
              <a:buFont typeface="Arial" pitchFamily="34" charset="0"/>
              <a:buChar char="•"/>
            </a:pPr>
            <a:r>
              <a:rPr lang="el-GR" dirty="0"/>
              <a:t>Στον κόμβο Β    Ι+2=(0-(-10))/10 και άρα Ι=-1</a:t>
            </a:r>
            <a:r>
              <a:rPr lang="en-US" dirty="0"/>
              <a:t>mA</a:t>
            </a:r>
            <a:r>
              <a:rPr lang="el-GR" dirty="0"/>
              <a:t> </a:t>
            </a:r>
            <a:r>
              <a:rPr lang="el-GR" dirty="0">
                <a:solidFill>
                  <a:srgbClr val="FF0000"/>
                </a:solidFill>
              </a:rPr>
              <a:t>ΑΔΥΝΑΤΟΝ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l-GR" dirty="0">
                <a:solidFill>
                  <a:srgbClr val="FF0000"/>
                </a:solidFill>
              </a:rPr>
              <a:t>Επαναλαμβάνουμε την ανάλυση υποθέτοντας </a:t>
            </a:r>
            <a:r>
              <a:rPr lang="en-US" dirty="0">
                <a:solidFill>
                  <a:srgbClr val="FF0000"/>
                </a:solidFill>
              </a:rPr>
              <a:t>D1 </a:t>
            </a:r>
            <a:r>
              <a:rPr lang="el-GR" dirty="0">
                <a:solidFill>
                  <a:srgbClr val="FF0000"/>
                </a:solidFill>
              </a:rPr>
              <a:t>είναι σε αποκοπή και </a:t>
            </a:r>
            <a:r>
              <a:rPr lang="en-US" dirty="0">
                <a:solidFill>
                  <a:srgbClr val="FF0000"/>
                </a:solidFill>
              </a:rPr>
              <a:t>D2 </a:t>
            </a:r>
            <a:r>
              <a:rPr lang="el-GR" dirty="0">
                <a:solidFill>
                  <a:srgbClr val="FF0000"/>
                </a:solidFill>
              </a:rPr>
              <a:t>άγει.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I</a:t>
            </a:r>
            <a:r>
              <a:rPr lang="en-US" baseline="-25000" dirty="0"/>
              <a:t>D2</a:t>
            </a:r>
            <a:r>
              <a:rPr lang="en-US" dirty="0"/>
              <a:t>=(10-</a:t>
            </a:r>
            <a:r>
              <a:rPr lang="el-GR" dirty="0"/>
              <a:t>(-1</a:t>
            </a:r>
            <a:r>
              <a:rPr lang="en-US" dirty="0"/>
              <a:t>0)</a:t>
            </a:r>
            <a:r>
              <a:rPr lang="el-GR" dirty="0"/>
              <a:t>)</a:t>
            </a:r>
            <a:r>
              <a:rPr lang="en-US" dirty="0"/>
              <a:t>/</a:t>
            </a:r>
            <a:r>
              <a:rPr lang="el-GR" dirty="0"/>
              <a:t>15</a:t>
            </a:r>
            <a:r>
              <a:rPr lang="en-US" dirty="0"/>
              <a:t>=</a:t>
            </a:r>
            <a:r>
              <a:rPr lang="el-GR" dirty="0"/>
              <a:t>1,33</a:t>
            </a:r>
            <a:r>
              <a:rPr lang="en-US" dirty="0"/>
              <a:t>mA</a:t>
            </a:r>
            <a:endParaRPr lang="el-GR" dirty="0"/>
          </a:p>
          <a:p>
            <a:pPr marL="274638" indent="-274638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B</a:t>
            </a:r>
            <a:r>
              <a:rPr lang="en-US" dirty="0"/>
              <a:t>=-10+10*1,33=+3,3V – </a:t>
            </a:r>
            <a:r>
              <a:rPr lang="el-GR" dirty="0"/>
              <a:t>δηλ. η </a:t>
            </a:r>
            <a:r>
              <a:rPr lang="en-US" dirty="0"/>
              <a:t>D1 </a:t>
            </a:r>
            <a:r>
              <a:rPr lang="el-GR" dirty="0"/>
              <a:t>είναι ανάστροφα πολωμένη όπως υποθέσαμε.</a:t>
            </a:r>
          </a:p>
        </p:txBody>
      </p:sp>
      <p:sp>
        <p:nvSpPr>
          <p:cNvPr id="11" name="Oval 10"/>
          <p:cNvSpPr/>
          <p:nvPr/>
        </p:nvSpPr>
        <p:spPr>
          <a:xfrm>
            <a:off x="7715272" y="214290"/>
            <a:ext cx="1214446" cy="21431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009208" y="1785926"/>
            <a:ext cx="4634626" cy="334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439132">
            <a:off x="7579095" y="504882"/>
            <a:ext cx="1224273" cy="41661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498049" y="3571876"/>
            <a:ext cx="3855611" cy="251753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8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Άλλη Εφαρμογή: Υλοποίηση λογικών πυλών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l-GR" sz="2000" dirty="0"/>
              <a:t>Πόσες δίοδοι μπορούν να χρησιμοποιηθούν για τη </a:t>
            </a:r>
            <a:r>
              <a:rPr lang="el-GR" sz="2000" dirty="0">
                <a:solidFill>
                  <a:srgbClr val="FF0000"/>
                </a:solidFill>
              </a:rPr>
              <a:t>δημιουργία μιας λογικής πύλης</a:t>
            </a:r>
            <a:r>
              <a:rPr lang="en-US" sz="2000" dirty="0"/>
              <a:t>?</a:t>
            </a:r>
          </a:p>
          <a:p>
            <a:pPr lvl="1">
              <a:buNone/>
            </a:pPr>
            <a:endParaRPr lang="en-US" sz="2000" dirty="0"/>
          </a:p>
        </p:txBody>
      </p:sp>
      <p:pic>
        <p:nvPicPr>
          <p:cNvPr id="1623045" name="Picture 7" descr="se04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57400"/>
            <a:ext cx="430212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3046" name="Rectangle 5"/>
          <p:cNvSpPr>
            <a:spLocks noChangeArrowheads="1"/>
          </p:cNvSpPr>
          <p:nvPr/>
        </p:nvSpPr>
        <p:spPr bwMode="auto">
          <a:xfrm>
            <a:off x="2771800" y="4800600"/>
            <a:ext cx="61578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(a) </a:t>
            </a:r>
            <a:r>
              <a:rPr lang="el-GR" dirty="0"/>
              <a:t>Πύλη </a:t>
            </a:r>
            <a:r>
              <a:rPr lang="en-US" dirty="0"/>
              <a:t>OR; </a:t>
            </a:r>
            <a:endParaRPr lang="el-GR" dirty="0"/>
          </a:p>
          <a:p>
            <a:pPr algn="ctr"/>
            <a:r>
              <a:rPr lang="en-US" b="1" dirty="0"/>
              <a:t>(b) </a:t>
            </a:r>
            <a:r>
              <a:rPr lang="el-GR" dirty="0"/>
              <a:t>Πύλη</a:t>
            </a:r>
            <a:r>
              <a:rPr lang="el-GR" b="1" dirty="0"/>
              <a:t> </a:t>
            </a:r>
            <a:r>
              <a:rPr lang="en-US" dirty="0"/>
              <a:t>AND (</a:t>
            </a:r>
            <a:r>
              <a:rPr lang="el-GR" dirty="0"/>
              <a:t>σε σύστημα θετικής λογικής, δηλ. τιμές τάσης κοντά στο 0</a:t>
            </a:r>
            <a:r>
              <a:rPr lang="en-US" dirty="0"/>
              <a:t>V </a:t>
            </a:r>
            <a:r>
              <a:rPr lang="el-GR" dirty="0"/>
              <a:t>αντιστοιχούν στο λογικό </a:t>
            </a:r>
            <a:r>
              <a:rPr lang="en-US" dirty="0"/>
              <a:t>‘0’ </a:t>
            </a:r>
            <a:r>
              <a:rPr lang="el-GR" dirty="0"/>
              <a:t>και τιμές</a:t>
            </a:r>
            <a:r>
              <a:rPr lang="en-US" dirty="0"/>
              <a:t> </a:t>
            </a:r>
            <a:r>
              <a:rPr lang="el-GR" dirty="0"/>
              <a:t>+</a:t>
            </a:r>
            <a:r>
              <a:rPr lang="en-US" dirty="0"/>
              <a:t>5V</a:t>
            </a:r>
            <a:r>
              <a:rPr lang="el-GR" dirty="0"/>
              <a:t> στο λογικό </a:t>
            </a:r>
            <a:r>
              <a:rPr lang="en-US" dirty="0"/>
              <a:t>‘1’).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90100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24068" name="Rectangle 4"/>
          <p:cNvSpPr>
            <a:spLocks noChangeArrowheads="1"/>
          </p:cNvSpPr>
          <p:nvPr/>
        </p:nvSpPr>
        <p:spPr bwMode="auto">
          <a:xfrm>
            <a:off x="0" y="-24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624069" name="Picture 7" descr="se04F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14554"/>
            <a:ext cx="78486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4070" name="Line 6"/>
          <p:cNvSpPr>
            <a:spLocks noChangeShapeType="1"/>
          </p:cNvSpPr>
          <p:nvPr/>
        </p:nvSpPr>
        <p:spPr bwMode="auto">
          <a:xfrm>
            <a:off x="1371600" y="2667000"/>
            <a:ext cx="1981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24071" name="Text Box 7"/>
          <p:cNvSpPr txBox="1">
            <a:spLocks noChangeArrowheads="1"/>
          </p:cNvSpPr>
          <p:nvPr/>
        </p:nvSpPr>
        <p:spPr bwMode="auto">
          <a:xfrm>
            <a:off x="2136304" y="381000"/>
            <a:ext cx="24356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200" b="1" dirty="0">
                <a:solidFill>
                  <a:srgbClr val="FF0000"/>
                </a:solidFill>
              </a:rPr>
              <a:t>ΠΥΛΗ </a:t>
            </a:r>
            <a:r>
              <a:rPr lang="en-US" sz="32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624072" name="Text Box 8"/>
          <p:cNvSpPr txBox="1">
            <a:spLocks noChangeArrowheads="1"/>
          </p:cNvSpPr>
          <p:nvPr/>
        </p:nvSpPr>
        <p:spPr bwMode="auto">
          <a:xfrm>
            <a:off x="6493296" y="381000"/>
            <a:ext cx="2615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200" b="1" dirty="0">
                <a:solidFill>
                  <a:srgbClr val="FF0000"/>
                </a:solidFill>
              </a:rPr>
              <a:t>ΠΥΛΗ </a:t>
            </a:r>
            <a:r>
              <a:rPr lang="en-US" sz="3200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142844" y="1524000"/>
            <a:ext cx="4467228" cy="7848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solidFill>
                  <a:srgbClr val="FF0000"/>
                </a:solidFill>
              </a:rPr>
              <a:t>Αν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= 5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l-GR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b="1" dirty="0">
                <a:solidFill>
                  <a:srgbClr val="FF0000"/>
                </a:solidFill>
              </a:rPr>
              <a:t>τότε η δίοδος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l-GR" dirty="0">
                <a:solidFill>
                  <a:srgbClr val="FF0000"/>
                </a:solidFill>
              </a:rPr>
              <a:t>θα άγει </a:t>
            </a:r>
            <a:r>
              <a:rPr lang="el-GR" b="1" dirty="0">
                <a:solidFill>
                  <a:srgbClr val="FF0000"/>
                </a:solidFill>
              </a:rPr>
              <a:t>και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= 5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67622" y="4505316"/>
            <a:ext cx="2562212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solidFill>
                  <a:srgbClr val="FF0000"/>
                </a:solidFill>
              </a:rPr>
              <a:t>Η έξοδος θα είναι 5</a:t>
            </a:r>
            <a:r>
              <a:rPr lang="en-US" b="1" dirty="0">
                <a:solidFill>
                  <a:srgbClr val="FF0000"/>
                </a:solidFill>
              </a:rPr>
              <a:t>V </a:t>
            </a:r>
            <a:r>
              <a:rPr lang="el-GR" b="1" dirty="0">
                <a:solidFill>
                  <a:srgbClr val="FF0000"/>
                </a:solidFill>
              </a:rPr>
              <a:t>αν μία </a:t>
            </a:r>
            <a:r>
              <a:rPr lang="en-US" b="1" dirty="0">
                <a:solidFill>
                  <a:schemeClr val="accent1"/>
                </a:solidFill>
              </a:rPr>
              <a:t>OR</a:t>
            </a:r>
            <a:r>
              <a:rPr lang="el-GR" b="1" dirty="0">
                <a:solidFill>
                  <a:srgbClr val="FF0000"/>
                </a:solidFill>
              </a:rPr>
              <a:t> περισσότερες  δίοδοι άγουν στα 5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l-GR" b="1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i="1" dirty="0" err="1">
                <a:solidFill>
                  <a:srgbClr val="FF0000"/>
                </a:solidFill>
              </a:rPr>
              <a:t>v</a:t>
            </a:r>
            <a:r>
              <a:rPr lang="en-US" b="1" i="1" baseline="-25000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= 5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endParaRPr lang="el-GR" b="1" i="1" dirty="0">
              <a:solidFill>
                <a:srgbClr val="FF0000"/>
              </a:solidFill>
            </a:endParaRP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4800600" y="1524000"/>
            <a:ext cx="4343400" cy="64633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solidFill>
                  <a:srgbClr val="FF0000"/>
                </a:solidFill>
              </a:rPr>
              <a:t>Αν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= 0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b="1" dirty="0">
                <a:solidFill>
                  <a:srgbClr val="FF0000"/>
                </a:solidFill>
              </a:rPr>
              <a:t> τότε η δίοδος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l-GR" dirty="0">
                <a:solidFill>
                  <a:srgbClr val="FF0000"/>
                </a:solidFill>
              </a:rPr>
              <a:t>θα άγει και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= 0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624076" name="Line 12"/>
          <p:cNvSpPr>
            <a:spLocks noChangeShapeType="1"/>
          </p:cNvSpPr>
          <p:nvPr/>
        </p:nvSpPr>
        <p:spPr bwMode="auto">
          <a:xfrm rot="10800000">
            <a:off x="5486400" y="4572000"/>
            <a:ext cx="1981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3581400" y="4572000"/>
            <a:ext cx="609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+ 5V-</a:t>
            </a:r>
          </a:p>
        </p:txBody>
      </p:sp>
      <p:sp>
        <p:nvSpPr>
          <p:cNvPr id="1624078" name="Text Box 14"/>
          <p:cNvSpPr txBox="1">
            <a:spLocks noChangeArrowheads="1"/>
          </p:cNvSpPr>
          <p:nvPr/>
        </p:nvSpPr>
        <p:spPr bwMode="auto">
          <a:xfrm>
            <a:off x="7848600" y="3352800"/>
            <a:ext cx="609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+ 5V -</a:t>
            </a:r>
          </a:p>
        </p:txBody>
      </p:sp>
      <p:sp>
        <p:nvSpPr>
          <p:cNvPr id="1624080" name="Line 16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24079" name="Text Box 15"/>
          <p:cNvSpPr txBox="1">
            <a:spLocks noChangeArrowheads="1"/>
          </p:cNvSpPr>
          <p:nvPr/>
        </p:nvSpPr>
        <p:spPr bwMode="auto">
          <a:xfrm>
            <a:off x="4786314" y="2428868"/>
            <a:ext cx="2376486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b="1" dirty="0">
                <a:solidFill>
                  <a:srgbClr val="FF0000"/>
                </a:solidFill>
              </a:rPr>
              <a:t>Αν </a:t>
            </a:r>
            <a:r>
              <a:rPr lang="en-US" b="1" dirty="0">
                <a:solidFill>
                  <a:schemeClr val="accent1"/>
                </a:solidFill>
              </a:rPr>
              <a:t>AND</a:t>
            </a:r>
            <a:r>
              <a:rPr lang="el-GR" b="1" dirty="0">
                <a:solidFill>
                  <a:srgbClr val="FF0000"/>
                </a:solidFill>
              </a:rPr>
              <a:t> οι </a:t>
            </a:r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l-GR" b="1" dirty="0">
                <a:solidFill>
                  <a:srgbClr val="FF0000"/>
                </a:solidFill>
              </a:rPr>
              <a:t>δίοδοι άγουν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=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=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=0 </a:t>
            </a:r>
            <a:r>
              <a:rPr lang="el-GR" b="1" dirty="0">
                <a:solidFill>
                  <a:srgbClr val="FF0000"/>
                </a:solidFill>
              </a:rPr>
              <a:t>τότε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l-GR" dirty="0">
                <a:solidFill>
                  <a:srgbClr val="FF0000"/>
                </a:solidFill>
              </a:rPr>
              <a:t>0</a:t>
            </a:r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6" y="129820"/>
            <a:ext cx="1409841" cy="136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47" y="95945"/>
            <a:ext cx="1423886" cy="137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55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24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24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2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24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70" grpId="0" animBg="1"/>
      <p:bldP spid="1624070" grpId="1" animBg="1"/>
      <p:bldP spid="1624073" grpId="0" animBg="1"/>
      <p:bldP spid="1624073" grpId="1" animBg="1"/>
      <p:bldP spid="1624074" grpId="0" animBg="1"/>
      <p:bldP spid="1624074" grpId="1" animBg="1"/>
      <p:bldP spid="1624075" grpId="0" animBg="1"/>
      <p:bldP spid="1624076" grpId="0" animBg="1"/>
      <p:bldP spid="1624077" grpId="0"/>
      <p:bldP spid="1624077" grpId="1"/>
      <p:bldP spid="1624078" grpId="0"/>
      <p:bldP spid="16240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5842992" cy="5688632"/>
          </a:xfrm>
        </p:spPr>
        <p:txBody>
          <a:bodyPr>
            <a:normAutofit lnSpcReduction="10000"/>
          </a:bodyPr>
          <a:lstStyle/>
          <a:p>
            <a:r>
              <a:rPr lang="el-GR" sz="2000" b="1" dirty="0">
                <a:solidFill>
                  <a:srgbClr val="3333FF"/>
                </a:solidFill>
              </a:rPr>
              <a:t>Μοντέλο ασθενούς σήματος της διόδου</a:t>
            </a:r>
            <a:endParaRPr lang="en-US" sz="2000" b="1" dirty="0">
              <a:solidFill>
                <a:srgbClr val="3333FF"/>
              </a:solidFill>
            </a:endParaRPr>
          </a:p>
          <a:p>
            <a:pPr lvl="1"/>
            <a:r>
              <a:rPr lang="el-GR" sz="2000" dirty="0"/>
              <a:t>Υπάρχουν εφαρμογές που η δίοδος λειτουργεί σε ένα περιορισμένο τμήμα της χαρακτηριστικής της και υπάρχει επιπλέον ένα μικρό σήμα </a:t>
            </a:r>
            <a:r>
              <a:rPr lang="en-US" sz="2000" dirty="0"/>
              <a:t>ac </a:t>
            </a:r>
            <a:r>
              <a:rPr lang="el-GR" sz="2000" dirty="0"/>
              <a:t>που προστίθεται στο </a:t>
            </a:r>
            <a:r>
              <a:rPr lang="en-US" sz="2000" dirty="0"/>
              <a:t>dc.</a:t>
            </a:r>
          </a:p>
          <a:p>
            <a:pPr lvl="1"/>
            <a:endParaRPr lang="en-US" sz="2000" dirty="0"/>
          </a:p>
          <a:p>
            <a:pPr lvl="1"/>
            <a:r>
              <a:rPr lang="el-GR" sz="2000" dirty="0"/>
              <a:t>Σε αυτές τις περιπτώσεις η ανάλυση αποτελείται από 2 τμήματα: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l-GR" sz="2000" dirty="0"/>
              <a:t>Προσδιορίζουμε το σημείο λειτουργίας </a:t>
            </a:r>
            <a:r>
              <a:rPr lang="en-US" sz="2000" dirty="0"/>
              <a:t>dc </a:t>
            </a:r>
            <a:r>
              <a:rPr lang="el-GR" sz="2000" dirty="0"/>
              <a:t>(</a:t>
            </a:r>
            <a:r>
              <a:rPr lang="en-US" sz="2000" dirty="0"/>
              <a:t>V</a:t>
            </a:r>
            <a:r>
              <a:rPr lang="en-US" sz="2000" baseline="-25000" dirty="0"/>
              <a:t>D</a:t>
            </a:r>
            <a:r>
              <a:rPr lang="en-US" sz="2000" dirty="0"/>
              <a:t>, I</a:t>
            </a:r>
            <a:r>
              <a:rPr lang="en-US" sz="2000" baseline="-25000" dirty="0"/>
              <a:t>D</a:t>
            </a:r>
            <a:r>
              <a:rPr lang="en-US" sz="2000" dirty="0"/>
              <a:t>) </a:t>
            </a:r>
            <a:r>
              <a:rPr lang="el-GR" sz="2000" dirty="0"/>
              <a:t>χρησιμοποιώντας ένα από τα προηγούμενα μοντέλα</a:t>
            </a:r>
            <a:r>
              <a:rPr lang="en-US" sz="2000" dirty="0"/>
              <a:t>.</a:t>
            </a:r>
            <a:endParaRPr lang="el-GR" sz="2000" dirty="0"/>
          </a:p>
          <a:p>
            <a:pPr marL="1371600" lvl="2" indent="-457200">
              <a:buFont typeface="+mj-lt"/>
              <a:buAutoNum type="arabicPeriod"/>
            </a:pPr>
            <a:r>
              <a:rPr lang="el-GR" sz="2000" dirty="0"/>
              <a:t>Για λειτουργία ασθενούς σήματος γύρω από το σημείο πόλωσης </a:t>
            </a:r>
            <a:r>
              <a:rPr lang="en-US" sz="2000" dirty="0"/>
              <a:t>dc, </a:t>
            </a:r>
            <a:r>
              <a:rPr lang="el-GR" sz="2000" dirty="0"/>
              <a:t>μοντελοποιούμε τη δίοδο με μια αντίσταση ίση με το ανάστροφο της κλίσης της εφαπτομένης στο σημείο λειτουργίας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l-GR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57874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293096"/>
            <a:ext cx="1818878" cy="21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77787"/>
            <a:ext cx="2915816" cy="428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52736"/>
            <a:ext cx="4707632" cy="504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Πώς δουλεύει το μοντέλο</a:t>
            </a:r>
            <a:r>
              <a:rPr lang="en-US" sz="2000" dirty="0"/>
              <a:t>?</a:t>
            </a:r>
            <a:endParaRPr lang="el-GR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l-GR" sz="2000" b="1" dirty="0"/>
              <a:t>βήμα</a:t>
            </a:r>
            <a:r>
              <a:rPr lang="en-US" sz="2000" b="1" dirty="0"/>
              <a:t> #1:</a:t>
            </a:r>
            <a:r>
              <a:rPr lang="en-US" sz="2000" dirty="0"/>
              <a:t> </a:t>
            </a:r>
            <a:r>
              <a:rPr lang="el-GR" sz="2000" dirty="0"/>
              <a:t>θεωρείστε το κύκλωμα της εικόνας</a:t>
            </a:r>
          </a:p>
          <a:p>
            <a:pPr lvl="1"/>
            <a:endParaRPr lang="en-US" sz="2000" dirty="0"/>
          </a:p>
          <a:p>
            <a:pPr lvl="2"/>
            <a:r>
              <a:rPr lang="en-US" dirty="0"/>
              <a:t>DC </a:t>
            </a:r>
            <a:r>
              <a:rPr lang="el-GR" dirty="0"/>
              <a:t>τάση</a:t>
            </a:r>
            <a:r>
              <a:rPr lang="en-US" dirty="0"/>
              <a:t> (</a:t>
            </a:r>
            <a:r>
              <a:rPr lang="en-US" i="1" dirty="0"/>
              <a:t>V</a:t>
            </a:r>
            <a:r>
              <a:rPr lang="en-US" i="1" baseline="-25000" dirty="0"/>
              <a:t>D</a:t>
            </a:r>
            <a:r>
              <a:rPr lang="en-US" dirty="0"/>
              <a:t>) </a:t>
            </a:r>
            <a:r>
              <a:rPr lang="el-GR" dirty="0"/>
              <a:t>εφαρμόζεται στη δίοδο</a:t>
            </a:r>
          </a:p>
          <a:p>
            <a:pPr lvl="2"/>
            <a:endParaRPr lang="en-US" dirty="0"/>
          </a:p>
          <a:p>
            <a:pPr lvl="2"/>
            <a:r>
              <a:rPr lang="el-GR" dirty="0"/>
              <a:t>Πάνω στην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i="1" baseline="-25000" dirty="0"/>
              <a:t>D</a:t>
            </a:r>
            <a:r>
              <a:rPr lang="en-US" dirty="0"/>
              <a:t>, </a:t>
            </a:r>
            <a:r>
              <a:rPr lang="el-GR" dirty="0"/>
              <a:t>προστίθεται ένα χρονικά μεταβαλλόμενο σήμα </a:t>
            </a:r>
            <a:r>
              <a:rPr lang="en-US" i="1" dirty="0" err="1"/>
              <a:t>v</a:t>
            </a:r>
            <a:r>
              <a:rPr lang="en-US" i="1" baseline="-25000" dirty="0" err="1"/>
              <a:t>d</a:t>
            </a:r>
            <a:r>
              <a:rPr lang="el-GR" i="1" dirty="0"/>
              <a:t> </a:t>
            </a:r>
            <a:r>
              <a:rPr lang="el-GR" dirty="0"/>
              <a:t>τριγωνικής </a:t>
            </a:r>
            <a:r>
              <a:rPr lang="el-GR" dirty="0" err="1"/>
              <a:t>κυματομορφής</a:t>
            </a:r>
            <a:r>
              <a:rPr lang="el-GR" dirty="0"/>
              <a:t> (αυθαίρετη επιλογή)</a:t>
            </a:r>
            <a:endParaRPr lang="en-US" dirty="0"/>
          </a:p>
        </p:txBody>
      </p:sp>
      <p:pic>
        <p:nvPicPr>
          <p:cNvPr id="17653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705100" cy="272415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#2:</a:t>
            </a:r>
            <a:r>
              <a:rPr lang="en-US" sz="2000" dirty="0"/>
              <a:t> </a:t>
            </a:r>
            <a:r>
              <a:rPr lang="el-GR" sz="2000" dirty="0"/>
              <a:t>το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DC </a:t>
            </a:r>
            <a:r>
              <a:rPr lang="el-GR" sz="2000" dirty="0">
                <a:solidFill>
                  <a:srgbClr val="FF0000"/>
                </a:solidFill>
              </a:rPr>
              <a:t>ρεύμα </a:t>
            </a:r>
            <a:r>
              <a:rPr lang="en-US" sz="2000" dirty="0"/>
              <a:t> </a:t>
            </a:r>
            <a:r>
              <a:rPr lang="el-GR" sz="2000" dirty="0"/>
              <a:t>δίνεται από την εξίσωση (απουσία </a:t>
            </a:r>
            <a:r>
              <a:rPr lang="en-US" sz="2000" dirty="0"/>
              <a:t>ac)</a:t>
            </a:r>
            <a:endParaRPr lang="el-GR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#3: </a:t>
            </a:r>
            <a:r>
              <a:rPr lang="el-GR" sz="2000" dirty="0"/>
              <a:t>Η συνολική στιγμιαία τάση</a:t>
            </a:r>
            <a:r>
              <a:rPr lang="en-US" sz="2000" dirty="0"/>
              <a:t> (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) </a:t>
            </a:r>
            <a:r>
              <a:rPr lang="el-GR" sz="2000" dirty="0"/>
              <a:t>αποτελείται από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και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i="1" dirty="0"/>
              <a:t>.</a:t>
            </a:r>
            <a:endParaRPr lang="el-GR" sz="2000" i="1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#4: </a:t>
            </a:r>
            <a:r>
              <a:rPr lang="el-GR" sz="2000" dirty="0"/>
              <a:t>Το συνολικό στιγμιαίο ρεύμα 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dirty="0"/>
              <a:t>) </a:t>
            </a:r>
            <a:r>
              <a:rPr lang="el-GR" sz="2000" dirty="0"/>
              <a:t>ορίζεται ως συνάρτηση της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i="1" dirty="0"/>
              <a:t>.</a:t>
            </a:r>
          </a:p>
        </p:txBody>
      </p:sp>
      <p:graphicFrame>
        <p:nvGraphicFramePr>
          <p:cNvPr id="17674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18088" y="2208213"/>
          <a:ext cx="3592512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3" imgW="1282700" imgH="1333500" progId="">
                  <p:embed/>
                </p:oleObj>
              </mc:Choice>
              <mc:Fallback>
                <p:oleObj name="Equation" r:id="rId3" imgW="1282700" imgH="1333500" progId="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208213"/>
                        <a:ext cx="3592512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60648"/>
            <a:ext cx="6325716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658937" cy="16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53000" y="2060848"/>
            <a:ext cx="3579440" cy="3888432"/>
            <a:chOff x="4953000" y="2060848"/>
            <a:chExt cx="3579440" cy="3888432"/>
          </a:xfrm>
        </p:grpSpPr>
        <p:grpSp>
          <p:nvGrpSpPr>
            <p:cNvPr id="6" name="Group 5"/>
            <p:cNvGrpSpPr/>
            <p:nvPr/>
          </p:nvGrpSpPr>
          <p:grpSpPr>
            <a:xfrm>
              <a:off x="4953000" y="2060848"/>
              <a:ext cx="1419200" cy="3384376"/>
              <a:chOff x="4953000" y="2060848"/>
              <a:chExt cx="1419200" cy="33843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953000" y="2060848"/>
                <a:ext cx="1275184" cy="1764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004048" y="4725144"/>
                <a:ext cx="136815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6372200" y="5301208"/>
              <a:ext cx="216024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767434" name="Line 10"/>
          <p:cNvSpPr>
            <a:spLocks noChangeShapeType="1"/>
          </p:cNvSpPr>
          <p:nvPr/>
        </p:nvSpPr>
        <p:spPr bwMode="auto">
          <a:xfrm>
            <a:off x="4143372" y="2500306"/>
            <a:ext cx="1868780" cy="45719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67436" name="Line 12"/>
          <p:cNvSpPr>
            <a:spLocks noChangeShapeType="1"/>
          </p:cNvSpPr>
          <p:nvPr/>
        </p:nvSpPr>
        <p:spPr bwMode="auto">
          <a:xfrm flipV="1">
            <a:off x="4286248" y="3286124"/>
            <a:ext cx="1711618" cy="7143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67438" name="Line 14"/>
          <p:cNvSpPr>
            <a:spLocks noChangeShapeType="1"/>
          </p:cNvSpPr>
          <p:nvPr/>
        </p:nvSpPr>
        <p:spPr bwMode="auto">
          <a:xfrm>
            <a:off x="4357686" y="4500570"/>
            <a:ext cx="2014514" cy="52863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76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76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767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34" grpId="0" animBg="1"/>
      <p:bldP spid="1767436" grpId="0" animBg="1"/>
      <p:bldP spid="17674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#5: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αντικαθιστούμε την τιμή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i="1" dirty="0"/>
              <a:t> </a:t>
            </a:r>
            <a:r>
              <a:rPr lang="el-GR" sz="2000" i="1" dirty="0"/>
              <a:t>με </a:t>
            </a:r>
            <a:r>
              <a:rPr lang="en-US" sz="2000" i="1" baseline="-25000" dirty="0"/>
              <a:t> </a:t>
            </a:r>
            <a:r>
              <a:rPr lang="el-GR" sz="2000" i="1" dirty="0"/>
              <a:t>(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+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l-GR" sz="2000" i="1" dirty="0"/>
              <a:t>)</a:t>
            </a:r>
          </a:p>
          <a:p>
            <a:pPr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#6: </a:t>
            </a:r>
            <a:r>
              <a:rPr lang="el-GR" sz="2000" dirty="0">
                <a:solidFill>
                  <a:srgbClr val="FF0000"/>
                </a:solidFill>
              </a:rPr>
              <a:t>χωρίζουμε τον εκθέτη</a:t>
            </a:r>
            <a:r>
              <a:rPr lang="en-US" sz="2000" dirty="0"/>
              <a:t>.</a:t>
            </a:r>
            <a:endParaRPr lang="el-GR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#7: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το στιγμιαίο ρεύμα δίνεται </a:t>
            </a:r>
            <a:r>
              <a:rPr lang="el-GR" sz="2000" dirty="0"/>
              <a:t>σε σχέση με τη </a:t>
            </a:r>
            <a:r>
              <a:rPr lang="en-US" sz="2000" dirty="0"/>
              <a:t>DC </a:t>
            </a:r>
            <a:r>
              <a:rPr lang="el-GR" sz="2000" dirty="0"/>
              <a:t>συνιστώσα</a:t>
            </a:r>
            <a:r>
              <a:rPr lang="en-US" sz="2000" dirty="0"/>
              <a:t> (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dirty="0"/>
              <a:t>) </a:t>
            </a:r>
            <a:r>
              <a:rPr lang="el-GR" sz="2000" dirty="0"/>
              <a:t>και τη χρονικά μεταβαλλόμενη</a:t>
            </a:r>
            <a:r>
              <a:rPr lang="en-US" sz="2000" dirty="0"/>
              <a:t> (</a:t>
            </a:r>
            <a:r>
              <a:rPr lang="en-US" sz="2000" i="1" dirty="0"/>
              <a:t>v</a:t>
            </a:r>
            <a:r>
              <a:rPr lang="en-US" sz="2000" i="1" baseline="-25000" dirty="0"/>
              <a:t>d</a:t>
            </a:r>
            <a:r>
              <a:rPr lang="en-US" sz="2000" dirty="0"/>
              <a:t>).</a:t>
            </a:r>
            <a:endParaRPr lang="en-US" sz="2000" b="1" i="1" baseline="-25000" dirty="0"/>
          </a:p>
        </p:txBody>
      </p:sp>
      <p:graphicFrame>
        <p:nvGraphicFramePr>
          <p:cNvPr id="17684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362200"/>
          <a:ext cx="419576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3" imgW="1497950" imgH="1002865" progId="">
                  <p:embed/>
                </p:oleObj>
              </mc:Choice>
              <mc:Fallback>
                <p:oleObj name="Equation" r:id="rId3" imgW="1497950" imgH="1002865" progId="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419576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9244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943"/>
            <a:ext cx="1786185" cy="179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0208" y="2286000"/>
            <a:ext cx="1291952" cy="301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68458" name="Line 10"/>
          <p:cNvSpPr>
            <a:spLocks noChangeShapeType="1"/>
          </p:cNvSpPr>
          <p:nvPr/>
        </p:nvSpPr>
        <p:spPr bwMode="auto">
          <a:xfrm>
            <a:off x="4191000" y="2286000"/>
            <a:ext cx="1595446" cy="50005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68460" name="Line 12"/>
          <p:cNvSpPr>
            <a:spLocks noChangeShapeType="1"/>
          </p:cNvSpPr>
          <p:nvPr/>
        </p:nvSpPr>
        <p:spPr bwMode="auto">
          <a:xfrm>
            <a:off x="3200400" y="3581400"/>
            <a:ext cx="2443170" cy="20479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68462" name="Line 14"/>
          <p:cNvSpPr>
            <a:spLocks noChangeShapeType="1"/>
          </p:cNvSpPr>
          <p:nvPr/>
        </p:nvSpPr>
        <p:spPr bwMode="auto">
          <a:xfrm>
            <a:off x="4071934" y="4689164"/>
            <a:ext cx="1785950" cy="240033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76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76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76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8" grpId="0" animBg="1"/>
      <p:bldP spid="1768460" grpId="0" animBg="1"/>
      <p:bldP spid="17684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3886200" cy="4038600"/>
          </a:xfrm>
        </p:spPr>
        <p:txBody>
          <a:bodyPr>
            <a:normAutofit/>
          </a:bodyPr>
          <a:lstStyle/>
          <a:p>
            <a:r>
              <a:rPr lang="el-GR" sz="2000" b="1" dirty="0"/>
              <a:t>βήμα</a:t>
            </a:r>
            <a:r>
              <a:rPr lang="en-US" sz="2000" b="1" dirty="0"/>
              <a:t> #8: </a:t>
            </a:r>
            <a:r>
              <a:rPr lang="el-GR" sz="2000" dirty="0"/>
              <a:t>εφαρμόζουμε ένα ανάπτυγμα σε σειρά και κρατάμε τους πρώτους όρους</a:t>
            </a:r>
            <a:r>
              <a:rPr lang="en-US" sz="2000" dirty="0"/>
              <a:t>.</a:t>
            </a:r>
            <a:endParaRPr lang="en-US" sz="2000" i="1" baseline="-25000" dirty="0"/>
          </a:p>
        </p:txBody>
      </p:sp>
      <p:graphicFrame>
        <p:nvGraphicFramePr>
          <p:cNvPr id="17694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15913"/>
              </p:ext>
            </p:extLst>
          </p:nvPr>
        </p:nvGraphicFramePr>
        <p:xfrm>
          <a:off x="4114800" y="2209800"/>
          <a:ext cx="47815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8" name="Equation" r:id="rId3" imgW="2984500" imgH="2425700" progId="">
                  <p:embed/>
                </p:oleObj>
              </mc:Choice>
              <mc:Fallback>
                <p:oleObj name="Equation" r:id="rId3" imgW="2984500" imgH="2425700" progId="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47815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9483" name="Line 11"/>
          <p:cNvSpPr>
            <a:spLocks noChangeShapeType="1"/>
          </p:cNvSpPr>
          <p:nvPr/>
        </p:nvSpPr>
        <p:spPr bwMode="auto">
          <a:xfrm>
            <a:off x="3347864" y="3645024"/>
            <a:ext cx="1512168" cy="1656184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10944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188640"/>
            <a:ext cx="1459967" cy="147024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038600" y="3861048"/>
            <a:ext cx="8934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038600" y="5562600"/>
            <a:ext cx="821432" cy="45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Επεξήγηση με στρογγυλεμένο παραλληλόγραμμο 4"/>
          <p:cNvSpPr/>
          <p:nvPr/>
        </p:nvSpPr>
        <p:spPr>
          <a:xfrm>
            <a:off x="107504" y="5301208"/>
            <a:ext cx="2880320" cy="1440160"/>
          </a:xfrm>
          <a:prstGeom prst="wedgeRoundRectCallout">
            <a:avLst>
              <a:gd name="adj1" fmla="val 114456"/>
              <a:gd name="adj2" fmla="val -233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Προσέγγιση ασθενούς σήματος- ικανοποιητική προσέγγιση για σήματα με πλάτος &lt;</a:t>
            </a:r>
            <a:r>
              <a:rPr lang="en-US" dirty="0"/>
              <a:t>10mV </a:t>
            </a:r>
            <a:r>
              <a:rPr lang="el-GR" dirty="0"/>
              <a:t>ή </a:t>
            </a:r>
            <a:r>
              <a:rPr lang="en-US" dirty="0"/>
              <a:t>5mV </a:t>
            </a:r>
            <a:r>
              <a:rPr lang="el-GR" dirty="0"/>
              <a:t>ανάλογα αν </a:t>
            </a:r>
            <a:r>
              <a:rPr lang="en-US" dirty="0"/>
              <a:t>n=2 </a:t>
            </a:r>
            <a:r>
              <a:rPr lang="el-GR" dirty="0"/>
              <a:t>ή </a:t>
            </a:r>
            <a:r>
              <a:rPr lang="en-US" dirty="0"/>
              <a:t>n=1.</a:t>
            </a:r>
            <a:endParaRPr lang="el-GR" dirty="0"/>
          </a:p>
        </p:txBody>
      </p:sp>
      <p:graphicFrame>
        <p:nvGraphicFramePr>
          <p:cNvPr id="13" name="Αντικείμενο 12">
            <a:extLst>
              <a:ext uri="{FF2B5EF4-FFF2-40B4-BE49-F238E27FC236}">
                <a16:creationId xmlns:a16="http://schemas.microsoft.com/office/drawing/2014/main" id="{D869B86F-77F3-4782-99C6-63F03518A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84268"/>
              </p:ext>
            </p:extLst>
          </p:nvPr>
        </p:nvGraphicFramePr>
        <p:xfrm>
          <a:off x="824435" y="3335846"/>
          <a:ext cx="2542130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Εξίσωση" r:id="rId6" imgW="939600" imgH="228600" progId="Equation.3">
                  <p:embed/>
                </p:oleObj>
              </mc:Choice>
              <mc:Fallback>
                <p:oleObj name="Εξίσωση" r:id="rId6" imgW="939600" imgH="228600" progId="Equation.3">
                  <p:embed/>
                  <p:pic>
                    <p:nvPicPr>
                      <p:cNvPr id="2" name="Αντικείμενο 1">
                        <a:extLst>
                          <a:ext uri="{FF2B5EF4-FFF2-40B4-BE49-F238E27FC236}">
                            <a16:creationId xmlns:a16="http://schemas.microsoft.com/office/drawing/2014/main" id="{2CA5A31D-EDDA-4270-8015-0D58A58E97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435" y="3335846"/>
                        <a:ext cx="2542130" cy="61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76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6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Χαρακτηριστικές των ακροδεκτών των </a:t>
            </a:r>
            <a:r>
              <a:rPr lang="el-GR" sz="3200" b="1" u="sng" dirty="0">
                <a:solidFill>
                  <a:schemeClr val="accent1"/>
                </a:solidFill>
              </a:rPr>
              <a:t>πραγματικών</a:t>
            </a:r>
            <a:r>
              <a:rPr lang="el-GR" sz="3200" b="1" dirty="0">
                <a:solidFill>
                  <a:srgbClr val="FF0000"/>
                </a:solidFill>
              </a:rPr>
              <a:t> διόδων ένωσης πυριτίου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928802"/>
            <a:ext cx="4286280" cy="4525963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rgbClr val="FF0000"/>
                </a:solidFill>
              </a:rPr>
              <a:t>Η πιο κοινή εφαρμογή της διόδου </a:t>
            </a:r>
            <a:r>
              <a:rPr lang="el-GR" sz="2000" dirty="0"/>
              <a:t>χρησιμοποιεί επαφή-</a:t>
            </a:r>
            <a:r>
              <a:rPr lang="en-US" sz="2000" dirty="0"/>
              <a:t>pn.</a:t>
            </a:r>
            <a:endParaRPr lang="el-GR" sz="2000" dirty="0"/>
          </a:p>
          <a:p>
            <a:endParaRPr lang="en-US" sz="2000" dirty="0"/>
          </a:p>
          <a:p>
            <a:r>
              <a:rPr lang="el-GR" sz="2000" i="1" dirty="0"/>
              <a:t>Η χαρακτηριστική </a:t>
            </a:r>
            <a:r>
              <a:rPr lang="en-US" sz="2000" i="1" dirty="0"/>
              <a:t>I-V</a:t>
            </a:r>
            <a:r>
              <a:rPr lang="en-US" sz="2000" dirty="0"/>
              <a:t> </a:t>
            </a:r>
            <a:r>
              <a:rPr lang="el-GR" sz="2000" dirty="0"/>
              <a:t>αποτελείται από </a:t>
            </a:r>
            <a:r>
              <a:rPr lang="el-GR" sz="2000" dirty="0">
                <a:solidFill>
                  <a:srgbClr val="FF0000"/>
                </a:solidFill>
              </a:rPr>
              <a:t>3 περιοχές: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l-GR" sz="2000" dirty="0"/>
              <a:t>Ορθής πόλωσης</a:t>
            </a:r>
            <a:r>
              <a:rPr lang="en-US" sz="2000" dirty="0"/>
              <a:t>: </a:t>
            </a:r>
            <a:r>
              <a:rPr lang="en-US" sz="2000" i="1" dirty="0"/>
              <a:t>v</a:t>
            </a:r>
            <a:r>
              <a:rPr lang="en-US" sz="2000" dirty="0"/>
              <a:t> &gt; 0</a:t>
            </a:r>
          </a:p>
          <a:p>
            <a:pPr lvl="1"/>
            <a:r>
              <a:rPr lang="el-GR" sz="2000" dirty="0"/>
              <a:t>Ανάστροφης πόλωσης</a:t>
            </a:r>
            <a:r>
              <a:rPr lang="en-US" sz="2000" dirty="0"/>
              <a:t>: </a:t>
            </a:r>
            <a:r>
              <a:rPr lang="en-US" sz="2000" i="1" dirty="0"/>
              <a:t>v</a:t>
            </a:r>
            <a:r>
              <a:rPr lang="en-US" sz="2000" dirty="0"/>
              <a:t> &lt; 0</a:t>
            </a:r>
          </a:p>
          <a:p>
            <a:pPr lvl="1"/>
            <a:r>
              <a:rPr lang="el-GR" sz="2000" dirty="0"/>
              <a:t>Περιοχή κατάρρευσης</a:t>
            </a:r>
            <a:r>
              <a:rPr lang="en-US" sz="2000" dirty="0"/>
              <a:t>: </a:t>
            </a:r>
            <a:r>
              <a:rPr lang="en-US" sz="2000" i="1" dirty="0"/>
              <a:t>v</a:t>
            </a:r>
            <a:r>
              <a:rPr lang="en-US" sz="2000" dirty="0"/>
              <a:t> &lt;&lt; 0 </a:t>
            </a:r>
          </a:p>
        </p:txBody>
      </p:sp>
      <p:pic>
        <p:nvPicPr>
          <p:cNvPr id="1630213" name="Picture 7" descr="se04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92325"/>
            <a:ext cx="434022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0220" name="Oval 12"/>
          <p:cNvSpPr>
            <a:spLocks noChangeArrowheads="1"/>
          </p:cNvSpPr>
          <p:nvPr/>
        </p:nvSpPr>
        <p:spPr bwMode="auto">
          <a:xfrm>
            <a:off x="4786314" y="2071678"/>
            <a:ext cx="685800" cy="35052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630221" name="Oval 13"/>
          <p:cNvSpPr>
            <a:spLocks noChangeArrowheads="1"/>
          </p:cNvSpPr>
          <p:nvPr/>
        </p:nvSpPr>
        <p:spPr bwMode="auto">
          <a:xfrm>
            <a:off x="6858000" y="2057400"/>
            <a:ext cx="1714528" cy="3505200"/>
          </a:xfrm>
          <a:prstGeom prst="ellipse">
            <a:avLst/>
          </a:prstGeom>
          <a:solidFill>
            <a:srgbClr val="3333FF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630222" name="Oval 14"/>
          <p:cNvSpPr>
            <a:spLocks noChangeArrowheads="1"/>
          </p:cNvSpPr>
          <p:nvPr/>
        </p:nvSpPr>
        <p:spPr bwMode="auto">
          <a:xfrm>
            <a:off x="5486400" y="2057400"/>
            <a:ext cx="1371600" cy="3505200"/>
          </a:xfrm>
          <a:prstGeom prst="ellipse">
            <a:avLst/>
          </a:prstGeom>
          <a:solidFill>
            <a:srgbClr val="FF9933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30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30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30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30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30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630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20" grpId="0" animBg="1"/>
      <p:bldP spid="1630220" grpId="1" animBg="1"/>
      <p:bldP spid="1630220" grpId="2" animBg="1"/>
      <p:bldP spid="1630220" grpId="3" animBg="1"/>
      <p:bldP spid="1630221" grpId="0" animBg="1"/>
      <p:bldP spid="1630221" grpId="1" animBg="1"/>
      <p:bldP spid="1630221" grpId="2" animBg="1"/>
      <p:bldP spid="1630221" grpId="3" animBg="1"/>
      <p:bldP spid="1630222" grpId="0" animBg="1"/>
      <p:bldP spid="1630222" grpId="1" animBg="1"/>
      <p:bldP spid="1630222" grpId="2" animBg="1"/>
      <p:bldP spid="1630222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24128" y="1412776"/>
            <a:ext cx="3152750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5334000" cy="4395936"/>
          </a:xfrm>
        </p:spPr>
        <p:txBody>
          <a:bodyPr>
            <a:normAutofit/>
          </a:bodyPr>
          <a:lstStyle/>
          <a:p>
            <a:r>
              <a:rPr lang="el-GR" sz="2000" b="1" dirty="0">
                <a:solidFill>
                  <a:srgbClr val="3333FF"/>
                </a:solidFill>
              </a:rPr>
              <a:t>Προσέγγιση ασθενούς σήματος</a:t>
            </a:r>
            <a:endParaRPr lang="en-US" sz="2000" b="1" dirty="0">
              <a:solidFill>
                <a:srgbClr val="3333FF"/>
              </a:solidFill>
            </a:endParaRPr>
          </a:p>
          <a:p>
            <a:pPr lvl="1"/>
            <a:r>
              <a:rPr lang="el-GR" sz="2000" dirty="0">
                <a:solidFill>
                  <a:srgbClr val="FF0000"/>
                </a:solidFill>
              </a:rPr>
              <a:t>Για τη χρήση του εκθετικού μοντέλου:</a:t>
            </a:r>
            <a:endParaRPr lang="en-US" sz="2000" dirty="0"/>
          </a:p>
          <a:p>
            <a:pPr lvl="2"/>
            <a:r>
              <a:rPr lang="el-GR" sz="2000" dirty="0"/>
              <a:t>Συνολικό στιγμιαίο ρεύμα 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dirty="0"/>
              <a:t>)</a:t>
            </a:r>
          </a:p>
          <a:p>
            <a:pPr lvl="2"/>
            <a:endParaRPr lang="el-GR" sz="2000" dirty="0"/>
          </a:p>
          <a:p>
            <a:pPr lvl="2"/>
            <a:r>
              <a:rPr lang="el-GR" sz="2000" dirty="0"/>
              <a:t>Ρεύμα ασθενούς σήματος 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i="1" baseline="-25000" dirty="0">
                <a:solidFill>
                  <a:schemeClr val="bg1"/>
                </a:solidFill>
              </a:rPr>
              <a:t>.</a:t>
            </a:r>
            <a:r>
              <a:rPr lang="en-US" sz="2000" dirty="0"/>
              <a:t>)</a:t>
            </a:r>
            <a:endParaRPr lang="el-GR" sz="2000" dirty="0"/>
          </a:p>
          <a:p>
            <a:pPr lvl="2"/>
            <a:endParaRPr lang="el-GR" sz="2000" dirty="0"/>
          </a:p>
          <a:p>
            <a:pPr lvl="2"/>
            <a:r>
              <a:rPr lang="el-GR" sz="2000" dirty="0"/>
              <a:t>Ι</a:t>
            </a:r>
            <a:r>
              <a:rPr lang="en-US" sz="2000" baseline="-25000" dirty="0"/>
              <a:t>D</a:t>
            </a:r>
            <a:r>
              <a:rPr lang="en-US" sz="2000" dirty="0"/>
              <a:t>/V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l-GR" sz="2000" dirty="0"/>
              <a:t>έχει διαστάσεις αγωγιμότητας</a:t>
            </a:r>
          </a:p>
          <a:p>
            <a:pPr lvl="2"/>
            <a:endParaRPr lang="en-US" sz="2000" dirty="0"/>
          </a:p>
          <a:p>
            <a:pPr lvl="2"/>
            <a:r>
              <a:rPr lang="el-GR" sz="2000" dirty="0"/>
              <a:t>Αντίσταση ασθενούς σήματος 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i="1" baseline="-25000" dirty="0"/>
              <a:t>d</a:t>
            </a:r>
            <a:r>
              <a:rPr lang="en-US" sz="2000" i="1" baseline="-25000" dirty="0">
                <a:solidFill>
                  <a:schemeClr val="bg1"/>
                </a:solidFill>
              </a:rPr>
              <a:t>.</a:t>
            </a:r>
            <a:r>
              <a:rPr lang="en-US" sz="2000" dirty="0"/>
              <a:t>)</a:t>
            </a:r>
          </a:p>
          <a:p>
            <a:pPr lvl="1"/>
            <a:endParaRPr lang="el-GR" sz="2000" dirty="0"/>
          </a:p>
        </p:txBody>
      </p:sp>
      <p:graphicFrame>
        <p:nvGraphicFramePr>
          <p:cNvPr id="1770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1371600"/>
          <a:ext cx="2860675" cy="446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3" imgW="952500" imgH="1485900" progId="">
                  <p:embed/>
                </p:oleObj>
              </mc:Choice>
              <mc:Fallback>
                <p:oleObj name="Equation" r:id="rId3" imgW="952500" imgH="1485900" progId="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2860675" cy="446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0506" name="Line 10"/>
          <p:cNvSpPr>
            <a:spLocks noChangeShapeType="1"/>
          </p:cNvSpPr>
          <p:nvPr/>
        </p:nvSpPr>
        <p:spPr bwMode="auto">
          <a:xfrm>
            <a:off x="4876800" y="3356992"/>
            <a:ext cx="914400" cy="1482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70507" name="Line 11"/>
          <p:cNvSpPr>
            <a:spLocks noChangeShapeType="1"/>
          </p:cNvSpPr>
          <p:nvPr/>
        </p:nvSpPr>
        <p:spPr bwMode="auto">
          <a:xfrm flipV="1">
            <a:off x="4876800" y="41148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70508" name="Line 12"/>
          <p:cNvSpPr>
            <a:spLocks noChangeShapeType="1"/>
          </p:cNvSpPr>
          <p:nvPr/>
        </p:nvSpPr>
        <p:spPr bwMode="auto">
          <a:xfrm flipV="1">
            <a:off x="5334000" y="5517232"/>
            <a:ext cx="533400" cy="720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9150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0"/>
            <a:ext cx="1712590" cy="133469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Ορθογώνιο 1"/>
          <p:cNvSpPr/>
          <p:nvPr/>
        </p:nvSpPr>
        <p:spPr>
          <a:xfrm>
            <a:off x="107504" y="6093296"/>
            <a:ext cx="82089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l-GR" dirty="0"/>
              <a:t>Μοντελοποιούμε τη δίοδο με μια αντίσταση.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l-GR" sz="3200" b="1" dirty="0">
                <a:solidFill>
                  <a:srgbClr val="FF0000"/>
                </a:solidFill>
              </a:rPr>
              <a:t>Μοντέλο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64704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Τελικά, στα μεγέθη </a:t>
            </a:r>
            <a:r>
              <a:rPr lang="en-US" dirty="0"/>
              <a:t>V</a:t>
            </a:r>
            <a:r>
              <a:rPr lang="en-US" baseline="-25000" dirty="0"/>
              <a:t>D</a:t>
            </a:r>
            <a:r>
              <a:rPr lang="en-US" dirty="0"/>
              <a:t>, I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el-GR" dirty="0"/>
              <a:t>της διόδου υπερτίθενται τα μεγέθη ασθενούς σήματος υ</a:t>
            </a:r>
            <a:r>
              <a:rPr lang="en-US" baseline="-25000" dirty="0"/>
              <a:t>d</a:t>
            </a:r>
            <a:r>
              <a:rPr lang="en-US" dirty="0"/>
              <a:t> (t) </a:t>
            </a:r>
            <a:r>
              <a:rPr lang="el-GR" dirty="0"/>
              <a:t>και </a:t>
            </a:r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(t).</a:t>
            </a:r>
            <a:endParaRPr lang="el-GR" dirty="0"/>
          </a:p>
          <a:p>
            <a:pPr marL="285750" indent="-285750">
              <a:buFont typeface="Arial" pitchFamily="34" charset="0"/>
              <a:buChar char="•"/>
            </a:pPr>
            <a:endParaRPr lang="el-GR" dirty="0"/>
          </a:p>
          <a:p>
            <a:pPr marL="285750" indent="-285750">
              <a:buFont typeface="Arial" pitchFamily="34" charset="0"/>
              <a:buChar char="•"/>
            </a:pP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747194A8-AF46-4BE6-BC3B-40C743A5501D}"/>
              </a:ext>
            </a:extLst>
          </p:cNvPr>
          <p:cNvGrpSpPr/>
          <p:nvPr/>
        </p:nvGrpSpPr>
        <p:grpSpPr>
          <a:xfrm>
            <a:off x="965200" y="1918162"/>
            <a:ext cx="3685208" cy="1067908"/>
            <a:chOff x="1840016" y="4612209"/>
            <a:chExt cx="3685208" cy="106790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522241"/>
                </p:ext>
              </p:extLst>
            </p:nvPr>
          </p:nvGraphicFramePr>
          <p:xfrm>
            <a:off x="1840016" y="4772067"/>
            <a:ext cx="264160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3" name="Equation" r:id="rId3" imgW="1257120" imgH="431640" progId="Equation.3">
                    <p:embed/>
                  </p:oleObj>
                </mc:Choice>
                <mc:Fallback>
                  <p:oleObj name="Equation" r:id="rId3" imgW="1257120" imgH="43164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016" y="4772067"/>
                          <a:ext cx="2641600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8"/>
            <p:cNvSpPr/>
            <p:nvPr/>
          </p:nvSpPr>
          <p:spPr>
            <a:xfrm>
              <a:off x="3438248" y="4816022"/>
              <a:ext cx="701704" cy="8640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039738" y="4816022"/>
              <a:ext cx="792088" cy="1440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13664" y="461220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1/</a:t>
              </a:r>
              <a:r>
                <a:rPr lang="en-US" dirty="0"/>
                <a:t>r</a:t>
              </a:r>
              <a:r>
                <a:rPr lang="en-US" baseline="-25000" dirty="0"/>
                <a:t>d</a:t>
              </a:r>
              <a:endParaRPr lang="el-GR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836712"/>
            <a:ext cx="3456384" cy="428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830888" y="6237312"/>
            <a:ext cx="21336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31</a:t>
            </a:fld>
            <a:endParaRPr kumimoji="0" lang="en-US" dirty="0"/>
          </a:p>
        </p:txBody>
      </p:sp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0B2F5BC1-FBC7-4BF7-B4F5-5F0CCED17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59244"/>
              </p:ext>
            </p:extLst>
          </p:nvPr>
        </p:nvGraphicFramePr>
        <p:xfrm>
          <a:off x="948045" y="3148923"/>
          <a:ext cx="2266291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Εξίσωση" r:id="rId6" imgW="1091880" imgH="228600" progId="Equation.3">
                  <p:embed/>
                </p:oleObj>
              </mc:Choice>
              <mc:Fallback>
                <p:oleObj name="Εξίσωση" r:id="rId6" imgW="1091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8045" y="3148923"/>
                        <a:ext cx="2266291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79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Παράδειγμα Μοντέλου Ασθενούς Σήματος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58742"/>
            <a:ext cx="8763000" cy="4800600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800" dirty="0"/>
              <a:t>Θεωρείστε το κύκλωμα της εικόνας στο οποίο</a:t>
            </a:r>
            <a:r>
              <a:rPr lang="en-US" sz="1800" dirty="0"/>
              <a:t> </a:t>
            </a:r>
            <a:r>
              <a:rPr lang="en-US" sz="1800" i="1" dirty="0"/>
              <a:t>R</a:t>
            </a:r>
            <a:r>
              <a:rPr lang="en-US" sz="1800" dirty="0"/>
              <a:t> = 10</a:t>
            </a:r>
            <a:r>
              <a:rPr lang="en-US" sz="1800" i="1" dirty="0"/>
              <a:t>k</a:t>
            </a:r>
            <a:r>
              <a:rPr lang="el-GR" sz="1800" i="1" dirty="0"/>
              <a:t>Ω</a:t>
            </a:r>
            <a:r>
              <a:rPr 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l-GR" sz="1800" dirty="0"/>
              <a:t>Η τάση</a:t>
            </a:r>
            <a:r>
              <a:rPr lang="en-US" sz="1800" i="1" dirty="0"/>
              <a:t>V</a:t>
            </a:r>
            <a:r>
              <a:rPr lang="en-US" sz="1800" dirty="0"/>
              <a:t> </a:t>
            </a:r>
            <a:r>
              <a:rPr lang="el-GR" sz="1800" dirty="0"/>
              <a:t>έχει μια</a:t>
            </a:r>
            <a:r>
              <a:rPr lang="en-US" sz="1800" dirty="0"/>
              <a:t> dc </a:t>
            </a:r>
            <a:r>
              <a:rPr lang="el-GR" sz="1800" dirty="0"/>
              <a:t>τιμή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i="1" dirty="0">
                <a:solidFill>
                  <a:srgbClr val="FF0000"/>
                </a:solidFill>
              </a:rPr>
              <a:t>V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l-GR" sz="1800" dirty="0"/>
              <a:t>πάνω στην οποία επικάθεται ένα </a:t>
            </a:r>
            <a:r>
              <a:rPr lang="en-US" sz="1800" dirty="0">
                <a:solidFill>
                  <a:srgbClr val="FF0000"/>
                </a:solidFill>
              </a:rPr>
              <a:t>60</a:t>
            </a:r>
            <a:r>
              <a:rPr lang="en-US" sz="1800" i="1" dirty="0">
                <a:solidFill>
                  <a:srgbClr val="FF0000"/>
                </a:solidFill>
              </a:rPr>
              <a:t>Hz</a:t>
            </a:r>
            <a:r>
              <a:rPr lang="en-US" sz="1800" dirty="0"/>
              <a:t> </a:t>
            </a:r>
            <a:r>
              <a:rPr lang="el-GR" sz="1800" dirty="0"/>
              <a:t>ημιτονοειδές σήμα με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i="1" dirty="0">
                <a:solidFill>
                  <a:srgbClr val="FF0000"/>
                </a:solidFill>
              </a:rPr>
              <a:t>V</a:t>
            </a:r>
            <a:r>
              <a:rPr lang="en-US" sz="1800" dirty="0"/>
              <a:t> </a:t>
            </a:r>
            <a:r>
              <a:rPr lang="el-GR" sz="1800" dirty="0"/>
              <a:t>πλάτος </a:t>
            </a:r>
            <a:r>
              <a:rPr lang="en-US" sz="1800" dirty="0"/>
              <a:t>(</a:t>
            </a:r>
            <a:r>
              <a:rPr lang="el-GR" sz="1800" dirty="0"/>
              <a:t>Αυτή η συνιστώσα είναι γνωστή στα ηλεκτρονικά ως </a:t>
            </a:r>
            <a:r>
              <a:rPr lang="el-GR" sz="1800" b="1" dirty="0">
                <a:solidFill>
                  <a:srgbClr val="3333FF"/>
                </a:solidFill>
              </a:rPr>
              <a:t>κυμάτωση</a:t>
            </a:r>
            <a:r>
              <a:rPr lang="en-US" sz="1800" b="1" dirty="0">
                <a:solidFill>
                  <a:srgbClr val="3333FF"/>
                </a:solidFill>
              </a:rPr>
              <a:t>-</a:t>
            </a:r>
            <a:r>
              <a:rPr lang="el-GR" sz="1800" b="1" dirty="0">
                <a:solidFill>
                  <a:srgbClr val="3333FF"/>
                </a:solidFill>
              </a:rPr>
              <a:t>ατέλεια των τροφοδοτικών</a:t>
            </a:r>
            <a:r>
              <a:rPr lang="en-US" sz="1800" dirty="0"/>
              <a:t>)</a:t>
            </a:r>
            <a:r>
              <a:rPr lang="el-GR" sz="1800" dirty="0"/>
              <a:t>. Υπολογίστε την </a:t>
            </a:r>
            <a:r>
              <a:rPr lang="en-US" sz="1800" dirty="0"/>
              <a:t>ac </a:t>
            </a:r>
            <a:r>
              <a:rPr lang="el-GR" sz="1800" dirty="0"/>
              <a:t>τάση της διόδου και το πλάτος του σήματος στα άκρα της. Υποθέστε δίοδο με πτώση τάσης </a:t>
            </a:r>
            <a:r>
              <a:rPr lang="en-US" sz="1800" dirty="0"/>
              <a:t>0.7</a:t>
            </a:r>
            <a:r>
              <a:rPr lang="en-US" sz="1800" i="1" dirty="0"/>
              <a:t>V</a:t>
            </a:r>
            <a:r>
              <a:rPr lang="en-US" sz="1800" dirty="0"/>
              <a:t> </a:t>
            </a:r>
            <a:r>
              <a:rPr lang="el-GR" sz="1800" dirty="0"/>
              <a:t>σε ρεύμα</a:t>
            </a:r>
            <a:r>
              <a:rPr lang="en-US" sz="1800" dirty="0"/>
              <a:t> 1</a:t>
            </a:r>
            <a:r>
              <a:rPr lang="en-US" sz="1800" i="1" dirty="0"/>
              <a:t>mA</a:t>
            </a:r>
            <a:r>
              <a:rPr lang="el-GR" sz="1800" i="1" dirty="0"/>
              <a:t> και </a:t>
            </a:r>
            <a:r>
              <a:rPr lang="en-US" sz="1800" i="1" dirty="0"/>
              <a:t>n=2</a:t>
            </a:r>
            <a:r>
              <a:rPr lang="en-US" sz="1800" dirty="0"/>
              <a:t>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05901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786" y="6257835"/>
            <a:ext cx="5111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(a) </a:t>
            </a:r>
            <a:r>
              <a:rPr lang="el-GR" sz="1400" dirty="0"/>
              <a:t>Αρχικό κύκλωμα </a:t>
            </a:r>
            <a:r>
              <a:rPr lang="en-US" sz="1400" b="1" dirty="0"/>
              <a:t>(b) </a:t>
            </a:r>
            <a:r>
              <a:rPr lang="el-GR" sz="1400" dirty="0"/>
              <a:t>κύκλωμα υπολογισμού του σημείου λειτουργίας</a:t>
            </a:r>
            <a:r>
              <a:rPr lang="en-US" sz="1400" dirty="0"/>
              <a:t>. </a:t>
            </a:r>
            <a:r>
              <a:rPr lang="en-US" sz="1400" b="1" dirty="0"/>
              <a:t>(c) </a:t>
            </a:r>
            <a:r>
              <a:rPr lang="el-GR" sz="1400" dirty="0"/>
              <a:t>ισοδύναμο κύκλωμα ασθενούς σήματος</a:t>
            </a:r>
            <a:r>
              <a:rPr lang="en-US" sz="1400" dirty="0"/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69805"/>
              </p:ext>
            </p:extLst>
          </p:nvPr>
        </p:nvGraphicFramePr>
        <p:xfrm>
          <a:off x="4622800" y="2263775"/>
          <a:ext cx="4189413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name="Εξίσωση" r:id="rId4" imgW="2920680" imgH="1752480" progId="Equation.3">
                  <p:embed/>
                </p:oleObj>
              </mc:Choice>
              <mc:Fallback>
                <p:oleObj name="Εξίσωση" r:id="rId4" imgW="2920680" imgH="1752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263775"/>
                        <a:ext cx="4189413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loud Callout 2"/>
          <p:cNvSpPr/>
          <p:nvPr/>
        </p:nvSpPr>
        <p:spPr>
          <a:xfrm>
            <a:off x="5364088" y="5373216"/>
            <a:ext cx="1368152" cy="792088"/>
          </a:xfrm>
          <a:prstGeom prst="cloudCallout">
            <a:avLst>
              <a:gd name="adj1" fmla="val 4852"/>
              <a:gd name="adj2" fmla="val -115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Με διαίρεση τάσης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16216" y="6525461"/>
            <a:ext cx="21336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4" y="5085184"/>
            <a:ext cx="158417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Πολύ μικρή τάση άρα οκ η χρήση του μοντέλου!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7E487-60D8-464E-9807-BE43EF50D6AB}"/>
              </a:ext>
            </a:extLst>
          </p:cNvPr>
          <p:cNvSpPr txBox="1"/>
          <p:nvPr/>
        </p:nvSpPr>
        <p:spPr>
          <a:xfrm>
            <a:off x="7065640" y="2104891"/>
            <a:ext cx="1876872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l-GR" sz="1600" dirty="0"/>
              <a:t>Το ρεύμα ~1</a:t>
            </a:r>
            <a:r>
              <a:rPr lang="en-US" sz="1600" dirty="0"/>
              <a:t>m</a:t>
            </a:r>
            <a:r>
              <a:rPr lang="el-GR" sz="1600" dirty="0"/>
              <a:t>Α άρα η υπόθεση μας είναι σωστή για </a:t>
            </a:r>
            <a:r>
              <a:rPr lang="en-US" sz="1600" dirty="0"/>
              <a:t>V</a:t>
            </a:r>
            <a:r>
              <a:rPr lang="en-US" sz="1600" baseline="-25000" dirty="0"/>
              <a:t>D</a:t>
            </a:r>
            <a:r>
              <a:rPr lang="en-US" sz="1600" dirty="0"/>
              <a:t>=0,7V</a:t>
            </a:r>
            <a:endParaRPr lang="el-GR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669162"/>
          </a:xfrm>
        </p:spPr>
        <p:txBody>
          <a:bodyPr>
            <a:norm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Εφαρμογές σταθεροποίησης τάσης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l-GR" sz="2000" dirty="0"/>
              <a:t>Τι είναι ο </a:t>
            </a:r>
            <a:r>
              <a:rPr lang="el-GR" sz="2000" b="1" dirty="0">
                <a:solidFill>
                  <a:srgbClr val="3333FF"/>
                </a:solidFill>
              </a:rPr>
              <a:t>σταθεροποιητής τάσης</a:t>
            </a:r>
            <a:r>
              <a:rPr lang="en-US" sz="2000" dirty="0"/>
              <a:t>?</a:t>
            </a:r>
            <a:endParaRPr lang="el-GR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8000"/>
                </a:solidFill>
              </a:rPr>
              <a:t>A: </a:t>
            </a:r>
            <a:r>
              <a:rPr lang="el-GR" sz="2000" dirty="0"/>
              <a:t>ένα κύκλωμα στο οποίο η τάση εξόδου παραμένει σταθερή παρά τις μεταβολές στο ρεύμα</a:t>
            </a:r>
            <a:r>
              <a:rPr lang="en-US" sz="2000" dirty="0"/>
              <a:t>.</a:t>
            </a:r>
          </a:p>
        </p:txBody>
      </p:sp>
      <p:sp>
        <p:nvSpPr>
          <p:cNvPr id="1697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00108"/>
            <a:ext cx="4038600" cy="5429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l-GR" sz="2000" dirty="0"/>
              <a:t>Ποιό χαρακτηριστικό της διόδου χρησιμοποιούμε</a:t>
            </a:r>
            <a:r>
              <a:rPr lang="en-US" sz="2000" dirty="0"/>
              <a:t>?</a:t>
            </a:r>
            <a:endParaRPr lang="el-GR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/>
              <a:t>την περίπου </a:t>
            </a:r>
            <a:r>
              <a:rPr lang="el-GR" sz="2000" dirty="0">
                <a:solidFill>
                  <a:srgbClr val="FF0000"/>
                </a:solidFill>
              </a:rPr>
              <a:t>σταθερή πτώση τάσης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l-GR" sz="2000" dirty="0">
                <a:solidFill>
                  <a:srgbClr val="3333FF"/>
                </a:solidFill>
              </a:rPr>
              <a:t>στα άκρα της </a:t>
            </a:r>
            <a:r>
              <a:rPr lang="en-US" sz="2000" dirty="0"/>
              <a:t>(0.7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  <a:r>
              <a:rPr lang="el-GR" sz="2000" dirty="0"/>
              <a:t> ενώ το ρεύμα που τη διαρρέει μεταβάλλεται σημαντικά</a:t>
            </a:r>
            <a:r>
              <a:rPr lang="en-US" sz="2000" dirty="0"/>
              <a:t>.</a:t>
            </a:r>
            <a:endParaRPr lang="el-GR" sz="2000" dirty="0"/>
          </a:p>
          <a:p>
            <a:pPr lvl="1">
              <a:lnSpc>
                <a:spcPct val="90000"/>
              </a:lnSpc>
            </a:pPr>
            <a:endParaRPr lang="el-GR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Γίνεται αξιοποίηση του μοντέλου ασθενούς σήματος.</a:t>
            </a:r>
          </a:p>
          <a:p>
            <a:pPr lvl="1">
              <a:lnSpc>
                <a:spcPct val="90000"/>
              </a:lnSpc>
            </a:pPr>
            <a:endParaRPr lang="el-GR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Για να πάρουμε τάση μεγαλύτερη του 0,7</a:t>
            </a:r>
            <a:r>
              <a:rPr lang="en-US" sz="2000" dirty="0"/>
              <a:t>V </a:t>
            </a:r>
            <a:r>
              <a:rPr lang="el-GR" sz="2000" dirty="0"/>
              <a:t>μπορούμε να χρησιμοποιήσουμε πολλές διόδους σε σειρά.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45087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Παράδειγμα σταθεροποιητή τάσης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5" y="836712"/>
            <a:ext cx="6768752" cy="59046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l-GR" sz="1600" dirty="0"/>
              <a:t>Στο κύκλωμα χρησιμοποιούνται τρεις δίοδοι για να παρέχουν σταθερή τάση</a:t>
            </a:r>
            <a:r>
              <a:rPr lang="en-US" sz="1600" dirty="0"/>
              <a:t> 2.1</a:t>
            </a:r>
            <a:r>
              <a:rPr lang="en-US" sz="1600" i="1" dirty="0"/>
              <a:t>V</a:t>
            </a:r>
            <a:r>
              <a:rPr lang="en-US" sz="1600" dirty="0"/>
              <a:t>. </a:t>
            </a:r>
            <a:r>
              <a:rPr lang="el-GR" sz="1600" dirty="0"/>
              <a:t> Ποιό είναι το ποσοστό μεταβολής αυτής της τάσης λόγω διακύμανσης ±10% στην τάση τροφοδοσίας του κυκλώματος (</a:t>
            </a:r>
            <a:r>
              <a:rPr lang="en-US" sz="1600" dirty="0"/>
              <a:t>n=2). </a:t>
            </a:r>
          </a:p>
          <a:p>
            <a:endParaRPr lang="en-US" sz="1600" dirty="0"/>
          </a:p>
          <a:p>
            <a:r>
              <a:rPr lang="el-GR" sz="1600" dirty="0"/>
              <a:t>Το ρεύμα που διαρρέει τις διόδους είναι:</a:t>
            </a:r>
          </a:p>
          <a:p>
            <a:endParaRPr lang="el-GR" sz="1600" dirty="0"/>
          </a:p>
          <a:p>
            <a:endParaRPr lang="el-GR" sz="1600" dirty="0"/>
          </a:p>
          <a:p>
            <a:r>
              <a:rPr lang="el-GR" sz="1600" dirty="0"/>
              <a:t>Κάθε δίοδος έχει δυναμική αντίσταση:</a:t>
            </a:r>
          </a:p>
          <a:p>
            <a:endParaRPr lang="el-GR" sz="1600" dirty="0"/>
          </a:p>
          <a:p>
            <a:r>
              <a:rPr lang="el-GR" sz="1600" dirty="0"/>
              <a:t>Οι τρεις στη σειρά έχουν ολική δυναμική αντίσταση:</a:t>
            </a:r>
          </a:p>
          <a:p>
            <a:endParaRPr lang="el-GR" sz="1600" dirty="0"/>
          </a:p>
          <a:p>
            <a:r>
              <a:rPr lang="el-GR" sz="1600" dirty="0"/>
              <a:t>Η </a:t>
            </a:r>
            <a:r>
              <a:rPr lang="en-US" sz="1600" dirty="0"/>
              <a:t>r </a:t>
            </a:r>
            <a:r>
              <a:rPr lang="el-GR" sz="1600" dirty="0"/>
              <a:t>και η αντίσταση </a:t>
            </a:r>
            <a:r>
              <a:rPr lang="en-US" sz="1600" dirty="0"/>
              <a:t>R</a:t>
            </a:r>
            <a:r>
              <a:rPr lang="el-GR" sz="1600" dirty="0"/>
              <a:t>, δημιουργούν ένα διαιρέτη τάσης  που χρησιμοποιείται για να υπολογιστεί η μεταβολή της τάσης εξόδου στις διόδους κατά ±10% (δηλ. ±1</a:t>
            </a:r>
            <a:r>
              <a:rPr lang="en-US" sz="1600" dirty="0"/>
              <a:t>V)</a:t>
            </a:r>
          </a:p>
          <a:p>
            <a:endParaRPr lang="en-US" sz="1600" dirty="0"/>
          </a:p>
          <a:p>
            <a:endParaRPr lang="el-GR" sz="1600" dirty="0"/>
          </a:p>
          <a:p>
            <a:r>
              <a:rPr lang="en-US" sz="1600" dirty="0"/>
              <a:t>H </a:t>
            </a:r>
            <a:r>
              <a:rPr lang="el-GR" sz="1600" dirty="0"/>
              <a:t>μεταβολή</a:t>
            </a:r>
            <a:r>
              <a:rPr lang="en-US" sz="1600" dirty="0"/>
              <a:t> </a:t>
            </a:r>
            <a:r>
              <a:rPr lang="el-GR" sz="1600" dirty="0"/>
              <a:t>±10% (±1</a:t>
            </a:r>
            <a:r>
              <a:rPr lang="en-US" sz="1600" dirty="0"/>
              <a:t>V)</a:t>
            </a:r>
            <a:r>
              <a:rPr lang="el-GR" sz="1600" dirty="0"/>
              <a:t> προκαλεί μεταβολή ±18,5</a:t>
            </a:r>
            <a:r>
              <a:rPr lang="en-US" sz="1600" dirty="0"/>
              <a:t>mV </a:t>
            </a:r>
            <a:r>
              <a:rPr lang="el-GR" sz="1600" dirty="0"/>
              <a:t>στην τάση εξόδου ή ±0,9%.</a:t>
            </a:r>
            <a:endParaRPr lang="en-US" sz="1600" dirty="0"/>
          </a:p>
          <a:p>
            <a:endParaRPr lang="en-US" sz="1600" dirty="0"/>
          </a:p>
          <a:p>
            <a:endParaRPr lang="el-GR" sz="1600" dirty="0"/>
          </a:p>
          <a:p>
            <a:endParaRPr lang="en-US" sz="1600" dirty="0"/>
          </a:p>
        </p:txBody>
      </p:sp>
      <p:pic>
        <p:nvPicPr>
          <p:cNvPr id="1698820" name="Picture 4" descr="se04F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196752"/>
            <a:ext cx="21602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83968" y="2164277"/>
          <a:ext cx="1656184" cy="5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8" name="Equation" r:id="rId7" imgW="1295280" imgH="393480" progId="Equation.3">
                  <p:embed/>
                </p:oleObj>
              </mc:Choice>
              <mc:Fallback>
                <p:oleObj name="Equation" r:id="rId7" imgW="129528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164277"/>
                        <a:ext cx="1656184" cy="5033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164013" y="2997200"/>
          <a:ext cx="1898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9" name="Εξίσωση" r:id="rId9" imgW="1790640" imgH="419040" progId="Equation.3">
                  <p:embed/>
                </p:oleObj>
              </mc:Choice>
              <mc:Fallback>
                <p:oleObj name="Εξίσωση" r:id="rId9" imgW="1790640" imgH="419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2997200"/>
                        <a:ext cx="1898650" cy="444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280025" y="3816350"/>
          <a:ext cx="1682750" cy="26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0" name="Equation" r:id="rId11" imgW="1587240" imgH="228600" progId="Equation.3">
                  <p:embed/>
                </p:oleObj>
              </mc:Choice>
              <mc:Fallback>
                <p:oleObj name="Equation" r:id="rId11" imgW="158724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3816350"/>
                        <a:ext cx="1682750" cy="2607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56631"/>
              </p:ext>
            </p:extLst>
          </p:nvPr>
        </p:nvGraphicFramePr>
        <p:xfrm>
          <a:off x="3906838" y="4914900"/>
          <a:ext cx="313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1" name="Εξίσωση" r:id="rId13" imgW="2527200" imgH="393480" progId="Equation.3">
                  <p:embed/>
                </p:oleObj>
              </mc:Choice>
              <mc:Fallback>
                <p:oleObj name="Εξίσωση" r:id="rId13" imgW="252720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4914900"/>
                        <a:ext cx="3133725" cy="520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>
            <a:extLst>
              <a:ext uri="{FF2B5EF4-FFF2-40B4-BE49-F238E27FC236}">
                <a16:creationId xmlns:a16="http://schemas.microsoft.com/office/drawing/2014/main" id="{468FF815-35DF-49A3-9E6A-791082021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21980"/>
              </p:ext>
            </p:extLst>
          </p:nvPr>
        </p:nvGraphicFramePr>
        <p:xfrm>
          <a:off x="6512044" y="5465276"/>
          <a:ext cx="259646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2" name="Image" r:id="rId15" imgW="4736160" imgH="2234880" progId="Photoshop.Image.13">
                  <p:embed/>
                </p:oleObj>
              </mc:Choice>
              <mc:Fallback>
                <p:oleObj name="Image" r:id="rId15" imgW="4736160" imgH="2234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2044" y="5465276"/>
                        <a:ext cx="259646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92326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Πότε χρησιμοποιούμε τα διάφορα μοντέλα?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000" b="1" dirty="0"/>
              <a:t>Εκθετικό Μοντέλο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FF0000"/>
                </a:solidFill>
              </a:rPr>
              <a:t>Χαμηλές τιμές τάσης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3333FF"/>
                </a:solidFill>
              </a:rPr>
              <a:t>Μικρής πολυπλοκότητας κυκλώματα</a:t>
            </a:r>
            <a:endParaRPr lang="en-US" sz="2000" dirty="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008000"/>
                </a:solidFill>
              </a:rPr>
              <a:t>Έμφαση στην ακρίβεια σε σχέση με την πρακτικότητα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2000" b="1" dirty="0"/>
              <a:t>Μοντέλο Σταθερής Πτώσης Τάσης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FF0000"/>
                </a:solidFill>
              </a:rPr>
              <a:t>Μεσαίες τιμές τάσης</a:t>
            </a:r>
            <a:r>
              <a:rPr lang="en-US" sz="2000" dirty="0">
                <a:solidFill>
                  <a:srgbClr val="FF0000"/>
                </a:solidFill>
              </a:rPr>
              <a:t>= 0.7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3333FF"/>
                </a:solidFill>
              </a:rPr>
              <a:t>Μεσαίας πολυπλοκότητας κυκλώματα</a:t>
            </a:r>
            <a:endParaRPr lang="en-US" sz="2000" dirty="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008000"/>
                </a:solidFill>
              </a:rPr>
              <a:t>Έμφαση στην πρακτικότητα παρά στην ακρίβεια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86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l-GR" sz="2000" b="1" dirty="0"/>
              <a:t>Μοντέλο Ιδανικής Διόδου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FF0000"/>
                </a:solidFill>
              </a:rPr>
              <a:t>Υψηλές τιμές τάσης</a:t>
            </a:r>
            <a:r>
              <a:rPr lang="en-US" sz="2000" dirty="0">
                <a:solidFill>
                  <a:srgbClr val="FF0000"/>
                </a:solidFill>
              </a:rPr>
              <a:t>&gt;&gt; 0.7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3333FF"/>
                </a:solidFill>
              </a:rPr>
              <a:t>Πολύπλοκα κυκλώματα</a:t>
            </a:r>
            <a:endParaRPr lang="en-US" sz="2000" dirty="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l-GR" sz="2000" dirty="0">
                <a:solidFill>
                  <a:srgbClr val="008000"/>
                </a:solidFill>
              </a:rPr>
              <a:t>Περίπτωση που η διαφορά στην τάση κατά </a:t>
            </a:r>
            <a:r>
              <a:rPr lang="en-US" sz="2000" dirty="0">
                <a:solidFill>
                  <a:srgbClr val="008000"/>
                </a:solidFill>
              </a:rPr>
              <a:t>0.7</a:t>
            </a:r>
            <a:r>
              <a:rPr lang="en-US" sz="2000" i="1" dirty="0">
                <a:solidFill>
                  <a:srgbClr val="008000"/>
                </a:solidFill>
              </a:rPr>
              <a:t>V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>
                <a:solidFill>
                  <a:srgbClr val="008000"/>
                </a:solidFill>
              </a:rPr>
              <a:t> είναι αμελητέα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2000" b="1" dirty="0"/>
              <a:t>Μοντέλο Ασθενούς Σήματος</a:t>
            </a:r>
            <a:endParaRPr lang="en-US" sz="2000" b="1" dirty="0"/>
          </a:p>
          <a:p>
            <a:pPr lvl="1"/>
            <a:r>
              <a:rPr lang="el-GR" sz="2000" dirty="0"/>
              <a:t>Υπάρχουν εφαρμογές που η δίοδος λειτουργεί σε ένα περιορισμένο τμήμα της χαρακτηριστικής της και υπάρχει επιπλέον ένα μικρό σήμα </a:t>
            </a:r>
            <a:r>
              <a:rPr lang="en-US" sz="2000" dirty="0"/>
              <a:t>ac </a:t>
            </a:r>
            <a:r>
              <a:rPr lang="el-GR" sz="2000" dirty="0"/>
              <a:t>που προστίθεται στο </a:t>
            </a:r>
            <a:r>
              <a:rPr lang="en-US" sz="2000" dirty="0"/>
              <a:t>dc.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42021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712968" cy="396280"/>
          </a:xfrm>
        </p:spPr>
        <p:txBody>
          <a:bodyPr>
            <a:normAutofit fontScale="90000"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Λειτουργία στην περιοχή διάσπασης –Δίοδοι </a:t>
            </a:r>
            <a:r>
              <a:rPr lang="en-US" sz="2800" b="1" dirty="0">
                <a:solidFill>
                  <a:srgbClr val="FF0000"/>
                </a:solidFill>
              </a:rPr>
              <a:t>Zener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246" y="586022"/>
            <a:ext cx="8707241" cy="4525963"/>
          </a:xfrm>
        </p:spPr>
        <p:txBody>
          <a:bodyPr>
            <a:normAutofit/>
          </a:bodyPr>
          <a:lstStyle/>
          <a:p>
            <a:r>
              <a:rPr lang="el-GR" sz="1800" dirty="0"/>
              <a:t>Η απότομη κλίση της χαρακτηριστικής στην περιοχή διάσπασης και η σχεδόν σταθερή πτώση τάσης, καθιστά τη λειτουργία της διόδου στην περιοχή διάσπασης κατάλληλη για εφαρμογές σταθεροποίησης τάσης (σταθερή </a:t>
            </a:r>
            <a:r>
              <a:rPr lang="en-US" sz="1800" dirty="0"/>
              <a:t>dc </a:t>
            </a:r>
            <a:r>
              <a:rPr lang="el-GR" sz="1800" dirty="0"/>
              <a:t>τάση στην έξοδο ανεξάρτητα από οποιεσδήποτε μεταβολές στο κύκλωμα)</a:t>
            </a:r>
            <a:r>
              <a:rPr lang="en-US" sz="1800" dirty="0"/>
              <a:t>.</a:t>
            </a:r>
            <a:endParaRPr lang="el-GR" sz="1800" dirty="0"/>
          </a:p>
          <a:p>
            <a:endParaRPr lang="en-US" sz="1800" dirty="0"/>
          </a:p>
          <a:p>
            <a:r>
              <a:rPr lang="el-GR" sz="1800" dirty="0"/>
              <a:t>Οι δίοδοι αυτοί ονομάζονται </a:t>
            </a:r>
            <a:r>
              <a:rPr lang="en-US" sz="1800" b="1" dirty="0">
                <a:solidFill>
                  <a:srgbClr val="3333FF"/>
                </a:solidFill>
              </a:rPr>
              <a:t>Zener Diodes</a:t>
            </a:r>
            <a:r>
              <a:rPr lang="en-US" sz="1800" dirty="0"/>
              <a:t>.</a:t>
            </a:r>
          </a:p>
        </p:txBody>
      </p:sp>
      <p:pic>
        <p:nvPicPr>
          <p:cNvPr id="4" name="Picture 4" descr="se04F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08179" y="1647665"/>
            <a:ext cx="856233" cy="125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3027164" cy="322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2701057"/>
            <a:ext cx="54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Η καμπύλη είναι </a:t>
            </a:r>
            <a:r>
              <a:rPr lang="el-GR" u="sng" dirty="0"/>
              <a:t>σχεδόν ευθεία </a:t>
            </a:r>
            <a:r>
              <a:rPr lang="el-GR" dirty="0"/>
              <a:t>για ρεύματα μεγαλύτερα από αυτό που αντιστοιχεί στο «γόνατο» </a:t>
            </a:r>
            <a:r>
              <a:rPr lang="en-US" dirty="0"/>
              <a:t>I</a:t>
            </a:r>
            <a:r>
              <a:rPr lang="en-US" baseline="-25000" dirty="0"/>
              <a:t>ZK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Σημείο λειτουργίας </a:t>
            </a:r>
            <a:r>
              <a:rPr lang="en-US" dirty="0"/>
              <a:t>Q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Απομάκρυνση από το σημείο λειτουργίας </a:t>
            </a:r>
            <a:r>
              <a:rPr lang="en-US" dirty="0"/>
              <a:t>Q </a:t>
            </a:r>
            <a:r>
              <a:rPr lang="el-GR" dirty="0"/>
              <a:t>δημιουργεί πολύ μικρή μεταβολή στην τάση</a:t>
            </a:r>
          </a:p>
          <a:p>
            <a:pPr marL="285750" indent="-285750">
              <a:buFont typeface="Arial" pitchFamily="34" charset="0"/>
              <a:buChar char="•"/>
            </a:pPr>
            <a:endParaRPr lang="el-GR" dirty="0"/>
          </a:p>
          <a:p>
            <a:pPr marL="285750" indent="-285750">
              <a:buFont typeface="Arial" pitchFamily="34" charset="0"/>
              <a:buChar char="•"/>
            </a:pPr>
            <a:endParaRPr lang="el-G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</a:t>
            </a:r>
            <a:r>
              <a:rPr lang="en-US" baseline="-25000" dirty="0" err="1"/>
              <a:t>Z</a:t>
            </a:r>
            <a:r>
              <a:rPr lang="el-GR" dirty="0"/>
              <a:t>:αντίσταση μικρών μεταβολών</a:t>
            </a:r>
            <a:r>
              <a:rPr lang="en-US" dirty="0"/>
              <a:t>. H r</a:t>
            </a:r>
            <a:r>
              <a:rPr lang="en-US" baseline="-25000" dirty="0"/>
              <a:t>Z</a:t>
            </a:r>
            <a:r>
              <a:rPr lang="el-GR" baseline="-25000" dirty="0"/>
              <a:t> </a:t>
            </a:r>
            <a:r>
              <a:rPr lang="el-GR" dirty="0"/>
              <a:t>κυμαίνεται από μερικά Ω μέχρι μερικές δεκάδες Ω και όσο μικρότερη είναι τόσο πιο σταθερή παραμένει η τάση όταν μεταβάλλεται το ρεύμα.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54610"/>
              </p:ext>
            </p:extLst>
          </p:nvPr>
        </p:nvGraphicFramePr>
        <p:xfrm>
          <a:off x="6300192" y="5013176"/>
          <a:ext cx="1341732" cy="42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5" imgW="685800" imgH="215640" progId="Equation.3">
                  <p:embed/>
                </p:oleObj>
              </mc:Choice>
              <mc:Fallback>
                <p:oleObj name="Equation" r:id="rId5" imgW="6858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013176"/>
                        <a:ext cx="1341732" cy="42239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5256584" cy="5662982"/>
          </a:xfrm>
        </p:spPr>
        <p:txBody>
          <a:bodyPr>
            <a:normAutofit/>
          </a:bodyPr>
          <a:lstStyle/>
          <a:p>
            <a:r>
              <a:rPr lang="el-GR" sz="1800" dirty="0"/>
              <a:t>Η σχεδόν γραμμική χαρακτηριστική της </a:t>
            </a:r>
            <a:r>
              <a:rPr lang="en-US" sz="1800" dirty="0" err="1"/>
              <a:t>Zener</a:t>
            </a:r>
            <a:r>
              <a:rPr lang="en-US" sz="1800" dirty="0"/>
              <a:t> </a:t>
            </a:r>
            <a:r>
              <a:rPr lang="el-GR" sz="1800" dirty="0"/>
              <a:t>σημαίνει ότι μπορεί να μοντελοποίηση:</a:t>
            </a:r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r>
              <a:rPr lang="el-GR" sz="1800" dirty="0"/>
              <a:t>Το </a:t>
            </a:r>
            <a:r>
              <a:rPr lang="en-US" sz="1800" dirty="0"/>
              <a:t>V</a:t>
            </a:r>
            <a:r>
              <a:rPr lang="en-US" sz="1800" baseline="-25000" dirty="0"/>
              <a:t>Z0</a:t>
            </a:r>
            <a:r>
              <a:rPr lang="en-US" sz="1800" dirty="0"/>
              <a:t> </a:t>
            </a:r>
            <a:r>
              <a:rPr lang="el-GR" sz="1800" dirty="0"/>
              <a:t>είναι η τιμή που η ευθεία με κλίση 1/</a:t>
            </a:r>
            <a:r>
              <a:rPr lang="en-US" sz="1800" dirty="0"/>
              <a:t>r</a:t>
            </a:r>
            <a:r>
              <a:rPr lang="en-US" sz="1800" baseline="-25000" dirty="0"/>
              <a:t>Z</a:t>
            </a:r>
            <a:r>
              <a:rPr lang="en-US" sz="1800" dirty="0"/>
              <a:t> </a:t>
            </a:r>
            <a:r>
              <a:rPr lang="el-GR" sz="1800" dirty="0"/>
              <a:t>τέμνει τον άξονα και είναι πολύ κοντά στην τιμή </a:t>
            </a:r>
            <a:r>
              <a:rPr lang="en-US" sz="1800" dirty="0"/>
              <a:t>V</a:t>
            </a:r>
            <a:r>
              <a:rPr lang="en-US" sz="1800" baseline="-25000" dirty="0"/>
              <a:t>ZK</a:t>
            </a:r>
            <a:r>
              <a:rPr lang="en-US" sz="1800" dirty="0"/>
              <a:t>, </a:t>
            </a:r>
            <a:r>
              <a:rPr lang="el-GR" sz="1800" dirty="0"/>
              <a:t>την τάση στο «γόνατο».</a:t>
            </a:r>
          </a:p>
          <a:p>
            <a:endParaRPr lang="el-GR" sz="1800" dirty="0"/>
          </a:p>
          <a:p>
            <a:r>
              <a:rPr lang="el-GR" sz="1800" dirty="0"/>
              <a:t>Η σχέση ισχύει για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baseline="-25000" dirty="0"/>
              <a:t>Z</a:t>
            </a:r>
            <a:r>
              <a:rPr lang="en-US" sz="1800" dirty="0"/>
              <a:t>&gt;I</a:t>
            </a:r>
            <a:r>
              <a:rPr lang="en-US" sz="1800" baseline="-25000" dirty="0"/>
              <a:t>ZK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</a:t>
            </a:r>
            <a:r>
              <a:rPr lang="en-US" sz="1800" baseline="-25000" dirty="0"/>
              <a:t>Z</a:t>
            </a:r>
            <a:r>
              <a:rPr lang="en-US" sz="1800" dirty="0"/>
              <a:t>&gt;V</a:t>
            </a:r>
            <a:r>
              <a:rPr lang="en-US" sz="1800" baseline="-25000" dirty="0"/>
              <a:t>Z0</a:t>
            </a:r>
            <a:endParaRPr lang="el-GR" sz="1800" dirty="0"/>
          </a:p>
          <a:p>
            <a:endParaRPr lang="el-GR" sz="1800" dirty="0"/>
          </a:p>
          <a:p>
            <a:endParaRPr lang="el-GR" sz="1800" dirty="0"/>
          </a:p>
          <a:p>
            <a:endParaRPr lang="el-G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712968" cy="756320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Λειτουργία στην περιοχή διάσπασης –Δίοδοι </a:t>
            </a:r>
            <a:r>
              <a:rPr lang="en-US" sz="3200" b="1" dirty="0">
                <a:solidFill>
                  <a:srgbClr val="FF0000"/>
                </a:solidFill>
              </a:rPr>
              <a:t>Zener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24744"/>
            <a:ext cx="3030537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714488"/>
            <a:ext cx="1119311" cy="20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39683"/>
              </p:ext>
            </p:extLst>
          </p:nvPr>
        </p:nvGraphicFramePr>
        <p:xfrm>
          <a:off x="1835696" y="1916832"/>
          <a:ext cx="165403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16832"/>
                        <a:ext cx="1654032" cy="402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5072066" y="4786322"/>
            <a:ext cx="3143272" cy="1643074"/>
          </a:xfrm>
          <a:prstGeom prst="cloudCallout">
            <a:avLst>
              <a:gd name="adj1" fmla="val -3695"/>
              <a:gd name="adj2" fmla="val -78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Πρέπει να αποφεύγεται η λειτουργία της διόδου κοντά στο γόνατο, όπου η κλίση είναι σημαντική.</a:t>
            </a:r>
          </a:p>
        </p:txBody>
      </p:sp>
    </p:spTree>
    <p:extLst>
      <p:ext uri="{BB962C8B-B14F-4D97-AF65-F5344CB8AC3E}">
        <p14:creationId xmlns:p14="http://schemas.microsoft.com/office/powerpoint/2010/main" val="3193147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/>
          </a:bodyPr>
          <a:lstStyle/>
          <a:p>
            <a:r>
              <a:rPr lang="el-GR" sz="2400" b="1" dirty="0">
                <a:solidFill>
                  <a:srgbClr val="FF0000"/>
                </a:solidFill>
              </a:rPr>
              <a:t>Σχεδίαση παράλληλου σταθεροποιητή τάσης με </a:t>
            </a:r>
            <a:r>
              <a:rPr lang="en-US" sz="2400" b="1" dirty="0">
                <a:solidFill>
                  <a:srgbClr val="FF0000"/>
                </a:solidFill>
              </a:rPr>
              <a:t>Zener</a:t>
            </a:r>
            <a:endParaRPr lang="el-GR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49568"/>
            <a:ext cx="5688632" cy="429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1600" dirty="0"/>
              <a:t>Θα πρέπει να βρούμε το </a:t>
            </a:r>
            <a:r>
              <a:rPr lang="en-US" sz="1600" dirty="0"/>
              <a:t>V</a:t>
            </a:r>
            <a:r>
              <a:rPr lang="el-GR" sz="1600" baseline="-25000" dirty="0"/>
              <a:t>Ζ0</a:t>
            </a:r>
            <a:r>
              <a:rPr lang="el-GR" sz="1600" dirty="0"/>
              <a:t> για τη συγκεκριμένη </a:t>
            </a:r>
            <a:r>
              <a:rPr lang="en-US" sz="1600" dirty="0"/>
              <a:t>zener</a:t>
            </a:r>
            <a:endParaRPr lang="el-GR" sz="1600" baseline="-25000" dirty="0"/>
          </a:p>
          <a:p>
            <a:pPr>
              <a:buNone/>
            </a:pPr>
            <a:endParaRPr lang="el-GR" sz="1600" baseline="-25000" dirty="0"/>
          </a:p>
          <a:p>
            <a:pPr>
              <a:buNone/>
            </a:pPr>
            <a:endParaRPr lang="el-GR" sz="1600" baseline="-25000" dirty="0"/>
          </a:p>
          <a:p>
            <a:pPr>
              <a:buNone/>
            </a:pPr>
            <a:endParaRPr lang="el-GR" sz="1600" baseline="-250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l-GR" sz="1600" dirty="0"/>
              <a:t>Το ρεύμα είναι:</a:t>
            </a:r>
          </a:p>
          <a:p>
            <a:pPr>
              <a:buNone/>
            </a:pPr>
            <a:endParaRPr lang="el-GR" sz="1600" dirty="0"/>
          </a:p>
          <a:p>
            <a:pPr>
              <a:buNone/>
            </a:pPr>
            <a:endParaRPr lang="el-GR" sz="1600" dirty="0"/>
          </a:p>
          <a:p>
            <a:pPr>
              <a:buNone/>
            </a:pPr>
            <a:endParaRPr lang="el-GR" sz="1600" dirty="0"/>
          </a:p>
          <a:p>
            <a:pPr>
              <a:buNone/>
            </a:pPr>
            <a:r>
              <a:rPr lang="el-GR" sz="1600" dirty="0"/>
              <a:t>Άρα:</a:t>
            </a:r>
          </a:p>
          <a:p>
            <a:pPr>
              <a:buNone/>
            </a:pPr>
            <a:endParaRPr lang="el-GR" sz="1600" dirty="0"/>
          </a:p>
        </p:txBody>
      </p:sp>
      <p:pic>
        <p:nvPicPr>
          <p:cNvPr id="5" name="Picture 4" descr="se04F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0" y="1052736"/>
            <a:ext cx="3168663" cy="279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3013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13049"/>
              </p:ext>
            </p:extLst>
          </p:nvPr>
        </p:nvGraphicFramePr>
        <p:xfrm>
          <a:off x="285720" y="2869059"/>
          <a:ext cx="539148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7" name="Equation" r:id="rId7" imgW="3797280" imgH="241200" progId="Equation.3">
                  <p:embed/>
                </p:oleObj>
              </mc:Choice>
              <mc:Fallback>
                <p:oleObj name="Equation" r:id="rId7" imgW="37972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69059"/>
                        <a:ext cx="5391480" cy="4159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76800"/>
              </p:ext>
            </p:extLst>
          </p:nvPr>
        </p:nvGraphicFramePr>
        <p:xfrm>
          <a:off x="1784350" y="3692525"/>
          <a:ext cx="37258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8" name="Εξίσωση" r:id="rId9" imgW="2184120" imgH="431640" progId="Equation.3">
                  <p:embed/>
                </p:oleObj>
              </mc:Choice>
              <mc:Fallback>
                <p:oleObj name="Εξίσωση" r:id="rId9" imgW="21841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692525"/>
                        <a:ext cx="3725863" cy="7445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78762"/>
              </p:ext>
            </p:extLst>
          </p:nvPr>
        </p:nvGraphicFramePr>
        <p:xfrm>
          <a:off x="1050925" y="4764088"/>
          <a:ext cx="3541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9" name="Εξίσωση" r:id="rId11" imgW="2565360" imgH="228600" progId="Equation.3">
                  <p:embed/>
                </p:oleObj>
              </mc:Choice>
              <mc:Fallback>
                <p:oleObj name="Εξίσωση" r:id="rId11" imgW="25653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764088"/>
                        <a:ext cx="3541713" cy="393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558ED5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572264" y="4500570"/>
            <a:ext cx="2000264" cy="1571636"/>
          </a:xfrm>
          <a:prstGeom prst="cloudCallout">
            <a:avLst>
              <a:gd name="adj1" fmla="val 8074"/>
              <a:gd name="adj2" fmla="val -1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Αντικαθιστώ τη </a:t>
            </a:r>
            <a:r>
              <a:rPr lang="en-US" sz="1400" dirty="0"/>
              <a:t>zener </a:t>
            </a:r>
            <a:r>
              <a:rPr lang="el-GR" sz="1400" dirty="0"/>
              <a:t>με μια τάση και μια αντίσταση.</a:t>
            </a:r>
          </a:p>
        </p:txBody>
      </p:sp>
      <p:sp>
        <p:nvSpPr>
          <p:cNvPr id="6" name="Ορθογώνιο 5"/>
          <p:cNvSpPr/>
          <p:nvPr/>
        </p:nvSpPr>
        <p:spPr>
          <a:xfrm>
            <a:off x="7884368" y="2132856"/>
            <a:ext cx="319952" cy="1152128"/>
          </a:xfrm>
          <a:prstGeom prst="rect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/>
          <p:cNvSpPr/>
          <p:nvPr/>
        </p:nvSpPr>
        <p:spPr>
          <a:xfrm>
            <a:off x="179512" y="686946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Το κύκλωμα χρησιμοποιεί μια </a:t>
            </a:r>
            <a:r>
              <a:rPr lang="en-US" dirty="0"/>
              <a:t>Zener </a:t>
            </a:r>
            <a:r>
              <a:rPr lang="el-GR" dirty="0"/>
              <a:t>με χαρακτηριστικές τιμές </a:t>
            </a:r>
            <a:r>
              <a:rPr lang="en-US" dirty="0"/>
              <a:t>V</a:t>
            </a:r>
            <a:r>
              <a:rPr lang="en-US" baseline="-25000" dirty="0"/>
              <a:t>Z</a:t>
            </a:r>
            <a:r>
              <a:rPr lang="en-US" dirty="0"/>
              <a:t>=6,8V, I</a:t>
            </a:r>
            <a:r>
              <a:rPr lang="en-US" baseline="-25000" dirty="0"/>
              <a:t>Z</a:t>
            </a:r>
            <a:r>
              <a:rPr lang="en-US" dirty="0"/>
              <a:t>=5mA, </a:t>
            </a:r>
            <a:r>
              <a:rPr lang="en-US" dirty="0" err="1"/>
              <a:t>r</a:t>
            </a:r>
            <a:r>
              <a:rPr lang="en-US" baseline="-25000" dirty="0" err="1"/>
              <a:t>Z</a:t>
            </a:r>
            <a:r>
              <a:rPr lang="en-US" dirty="0"/>
              <a:t>=20</a:t>
            </a:r>
            <a:r>
              <a:rPr lang="el-GR" dirty="0"/>
              <a:t>Ω</a:t>
            </a:r>
            <a:r>
              <a:rPr lang="en-US" dirty="0"/>
              <a:t>.</a:t>
            </a:r>
            <a:r>
              <a:rPr lang="el-GR" dirty="0"/>
              <a:t> </a:t>
            </a:r>
            <a:r>
              <a:rPr lang="en-US" dirty="0"/>
              <a:t> H </a:t>
            </a:r>
            <a:r>
              <a:rPr lang="el-GR" dirty="0"/>
              <a:t>τάση τροφοδοσίας είναι 10</a:t>
            </a:r>
            <a:r>
              <a:rPr lang="en-US" dirty="0"/>
              <a:t>V.</a:t>
            </a:r>
            <a:endParaRPr lang="el-GR" dirty="0"/>
          </a:p>
          <a:p>
            <a:r>
              <a:rPr lang="el-GR" dirty="0"/>
              <a:t>Βρείτε την τάση στην έξοδο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1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Κυκλώματα Ανορθωτών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8286808" cy="3643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l-GR" sz="2000" dirty="0"/>
              <a:t>Αρκετές κατηγορίες κυκλωμάτων εκμεταλλεύονται τη συμπεριφορά ON- OFF των διόδων για να μεταβάλλουν τις ηλεκτρικές </a:t>
            </a:r>
            <a:r>
              <a:rPr lang="el-GR" sz="2000" dirty="0" err="1"/>
              <a:t>κυματομορφές</a:t>
            </a:r>
            <a:r>
              <a:rPr lang="el-GR" sz="2000" dirty="0"/>
              <a:t>. </a:t>
            </a:r>
          </a:p>
          <a:p>
            <a:endParaRPr lang="el-GR" sz="2000" dirty="0"/>
          </a:p>
          <a:p>
            <a:r>
              <a:rPr lang="el-GR" sz="2000" dirty="0"/>
              <a:t>Τα κυκλώματα ανορθωτών </a:t>
            </a:r>
            <a:r>
              <a:rPr lang="el-GR" sz="2000" dirty="0">
                <a:solidFill>
                  <a:srgbClr val="FF0000"/>
                </a:solidFill>
              </a:rPr>
              <a:t>μετατρέπουν</a:t>
            </a:r>
            <a:r>
              <a:rPr lang="en-US" sz="2000" dirty="0">
                <a:solidFill>
                  <a:srgbClr val="FF0000"/>
                </a:solidFill>
              </a:rPr>
              <a:t> AC </a:t>
            </a:r>
            <a:r>
              <a:rPr lang="el-GR" sz="2000" dirty="0">
                <a:solidFill>
                  <a:srgbClr val="FF0000"/>
                </a:solidFill>
              </a:rPr>
              <a:t>ρεύμα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σε </a:t>
            </a:r>
            <a:r>
              <a:rPr lang="en-US" sz="2000" dirty="0">
                <a:solidFill>
                  <a:srgbClr val="FF0000"/>
                </a:solidFill>
              </a:rPr>
              <a:t>DC</a:t>
            </a:r>
            <a:r>
              <a:rPr lang="el-GR" sz="2000" dirty="0">
                <a:solidFill>
                  <a:srgbClr val="FF0000"/>
                </a:solidFill>
              </a:rPr>
              <a:t> ρεύμα</a:t>
            </a:r>
          </a:p>
          <a:p>
            <a:pPr lvl="1"/>
            <a:endParaRPr lang="el-GR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52400"/>
            <a:ext cx="8358246" cy="84770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Μοντελοποίηση &amp; χαρακτηριστική της διόδου σε λειτουργία ορθής πόλωσης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Θα εξεταστούν </a:t>
            </a:r>
            <a:r>
              <a:rPr lang="el-GR" sz="2000" dirty="0">
                <a:solidFill>
                  <a:srgbClr val="FF0000"/>
                </a:solidFill>
              </a:rPr>
              <a:t>απλοποιημένα μοντέλα διόδων </a:t>
            </a:r>
            <a:r>
              <a:rPr lang="el-GR" sz="2000" dirty="0"/>
              <a:t>που περιγράφουν τη λειτουργία της διόδου και χρησιμοποιούνται στην ανάλυση των κυκλωμάτων</a:t>
            </a:r>
            <a:r>
              <a:rPr lang="en-US" sz="2000" dirty="0"/>
              <a:t>:</a:t>
            </a:r>
            <a:endParaRPr lang="el-GR" sz="2000" dirty="0"/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solidFill>
                  <a:srgbClr val="FF0000"/>
                </a:solidFill>
              </a:rPr>
              <a:t>Εκθετικό μοντέλο</a:t>
            </a:r>
            <a:endParaRPr lang="en-US" sz="20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solidFill>
                  <a:srgbClr val="FF0000"/>
                </a:solidFill>
              </a:rPr>
              <a:t>Μοντέλο σταθερής πτώσης τάσης</a:t>
            </a:r>
            <a:endParaRPr lang="en-US" sz="20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solidFill>
                  <a:srgbClr val="FF0000"/>
                </a:solidFill>
              </a:rPr>
              <a:t>Μοντέλο της ιδανικής διόδου</a:t>
            </a:r>
            <a:endParaRPr lang="en-US" sz="20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solidFill>
                  <a:srgbClr val="FF0000"/>
                </a:solidFill>
              </a:rPr>
              <a:t>Μοντέλο</a:t>
            </a:r>
            <a:r>
              <a:rPr lang="en-US" sz="2000" dirty="0">
                <a:solidFill>
                  <a:srgbClr val="FF0000"/>
                </a:solidFill>
              </a:rPr>
              <a:t> (linearization) </a:t>
            </a:r>
            <a:r>
              <a:rPr lang="el-GR" sz="2000" dirty="0">
                <a:solidFill>
                  <a:srgbClr val="FF0000"/>
                </a:solidFill>
              </a:rPr>
              <a:t>ασθενούς σήματος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5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5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329642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el-GR" sz="2000" dirty="0"/>
          </a:p>
          <a:p>
            <a:r>
              <a:rPr lang="el-GR" sz="2000" dirty="0"/>
              <a:t>Μετατροπή  τάσης </a:t>
            </a:r>
            <a:r>
              <a:rPr lang="en-US" sz="2000" dirty="0"/>
              <a:t>ac (220V, 50Hz </a:t>
            </a:r>
            <a:r>
              <a:rPr lang="el-GR" sz="2000" dirty="0"/>
              <a:t>ή 120</a:t>
            </a:r>
            <a:r>
              <a:rPr lang="en-US" sz="2000" dirty="0"/>
              <a:t>V, 60Hz) </a:t>
            </a:r>
            <a:r>
              <a:rPr lang="el-GR" sz="2000" dirty="0"/>
              <a:t>σε </a:t>
            </a:r>
            <a:r>
              <a:rPr lang="en-US" sz="2000" dirty="0"/>
              <a:t>dc </a:t>
            </a:r>
            <a:r>
              <a:rPr lang="el-GR" sz="2000" dirty="0"/>
              <a:t>(5-20</a:t>
            </a:r>
            <a:r>
              <a:rPr lang="en-US" sz="2000" dirty="0"/>
              <a:t>V)</a:t>
            </a:r>
            <a:endParaRPr lang="el-GR" sz="2000" dirty="0"/>
          </a:p>
          <a:p>
            <a:endParaRPr lang="el-GR" sz="2000" dirty="0"/>
          </a:p>
          <a:p>
            <a:r>
              <a:rPr lang="el-GR" sz="2000" dirty="0"/>
              <a:t>Η πρώτη βαθμίδα είναι ο μετασχηματιστής ισχύος. Ο μετασχηματιστής χρησιμοποιείται για να «κατεβάσει» την εναλλασσόμενη τάση του δικτύου στην επιθυμητή (χρήση κατάλληλης επιλογής του αριθμού των σπειρών των πηνίων).</a:t>
            </a:r>
          </a:p>
          <a:p>
            <a:r>
              <a:rPr lang="el-GR" sz="2000" dirty="0"/>
              <a:t>Π.χ. από 120</a:t>
            </a:r>
            <a:r>
              <a:rPr lang="en-US" sz="2000" dirty="0"/>
              <a:t>V </a:t>
            </a:r>
            <a:r>
              <a:rPr lang="el-GR" sz="2000" dirty="0"/>
              <a:t>σε </a:t>
            </a:r>
            <a:r>
              <a:rPr lang="en-US" sz="2000" dirty="0"/>
              <a:t>8V </a:t>
            </a:r>
            <a:r>
              <a:rPr lang="en-US" sz="2000" dirty="0">
                <a:sym typeface="Symbol"/>
              </a:rPr>
              <a:t> </a:t>
            </a:r>
            <a:r>
              <a:rPr lang="el-GR" sz="2000" dirty="0">
                <a:sym typeface="Symbol"/>
              </a:rPr>
              <a:t>δηλ. Ν2/Ν1=15:1.</a:t>
            </a:r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pPr>
              <a:buNone/>
            </a:pPr>
            <a:endParaRPr lang="el-G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40</a:t>
            </a:fld>
            <a:endParaRPr kumimoji="0" lang="en-US" dirty="0"/>
          </a:p>
        </p:txBody>
      </p:sp>
      <p:pic>
        <p:nvPicPr>
          <p:cNvPr id="5" name="Picture 4" descr="se04F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357562"/>
            <a:ext cx="7810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01893" name="Picture 4" descr="se04F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62400"/>
            <a:ext cx="87630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1895" name="Text Box 7"/>
          <p:cNvSpPr txBox="1">
            <a:spLocks noChangeArrowheads="1"/>
          </p:cNvSpPr>
          <p:nvPr/>
        </p:nvSpPr>
        <p:spPr bwMode="auto">
          <a:xfrm>
            <a:off x="381000" y="269869"/>
            <a:ext cx="7548586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 b="1" dirty="0">
                <a:solidFill>
                  <a:srgbClr val="FF0000"/>
                </a:solidFill>
              </a:rPr>
              <a:t>βήμα</a:t>
            </a:r>
            <a:r>
              <a:rPr lang="en-US" sz="2000" b="1" dirty="0">
                <a:solidFill>
                  <a:srgbClr val="FF0000"/>
                </a:solidFill>
              </a:rPr>
              <a:t> #1: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αυξάνει</a:t>
            </a:r>
            <a:r>
              <a:rPr lang="en-US" sz="2000" dirty="0">
                <a:solidFill>
                  <a:srgbClr val="FF0000"/>
                </a:solidFill>
              </a:rPr>
              <a:t>/ </a:t>
            </a:r>
            <a:r>
              <a:rPr lang="el-GR" sz="2000" dirty="0">
                <a:solidFill>
                  <a:srgbClr val="FF0000"/>
                </a:solidFill>
              </a:rPr>
              <a:t>μειώνει την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rms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τιμή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του</a:t>
            </a:r>
            <a:r>
              <a:rPr lang="en-US" sz="2000" dirty="0">
                <a:solidFill>
                  <a:srgbClr val="FF0000"/>
                </a:solidFill>
              </a:rPr>
              <a:t> AC</a:t>
            </a:r>
            <a:r>
              <a:rPr lang="el-GR" sz="2000" dirty="0">
                <a:solidFill>
                  <a:srgbClr val="FF0000"/>
                </a:solidFill>
              </a:rPr>
              <a:t> κύματος με χρήση μετασχηματιστή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01896" name="Text Box 8"/>
          <p:cNvSpPr txBox="1">
            <a:spLocks noChangeArrowheads="1"/>
          </p:cNvSpPr>
          <p:nvPr/>
        </p:nvSpPr>
        <p:spPr bwMode="auto">
          <a:xfrm>
            <a:off x="1143000" y="1031869"/>
            <a:ext cx="764384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 b="1" dirty="0">
                <a:solidFill>
                  <a:srgbClr val="FF0000"/>
                </a:solidFill>
              </a:rPr>
              <a:t>βήμα</a:t>
            </a:r>
            <a:r>
              <a:rPr lang="en-US" sz="2000" b="1" dirty="0">
                <a:solidFill>
                  <a:srgbClr val="FF0000"/>
                </a:solidFill>
              </a:rPr>
              <a:t> #2: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μετατροπή </a:t>
            </a:r>
            <a:r>
              <a:rPr lang="en-US" sz="2000" dirty="0">
                <a:solidFill>
                  <a:srgbClr val="FF0000"/>
                </a:solidFill>
              </a:rPr>
              <a:t>AC </a:t>
            </a:r>
            <a:r>
              <a:rPr lang="el-GR" sz="2000" dirty="0">
                <a:solidFill>
                  <a:srgbClr val="FF0000"/>
                </a:solidFill>
              </a:rPr>
              <a:t>σε πλήρους ανόρθωσης </a:t>
            </a:r>
            <a:r>
              <a:rPr lang="en-US" sz="2000" dirty="0">
                <a:solidFill>
                  <a:srgbClr val="FF0000"/>
                </a:solidFill>
              </a:rPr>
              <a:t>DC (</a:t>
            </a:r>
            <a:r>
              <a:rPr lang="el-GR" sz="2000" dirty="0">
                <a:solidFill>
                  <a:srgbClr val="FF0000"/>
                </a:solidFill>
              </a:rPr>
              <a:t>αλλάξει περιοδικά με το χρόνο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01897" name="Text Box 9"/>
          <p:cNvSpPr txBox="1">
            <a:spLocks noChangeArrowheads="1"/>
          </p:cNvSpPr>
          <p:nvPr/>
        </p:nvSpPr>
        <p:spPr bwMode="auto">
          <a:xfrm>
            <a:off x="1905000" y="1793869"/>
            <a:ext cx="6024586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 b="1" dirty="0">
                <a:solidFill>
                  <a:srgbClr val="FF0000"/>
                </a:solidFill>
              </a:rPr>
              <a:t>βήμα</a:t>
            </a:r>
            <a:r>
              <a:rPr lang="en-US" sz="2000" b="1" dirty="0">
                <a:solidFill>
                  <a:srgbClr val="FF0000"/>
                </a:solidFill>
              </a:rPr>
              <a:t> #3: </a:t>
            </a:r>
            <a:r>
              <a:rPr lang="el-GR" sz="2000" dirty="0">
                <a:solidFill>
                  <a:srgbClr val="FF0000"/>
                </a:solidFill>
              </a:rPr>
              <a:t>χρησιμοποιεί </a:t>
            </a:r>
            <a:r>
              <a:rPr lang="el-GR" sz="2000" dirty="0" err="1">
                <a:solidFill>
                  <a:srgbClr val="FF0000"/>
                </a:solidFill>
              </a:rPr>
              <a:t>χαμηλοπερατό</a:t>
            </a:r>
            <a:r>
              <a:rPr lang="el-GR" sz="2000" dirty="0">
                <a:solidFill>
                  <a:srgbClr val="FF0000"/>
                </a:solidFill>
              </a:rPr>
              <a:t> φίλτρο για να μειώσει το πλάτος </a:t>
            </a:r>
            <a:r>
              <a:rPr lang="en-US" sz="2000" dirty="0">
                <a:solidFill>
                  <a:srgbClr val="FF0000"/>
                </a:solidFill>
              </a:rPr>
              <a:t>&gt; 90%</a:t>
            </a:r>
          </a:p>
        </p:txBody>
      </p:sp>
      <p:sp>
        <p:nvSpPr>
          <p:cNvPr id="1701898" name="Text Box 10"/>
          <p:cNvSpPr txBox="1">
            <a:spLocks noChangeArrowheads="1"/>
          </p:cNvSpPr>
          <p:nvPr/>
        </p:nvSpPr>
        <p:spPr bwMode="auto">
          <a:xfrm>
            <a:off x="2743200" y="2571744"/>
            <a:ext cx="5257800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 b="1" dirty="0">
                <a:solidFill>
                  <a:srgbClr val="FF0000"/>
                </a:solidFill>
              </a:rPr>
              <a:t>βήμα</a:t>
            </a:r>
            <a:r>
              <a:rPr lang="en-US" sz="2000" b="1" dirty="0">
                <a:solidFill>
                  <a:srgbClr val="FF0000"/>
                </a:solidFill>
              </a:rPr>
              <a:t> #4: </a:t>
            </a:r>
            <a:r>
              <a:rPr lang="el-GR" sz="2000" dirty="0">
                <a:solidFill>
                  <a:srgbClr val="FF0000"/>
                </a:solidFill>
              </a:rPr>
              <a:t>χρησιμοποιεί σταθεροποιητή τάσης για να εξαλείψει τον κυματισμό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01899" name="Text Box 11"/>
          <p:cNvSpPr txBox="1">
            <a:spLocks noChangeArrowheads="1"/>
          </p:cNvSpPr>
          <p:nvPr/>
        </p:nvSpPr>
        <p:spPr bwMode="auto">
          <a:xfrm>
            <a:off x="3505200" y="3386080"/>
            <a:ext cx="5257800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 b="1" dirty="0">
                <a:solidFill>
                  <a:srgbClr val="FF0000"/>
                </a:solidFill>
              </a:rPr>
              <a:t>βήμα</a:t>
            </a:r>
            <a:r>
              <a:rPr lang="en-US" sz="2000" b="1" dirty="0">
                <a:solidFill>
                  <a:srgbClr val="FF0000"/>
                </a:solidFill>
              </a:rPr>
              <a:t> #5: </a:t>
            </a:r>
            <a:r>
              <a:rPr lang="el-GR" sz="2000" dirty="0">
                <a:solidFill>
                  <a:srgbClr val="FF0000"/>
                </a:solidFill>
              </a:rPr>
              <a:t>σταθερή </a:t>
            </a:r>
            <a:r>
              <a:rPr lang="en-US" sz="2000" dirty="0">
                <a:solidFill>
                  <a:srgbClr val="FF0000"/>
                </a:solidFill>
              </a:rPr>
              <a:t>dc </a:t>
            </a:r>
            <a:r>
              <a:rPr lang="el-GR" sz="2000" dirty="0">
                <a:solidFill>
                  <a:srgbClr val="FF0000"/>
                </a:solidFill>
              </a:rPr>
              <a:t>τάση για κατανάλωση</a:t>
            </a:r>
            <a:r>
              <a:rPr lang="en-US" sz="2000" dirty="0">
                <a:solidFill>
                  <a:srgbClr val="FF0000"/>
                </a:solidFill>
              </a:rPr>
              <a:t>                                                    </a:t>
            </a:r>
          </a:p>
        </p:txBody>
      </p:sp>
      <p:sp>
        <p:nvSpPr>
          <p:cNvPr id="1701900" name="Line 12"/>
          <p:cNvSpPr>
            <a:spLocks noChangeShapeType="1"/>
          </p:cNvSpPr>
          <p:nvPr/>
        </p:nvSpPr>
        <p:spPr bwMode="auto">
          <a:xfrm>
            <a:off x="609600" y="990600"/>
            <a:ext cx="0" cy="327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1901" name="Line 13"/>
          <p:cNvSpPr>
            <a:spLocks noChangeShapeType="1"/>
          </p:cNvSpPr>
          <p:nvPr/>
        </p:nvSpPr>
        <p:spPr bwMode="auto">
          <a:xfrm>
            <a:off x="8215338" y="3786190"/>
            <a:ext cx="14262" cy="40481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1902" name="Line 14"/>
          <p:cNvSpPr>
            <a:spLocks noChangeShapeType="1"/>
          </p:cNvSpPr>
          <p:nvPr/>
        </p:nvSpPr>
        <p:spPr bwMode="auto">
          <a:xfrm>
            <a:off x="64770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1903" name="Line 15"/>
          <p:cNvSpPr>
            <a:spLocks noChangeShapeType="1"/>
          </p:cNvSpPr>
          <p:nvPr/>
        </p:nvSpPr>
        <p:spPr bwMode="auto">
          <a:xfrm>
            <a:off x="4724400" y="25146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1904" name="Line 16"/>
          <p:cNvSpPr>
            <a:spLocks noChangeShapeType="1"/>
          </p:cNvSpPr>
          <p:nvPr/>
        </p:nvSpPr>
        <p:spPr bwMode="auto">
          <a:xfrm>
            <a:off x="2971800" y="1752600"/>
            <a:ext cx="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5" grpId="0" animBg="1"/>
      <p:bldP spid="1701896" grpId="0" animBg="1"/>
      <p:bldP spid="1701897" grpId="0" animBg="1"/>
      <p:bldP spid="1701898" grpId="0" animBg="1"/>
      <p:bldP spid="1701899" grpId="0" animBg="1"/>
      <p:bldP spid="1701900" grpId="0" animBg="1"/>
      <p:bldP spid="1701901" grpId="0" animBg="1"/>
      <p:bldP spid="1701902" grpId="0" animBg="1"/>
      <p:bldP spid="1701903" grpId="0" animBg="1"/>
      <p:bldP spid="170190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152400"/>
            <a:ext cx="6216668" cy="5619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Κυκλώματα Ημιανόρθωσης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928670"/>
            <a:ext cx="4214842" cy="5715040"/>
          </a:xfrm>
        </p:spPr>
        <p:txBody>
          <a:bodyPr>
            <a:normAutofit/>
          </a:bodyPr>
          <a:lstStyle/>
          <a:p>
            <a:r>
              <a:rPr lang="el-GR" sz="2000" dirty="0"/>
              <a:t>Το βασικό κύκλωμα ανορθωτή μετατρέπει μια εναλλασσόμενη τάση σε μια παλλόμενη συνεχή.</a:t>
            </a:r>
          </a:p>
          <a:p>
            <a:pPr>
              <a:buNone/>
            </a:pPr>
            <a:endParaRPr lang="el-GR" sz="2000" dirty="0"/>
          </a:p>
          <a:p>
            <a:r>
              <a:rPr lang="el-GR" sz="2000" dirty="0"/>
              <a:t>Χρήση: Τάση </a:t>
            </a:r>
            <a:r>
              <a:rPr lang="en-US" sz="2000" dirty="0"/>
              <a:t>ac (220V, 50Hz </a:t>
            </a:r>
            <a:r>
              <a:rPr lang="el-GR" sz="2000" dirty="0"/>
              <a:t>ή 120</a:t>
            </a:r>
            <a:r>
              <a:rPr lang="en-US" sz="2000" dirty="0"/>
              <a:t>V, 60Hz) </a:t>
            </a:r>
            <a:r>
              <a:rPr lang="el-GR" sz="2000" dirty="0"/>
              <a:t>σε </a:t>
            </a:r>
            <a:r>
              <a:rPr lang="en-US" sz="2000" dirty="0"/>
              <a:t>dc </a:t>
            </a:r>
            <a:r>
              <a:rPr lang="el-GR" sz="2000" dirty="0"/>
              <a:t>(5-20</a:t>
            </a:r>
            <a:r>
              <a:rPr lang="en-US" sz="2000" dirty="0"/>
              <a:t>V)</a:t>
            </a:r>
            <a:endParaRPr lang="el-GR" sz="2000" dirty="0"/>
          </a:p>
          <a:p>
            <a:endParaRPr lang="el-GR" sz="2000" dirty="0"/>
          </a:p>
          <a:p>
            <a:r>
              <a:rPr lang="el-GR" sz="2000" dirty="0"/>
              <a:t>Η δίοδος άγει κατά το μισό του κύκλου και το άλλο μισό είναι σε αποκοπή. </a:t>
            </a:r>
          </a:p>
          <a:p>
            <a:endParaRPr lang="el-GR" sz="2000" dirty="0"/>
          </a:p>
          <a:p>
            <a:r>
              <a:rPr lang="el-GR" sz="2000" dirty="0"/>
              <a:t>Μερικές φορές η πτώση τάσης στη δίοδο είναι σημαντική (</a:t>
            </a:r>
            <a:r>
              <a:rPr lang="en-US" sz="2000" dirty="0"/>
              <a:t>V</a:t>
            </a:r>
            <a:r>
              <a:rPr lang="en-US" sz="2000" baseline="-25000" dirty="0"/>
              <a:t>D</a:t>
            </a:r>
            <a:r>
              <a:rPr lang="en-US" sz="2000" dirty="0"/>
              <a:t>)</a:t>
            </a:r>
            <a:r>
              <a:rPr lang="el-GR" sz="2000" dirty="0"/>
              <a:t> και προσμετρείται στην κυματομορφή εξόδου.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6021288"/>
            <a:ext cx="407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</a:t>
            </a:r>
            <a:r>
              <a:rPr lang="en-US" sz="1400" i="1" baseline="-25000" dirty="0"/>
              <a:t>s</a:t>
            </a:r>
            <a:r>
              <a:rPr lang="en-US" sz="1600" dirty="0"/>
              <a:t>: </a:t>
            </a:r>
            <a:r>
              <a:rPr lang="el-GR" sz="1600" dirty="0"/>
              <a:t>τάση εισόδου, </a:t>
            </a:r>
            <a:r>
              <a:rPr lang="en-US" sz="1400" i="1" dirty="0"/>
              <a:t>U</a:t>
            </a:r>
            <a:r>
              <a:rPr lang="en-US" sz="1400" i="1" baseline="-25000" dirty="0"/>
              <a:t>0</a:t>
            </a:r>
            <a:r>
              <a:rPr lang="en-US" sz="1600" dirty="0"/>
              <a:t>: </a:t>
            </a:r>
            <a:r>
              <a:rPr lang="el-GR" sz="1600" dirty="0"/>
              <a:t>τάση εξόδου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44CD2719-67BC-440B-93D5-096D6602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380387"/>
            <a:ext cx="3974004" cy="2473370"/>
          </a:xfrm>
          <a:prstGeom prst="rect">
            <a:avLst/>
          </a:prstGeom>
        </p:spPr>
      </p:pic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FC7B8A9F-AF4C-444B-A9BF-19FD7B6CD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83255"/>
              </p:ext>
            </p:extLst>
          </p:nvPr>
        </p:nvGraphicFramePr>
        <p:xfrm>
          <a:off x="5359400" y="1191025"/>
          <a:ext cx="2387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Image" r:id="rId4" imgW="2387160" imgH="1841040" progId="Photoshop.Image.13">
                  <p:embed/>
                </p:oleObj>
              </mc:Choice>
              <mc:Fallback>
                <p:oleObj name="Image" r:id="rId4" imgW="2387160" imgH="1841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9400" y="1191025"/>
                        <a:ext cx="23876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Πλήρους Ανόρθωσης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764704"/>
            <a:ext cx="4790336" cy="3714776"/>
          </a:xfrm>
        </p:spPr>
        <p:txBody>
          <a:bodyPr>
            <a:normAutofit/>
          </a:bodyPr>
          <a:lstStyle/>
          <a:p>
            <a:r>
              <a:rPr lang="el-GR" sz="2000" dirty="0"/>
              <a:t>Χρησιμοποιεί και τους 2 </a:t>
            </a:r>
            <a:r>
              <a:rPr lang="el-GR" sz="2000" dirty="0" err="1"/>
              <a:t>ημικύκλους</a:t>
            </a:r>
            <a:r>
              <a:rPr lang="el-GR" sz="2000" dirty="0"/>
              <a:t> του ημιτονοειδούς σήματος και παρέχει έξοδο μιας φοράς.</a:t>
            </a:r>
          </a:p>
          <a:p>
            <a:endParaRPr lang="el-GR" sz="2000" dirty="0"/>
          </a:p>
          <a:p>
            <a:r>
              <a:rPr lang="el-GR" sz="2000" dirty="0"/>
              <a:t>Πλήρης ανόρθωση επιτυγχάνεται με κύκλωμα δύο διόδων και το δευτερεύον πηνίο του μετασχηματιστή χωρίζεται στη μέση έτσι ώστε να δίνει τάση υ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l-GR" sz="2000" dirty="0"/>
              <a:t>και στις 2 διόδους.</a:t>
            </a:r>
          </a:p>
          <a:p>
            <a:pPr>
              <a:buNone/>
            </a:pPr>
            <a:r>
              <a:rPr lang="el-GR" sz="2000" dirty="0"/>
              <a:t> </a:t>
            </a:r>
          </a:p>
          <a:p>
            <a:endParaRPr lang="el-GR" sz="2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26" y="4292143"/>
            <a:ext cx="4933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el-GR" sz="2000" dirty="0"/>
              <a:t>Όταν η </a:t>
            </a:r>
            <a:r>
              <a:rPr lang="en-US" sz="2000" dirty="0"/>
              <a:t>ac</a:t>
            </a:r>
            <a:r>
              <a:rPr lang="el-GR" sz="2000" dirty="0"/>
              <a:t> τάση είναι θετική τότε μόνο η </a:t>
            </a:r>
            <a:r>
              <a:rPr lang="en-US" sz="2000" dirty="0"/>
              <a:t>D1 </a:t>
            </a:r>
            <a:r>
              <a:rPr lang="el-GR" sz="2000" dirty="0"/>
              <a:t>άγει λειτουργώντας ως </a:t>
            </a:r>
            <a:r>
              <a:rPr lang="el-GR" sz="2000" dirty="0" err="1"/>
              <a:t>ημιανορθωτής</a:t>
            </a:r>
            <a:r>
              <a:rPr lang="el-GR" sz="2000" dirty="0"/>
              <a:t> ενώ κατά τη διάρκεια των αρνητικών άγει η </a:t>
            </a:r>
            <a:r>
              <a:rPr lang="en-US" sz="2000" dirty="0"/>
              <a:t>D2. To </a:t>
            </a:r>
            <a:r>
              <a:rPr lang="el-GR" sz="2000" dirty="0"/>
              <a:t>ρεύμα  πάνω στην </a:t>
            </a:r>
            <a:r>
              <a:rPr lang="en-US" sz="2000" dirty="0"/>
              <a:t>R </a:t>
            </a:r>
            <a:r>
              <a:rPr lang="el-GR" sz="2000" dirty="0"/>
              <a:t>είναι πάντα προς την ίδια κατεύθυνση και η υ</a:t>
            </a:r>
            <a:r>
              <a:rPr lang="el-GR" sz="2000" baseline="-25000" dirty="0"/>
              <a:t>ο</a:t>
            </a:r>
            <a:r>
              <a:rPr lang="el-GR" sz="2000" dirty="0"/>
              <a:t> έχει πάντα την ίδια πολικότητα. </a:t>
            </a:r>
          </a:p>
        </p:txBody>
      </p:sp>
      <p:graphicFrame>
        <p:nvGraphicFramePr>
          <p:cNvPr id="2" name="Αντικείμενο 1">
            <a:extLst>
              <a:ext uri="{FF2B5EF4-FFF2-40B4-BE49-F238E27FC236}">
                <a16:creationId xmlns:a16="http://schemas.microsoft.com/office/drawing/2014/main" id="{4EE9B023-627A-48F1-BEE0-729E6D1B4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76791"/>
              </p:ext>
            </p:extLst>
          </p:nvPr>
        </p:nvGraphicFramePr>
        <p:xfrm>
          <a:off x="5216614" y="764704"/>
          <a:ext cx="33020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Image" r:id="rId3" imgW="2640960" imgH="1993320" progId="Photoshop.Image.13">
                  <p:embed/>
                </p:oleObj>
              </mc:Choice>
              <mc:Fallback>
                <p:oleObj name="Image" r:id="rId3" imgW="2640960" imgH="1993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614" y="764704"/>
                        <a:ext cx="3302000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E5A16C38-A2F5-4AF4-B631-0EE97841A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26006"/>
              </p:ext>
            </p:extLst>
          </p:nvPr>
        </p:nvGraphicFramePr>
        <p:xfrm>
          <a:off x="5216614" y="3198687"/>
          <a:ext cx="35687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Image" r:id="rId5" imgW="3567960" imgH="2272680" progId="Photoshop.Image.13">
                  <p:embed/>
                </p:oleObj>
              </mc:Choice>
              <mc:Fallback>
                <p:oleObj name="Image" r:id="rId5" imgW="3567960" imgH="227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614" y="3198687"/>
                        <a:ext cx="356870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09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30338"/>
            <a:ext cx="8686800" cy="4970462"/>
          </a:xfrm>
          <a:prstGeom prst="rect">
            <a:avLst/>
          </a:prstGeom>
          <a:noFill/>
        </p:spPr>
      </p:pic>
      <p:sp>
        <p:nvSpPr>
          <p:cNvPr id="1709062" name="Line 6"/>
          <p:cNvSpPr>
            <a:spLocks noChangeShapeType="1"/>
          </p:cNvSpPr>
          <p:nvPr/>
        </p:nvSpPr>
        <p:spPr bwMode="auto">
          <a:xfrm>
            <a:off x="762000" y="2116138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9063" name="Oval 7"/>
          <p:cNvSpPr>
            <a:spLocks noChangeArrowheads="1"/>
          </p:cNvSpPr>
          <p:nvPr/>
        </p:nvSpPr>
        <p:spPr bwMode="auto">
          <a:xfrm>
            <a:off x="228600" y="3411538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3563938"/>
            <a:ext cx="274638" cy="274637"/>
            <a:chOff x="864" y="3312"/>
            <a:chExt cx="576" cy="576"/>
          </a:xfrm>
        </p:grpSpPr>
        <p:sp>
          <p:nvSpPr>
            <p:cNvPr id="1709065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709066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709067" name="Line 11"/>
          <p:cNvSpPr>
            <a:spLocks noChangeShapeType="1"/>
          </p:cNvSpPr>
          <p:nvPr/>
        </p:nvSpPr>
        <p:spPr bwMode="auto">
          <a:xfrm>
            <a:off x="609600" y="4189413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9068" name="Rectangle 12"/>
          <p:cNvSpPr>
            <a:spLocks noChangeArrowheads="1"/>
          </p:cNvSpPr>
          <p:nvPr/>
        </p:nvSpPr>
        <p:spPr bwMode="auto">
          <a:xfrm>
            <a:off x="685800" y="3259138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09069" name="Text Box 13"/>
          <p:cNvSpPr txBox="1">
            <a:spLocks noChangeArrowheads="1"/>
          </p:cNvSpPr>
          <p:nvPr/>
        </p:nvSpPr>
        <p:spPr bwMode="auto">
          <a:xfrm>
            <a:off x="457200" y="212725"/>
            <a:ext cx="8229600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000" dirty="0">
                <a:solidFill>
                  <a:srgbClr val="FF0000"/>
                </a:solidFill>
              </a:rPr>
              <a:t>Όταν η τάση της </a:t>
            </a:r>
            <a:r>
              <a:rPr lang="en-US" sz="3000" dirty="0">
                <a:solidFill>
                  <a:srgbClr val="FF0000"/>
                </a:solidFill>
              </a:rPr>
              <a:t>ac </a:t>
            </a:r>
            <a:r>
              <a:rPr lang="el-GR" sz="3000" dirty="0">
                <a:solidFill>
                  <a:srgbClr val="FF0000"/>
                </a:solidFill>
              </a:rPr>
              <a:t>είναι </a:t>
            </a:r>
            <a:r>
              <a:rPr lang="el-GR" sz="3000" b="1" dirty="0">
                <a:solidFill>
                  <a:srgbClr val="FF0000"/>
                </a:solidFill>
              </a:rPr>
              <a:t>θετική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1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άγει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ενώ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2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είναι σε αποκοπή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709070" name="Line 14"/>
          <p:cNvSpPr>
            <a:spLocks noChangeShapeType="1"/>
          </p:cNvSpPr>
          <p:nvPr/>
        </p:nvSpPr>
        <p:spPr bwMode="auto">
          <a:xfrm>
            <a:off x="7620000" y="22860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09071" name="Rectangle 15"/>
          <p:cNvSpPr>
            <a:spLocks noChangeArrowheads="1"/>
          </p:cNvSpPr>
          <p:nvPr/>
        </p:nvSpPr>
        <p:spPr bwMode="auto">
          <a:xfrm>
            <a:off x="4572000" y="52578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14451E-6 L -0.00365 -0.18404 L 0.7 -0.18635 L 0.7 0.06775 L 0.2783 0.06775 L 0.27639 0.3244 L -0.00365 0.3244 L 3.33333E-6 5.14451E-6 Z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709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10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30338"/>
            <a:ext cx="8686800" cy="4970462"/>
          </a:xfrm>
          <a:prstGeom prst="rect">
            <a:avLst/>
          </a:prstGeom>
          <a:noFill/>
        </p:spPr>
      </p:pic>
      <p:sp>
        <p:nvSpPr>
          <p:cNvPr id="1710086" name="Line 6"/>
          <p:cNvSpPr>
            <a:spLocks noChangeShapeType="1"/>
          </p:cNvSpPr>
          <p:nvPr/>
        </p:nvSpPr>
        <p:spPr bwMode="auto">
          <a:xfrm>
            <a:off x="762000" y="2116138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0087" name="Oval 7"/>
          <p:cNvSpPr>
            <a:spLocks noChangeArrowheads="1"/>
          </p:cNvSpPr>
          <p:nvPr/>
        </p:nvSpPr>
        <p:spPr bwMode="auto">
          <a:xfrm>
            <a:off x="228600" y="3411538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4068763"/>
            <a:ext cx="274638" cy="274637"/>
            <a:chOff x="864" y="3312"/>
            <a:chExt cx="576" cy="576"/>
          </a:xfrm>
        </p:grpSpPr>
        <p:sp>
          <p:nvSpPr>
            <p:cNvPr id="1710089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710090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710091" name="Line 11"/>
          <p:cNvSpPr>
            <a:spLocks noChangeShapeType="1"/>
          </p:cNvSpPr>
          <p:nvPr/>
        </p:nvSpPr>
        <p:spPr bwMode="auto">
          <a:xfrm>
            <a:off x="609600" y="36576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0092" name="Rectangle 12"/>
          <p:cNvSpPr>
            <a:spLocks noChangeArrowheads="1"/>
          </p:cNvSpPr>
          <p:nvPr/>
        </p:nvSpPr>
        <p:spPr bwMode="auto">
          <a:xfrm>
            <a:off x="685800" y="3259138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0093" name="Text Box 13"/>
          <p:cNvSpPr txBox="1">
            <a:spLocks noChangeArrowheads="1"/>
          </p:cNvSpPr>
          <p:nvPr/>
        </p:nvSpPr>
        <p:spPr bwMode="auto">
          <a:xfrm>
            <a:off x="457200" y="212725"/>
            <a:ext cx="8229600" cy="1006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000" dirty="0">
                <a:solidFill>
                  <a:srgbClr val="FF0000"/>
                </a:solidFill>
              </a:rPr>
              <a:t>Όταν η τάση της </a:t>
            </a:r>
            <a:r>
              <a:rPr lang="en-US" sz="3000" dirty="0">
                <a:solidFill>
                  <a:srgbClr val="FF0000"/>
                </a:solidFill>
              </a:rPr>
              <a:t>ac </a:t>
            </a:r>
            <a:r>
              <a:rPr lang="el-GR" sz="3000" dirty="0">
                <a:solidFill>
                  <a:srgbClr val="FF0000"/>
                </a:solidFill>
              </a:rPr>
              <a:t>είναι </a:t>
            </a:r>
            <a:r>
              <a:rPr lang="el-GR" sz="3000" b="1" dirty="0">
                <a:solidFill>
                  <a:srgbClr val="FF0000"/>
                </a:solidFill>
              </a:rPr>
              <a:t>αρνητική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l-GR" sz="3000" baseline="-25000" dirty="0">
                <a:solidFill>
                  <a:srgbClr val="FF0000"/>
                </a:solidFill>
              </a:rPr>
              <a:t>2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άγει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ενώ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l-GR" sz="3000" baseline="-25000" dirty="0">
                <a:solidFill>
                  <a:srgbClr val="FF0000"/>
                </a:solidFill>
              </a:rPr>
              <a:t>1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είναι σε αποκοπή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710094" name="Line 14"/>
          <p:cNvSpPr>
            <a:spLocks noChangeShapeType="1"/>
          </p:cNvSpPr>
          <p:nvPr/>
        </p:nvSpPr>
        <p:spPr bwMode="auto">
          <a:xfrm>
            <a:off x="7620000" y="22860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0095" name="Rectangle 15"/>
          <p:cNvSpPr>
            <a:spLocks noChangeArrowheads="1"/>
          </p:cNvSpPr>
          <p:nvPr/>
        </p:nvSpPr>
        <p:spPr bwMode="auto">
          <a:xfrm>
            <a:off x="4572000" y="1828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45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2948E-6 L -0.00174 0.31953 L 0.60538 0.32439 L 0.60173 -0.18891 L 0.70191 -0.19376 L 0.7 0.06543 L 0.28177 0.06543 L 0.28177 -0.19122 L 3.33333E-6 -0.18891 L 3.33333E-6 3.2948E-6 Z " pathEditMode="relative" rAng="0" ptsTypes="AAAAAAAAAA">
                                      <p:cBhvr>
                                        <p:cTn id="6" dur="5000" fill="hold"/>
                                        <p:tgtEl>
                                          <p:spTgt spid="1710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09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πλήρους ανόρθωσης με γέφυρα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00108"/>
            <a:ext cx="4038600" cy="5572164"/>
          </a:xfrm>
        </p:spPr>
        <p:txBody>
          <a:bodyPr>
            <a:normAutofit/>
          </a:bodyPr>
          <a:lstStyle/>
          <a:p>
            <a:r>
              <a:rPr lang="el-GR" sz="2000" dirty="0"/>
              <a:t>Κατά τη διάρκεια των θετικών </a:t>
            </a:r>
            <a:r>
              <a:rPr lang="el-GR" sz="2000" dirty="0" err="1"/>
              <a:t>ημικύκλων</a:t>
            </a:r>
            <a:r>
              <a:rPr lang="el-GR" sz="2000" dirty="0"/>
              <a:t> η υ</a:t>
            </a:r>
            <a:r>
              <a:rPr lang="en-US" sz="2000" baseline="-25000" dirty="0"/>
              <a:t>s</a:t>
            </a:r>
            <a:r>
              <a:rPr lang="el-GR" sz="2000" dirty="0"/>
              <a:t> είναι θετική και το ρεύμα περνάει από </a:t>
            </a:r>
            <a:r>
              <a:rPr lang="en-US" sz="2000" dirty="0"/>
              <a:t>D1, R </a:t>
            </a:r>
            <a:r>
              <a:rPr lang="el-GR" sz="2000" dirty="0"/>
              <a:t>και </a:t>
            </a:r>
            <a:r>
              <a:rPr lang="en-US" sz="2000" dirty="0"/>
              <a:t>D2</a:t>
            </a:r>
            <a:r>
              <a:rPr lang="el-GR" sz="2000" dirty="0"/>
              <a:t> ενώ </a:t>
            </a:r>
            <a:r>
              <a:rPr lang="en-US" sz="2000" dirty="0"/>
              <a:t>D3</a:t>
            </a:r>
            <a:r>
              <a:rPr lang="el-GR" sz="2000" dirty="0"/>
              <a:t> και</a:t>
            </a:r>
            <a:r>
              <a:rPr lang="en-US" sz="2000" dirty="0"/>
              <a:t> D4</a:t>
            </a:r>
            <a:r>
              <a:rPr lang="el-GR" sz="2000" dirty="0"/>
              <a:t> είναι σε αποκοπή.</a:t>
            </a:r>
          </a:p>
          <a:p>
            <a:endParaRPr lang="el-GR" sz="2000" dirty="0"/>
          </a:p>
          <a:p>
            <a:r>
              <a:rPr lang="el-GR" sz="2000" dirty="0"/>
              <a:t>Κατά τη διάρκεια των αρνητικών </a:t>
            </a:r>
            <a:r>
              <a:rPr lang="el-GR" sz="2000" dirty="0" err="1"/>
              <a:t>ημικύκλων</a:t>
            </a:r>
            <a:r>
              <a:rPr lang="el-GR" sz="2000" dirty="0"/>
              <a:t> η υ</a:t>
            </a:r>
            <a:r>
              <a:rPr lang="en-US" sz="2000" baseline="-25000" dirty="0"/>
              <a:t>s</a:t>
            </a:r>
            <a:r>
              <a:rPr lang="el-GR" sz="2000" dirty="0"/>
              <a:t> είναι αρνητική , οπότε η –υ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l-GR" sz="2000" dirty="0"/>
              <a:t>είναι θετική και το ρεύμα περνάει από </a:t>
            </a:r>
            <a:r>
              <a:rPr lang="en-US" sz="2000" dirty="0"/>
              <a:t>D</a:t>
            </a:r>
            <a:r>
              <a:rPr lang="el-GR" sz="2000" dirty="0"/>
              <a:t>3</a:t>
            </a:r>
            <a:r>
              <a:rPr lang="en-US" sz="2000" dirty="0"/>
              <a:t>, R </a:t>
            </a:r>
            <a:r>
              <a:rPr lang="el-GR" sz="2000" dirty="0"/>
              <a:t>και </a:t>
            </a:r>
            <a:r>
              <a:rPr lang="en-US" sz="2000" dirty="0"/>
              <a:t>D</a:t>
            </a:r>
            <a:r>
              <a:rPr lang="el-GR" sz="2000" dirty="0"/>
              <a:t>4 ενώ </a:t>
            </a:r>
            <a:r>
              <a:rPr lang="en-US" sz="2000" dirty="0"/>
              <a:t>D</a:t>
            </a:r>
            <a:r>
              <a:rPr lang="el-GR" sz="2000" dirty="0"/>
              <a:t>1 και</a:t>
            </a:r>
            <a:r>
              <a:rPr lang="en-US" sz="2000" dirty="0"/>
              <a:t> D</a:t>
            </a:r>
            <a:r>
              <a:rPr lang="el-GR" sz="2000" dirty="0"/>
              <a:t>2 είναι σε αποκοπή.</a:t>
            </a:r>
          </a:p>
          <a:p>
            <a:endParaRPr lang="el-GR" sz="2000" dirty="0"/>
          </a:p>
          <a:p>
            <a:r>
              <a:rPr lang="el-GR" sz="2000" dirty="0"/>
              <a:t>Η φορά του ρεύματος στην </a:t>
            </a:r>
            <a:r>
              <a:rPr lang="en-US" sz="2000" dirty="0"/>
              <a:t>R </a:t>
            </a:r>
            <a:r>
              <a:rPr lang="el-GR" sz="2000" dirty="0"/>
              <a:t>είναι πάντα προς την ίδια κατεύθυνση και η υ</a:t>
            </a:r>
            <a:r>
              <a:rPr lang="el-GR" sz="2000" baseline="-25000" dirty="0"/>
              <a:t>ο</a:t>
            </a:r>
            <a:r>
              <a:rPr lang="el-GR" sz="2000" dirty="0"/>
              <a:t> έχει πάντα την ίδια πολικότητα.</a:t>
            </a:r>
            <a:r>
              <a:rPr lang="en-US" sz="2000" dirty="0"/>
              <a:t> </a:t>
            </a:r>
            <a:endParaRPr lang="el-GR" sz="2000" dirty="0"/>
          </a:p>
          <a:p>
            <a:endParaRPr lang="en-US" sz="2000" dirty="0"/>
          </a:p>
        </p:txBody>
      </p:sp>
      <p:pic>
        <p:nvPicPr>
          <p:cNvPr id="17141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44758"/>
            <a:ext cx="4371975" cy="212725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152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15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</p:spPr>
      </p:pic>
      <p:sp>
        <p:nvSpPr>
          <p:cNvPr id="1715207" name="Line 7"/>
          <p:cNvSpPr>
            <a:spLocks noChangeShapeType="1"/>
          </p:cNvSpPr>
          <p:nvPr/>
        </p:nvSpPr>
        <p:spPr bwMode="auto">
          <a:xfrm>
            <a:off x="1066800" y="22860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5208" name="Oval 8"/>
          <p:cNvSpPr>
            <a:spLocks noChangeArrowheads="1"/>
          </p:cNvSpPr>
          <p:nvPr/>
        </p:nvSpPr>
        <p:spPr bwMode="auto">
          <a:xfrm>
            <a:off x="533400" y="3352800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3505200"/>
            <a:ext cx="274638" cy="274638"/>
            <a:chOff x="864" y="3312"/>
            <a:chExt cx="576" cy="576"/>
          </a:xfrm>
        </p:grpSpPr>
        <p:sp>
          <p:nvSpPr>
            <p:cNvPr id="1715210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715211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715212" name="Line 12"/>
          <p:cNvSpPr>
            <a:spLocks noChangeShapeType="1"/>
          </p:cNvSpPr>
          <p:nvPr/>
        </p:nvSpPr>
        <p:spPr bwMode="auto">
          <a:xfrm>
            <a:off x="914400" y="4130675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5213" name="Rectangle 13"/>
          <p:cNvSpPr>
            <a:spLocks noChangeArrowheads="1"/>
          </p:cNvSpPr>
          <p:nvPr/>
        </p:nvSpPr>
        <p:spPr bwMode="auto">
          <a:xfrm>
            <a:off x="9906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5214" name="Line 14"/>
          <p:cNvSpPr>
            <a:spLocks noChangeShapeType="1"/>
          </p:cNvSpPr>
          <p:nvPr/>
        </p:nvSpPr>
        <p:spPr bwMode="auto">
          <a:xfrm rot="5400000">
            <a:off x="6781800" y="35052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5215" name="Text Box 15"/>
          <p:cNvSpPr txBox="1">
            <a:spLocks noChangeArrowheads="1"/>
          </p:cNvSpPr>
          <p:nvPr/>
        </p:nvSpPr>
        <p:spPr bwMode="auto">
          <a:xfrm>
            <a:off x="457200" y="212725"/>
            <a:ext cx="8229600" cy="1006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000" dirty="0">
                <a:solidFill>
                  <a:srgbClr val="FF0000"/>
                </a:solidFill>
              </a:rPr>
              <a:t>Όταν η τάση της </a:t>
            </a:r>
            <a:r>
              <a:rPr lang="en-US" sz="3000" dirty="0">
                <a:solidFill>
                  <a:srgbClr val="FF0000"/>
                </a:solidFill>
              </a:rPr>
              <a:t>ac </a:t>
            </a:r>
            <a:r>
              <a:rPr lang="el-GR" sz="3000" dirty="0">
                <a:solidFill>
                  <a:srgbClr val="FF0000"/>
                </a:solidFill>
              </a:rPr>
              <a:t>είναι </a:t>
            </a:r>
            <a:r>
              <a:rPr lang="el-GR" sz="3000" b="1" dirty="0">
                <a:solidFill>
                  <a:srgbClr val="FF0000"/>
                </a:solidFill>
              </a:rPr>
              <a:t>θετική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1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και η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2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άγουν ενώ 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3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l-GR" sz="3000" i="1" dirty="0">
                <a:solidFill>
                  <a:srgbClr val="FF0000"/>
                </a:solidFill>
              </a:rPr>
              <a:t>και</a:t>
            </a:r>
            <a:r>
              <a:rPr lang="en-US" sz="3000" i="1" dirty="0">
                <a:solidFill>
                  <a:srgbClr val="FF0000"/>
                </a:solidFill>
              </a:rPr>
              <a:t> D</a:t>
            </a:r>
            <a:r>
              <a:rPr lang="en-US" sz="3000" baseline="-25000" dirty="0">
                <a:solidFill>
                  <a:srgbClr val="FF0000"/>
                </a:solidFill>
              </a:rPr>
              <a:t>4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είναι σε αποκοπή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715216" name="Rectangle 16"/>
          <p:cNvSpPr>
            <a:spLocks noChangeArrowheads="1"/>
          </p:cNvSpPr>
          <p:nvPr/>
        </p:nvSpPr>
        <p:spPr bwMode="auto">
          <a:xfrm>
            <a:off x="5867400" y="2819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5217" name="Rectangle 17"/>
          <p:cNvSpPr>
            <a:spLocks noChangeArrowheads="1"/>
          </p:cNvSpPr>
          <p:nvPr/>
        </p:nvSpPr>
        <p:spPr bwMode="auto">
          <a:xfrm>
            <a:off x="7186634" y="4357694"/>
            <a:ext cx="385762" cy="5715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00347 -0.14259 L 0.62414 -0.14722 L 0.76216 0.08264 L 0.48282 0.08032 L 0.6224 0.30787 L -0.00173 0.30787 L -2.77778E-7 2.96296E-6 Z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715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52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162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16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</p:spPr>
      </p:pic>
      <p:sp>
        <p:nvSpPr>
          <p:cNvPr id="1716231" name="Line 7"/>
          <p:cNvSpPr>
            <a:spLocks noChangeShapeType="1"/>
          </p:cNvSpPr>
          <p:nvPr/>
        </p:nvSpPr>
        <p:spPr bwMode="auto">
          <a:xfrm>
            <a:off x="1066800" y="22860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6232" name="Oval 8"/>
          <p:cNvSpPr>
            <a:spLocks noChangeArrowheads="1"/>
          </p:cNvSpPr>
          <p:nvPr/>
        </p:nvSpPr>
        <p:spPr bwMode="auto">
          <a:xfrm>
            <a:off x="533400" y="3352800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3992563"/>
            <a:ext cx="274638" cy="274637"/>
            <a:chOff x="864" y="3312"/>
            <a:chExt cx="576" cy="576"/>
          </a:xfrm>
        </p:grpSpPr>
        <p:sp>
          <p:nvSpPr>
            <p:cNvPr id="1716234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716235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716236" name="Line 12"/>
          <p:cNvSpPr>
            <a:spLocks noChangeShapeType="1"/>
          </p:cNvSpPr>
          <p:nvPr/>
        </p:nvSpPr>
        <p:spPr bwMode="auto">
          <a:xfrm>
            <a:off x="914400" y="36576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6237" name="Rectangle 13"/>
          <p:cNvSpPr>
            <a:spLocks noChangeArrowheads="1"/>
          </p:cNvSpPr>
          <p:nvPr/>
        </p:nvSpPr>
        <p:spPr bwMode="auto">
          <a:xfrm>
            <a:off x="9906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6238" name="Line 14"/>
          <p:cNvSpPr>
            <a:spLocks noChangeShapeType="1"/>
          </p:cNvSpPr>
          <p:nvPr/>
        </p:nvSpPr>
        <p:spPr bwMode="auto">
          <a:xfrm rot="5400000">
            <a:off x="6781800" y="35052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16239" name="Text Box 15"/>
          <p:cNvSpPr txBox="1">
            <a:spLocks noChangeArrowheads="1"/>
          </p:cNvSpPr>
          <p:nvPr/>
        </p:nvSpPr>
        <p:spPr bwMode="auto">
          <a:xfrm>
            <a:off x="457200" y="212725"/>
            <a:ext cx="8229600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000" dirty="0">
                <a:solidFill>
                  <a:srgbClr val="FF0000"/>
                </a:solidFill>
              </a:rPr>
              <a:t>Όταν η τάση της </a:t>
            </a:r>
            <a:r>
              <a:rPr lang="en-US" sz="3000" dirty="0">
                <a:solidFill>
                  <a:srgbClr val="FF0000"/>
                </a:solidFill>
              </a:rPr>
              <a:t>ac </a:t>
            </a:r>
            <a:r>
              <a:rPr lang="el-GR" sz="3000" dirty="0">
                <a:solidFill>
                  <a:srgbClr val="FF0000"/>
                </a:solidFill>
              </a:rPr>
              <a:t>είναι </a:t>
            </a:r>
            <a:r>
              <a:rPr lang="el-GR" sz="3000" b="1" dirty="0">
                <a:solidFill>
                  <a:srgbClr val="FF0000"/>
                </a:solidFill>
              </a:rPr>
              <a:t>αρνητική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l-GR" sz="3000" dirty="0">
                <a:solidFill>
                  <a:srgbClr val="FF0000"/>
                </a:solidFill>
              </a:rPr>
              <a:t>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n-US" sz="3000" baseline="-25000" dirty="0">
                <a:solidFill>
                  <a:srgbClr val="FF0000"/>
                </a:solidFill>
              </a:rPr>
              <a:t>3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και η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l-GR" sz="3000" baseline="-25000" dirty="0">
                <a:solidFill>
                  <a:srgbClr val="FF0000"/>
                </a:solidFill>
              </a:rPr>
              <a:t>4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άγουν ενώ η </a:t>
            </a:r>
            <a:r>
              <a:rPr lang="en-US" sz="3000" i="1" dirty="0">
                <a:solidFill>
                  <a:srgbClr val="FF0000"/>
                </a:solidFill>
              </a:rPr>
              <a:t>D</a:t>
            </a:r>
            <a:r>
              <a:rPr lang="el-GR" sz="3000" baseline="-25000" dirty="0">
                <a:solidFill>
                  <a:srgbClr val="FF0000"/>
                </a:solidFill>
              </a:rPr>
              <a:t>1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l-GR" sz="3000" i="1" dirty="0">
                <a:solidFill>
                  <a:srgbClr val="FF0000"/>
                </a:solidFill>
              </a:rPr>
              <a:t>και η</a:t>
            </a:r>
            <a:r>
              <a:rPr lang="en-US" sz="3000" i="1" dirty="0">
                <a:solidFill>
                  <a:srgbClr val="FF0000"/>
                </a:solidFill>
              </a:rPr>
              <a:t> D</a:t>
            </a:r>
            <a:r>
              <a:rPr lang="el-GR" sz="3000" baseline="-25000" dirty="0">
                <a:solidFill>
                  <a:srgbClr val="FF0000"/>
                </a:solidFill>
              </a:rPr>
              <a:t>2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l-GR" sz="3000" dirty="0">
                <a:solidFill>
                  <a:srgbClr val="FF0000"/>
                </a:solidFill>
              </a:rPr>
              <a:t>είναι σε αποκοπή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716240" name="Rectangle 16"/>
          <p:cNvSpPr>
            <a:spLocks noChangeArrowheads="1"/>
          </p:cNvSpPr>
          <p:nvPr/>
        </p:nvSpPr>
        <p:spPr bwMode="auto">
          <a:xfrm>
            <a:off x="3657600" y="2438400"/>
            <a:ext cx="5334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6241" name="Rectangle 17"/>
          <p:cNvSpPr>
            <a:spLocks noChangeArrowheads="1"/>
          </p:cNvSpPr>
          <p:nvPr/>
        </p:nvSpPr>
        <p:spPr bwMode="auto">
          <a:xfrm>
            <a:off x="5867400" y="4343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6242" name="Rectangle 18"/>
          <p:cNvSpPr>
            <a:spLocks noChangeArrowheads="1"/>
          </p:cNvSpPr>
          <p:nvPr/>
        </p:nvSpPr>
        <p:spPr bwMode="auto">
          <a:xfrm>
            <a:off x="7086600" y="2819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6243" name="Rectangle 19"/>
          <p:cNvSpPr>
            <a:spLocks noChangeArrowheads="1"/>
          </p:cNvSpPr>
          <p:nvPr/>
        </p:nvSpPr>
        <p:spPr bwMode="auto">
          <a:xfrm>
            <a:off x="5943600" y="34290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16244" name="Rectangle 20"/>
          <p:cNvSpPr>
            <a:spLocks noChangeArrowheads="1"/>
          </p:cNvSpPr>
          <p:nvPr/>
        </p:nvSpPr>
        <p:spPr bwMode="auto">
          <a:xfrm>
            <a:off x="6553200" y="3352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364 0.30741 L 0.62223 0.30973 L 0.76025 0.08218 L 0.47917 0.08449 L 0.62049 -0.14537 L -0.00017 -0.14305 L -0.00017 -0.00046 Z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716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Ποιο είναι το πλεονέκτημα της γέφυρας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/>
              <a:t>Δεν χρειάζεται να χωριστεί το πηνίο του μετασχηματιστή</a:t>
            </a:r>
            <a:r>
              <a:rPr lang="en-US" sz="2000" dirty="0"/>
              <a:t>.</a:t>
            </a:r>
            <a:endParaRPr lang="el-GR" sz="2000" dirty="0"/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Ποιο είναι το μειονέκτημα της γέφυρας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/>
              <a:t>Έχει 2 διόδους στη σειρά στη διαδρομή της αγωγής και άρα θα έχουμε υ</a:t>
            </a:r>
            <a:r>
              <a:rPr lang="el-GR" sz="2000" baseline="-25000" dirty="0"/>
              <a:t>0</a:t>
            </a:r>
            <a:r>
              <a:rPr lang="el-GR" sz="2000" dirty="0"/>
              <a:t> μικρότερη από τη υ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l-GR" sz="2000" dirty="0"/>
              <a:t>κατά δύο πτώσεις τάσεις διόδου.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49</a:t>
            </a:fld>
            <a:endParaRPr kumimoji="0"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πλήρους ανόρθωσης με γέφυρα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l-GR" sz="3200" b="1" dirty="0">
                <a:solidFill>
                  <a:srgbClr val="FF0000"/>
                </a:solidFill>
              </a:rPr>
              <a:t>Το εκθετικό μοντέλο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Το εκθετικό μοντέλο παρέχει:</a:t>
            </a:r>
          </a:p>
          <a:p>
            <a:endParaRPr lang="el-GR" sz="2000" dirty="0"/>
          </a:p>
          <a:p>
            <a:pPr lvl="1"/>
            <a:r>
              <a:rPr lang="el-GR" sz="2000" dirty="0"/>
              <a:t>Την πιο </a:t>
            </a:r>
            <a:r>
              <a:rPr lang="el-GR" sz="2000" b="1" dirty="0">
                <a:solidFill>
                  <a:srgbClr val="FF0000"/>
                </a:solidFill>
              </a:rPr>
              <a:t>ακριβή περιγραφή </a:t>
            </a:r>
            <a:r>
              <a:rPr lang="el-GR" sz="2000" dirty="0"/>
              <a:t>της λειτουργίας της διόδου 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l-GR" sz="2000" dirty="0"/>
              <a:t>Είναι από τα </a:t>
            </a:r>
            <a:r>
              <a:rPr lang="el-GR" sz="2000" b="1" dirty="0">
                <a:solidFill>
                  <a:srgbClr val="FF0000"/>
                </a:solidFill>
              </a:rPr>
              <a:t>πιο δύσκολα να εφαρμοστούν </a:t>
            </a:r>
            <a:r>
              <a:rPr lang="el-GR" sz="2000" dirty="0"/>
              <a:t>στην ανάλυση κυκλωμάτων εξαιτίας της μη-γραμμικής φύσης του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948642" cy="704832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ανορθωτή με φίλτρο πυκνωτή – ανορθωτής κορυφής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Η παλλόμενη φύση των τάσεων εξόδου των ανορθωτών τους κάνει ακατάλληλους για </a:t>
            </a:r>
            <a:r>
              <a:rPr lang="en-US" sz="2000" dirty="0"/>
              <a:t>dc</a:t>
            </a:r>
            <a:r>
              <a:rPr lang="el-GR" sz="2000" dirty="0"/>
              <a:t> τροφοδοσία.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l-GR" sz="2000" dirty="0"/>
              <a:t>Για τη μείωση της διακύμανσης στην έξοδο συνδέουμε έναν πυκνωτή (</a:t>
            </a:r>
            <a:r>
              <a:rPr lang="el-GR" sz="2000" b="1" dirty="0"/>
              <a:t>φίλτρο πυκνωτή</a:t>
            </a:r>
            <a:r>
              <a:rPr lang="el-GR" sz="2000" dirty="0"/>
              <a:t>) παράλληλα με την αντίσταση φορτίου στην έξοδο</a:t>
            </a:r>
            <a:r>
              <a:rPr lang="en-US" sz="2000" dirty="0"/>
              <a:t>.</a:t>
            </a:r>
          </a:p>
        </p:txBody>
      </p:sp>
      <p:pic>
        <p:nvPicPr>
          <p:cNvPr id="17182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4306888" cy="390048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91452" cy="49051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ανορθωτή με φίλτρο πυκνωτή</a:t>
            </a:r>
            <a:endParaRPr lang="en-US" sz="3200" dirty="0"/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928670"/>
            <a:ext cx="4281518" cy="5857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#1: </a:t>
            </a:r>
            <a:r>
              <a:rPr lang="el-GR" sz="2000" dirty="0"/>
              <a:t>Υποθέτουμε ιδανική δίοδο. Κατά τη διάρκεια των θετικών </a:t>
            </a:r>
            <a:r>
              <a:rPr lang="el-GR" sz="2000" dirty="0" err="1"/>
              <a:t>ημικύκλων</a:t>
            </a:r>
            <a:r>
              <a:rPr lang="el-GR" sz="2000" dirty="0"/>
              <a:t> η δίοδος είναι σε ορθή πόλωση και άγει, ο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πυκνωτής φορτίζεται (υ</a:t>
            </a:r>
            <a:r>
              <a:rPr lang="el-GR" sz="2000" baseline="-25000" dirty="0">
                <a:solidFill>
                  <a:srgbClr val="FF0000"/>
                </a:solidFill>
              </a:rPr>
              <a:t>0</a:t>
            </a:r>
            <a:r>
              <a:rPr lang="el-GR" sz="2000" dirty="0">
                <a:solidFill>
                  <a:srgbClr val="FF0000"/>
                </a:solidFill>
              </a:rPr>
              <a:t>=υ</a:t>
            </a:r>
            <a:r>
              <a:rPr 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r>
              <a:rPr lang="el-GR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Η τάση στα άκρα της διόδου αυξάνει μέχρι </a:t>
            </a:r>
            <a:r>
              <a:rPr lang="en-US" sz="2000" dirty="0" err="1"/>
              <a:t>V</a:t>
            </a:r>
            <a:r>
              <a:rPr lang="en-US" sz="2000" baseline="-25000" dirty="0" err="1"/>
              <a:t>p</a:t>
            </a:r>
            <a:r>
              <a:rPr lang="el-GR" sz="2000" baseline="-25000" dirty="0"/>
              <a:t> </a:t>
            </a:r>
            <a:r>
              <a:rPr lang="el-GR" sz="2000" dirty="0"/>
              <a:t>ενώ φορτίζεται και ο πυκνωτής.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2000" b="1" dirty="0"/>
              <a:t>βήμα</a:t>
            </a:r>
            <a:r>
              <a:rPr lang="en-US" sz="2000" b="1" dirty="0"/>
              <a:t> #2: </a:t>
            </a:r>
            <a:r>
              <a:rPr lang="el-GR" sz="2000" dirty="0"/>
              <a:t>Κατά τη διάρκεια των αρνητικών </a:t>
            </a:r>
            <a:r>
              <a:rPr lang="el-GR" sz="2000" dirty="0" err="1"/>
              <a:t>ημικύκλων</a:t>
            </a:r>
            <a:r>
              <a:rPr lang="el-GR" sz="2000" dirty="0"/>
              <a:t> </a:t>
            </a:r>
            <a:r>
              <a:rPr lang="en-US" sz="2000" dirty="0"/>
              <a:t>, </a:t>
            </a:r>
            <a:r>
              <a:rPr lang="el-GR" sz="2000" dirty="0"/>
              <a:t>η δίοδος είναι ανάστροφα πολωμένη </a:t>
            </a:r>
            <a:r>
              <a:rPr lang="en-US" sz="2000" dirty="0"/>
              <a:t>(</a:t>
            </a:r>
            <a:r>
              <a:rPr lang="el-GR" sz="2000" dirty="0"/>
              <a:t>αποκοπή</a:t>
            </a:r>
            <a:r>
              <a:rPr lang="en-US" sz="2000" dirty="0"/>
              <a:t>), </a:t>
            </a:r>
            <a:r>
              <a:rPr lang="el-GR" sz="2000" dirty="0"/>
              <a:t>αλλά η τάση παραμένει </a:t>
            </a:r>
            <a:r>
              <a:rPr lang="en-US" sz="2000" dirty="0" err="1"/>
              <a:t>V</a:t>
            </a:r>
            <a:r>
              <a:rPr lang="en-US" sz="2000" baseline="-25000" dirty="0" err="1"/>
              <a:t>p</a:t>
            </a:r>
            <a:r>
              <a:rPr lang="en-US" sz="2000" dirty="0"/>
              <a:t>. </a:t>
            </a:r>
            <a:r>
              <a:rPr lang="el-GR" sz="2000" dirty="0"/>
              <a:t>Θεωρητικά η τάση στα άκρα του πυκνωτή θα τον διατηρεί φορτισμένο επ’ άπειρο γιατί ο </a:t>
            </a:r>
            <a:r>
              <a:rPr lang="el-GR" sz="2000" dirty="0">
                <a:solidFill>
                  <a:srgbClr val="FF0000"/>
                </a:solidFill>
              </a:rPr>
              <a:t>πυκνωτής δεν έχει τρόπο να εκφορτιστεί γιατί δεν υπάρχει συνδεδεμένη αντίσταση στο κύκλωμα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l-GR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7193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4306888" cy="390048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85794"/>
            <a:ext cx="4305300" cy="58579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l-GR" sz="2000" dirty="0"/>
              <a:t>Μια πιο ρεαλιστική περίπτωση περιλαμβάνει και μια </a:t>
            </a:r>
            <a:r>
              <a:rPr lang="en-US" sz="2000" dirty="0"/>
              <a:t>R </a:t>
            </a:r>
            <a:r>
              <a:rPr lang="el-GR" sz="2000" dirty="0"/>
              <a:t> παράλληλα με τον πυκνωτή.</a:t>
            </a:r>
          </a:p>
          <a:p>
            <a:endParaRPr lang="el-GR" sz="2000" dirty="0"/>
          </a:p>
          <a:p>
            <a:r>
              <a:rPr lang="el-GR" sz="2000" dirty="0"/>
              <a:t>Όπως και πριν ο πυκνωτής φορτίζεται ως τη μέγιστη τιμή της εισόδου </a:t>
            </a:r>
            <a:r>
              <a:rPr lang="en-US" sz="2000" dirty="0" err="1"/>
              <a:t>V</a:t>
            </a:r>
            <a:r>
              <a:rPr lang="en-US" sz="2000" baseline="-25000" dirty="0" err="1"/>
              <a:t>p</a:t>
            </a:r>
            <a:r>
              <a:rPr lang="en-US" sz="2000" dirty="0"/>
              <a:t> </a:t>
            </a:r>
            <a:r>
              <a:rPr lang="el-GR" sz="2000" dirty="0"/>
              <a:t>–η δίοδος πηγαίνει στην αποκοπή και ο πυκνωτής αποφορτίζεται μέσα από την </a:t>
            </a:r>
            <a:r>
              <a:rPr lang="en-US" sz="2000" dirty="0"/>
              <a:t>R</a:t>
            </a:r>
            <a:r>
              <a:rPr lang="el-GR" sz="2000" dirty="0"/>
              <a:t>.</a:t>
            </a:r>
          </a:p>
          <a:p>
            <a:endParaRPr lang="el-GR" sz="2000" dirty="0"/>
          </a:p>
          <a:p>
            <a:r>
              <a:rPr lang="el-GR" sz="2000" dirty="0"/>
              <a:t>Για να εμποδίσουμε την υπερβολική μείωση της τάσης εξόδου κατά την εκφόρτιση θα πρέπει να επιλέξουμε την </a:t>
            </a:r>
            <a:r>
              <a:rPr lang="en-US" sz="2000" dirty="0"/>
              <a:t>C </a:t>
            </a:r>
            <a:r>
              <a:rPr lang="el-GR" sz="2000" dirty="0"/>
              <a:t>έτσι ώστε </a:t>
            </a:r>
            <a:r>
              <a:rPr lang="en-US" sz="2000" dirty="0"/>
              <a:t>RC =</a:t>
            </a:r>
            <a:r>
              <a:rPr lang="el-GR" sz="2000" dirty="0"/>
              <a:t>τ να είναι πολύ μεγαλύτερη από το χρόνο </a:t>
            </a:r>
            <a:r>
              <a:rPr lang="el-GR" sz="2000" dirty="0" err="1"/>
              <a:t>εκφόρτισης</a:t>
            </a:r>
            <a:r>
              <a:rPr lang="el-GR" sz="2000" dirty="0"/>
              <a:t>. </a:t>
            </a:r>
            <a:endParaRPr lang="en-US" sz="2000" dirty="0"/>
          </a:p>
        </p:txBody>
      </p:sp>
      <p:pic>
        <p:nvPicPr>
          <p:cNvPr id="1721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4343400" cy="27146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52</a:t>
            </a:fld>
            <a:endParaRPr kumimoji="0"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91452" cy="49051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ανορθωτή με φίλτρο πυκνωτή</a:t>
            </a:r>
            <a:endParaRPr lang="en-US" sz="3200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2984"/>
            <a:ext cx="4305300" cy="4953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2000" dirty="0"/>
              <a:t>Υπολογισμός των τάσεων</a:t>
            </a:r>
            <a:endParaRPr lang="en-US" sz="2000" dirty="0"/>
          </a:p>
        </p:txBody>
      </p:sp>
      <p:pic>
        <p:nvPicPr>
          <p:cNvPr id="1809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9325" y="3505200"/>
            <a:ext cx="4003675" cy="2503488"/>
          </a:xfrm>
          <a:prstGeom prst="rect">
            <a:avLst/>
          </a:prstGeom>
          <a:noFill/>
        </p:spPr>
      </p:pic>
      <p:sp>
        <p:nvSpPr>
          <p:cNvPr id="1809413" name="Text Box 5"/>
          <p:cNvSpPr txBox="1">
            <a:spLocks noChangeArrowheads="1"/>
          </p:cNvSpPr>
          <p:nvPr/>
        </p:nvSpPr>
        <p:spPr bwMode="auto">
          <a:xfrm>
            <a:off x="5562600" y="59436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solidFill>
                  <a:srgbClr val="FF0000"/>
                </a:solidFill>
              </a:rPr>
              <a:t>Κατάσταση </a:t>
            </a:r>
            <a:r>
              <a:rPr lang="en-US" dirty="0">
                <a:solidFill>
                  <a:srgbClr val="FF0000"/>
                </a:solidFill>
              </a:rPr>
              <a:t>#2</a:t>
            </a:r>
          </a:p>
        </p:txBody>
      </p:sp>
      <p:sp>
        <p:nvSpPr>
          <p:cNvPr id="1809414" name="Rectangle 6"/>
          <p:cNvSpPr>
            <a:spLocks noChangeArrowheads="1"/>
          </p:cNvSpPr>
          <p:nvPr/>
        </p:nvSpPr>
        <p:spPr bwMode="auto">
          <a:xfrm>
            <a:off x="4572000" y="3581400"/>
            <a:ext cx="2057400" cy="23622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809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850" y="400050"/>
            <a:ext cx="3994150" cy="2495550"/>
          </a:xfrm>
          <a:prstGeom prst="rect">
            <a:avLst/>
          </a:prstGeom>
          <a:noFill/>
        </p:spPr>
      </p:pic>
      <p:sp>
        <p:nvSpPr>
          <p:cNvPr id="1809416" name="Text Box 8"/>
          <p:cNvSpPr txBox="1">
            <a:spLocks noChangeArrowheads="1"/>
          </p:cNvSpPr>
          <p:nvPr/>
        </p:nvSpPr>
        <p:spPr bwMode="auto">
          <a:xfrm>
            <a:off x="5562600" y="28956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solidFill>
                  <a:srgbClr val="FF0000"/>
                </a:solidFill>
              </a:rPr>
              <a:t>Κατάσταση </a:t>
            </a:r>
            <a:r>
              <a:rPr lang="en-US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1809417" name="Rectangle 9"/>
          <p:cNvSpPr>
            <a:spLocks noChangeArrowheads="1"/>
          </p:cNvSpPr>
          <p:nvPr/>
        </p:nvSpPr>
        <p:spPr bwMode="auto">
          <a:xfrm>
            <a:off x="0" y="6096000"/>
            <a:ext cx="45720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graphicFrame>
        <p:nvGraphicFramePr>
          <p:cNvPr id="180941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022350" y="4114800"/>
          <a:ext cx="25590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" name="Equation" r:id="rId4" imgW="914400" imgH="800100" progId="">
                  <p:embed/>
                </p:oleObj>
              </mc:Choice>
              <mc:Fallback>
                <p:oleObj name="Equation" r:id="rId4" imgW="914400" imgH="800100" progId="">
                  <p:embed/>
                  <p:pic>
                    <p:nvPicPr>
                      <p:cNvPr id="0" name="Picture 6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114800"/>
                        <a:ext cx="25590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9" name="Line 11"/>
          <p:cNvSpPr>
            <a:spLocks noChangeShapeType="1"/>
          </p:cNvSpPr>
          <p:nvPr/>
        </p:nvSpPr>
        <p:spPr bwMode="auto">
          <a:xfrm flipV="1">
            <a:off x="3581400" y="2286000"/>
            <a:ext cx="14478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809420" name="Line 12"/>
          <p:cNvSpPr>
            <a:spLocks noChangeShapeType="1"/>
          </p:cNvSpPr>
          <p:nvPr/>
        </p:nvSpPr>
        <p:spPr bwMode="auto">
          <a:xfrm flipV="1">
            <a:off x="3505200" y="5029200"/>
            <a:ext cx="2971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809421" name="Rectangle 13"/>
          <p:cNvSpPr>
            <a:spLocks noChangeArrowheads="1"/>
          </p:cNvSpPr>
          <p:nvPr/>
        </p:nvSpPr>
        <p:spPr bwMode="auto">
          <a:xfrm>
            <a:off x="6629400" y="3886200"/>
            <a:ext cx="381000" cy="381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809422" name="Rectangle 14"/>
          <p:cNvSpPr>
            <a:spLocks noChangeArrowheads="1"/>
          </p:cNvSpPr>
          <p:nvPr/>
        </p:nvSpPr>
        <p:spPr bwMode="auto">
          <a:xfrm>
            <a:off x="6629400" y="5638800"/>
            <a:ext cx="381000" cy="3810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91452" cy="49051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Κύκλωμα ανορθωτή με φίλτρο πυκνωτή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0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809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0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809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0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19" grpId="0" animBg="1"/>
      <p:bldP spid="1809419" grpId="1" animBg="1"/>
      <p:bldP spid="1809419" grpId="2" animBg="1"/>
      <p:bldP spid="1809419" grpId="3" animBg="1"/>
      <p:bldP spid="1809419" grpId="4" animBg="1"/>
      <p:bldP spid="1809420" grpId="0" animBg="1"/>
      <p:bldP spid="1809420" grpId="1" animBg="1"/>
      <p:bldP spid="1809420" grpId="2" animBg="1"/>
      <p:bldP spid="1809420" grpId="3" animBg="1"/>
      <p:bldP spid="1809420" grpId="4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2441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24420" name="Picture 4" descr="se04F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"/>
            <a:ext cx="8697913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2442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7325" y="152400"/>
          <a:ext cx="263207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5" imgW="876300" imgH="800100" progId="">
                  <p:embed/>
                </p:oleObj>
              </mc:Choice>
              <mc:Fallback>
                <p:oleObj name="Equation" r:id="rId5" imgW="876300" imgH="800100" progId="">
                  <p:embed/>
                  <p:pic>
                    <p:nvPicPr>
                      <p:cNvPr id="0" name="Picture 6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152400"/>
                        <a:ext cx="2632075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4423" name="Rectangle 7"/>
          <p:cNvSpPr>
            <a:spLocks noChangeArrowheads="1"/>
          </p:cNvSpPr>
          <p:nvPr/>
        </p:nvSpPr>
        <p:spPr bwMode="auto">
          <a:xfrm>
            <a:off x="3810000" y="304800"/>
            <a:ext cx="228600" cy="51054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24424" name="Rectangle 8"/>
          <p:cNvSpPr>
            <a:spLocks noChangeArrowheads="1"/>
          </p:cNvSpPr>
          <p:nvPr/>
        </p:nvSpPr>
        <p:spPr bwMode="auto">
          <a:xfrm>
            <a:off x="6096000" y="304800"/>
            <a:ext cx="228600" cy="51054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24425" name="Rectangle 9"/>
          <p:cNvSpPr>
            <a:spLocks noChangeArrowheads="1"/>
          </p:cNvSpPr>
          <p:nvPr/>
        </p:nvSpPr>
        <p:spPr bwMode="auto">
          <a:xfrm>
            <a:off x="4038600" y="304800"/>
            <a:ext cx="2057400" cy="5105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24426" name="Rectangle 10"/>
          <p:cNvSpPr>
            <a:spLocks noChangeArrowheads="1"/>
          </p:cNvSpPr>
          <p:nvPr/>
        </p:nvSpPr>
        <p:spPr bwMode="auto">
          <a:xfrm>
            <a:off x="6324600" y="304800"/>
            <a:ext cx="2057400" cy="5105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24427" name="Rectangle 11"/>
          <p:cNvSpPr>
            <a:spLocks noChangeArrowheads="1"/>
          </p:cNvSpPr>
          <p:nvPr/>
        </p:nvSpPr>
        <p:spPr bwMode="auto">
          <a:xfrm>
            <a:off x="228600" y="3657600"/>
            <a:ext cx="1219200" cy="17526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724428" name="Line 12"/>
          <p:cNvSpPr>
            <a:spLocks noChangeShapeType="1"/>
          </p:cNvSpPr>
          <p:nvPr/>
        </p:nvSpPr>
        <p:spPr bwMode="auto">
          <a:xfrm>
            <a:off x="2667000" y="914400"/>
            <a:ext cx="1143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24429" name="Line 13"/>
          <p:cNvSpPr>
            <a:spLocks noChangeShapeType="1"/>
          </p:cNvSpPr>
          <p:nvPr/>
        </p:nvSpPr>
        <p:spPr bwMode="auto">
          <a:xfrm>
            <a:off x="2895600" y="19050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24430" name="Rectangle 2"/>
          <p:cNvSpPr>
            <a:spLocks noChangeArrowheads="1"/>
          </p:cNvSpPr>
          <p:nvPr/>
        </p:nvSpPr>
        <p:spPr bwMode="auto">
          <a:xfrm>
            <a:off x="304800" y="5715000"/>
            <a:ext cx="85344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dirty="0" err="1"/>
              <a:t>Κυματομορφές</a:t>
            </a:r>
            <a:r>
              <a:rPr lang="el-GR" dirty="0"/>
              <a:t> τάσης και ρεύματος με </a:t>
            </a:r>
            <a:r>
              <a:rPr lang="en-US" i="1" dirty="0"/>
              <a:t>RC</a:t>
            </a:r>
            <a:r>
              <a:rPr lang="en-US" dirty="0"/>
              <a:t> &gt;&gt; </a:t>
            </a:r>
            <a:r>
              <a:rPr lang="el-GR" i="1" dirty="0"/>
              <a:t>τ</a:t>
            </a:r>
            <a:r>
              <a:rPr lang="en-US" dirty="0"/>
              <a:t>.  </a:t>
            </a:r>
            <a:r>
              <a:rPr lang="el-GR" dirty="0"/>
              <a:t>Η δίοδος θεωρείται ιδανική</a:t>
            </a:r>
            <a:r>
              <a:rPr lang="en-US" dirty="0"/>
              <a:t>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8575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r</a:t>
            </a:r>
            <a:r>
              <a:rPr lang="en-US" dirty="0"/>
              <a:t>: </a:t>
            </a:r>
            <a:r>
              <a:rPr lang="el-GR" dirty="0"/>
              <a:t>τάση κυματισμού (πολύ μικρή)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10" presetClass="exit" presetSubtype="0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72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72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72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0" presetID="10" presetClass="exit" presetSubtype="0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72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72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72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72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4423" grpId="0" animBg="1"/>
      <p:bldP spid="1724423" grpId="1" animBg="1"/>
      <p:bldP spid="1724423" grpId="2" animBg="1"/>
      <p:bldP spid="1724423" grpId="3" animBg="1"/>
      <p:bldP spid="1724423" grpId="4" animBg="1"/>
      <p:bldP spid="1724423" grpId="5" animBg="1"/>
      <p:bldP spid="1724424" grpId="0" animBg="1"/>
      <p:bldP spid="1724424" grpId="1" animBg="1"/>
      <p:bldP spid="1724424" grpId="2" animBg="1"/>
      <p:bldP spid="1724424" grpId="3" animBg="1"/>
      <p:bldP spid="1724424" grpId="4" animBg="1"/>
      <p:bldP spid="1724424" grpId="5" animBg="1"/>
      <p:bldP spid="1724425" grpId="0" animBg="1"/>
      <p:bldP spid="1724425" grpId="1" animBg="1"/>
      <p:bldP spid="1724425" grpId="2" animBg="1"/>
      <p:bldP spid="1724425" grpId="3" animBg="1"/>
      <p:bldP spid="1724425" grpId="4" animBg="1"/>
      <p:bldP spid="1724425" grpId="5" animBg="1"/>
      <p:bldP spid="1724426" grpId="0" animBg="1"/>
      <p:bldP spid="1724426" grpId="1" animBg="1"/>
      <p:bldP spid="1724426" grpId="2" animBg="1"/>
      <p:bldP spid="1724426" grpId="3" animBg="1"/>
      <p:bldP spid="1724426" grpId="4" animBg="1"/>
      <p:bldP spid="1724426" grpId="5" animBg="1"/>
      <p:bldP spid="1724427" grpId="0" animBg="1"/>
      <p:bldP spid="1724427" grpId="1" animBg="1"/>
      <p:bldP spid="1724427" grpId="2" animBg="1"/>
      <p:bldP spid="1724427" grpId="3" animBg="1"/>
      <p:bldP spid="1724427" grpId="4" animBg="1"/>
      <p:bldP spid="1724427" grpId="5" animBg="1"/>
      <p:bldP spid="1724428" grpId="0" animBg="1"/>
      <p:bldP spid="1724428" grpId="1" animBg="1"/>
      <p:bldP spid="1724428" grpId="2" animBg="1"/>
      <p:bldP spid="1724428" grpId="3" animBg="1"/>
      <p:bldP spid="1724428" grpId="4" animBg="1"/>
      <p:bldP spid="1724428" grpId="5" animBg="1"/>
      <p:bldP spid="1724429" grpId="0" animBg="1"/>
      <p:bldP spid="1724429" grpId="1" animBg="1"/>
      <p:bldP spid="1724429" grpId="2" animBg="1"/>
      <p:bldP spid="1724429" grpId="3" animBg="1"/>
      <p:bldP spid="1724429" grpId="4" animBg="1"/>
      <p:bldP spid="1724429" grpId="5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Κυκλώματα περιορισμού ή ψαλιδισμού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34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142984"/>
            <a:ext cx="4419600" cy="5500726"/>
          </a:xfrm>
        </p:spPr>
        <p:txBody>
          <a:bodyPr>
            <a:normAutofit/>
          </a:bodyPr>
          <a:lstStyle/>
          <a:p>
            <a:pPr marL="363538" indent="-363538">
              <a:lnSpc>
                <a:spcPct val="90000"/>
              </a:lnSpc>
            </a:pPr>
            <a:r>
              <a:rPr lang="el-GR" sz="2000" dirty="0"/>
              <a:t>Για εισόδους σε συγκεκριμένο πεδίο τιμών </a:t>
            </a:r>
            <a:r>
              <a:rPr lang="en-US" sz="2000" dirty="0"/>
              <a:t>L-/K</a:t>
            </a:r>
            <a:r>
              <a:rPr lang="en-US" sz="2000" dirty="0">
                <a:sym typeface="Symbol"/>
              </a:rPr>
              <a:t></a:t>
            </a:r>
            <a:r>
              <a:rPr lang="el-GR" sz="2000" dirty="0">
                <a:sym typeface="Symbol"/>
              </a:rPr>
              <a:t>υ</a:t>
            </a:r>
            <a:r>
              <a:rPr lang="el-GR" sz="2000" baseline="-25000" dirty="0">
                <a:sym typeface="Symbol"/>
              </a:rPr>
              <a:t>Ι</a:t>
            </a:r>
            <a:r>
              <a:rPr lang="en-US" sz="2000" dirty="0">
                <a:sym typeface="Symbol"/>
              </a:rPr>
              <a:t> L+/K, o </a:t>
            </a:r>
            <a:r>
              <a:rPr lang="el-GR" sz="2000" dirty="0">
                <a:sym typeface="Symbol"/>
              </a:rPr>
              <a:t>ψαλιδιστής συμπεριφέρεται ως γραμμικό κύκλωμα παρέχοντας έξοδο ανάλογη με την είσοδο ενώ έξω από τα όρια η τάση ψαλιδίζεται ή αλλιώς προσδένεται στο ανώτερο και το κατώτατο όριο.</a:t>
            </a:r>
          </a:p>
          <a:p>
            <a:pPr marL="363538" indent="-363538">
              <a:lnSpc>
                <a:spcPct val="90000"/>
              </a:lnSpc>
            </a:pPr>
            <a:endParaRPr lang="el-GR" sz="2000" dirty="0">
              <a:sym typeface="Symbol"/>
            </a:endParaRPr>
          </a:p>
          <a:p>
            <a:pPr marL="363538" indent="-363538">
              <a:lnSpc>
                <a:spcPct val="90000"/>
              </a:lnSpc>
            </a:pPr>
            <a:r>
              <a:rPr lang="el-GR" sz="2000" dirty="0">
                <a:sym typeface="Symbol"/>
              </a:rPr>
              <a:t>Διπλός ή μονός περιοριστής.</a:t>
            </a:r>
          </a:p>
          <a:p>
            <a:pPr marL="363538" indent="-363538">
              <a:lnSpc>
                <a:spcPct val="90000"/>
              </a:lnSpc>
            </a:pPr>
            <a:endParaRPr lang="el-GR" sz="2000" dirty="0">
              <a:sym typeface="Symbol"/>
            </a:endParaRPr>
          </a:p>
          <a:p>
            <a:pPr marL="363538" indent="-363538">
              <a:lnSpc>
                <a:spcPct val="90000"/>
              </a:lnSpc>
            </a:pPr>
            <a:r>
              <a:rPr lang="el-GR" sz="2000" dirty="0">
                <a:sym typeface="Symbol"/>
              </a:rPr>
              <a:t>Τα κυκλώματα αυτά βρίσκουν εφαρμογές σε ποικιλία συστημάτων ανάλυσης σήματος (π.χ. τάση προστασία από κατάρρευση)</a:t>
            </a:r>
            <a:endParaRPr lang="en-US" sz="2000" dirty="0"/>
          </a:p>
        </p:txBody>
      </p:sp>
      <p:pic>
        <p:nvPicPr>
          <p:cNvPr id="1734660" name="Picture 4" descr="se04F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142984"/>
            <a:ext cx="343217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4662" name="Line 6"/>
          <p:cNvSpPr>
            <a:spLocks noChangeShapeType="1"/>
          </p:cNvSpPr>
          <p:nvPr/>
        </p:nvSpPr>
        <p:spPr bwMode="auto">
          <a:xfrm flipH="1">
            <a:off x="5181600" y="1643050"/>
            <a:ext cx="3429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34663" name="Line 7"/>
          <p:cNvSpPr>
            <a:spLocks noChangeShapeType="1"/>
          </p:cNvSpPr>
          <p:nvPr/>
        </p:nvSpPr>
        <p:spPr bwMode="auto">
          <a:xfrm flipH="1">
            <a:off x="5181600" y="4071942"/>
            <a:ext cx="3429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55</a:t>
            </a:fld>
            <a:endParaRPr kumimoji="0" lang="en-US" dirty="0"/>
          </a:p>
        </p:txBody>
      </p:sp>
      <p:pic>
        <p:nvPicPr>
          <p:cNvPr id="9" name="Picture 4" descr="se04F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572008"/>
            <a:ext cx="3643306" cy="18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34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73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662" grpId="0" animBg="1"/>
      <p:bldP spid="1734662" grpId="1" animBg="1"/>
      <p:bldP spid="1734662" grpId="2" animBg="1"/>
      <p:bldP spid="1734662" grpId="3" animBg="1"/>
      <p:bldP spid="1734662" grpId="4" animBg="1"/>
      <p:bldP spid="1734662" grpId="5" animBg="1"/>
      <p:bldP spid="1734663" grpId="0" animBg="1"/>
      <p:bldP spid="1734663" grpId="1" animBg="1"/>
      <p:bldP spid="1734663" grpId="2" animBg="1"/>
      <p:bldP spid="1734663" grpId="3" animBg="1"/>
      <p:bldP spid="1734663" grpId="4" animBg="1"/>
      <p:bldP spid="1734663" grpId="5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3773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1737733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096000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7734" name="Rectangle 2"/>
          <p:cNvSpPr>
            <a:spLocks noChangeArrowheads="1"/>
          </p:cNvSpPr>
          <p:nvPr/>
        </p:nvSpPr>
        <p:spPr bwMode="auto">
          <a:xfrm>
            <a:off x="323528" y="6248400"/>
            <a:ext cx="8591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dirty="0"/>
              <a:t>Κυκλώματα ψαλιδισμού (με χρήση του μοντέλου σταθερής τάσης)</a:t>
            </a:r>
            <a:endParaRPr lang="en-US" dirty="0"/>
          </a:p>
        </p:txBody>
      </p:sp>
      <p:sp>
        <p:nvSpPr>
          <p:cNvPr id="1737735" name="Text Box 7"/>
          <p:cNvSpPr txBox="1">
            <a:spLocks noChangeArrowheads="1"/>
          </p:cNvSpPr>
          <p:nvPr/>
        </p:nvSpPr>
        <p:spPr bwMode="auto">
          <a:xfrm>
            <a:off x="152400" y="152400"/>
            <a:ext cx="2286000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rgbClr val="FF0000"/>
                </a:solidFill>
              </a:rPr>
              <a:t>Απλός ψαλιδιστής χρησιμοποιεί 1 δίοδο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37736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228600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rgbClr val="FF0000"/>
                </a:solidFill>
              </a:rPr>
              <a:t>Διπλός ψαλιδιστής χρησιμοποιεί 2 διόδους αντίθετης πολικότητας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37737" name="Text Box 9"/>
          <p:cNvSpPr txBox="1">
            <a:spLocks noChangeArrowheads="1"/>
          </p:cNvSpPr>
          <p:nvPr/>
        </p:nvSpPr>
        <p:spPr bwMode="auto">
          <a:xfrm>
            <a:off x="152400" y="2971800"/>
            <a:ext cx="228600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rgbClr val="FF0000"/>
                </a:solidFill>
              </a:rPr>
              <a:t>Η γραμμική περιοχή μπορεί να ελεγχθεί με τη χρήση διόδων και </a:t>
            </a:r>
            <a:r>
              <a:rPr lang="en-US" sz="1600" dirty="0">
                <a:solidFill>
                  <a:srgbClr val="FF0000"/>
                </a:solidFill>
              </a:rPr>
              <a:t>dc </a:t>
            </a:r>
            <a:r>
              <a:rPr lang="el-GR" sz="1600" dirty="0">
                <a:solidFill>
                  <a:srgbClr val="FF0000"/>
                </a:solidFill>
              </a:rPr>
              <a:t>πηγών σε σειρά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37738" name="Text Box 10"/>
          <p:cNvSpPr txBox="1">
            <a:spLocks noChangeArrowheads="1"/>
          </p:cNvSpPr>
          <p:nvPr/>
        </p:nvSpPr>
        <p:spPr bwMode="auto">
          <a:xfrm>
            <a:off x="152400" y="4572000"/>
            <a:ext cx="228600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rgbClr val="FF0000"/>
                </a:solidFill>
              </a:rPr>
              <a:t>Δίοδοι </a:t>
            </a:r>
            <a:r>
              <a:rPr lang="en-US" sz="1600" dirty="0">
                <a:solidFill>
                  <a:srgbClr val="FF0000"/>
                </a:solidFill>
              </a:rPr>
              <a:t>zener </a:t>
            </a:r>
            <a:r>
              <a:rPr lang="el-GR" sz="1600" dirty="0">
                <a:solidFill>
                  <a:srgbClr val="FF0000"/>
                </a:solidFill>
              </a:rPr>
              <a:t>χρησιμοποιούνται για να πετύχουμε ομαλότερο ψαλιδισμό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37739" name="Line 11"/>
          <p:cNvSpPr>
            <a:spLocks noChangeShapeType="1"/>
          </p:cNvSpPr>
          <p:nvPr/>
        </p:nvSpPr>
        <p:spPr bwMode="auto">
          <a:xfrm>
            <a:off x="2514600" y="685800"/>
            <a:ext cx="914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37740" name="Line 12"/>
          <p:cNvSpPr>
            <a:spLocks noChangeShapeType="1"/>
          </p:cNvSpPr>
          <p:nvPr/>
        </p:nvSpPr>
        <p:spPr bwMode="auto">
          <a:xfrm>
            <a:off x="2590800" y="2057400"/>
            <a:ext cx="838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37741" name="Line 13"/>
          <p:cNvSpPr>
            <a:spLocks noChangeShapeType="1"/>
          </p:cNvSpPr>
          <p:nvPr/>
        </p:nvSpPr>
        <p:spPr bwMode="auto">
          <a:xfrm flipV="1">
            <a:off x="2590800" y="3352800"/>
            <a:ext cx="434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737742" name="Line 14"/>
          <p:cNvSpPr>
            <a:spLocks noChangeShapeType="1"/>
          </p:cNvSpPr>
          <p:nvPr/>
        </p:nvSpPr>
        <p:spPr bwMode="auto">
          <a:xfrm>
            <a:off x="2514600" y="52578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56</a:t>
            </a:fld>
            <a:endParaRPr kumimoji="0"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086"/>
            <a:ext cx="11525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606"/>
            <a:ext cx="962744" cy="109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2450"/>
            <a:ext cx="1289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0" presetClass="exit" presetSubtype="0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0" presetClass="entr" presetSubtype="0" fill="hold" grpId="6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0"/>
                            </p:stCondLst>
                            <p:childTnLst>
                              <p:par>
                                <p:cTn id="96" presetID="10" presetClass="exit" presetSubtype="0" fill="hold" grpId="7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10" presetClass="entr" presetSubtype="0" fill="hold" grpId="8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2" presetID="10" presetClass="exit" presetSubtype="0" fill="hold" grpId="9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0"/>
                                        <p:tgtEl>
                                          <p:spTgt spid="1737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0"/>
                                        <p:tgtEl>
                                          <p:spTgt spid="173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739" grpId="0" animBg="1"/>
      <p:bldP spid="1737739" grpId="1" animBg="1"/>
      <p:bldP spid="1737739" grpId="2" animBg="1"/>
      <p:bldP spid="1737739" grpId="3" animBg="1"/>
      <p:bldP spid="1737739" grpId="4" animBg="1"/>
      <p:bldP spid="1737739" grpId="5" animBg="1"/>
      <p:bldP spid="1737739" grpId="6" animBg="1"/>
      <p:bldP spid="1737739" grpId="7" animBg="1"/>
      <p:bldP spid="1737739" grpId="8" animBg="1"/>
      <p:bldP spid="1737739" grpId="9" animBg="1"/>
      <p:bldP spid="1737740" grpId="0" animBg="1"/>
      <p:bldP spid="1737740" grpId="1" animBg="1"/>
      <p:bldP spid="1737740" grpId="2" animBg="1"/>
      <p:bldP spid="1737740" grpId="3" animBg="1"/>
      <p:bldP spid="1737740" grpId="4" animBg="1"/>
      <p:bldP spid="1737740" grpId="5" animBg="1"/>
      <p:bldP spid="1737740" grpId="6" animBg="1"/>
      <p:bldP spid="1737740" grpId="7" animBg="1"/>
      <p:bldP spid="1737740" grpId="8" animBg="1"/>
      <p:bldP spid="1737740" grpId="9" animBg="1"/>
      <p:bldP spid="1737741" grpId="0" animBg="1"/>
      <p:bldP spid="1737741" grpId="1" animBg="1"/>
      <p:bldP spid="1737741" grpId="2" animBg="1"/>
      <p:bldP spid="1737741" grpId="3" animBg="1"/>
      <p:bldP spid="1737741" grpId="4" animBg="1"/>
      <p:bldP spid="1737741" grpId="5" animBg="1"/>
      <p:bldP spid="1737741" grpId="6" animBg="1"/>
      <p:bldP spid="1737741" grpId="7" animBg="1"/>
      <p:bldP spid="1737741" grpId="8" animBg="1"/>
      <p:bldP spid="1737741" grpId="9" animBg="1"/>
      <p:bldP spid="1737742" grpId="0" animBg="1"/>
      <p:bldP spid="1737742" grpId="1" animBg="1"/>
      <p:bldP spid="1737742" grpId="2" animBg="1"/>
      <p:bldP spid="1737742" grpId="3" animBg="1"/>
      <p:bldP spid="1737742" grpId="4" animBg="1"/>
      <p:bldP spid="1737742" grpId="5" animBg="1"/>
      <p:bldP spid="1737742" grpId="6" animBg="1"/>
      <p:bldP spid="1737742" grpId="7" animBg="1"/>
      <p:bldP spid="1737742" grpId="8" animBg="1"/>
      <p:bldP spid="1737742" grpId="9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2" y="116632"/>
            <a:ext cx="4752528" cy="776270"/>
          </a:xfrm>
        </p:spPr>
        <p:txBody>
          <a:bodyPr>
            <a:noAutofit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Εκθετικό μοντέλο- Περιοχή ορθής πόλωσης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Object 3"/>
              <p:cNvSpPr txBox="1"/>
              <p:nvPr/>
            </p:nvSpPr>
            <p:spPr bwMode="auto">
              <a:xfrm>
                <a:off x="277812" y="2968626"/>
                <a:ext cx="4582219" cy="923330"/>
              </a:xfrm>
              <a:prstGeom prst="rect">
                <a:avLst/>
              </a:prstGeom>
              <a:noFill/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10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12" y="2968626"/>
                <a:ext cx="458221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6666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000628" y="1052736"/>
            <a:ext cx="4143372" cy="300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V</a:t>
            </a:r>
            <a:r>
              <a:rPr lang="en-US" sz="1600" baseline="-25000" dirty="0"/>
              <a:t>T</a:t>
            </a:r>
            <a:r>
              <a:rPr lang="en-US" sz="1600" dirty="0"/>
              <a:t>=kT/q= </a:t>
            </a:r>
            <a:r>
              <a:rPr lang="el-GR" sz="1600" dirty="0"/>
              <a:t>Θερμική τάση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T</a:t>
            </a:r>
            <a:r>
              <a:rPr lang="en-US" sz="1600" dirty="0"/>
              <a:t>=0,025 V </a:t>
            </a:r>
            <a:r>
              <a:rPr lang="el-GR" sz="1600" dirty="0"/>
              <a:t>σε θερμοκρασία δωματίου)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k=</a:t>
            </a:r>
            <a:r>
              <a:rPr lang="el-GR" sz="1600" dirty="0"/>
              <a:t>σταθερά </a:t>
            </a:r>
            <a:r>
              <a:rPr lang="en-US" sz="1600" dirty="0"/>
              <a:t>Boltzmann (1,38x10</a:t>
            </a:r>
            <a:r>
              <a:rPr lang="en-US" sz="1600" baseline="30000" dirty="0"/>
              <a:t>-23</a:t>
            </a:r>
            <a:r>
              <a:rPr lang="en-US" sz="1600" dirty="0"/>
              <a:t> J/K)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q=1,6x10</a:t>
            </a:r>
            <a:r>
              <a:rPr lang="en-US" sz="1600" baseline="30000" dirty="0"/>
              <a:t>-19</a:t>
            </a:r>
            <a:r>
              <a:rPr lang="en-US" sz="1600" dirty="0"/>
              <a:t> C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T=</a:t>
            </a:r>
            <a:r>
              <a:rPr lang="el-GR" sz="1600" dirty="0"/>
              <a:t>απόλυτη θερμοκρασία Κ</a:t>
            </a:r>
          </a:p>
          <a:p>
            <a:pPr>
              <a:lnSpc>
                <a:spcPct val="150000"/>
              </a:lnSpc>
            </a:pPr>
            <a:r>
              <a:rPr lang="el-GR" sz="1600" b="1" dirty="0">
                <a:solidFill>
                  <a:srgbClr val="FF0000"/>
                </a:solidFill>
              </a:rPr>
              <a:t>Ι</a:t>
            </a:r>
            <a:r>
              <a:rPr lang="en-US" sz="1600" b="1" baseline="-25000" dirty="0">
                <a:solidFill>
                  <a:srgbClr val="FF0000"/>
                </a:solidFill>
              </a:rPr>
              <a:t>S</a:t>
            </a:r>
            <a:r>
              <a:rPr lang="en-US" sz="1600" dirty="0"/>
              <a:t>: </a:t>
            </a:r>
            <a:r>
              <a:rPr lang="el-GR" sz="1600" dirty="0"/>
              <a:t>είναι σταθερό σε μια δίοδο για συγκεκριμένη θερμοκρασία </a:t>
            </a:r>
            <a:r>
              <a:rPr lang="en-US" sz="1600" dirty="0"/>
              <a:t>(</a:t>
            </a:r>
            <a:r>
              <a:rPr lang="el-GR" sz="1600" dirty="0"/>
              <a:t>ρεύμα ολίσθησης)-</a:t>
            </a:r>
            <a:r>
              <a:rPr lang="el-GR" sz="1600" dirty="0">
                <a:solidFill>
                  <a:srgbClr val="FF0000"/>
                </a:solidFill>
              </a:rPr>
              <a:t>(</a:t>
            </a:r>
            <a:r>
              <a:rPr lang="el-GR" sz="1600" b="1" dirty="0">
                <a:solidFill>
                  <a:srgbClr val="FF0000"/>
                </a:solidFill>
              </a:rPr>
              <a:t>Ι</a:t>
            </a:r>
            <a:r>
              <a:rPr lang="en-US" sz="1600" b="1" baseline="-25000" dirty="0">
                <a:solidFill>
                  <a:srgbClr val="FF0000"/>
                </a:solidFill>
              </a:rPr>
              <a:t>S</a:t>
            </a:r>
            <a:r>
              <a:rPr lang="en-US" sz="1600" dirty="0"/>
              <a:t>: </a:t>
            </a:r>
            <a:r>
              <a:rPr lang="el-GR" sz="1600" b="1" dirty="0">
                <a:solidFill>
                  <a:srgbClr val="FF0000"/>
                </a:solidFill>
              </a:rPr>
              <a:t>ρεύμα κορεσμού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endParaRPr lang="el-GR" sz="1600" b="1" dirty="0"/>
          </a:p>
        </p:txBody>
      </p:sp>
      <p:sp>
        <p:nvSpPr>
          <p:cNvPr id="11" name="Cloud Callout 10"/>
          <p:cNvSpPr/>
          <p:nvPr/>
        </p:nvSpPr>
        <p:spPr>
          <a:xfrm>
            <a:off x="5072066" y="4643446"/>
            <a:ext cx="2877470" cy="2000264"/>
          </a:xfrm>
          <a:prstGeom prst="cloudCallout">
            <a:avLst>
              <a:gd name="adj1" fmla="val -95803"/>
              <a:gd name="adj2" fmla="val -78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Επειδή </a:t>
            </a:r>
            <a:r>
              <a:rPr lang="en-US" sz="1400" dirty="0"/>
              <a:t>V</a:t>
            </a:r>
            <a:r>
              <a:rPr lang="en-US" sz="1400" baseline="-25000" dirty="0"/>
              <a:t>D</a:t>
            </a:r>
            <a:r>
              <a:rPr lang="en-US" sz="1400" dirty="0"/>
              <a:t> &gt;V</a:t>
            </a:r>
            <a:r>
              <a:rPr lang="en-US" sz="1400" baseline="-25000" dirty="0"/>
              <a:t>T</a:t>
            </a:r>
            <a:r>
              <a:rPr lang="en-US" sz="1400" dirty="0"/>
              <a:t> o </a:t>
            </a:r>
            <a:r>
              <a:rPr lang="el-GR" sz="1400" dirty="0"/>
              <a:t>εκθετικός όρος είναι πολύ μεγαλύτερος της μονάδας.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21571" y="1000108"/>
            <a:ext cx="1857388" cy="1625568"/>
            <a:chOff x="500034" y="1000108"/>
            <a:chExt cx="1857388" cy="1625568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500034" y="1000108"/>
            <a:ext cx="1857388" cy="157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1" name="Bitmap Image" r:id="rId4" imgW="1019048" imgH="1009791" progId="PBrush">
                    <p:embed/>
                  </p:oleObj>
                </mc:Choice>
                <mc:Fallback>
                  <p:oleObj name="Bitmap Image" r:id="rId4" imgW="1019048" imgH="1009791" progId="PBrush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1000108"/>
                          <a:ext cx="1857388" cy="1571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00034" y="2071678"/>
              <a:ext cx="164307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V</a:t>
              </a:r>
              <a:r>
                <a:rPr lang="en-US" b="1" baseline="-25000" dirty="0"/>
                <a:t>D</a:t>
              </a:r>
              <a:r>
                <a:rPr lang="en-US" b="1" dirty="0"/>
                <a:t>&gt;0</a:t>
              </a:r>
            </a:p>
            <a:p>
              <a:endParaRPr lang="el-GR" b="1" baseline="-25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5712" y="4753367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</a:t>
            </a:r>
            <a:r>
              <a:rPr lang="el-GR" dirty="0"/>
              <a:t>σταθερά</a:t>
            </a:r>
            <a:r>
              <a:rPr lang="en-US" dirty="0"/>
              <a:t> </a:t>
            </a:r>
            <a:r>
              <a:rPr lang="el-GR" dirty="0"/>
              <a:t>και έχει τιμή μεταξύ 1 και 2 (εξαρτάται από τη διαδικασία κατασκευής της διόδου)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56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6056" y="2564904"/>
            <a:ext cx="2428892" cy="13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786322"/>
            <a:ext cx="8643966" cy="1571636"/>
          </a:xfrm>
        </p:spPr>
        <p:txBody>
          <a:bodyPr>
            <a:normAutofit/>
          </a:bodyPr>
          <a:lstStyle/>
          <a:p>
            <a:r>
              <a:rPr lang="el-GR" sz="2000" dirty="0"/>
              <a:t>Υπολογισμός της τάσης  σε σχέση με το ρεύμα</a:t>
            </a:r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44892"/>
              </p:ext>
            </p:extLst>
          </p:nvPr>
        </p:nvGraphicFramePr>
        <p:xfrm>
          <a:off x="428625" y="1031875"/>
          <a:ext cx="702945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Εξίσωση" r:id="rId3" imgW="2895480" imgH="1117440" progId="Equation.3">
                  <p:embed/>
                </p:oleObj>
              </mc:Choice>
              <mc:Fallback>
                <p:oleObj name="Εξίσωση" r:id="rId3" imgW="2895480" imgH="111744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31875"/>
                        <a:ext cx="7029450" cy="2870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2" y="116632"/>
            <a:ext cx="4752528" cy="776270"/>
          </a:xfrm>
        </p:spPr>
        <p:txBody>
          <a:bodyPr>
            <a:noAutofit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Εκθετικό μοντέλο- Περιοχή ορθής πόλωσης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568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7833" y="2060848"/>
            <a:ext cx="4305300" cy="4038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l-GR" sz="2000" dirty="0"/>
              <a:t>Ποια είναι η επίδραση του ρεύματος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l-GR" sz="2000" dirty="0"/>
              <a:t>στην τάση 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)?</a:t>
            </a:r>
            <a:endParaRPr lang="el-GR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Πολύ μικρή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l-GR" sz="2000" dirty="0"/>
              <a:t>αλλαγή στο </a:t>
            </a:r>
            <a:r>
              <a:rPr lang="en-US" sz="2000" i="1" dirty="0" err="1"/>
              <a:t>i</a:t>
            </a:r>
            <a:r>
              <a:rPr lang="el-GR" sz="2000" i="1" dirty="0"/>
              <a:t> (κατά παράγοντα 10)</a:t>
            </a:r>
            <a:r>
              <a:rPr lang="en-US" sz="2000" dirty="0"/>
              <a:t>, </a:t>
            </a:r>
            <a:r>
              <a:rPr lang="el-GR" sz="2000" dirty="0"/>
              <a:t>έχει επίδραση</a:t>
            </a:r>
            <a:r>
              <a:rPr lang="en-US" sz="2000" dirty="0"/>
              <a:t> 60</a:t>
            </a:r>
            <a:r>
              <a:rPr lang="en-US" sz="2000" i="1" dirty="0">
                <a:solidFill>
                  <a:srgbClr val="FF0000"/>
                </a:solidFill>
              </a:rPr>
              <a:t>mV</a:t>
            </a:r>
            <a:r>
              <a:rPr lang="en-US" sz="2000" dirty="0"/>
              <a:t> </a:t>
            </a:r>
            <a:r>
              <a:rPr lang="el-GR" sz="2000" dirty="0"/>
              <a:t>αλλαγή στην </a:t>
            </a:r>
            <a:r>
              <a:rPr lang="en-US" sz="2000" i="1" dirty="0"/>
              <a:t>v</a:t>
            </a:r>
            <a:r>
              <a:rPr lang="en-US" sz="2000" dirty="0"/>
              <a:t>.</a:t>
            </a:r>
          </a:p>
        </p:txBody>
      </p:sp>
      <p:graphicFrame>
        <p:nvGraphicFramePr>
          <p:cNvPr id="164455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657695"/>
              </p:ext>
            </p:extLst>
          </p:nvPr>
        </p:nvGraphicFramePr>
        <p:xfrm>
          <a:off x="4786313" y="285750"/>
          <a:ext cx="3986212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3" imgW="1422400" imgH="2260600" progId="">
                  <p:embed/>
                </p:oleObj>
              </mc:Choice>
              <mc:Fallback>
                <p:oleObj name="Equation" r:id="rId3" imgW="1422400" imgH="2260600" progId="">
                  <p:embed/>
                  <p:pic>
                    <p:nvPicPr>
                      <p:cNvPr id="164455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85750"/>
                        <a:ext cx="3986212" cy="633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2FE04-F1E1-4EBE-B56D-9EF68808F6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Ελλειψοειδής επεξήγηση 1"/>
          <p:cNvSpPr/>
          <p:nvPr/>
        </p:nvSpPr>
        <p:spPr>
          <a:xfrm>
            <a:off x="971600" y="4797152"/>
            <a:ext cx="3168352" cy="1080120"/>
          </a:xfrm>
          <a:prstGeom prst="wedgeEllipseCallout">
            <a:avLst>
              <a:gd name="adj1" fmla="val 69896"/>
              <a:gd name="adj2" fmla="val 35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Log(x)=ln(x)/ln(10)=ln(x)/2.3</a:t>
            </a:r>
            <a:endParaRPr lang="el-GR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99" y="116632"/>
            <a:ext cx="4752528" cy="776270"/>
          </a:xfrm>
        </p:spPr>
        <p:txBody>
          <a:bodyPr>
            <a:noAutofit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Εκθετικό μοντέλο- Περιοχή ορθής πόλωσης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9F398A90-8F58-430A-A5D1-AB1F80703E44}"/>
              </a:ext>
            </a:extLst>
          </p:cNvPr>
          <p:cNvGrpSpPr/>
          <p:nvPr/>
        </p:nvGrpSpPr>
        <p:grpSpPr>
          <a:xfrm>
            <a:off x="4939278" y="685366"/>
            <a:ext cx="3916870" cy="5411591"/>
            <a:chOff x="4939278" y="685366"/>
            <a:chExt cx="3916870" cy="5411591"/>
          </a:xfrm>
        </p:grpSpPr>
        <p:grpSp>
          <p:nvGrpSpPr>
            <p:cNvPr id="4" name="Ομάδα 3">
              <a:extLst>
                <a:ext uri="{FF2B5EF4-FFF2-40B4-BE49-F238E27FC236}">
                  <a16:creationId xmlns:a16="http://schemas.microsoft.com/office/drawing/2014/main" id="{71AC3B62-BF24-4947-84CD-036D69D8F988}"/>
                </a:ext>
              </a:extLst>
            </p:cNvPr>
            <p:cNvGrpSpPr/>
            <p:nvPr/>
          </p:nvGrpSpPr>
          <p:grpSpPr>
            <a:xfrm>
              <a:off x="5797443" y="685366"/>
              <a:ext cx="3058705" cy="1945395"/>
              <a:chOff x="5797443" y="685366"/>
              <a:chExt cx="3058705" cy="1945395"/>
            </a:xfrm>
          </p:grpSpPr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146FAD6B-073F-4A68-9A4B-4B292B5824BB}"/>
                  </a:ext>
                </a:extLst>
              </p:cNvPr>
              <p:cNvSpPr/>
              <p:nvPr/>
            </p:nvSpPr>
            <p:spPr>
              <a:xfrm>
                <a:off x="5797443" y="715957"/>
                <a:ext cx="646765" cy="3538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V</a:t>
                </a:r>
                <a:r>
                  <a:rPr lang="en-US" sz="1100" baseline="-25000" dirty="0">
                    <a:solidFill>
                      <a:schemeClr val="tx1"/>
                    </a:solidFill>
                  </a:rPr>
                  <a:t>D1</a:t>
                </a:r>
                <a:r>
                  <a:rPr lang="en-US" sz="1100" dirty="0">
                    <a:solidFill>
                      <a:schemeClr val="tx1"/>
                    </a:solidFill>
                  </a:rPr>
                  <a:t>/V</a:t>
                </a:r>
                <a:r>
                  <a:rPr lang="en-US" sz="1100" baseline="-25000" dirty="0">
                    <a:solidFill>
                      <a:schemeClr val="tx1"/>
                    </a:solidFill>
                  </a:rPr>
                  <a:t>T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48A51400-1DB8-4DDB-91BE-D6A4D8BFA75D}"/>
                  </a:ext>
                </a:extLst>
              </p:cNvPr>
              <p:cNvSpPr/>
              <p:nvPr/>
            </p:nvSpPr>
            <p:spPr>
              <a:xfrm>
                <a:off x="8100392" y="685366"/>
                <a:ext cx="755756" cy="3538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D2</a:t>
                </a:r>
                <a:r>
                  <a:rPr lang="en-US" sz="1200" dirty="0">
                    <a:solidFill>
                      <a:schemeClr val="tx1"/>
                    </a:solidFill>
                  </a:rPr>
                  <a:t>/V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3EFF6EB5-A567-48E4-9410-B891E2EE7AE4}"/>
                  </a:ext>
                </a:extLst>
              </p:cNvPr>
              <p:cNvSpPr/>
              <p:nvPr/>
            </p:nvSpPr>
            <p:spPr>
              <a:xfrm>
                <a:off x="7020272" y="2276872"/>
                <a:ext cx="755756" cy="3538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D2</a:t>
                </a:r>
                <a:r>
                  <a:rPr lang="en-US" sz="1200" dirty="0">
                    <a:solidFill>
                      <a:schemeClr val="tx1"/>
                    </a:solidFill>
                  </a:rPr>
                  <a:t>/V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086BB4CB-7B9E-4CBD-BBD6-D5B94510037F}"/>
                  </a:ext>
                </a:extLst>
              </p:cNvPr>
              <p:cNvSpPr/>
              <p:nvPr/>
            </p:nvSpPr>
            <p:spPr>
              <a:xfrm>
                <a:off x="7020272" y="1730768"/>
                <a:ext cx="755756" cy="3538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D1</a:t>
                </a:r>
                <a:r>
                  <a:rPr lang="en-US" sz="1200" dirty="0">
                    <a:solidFill>
                      <a:schemeClr val="tx1"/>
                    </a:solidFill>
                  </a:rPr>
                  <a:t>/V</a:t>
                </a:r>
                <a:r>
                  <a:rPr lang="en-US" sz="1200" baseline="-25000" dirty="0">
                    <a:solidFill>
                      <a:schemeClr val="tx1"/>
                    </a:solidFill>
                  </a:rPr>
                  <a:t>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1F3ADF51-8F81-4083-B86B-ED52D79BED4B}"/>
                </a:ext>
              </a:extLst>
            </p:cNvPr>
            <p:cNvSpPr/>
            <p:nvPr/>
          </p:nvSpPr>
          <p:spPr>
            <a:xfrm>
              <a:off x="6660232" y="3288351"/>
              <a:ext cx="1241974" cy="353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(V</a:t>
              </a:r>
              <a:r>
                <a:rPr lang="en-US" sz="1200" baseline="-25000" dirty="0">
                  <a:solidFill>
                    <a:schemeClr val="tx1"/>
                  </a:solidFill>
                </a:rPr>
                <a:t>D2</a:t>
              </a:r>
              <a:r>
                <a:rPr lang="en-US" sz="1200" dirty="0">
                  <a:solidFill>
                    <a:schemeClr val="tx1"/>
                  </a:solidFill>
                </a:rPr>
                <a:t>-V</a:t>
              </a:r>
              <a:r>
                <a:rPr lang="en-US" sz="1200" baseline="-25000" dirty="0">
                  <a:solidFill>
                    <a:schemeClr val="tx1"/>
                  </a:solidFill>
                </a:rPr>
                <a:t>D1</a:t>
              </a:r>
              <a:r>
                <a:rPr lang="en-US" sz="1200" dirty="0">
                  <a:solidFill>
                    <a:schemeClr val="tx1"/>
                  </a:solidFill>
                </a:rPr>
                <a:t>)/V</a:t>
              </a:r>
              <a:r>
                <a:rPr lang="en-US" sz="1200" baseline="-25000" dirty="0">
                  <a:solidFill>
                    <a:schemeClr val="tx1"/>
                  </a:solidFill>
                </a:rPr>
                <a:t>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0D6A5E-E9CE-4F53-BD49-B68948E2C424}"/>
                </a:ext>
              </a:extLst>
            </p:cNvPr>
            <p:cNvSpPr txBox="1"/>
            <p:nvPr/>
          </p:nvSpPr>
          <p:spPr>
            <a:xfrm>
              <a:off x="4939278" y="5666070"/>
              <a:ext cx="115343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V</a:t>
              </a:r>
              <a:r>
                <a:rPr lang="en-US" sz="2200" baseline="-25000" dirty="0"/>
                <a:t>D2</a:t>
              </a:r>
              <a:r>
                <a:rPr lang="en-US" sz="2200" dirty="0"/>
                <a:t>-V</a:t>
              </a:r>
              <a:r>
                <a:rPr lang="en-US" sz="2200" baseline="-25000" dirty="0"/>
                <a:t>D1</a:t>
              </a:r>
              <a:endParaRPr lang="en-GB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8EF36A-3D29-4A8C-B667-A92B6555A918}"/>
                </a:ext>
              </a:extLst>
            </p:cNvPr>
            <p:cNvSpPr txBox="1"/>
            <p:nvPr/>
          </p:nvSpPr>
          <p:spPr>
            <a:xfrm>
              <a:off x="5148064" y="4654297"/>
              <a:ext cx="115343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V</a:t>
              </a:r>
              <a:r>
                <a:rPr lang="en-US" sz="2200" baseline="-25000" dirty="0"/>
                <a:t>D2</a:t>
              </a:r>
              <a:r>
                <a:rPr lang="en-US" sz="2200" dirty="0"/>
                <a:t>-V</a:t>
              </a:r>
              <a:r>
                <a:rPr lang="en-US" sz="2200" baseline="-25000" dirty="0"/>
                <a:t>D1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40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600" y="1341437"/>
            <a:ext cx="4038600" cy="4525963"/>
          </a:xfrm>
          <a:noFill/>
        </p:spPr>
        <p:txBody>
          <a:bodyPr>
            <a:normAutofit/>
          </a:bodyPr>
          <a:lstStyle/>
          <a:p>
            <a:r>
              <a:rPr lang="el-GR" sz="2000" dirty="0"/>
              <a:t>Το</a:t>
            </a:r>
            <a:r>
              <a:rPr lang="el-GR" sz="2000" dirty="0">
                <a:solidFill>
                  <a:srgbClr val="3333FF"/>
                </a:solidFill>
              </a:rPr>
              <a:t> </a:t>
            </a:r>
            <a:r>
              <a:rPr lang="el-GR" sz="2000" b="1" dirty="0">
                <a:solidFill>
                  <a:srgbClr val="3333FF"/>
                </a:solidFill>
              </a:rPr>
              <a:t>ρεύμα </a:t>
            </a:r>
            <a:r>
              <a:rPr lang="el-GR" sz="2000" dirty="0"/>
              <a:t>είναι αμελητέα μικρό για τάσεις μέχρι </a:t>
            </a:r>
            <a:r>
              <a:rPr lang="en-US" sz="2000" dirty="0"/>
              <a:t>0.5V</a:t>
            </a:r>
            <a:r>
              <a:rPr lang="el-GR" sz="2000" b="1" dirty="0">
                <a:solidFill>
                  <a:srgbClr val="3333FF"/>
                </a:solidFill>
              </a:rPr>
              <a:t>=τάση αγωγής</a:t>
            </a:r>
          </a:p>
          <a:p>
            <a:endParaRPr lang="el-GR" sz="2000" dirty="0"/>
          </a:p>
          <a:p>
            <a:endParaRPr lang="en-US" sz="2000" dirty="0"/>
          </a:p>
          <a:p>
            <a:r>
              <a:rPr lang="el-GR" sz="2000" b="1" dirty="0">
                <a:solidFill>
                  <a:srgbClr val="3333FF"/>
                </a:solidFill>
              </a:rPr>
              <a:t>Περιοχή πλήρους αγωγής</a:t>
            </a:r>
            <a:r>
              <a:rPr lang="en-US" sz="2000" dirty="0"/>
              <a:t>–</a:t>
            </a:r>
            <a:r>
              <a:rPr lang="en-US" sz="2000" b="1" dirty="0">
                <a:solidFill>
                  <a:srgbClr val="3333FF"/>
                </a:solidFill>
              </a:rPr>
              <a:t> </a:t>
            </a:r>
            <a:r>
              <a:rPr lang="el-GR" sz="2000" dirty="0"/>
              <a:t>είναι η περιοχή ανάμεσα σε τιμές τάσης </a:t>
            </a:r>
            <a:r>
              <a:rPr lang="en-US" sz="2000" dirty="0">
                <a:solidFill>
                  <a:srgbClr val="FF0000"/>
                </a:solidFill>
              </a:rPr>
              <a:t>0.6 </a:t>
            </a:r>
            <a:r>
              <a:rPr lang="el-GR" sz="2000" dirty="0">
                <a:solidFill>
                  <a:srgbClr val="FF0000"/>
                </a:solidFill>
              </a:rPr>
              <a:t>και</a:t>
            </a:r>
            <a:r>
              <a:rPr lang="en-US" sz="2000" dirty="0">
                <a:solidFill>
                  <a:srgbClr val="FF0000"/>
                </a:solidFill>
              </a:rPr>
              <a:t> 0.8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47628" name="Picture 7" descr="se04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092324"/>
            <a:ext cx="4988297" cy="400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7630" name="Rectangle 14"/>
          <p:cNvSpPr>
            <a:spLocks noChangeArrowheads="1"/>
          </p:cNvSpPr>
          <p:nvPr/>
        </p:nvSpPr>
        <p:spPr bwMode="auto">
          <a:xfrm>
            <a:off x="7848600" y="2057400"/>
            <a:ext cx="457200" cy="35052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647635" name="Line 19"/>
          <p:cNvSpPr>
            <a:spLocks noChangeShapeType="1"/>
          </p:cNvSpPr>
          <p:nvPr/>
        </p:nvSpPr>
        <p:spPr bwMode="auto">
          <a:xfrm flipV="1">
            <a:off x="8077200" y="5562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 dirty="0"/>
          </a:p>
        </p:txBody>
      </p:sp>
      <p:sp>
        <p:nvSpPr>
          <p:cNvPr id="1647633" name="Text Box 17"/>
          <p:cNvSpPr txBox="1">
            <a:spLocks noChangeArrowheads="1"/>
          </p:cNvSpPr>
          <p:nvPr/>
        </p:nvSpPr>
        <p:spPr bwMode="auto">
          <a:xfrm>
            <a:off x="4724400" y="6096000"/>
            <a:ext cx="4191000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Περιοχή πλήρους αγωγής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2" y="116632"/>
            <a:ext cx="4752528" cy="776270"/>
          </a:xfrm>
        </p:spPr>
        <p:txBody>
          <a:bodyPr>
            <a:noAutofit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Εκθετικό μοντέλο- Περιοχή ορθής πόλωσης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64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</TotalTime>
  <Words>3639</Words>
  <Application>Microsoft Office PowerPoint</Application>
  <PresentationFormat>Προβολή στην οθόνη (4:3)</PresentationFormat>
  <Paragraphs>481</Paragraphs>
  <Slides>56</Slides>
  <Notes>8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4</vt:i4>
      </vt:variant>
      <vt:variant>
        <vt:lpstr>Τίτλοι διαφανειών</vt:lpstr>
      </vt:variant>
      <vt:variant>
        <vt:i4>56</vt:i4>
      </vt:variant>
    </vt:vector>
  </HeadingPairs>
  <TitlesOfParts>
    <vt:vector size="67" baseType="lpstr">
      <vt:lpstr>Arial</vt:lpstr>
      <vt:lpstr>Calibri</vt:lpstr>
      <vt:lpstr>Cambria Math</vt:lpstr>
      <vt:lpstr>Comic Sans MS</vt:lpstr>
      <vt:lpstr>Symbol</vt:lpstr>
      <vt:lpstr>Wingdings</vt:lpstr>
      <vt:lpstr>Office Theme</vt:lpstr>
      <vt:lpstr>Bitmap Image</vt:lpstr>
      <vt:lpstr>Εξίσωση</vt:lpstr>
      <vt:lpstr>Equation</vt:lpstr>
      <vt:lpstr>Image</vt:lpstr>
      <vt:lpstr>ΗΛΕΚΤΡΟΝΙΚΑ</vt:lpstr>
      <vt:lpstr>Περιεχόμενο κεφαλαίου</vt:lpstr>
      <vt:lpstr>Χαρακτηριστικές των ακροδεκτών των πραγματικών διόδων ένωσης πυριτίου</vt:lpstr>
      <vt:lpstr>Μοντελοποίηση &amp; χαρακτηριστική της διόδου σε λειτουργία ορθής πόλωσης</vt:lpstr>
      <vt:lpstr>1. Το εκθετικό μοντέλο</vt:lpstr>
      <vt:lpstr>Εκθετικό μοντέλο- Περιοχή ορθής πόλωσης</vt:lpstr>
      <vt:lpstr>Εκθετικό μοντέλο- Περιοχή ορθής πόλωσης</vt:lpstr>
      <vt:lpstr>Εκθετικό μοντέλο- Περιοχή ορθής πόλωσης</vt:lpstr>
      <vt:lpstr>Εκθετικό μοντέλο- Περιοχή ορθής πόλωσης</vt:lpstr>
      <vt:lpstr>Εκθετικό μοντέλο-Περιοχή ανάστροφης πόλωσης</vt:lpstr>
      <vt:lpstr>Περιοχή κατάρρευσης</vt:lpstr>
      <vt:lpstr>1. Λύση Εκθετικού Μοντέλου</vt:lpstr>
      <vt:lpstr>Γραφική ανάλυση με χρήση του εκθετικού μοντέλου</vt:lpstr>
      <vt:lpstr>1α. Επαναληπτική ανάλυση με χρήση του εκθετικού μοντέλου</vt:lpstr>
      <vt:lpstr>Παράδειγμα </vt:lpstr>
      <vt:lpstr>2. Το μοντέλο σταθερής πτώσης τάσης</vt:lpstr>
      <vt:lpstr>3. Το μοντέλο ιδανικής διόδου</vt:lpstr>
      <vt:lpstr>Η i-v χαρακτηριστική της ιδανικής διόδου</vt:lpstr>
      <vt:lpstr>Μια απλή εφαρμογή- ο ανορθωτής</vt:lpstr>
      <vt:lpstr>Μια απλή εφαρμογή- ο ανορθωτής</vt:lpstr>
      <vt:lpstr>Κυκλώματα με περισσότερες διόδους</vt:lpstr>
      <vt:lpstr>παράδειγμα</vt:lpstr>
      <vt:lpstr>Άλλη Εφαρμογή: Υλοποίηση λογικών πυλών</vt:lpstr>
      <vt:lpstr>Παρουσίαση του PowerPoint</vt:lpstr>
      <vt:lpstr>4. Μοντέλο Ασθενούς Σήματος</vt:lpstr>
      <vt:lpstr>4. Μοντέλο Ασθενούς Σήματος</vt:lpstr>
      <vt:lpstr>4. Μοντέλο Ασθενούς Σήματος</vt:lpstr>
      <vt:lpstr>4. Μοντέλο Ασθενούς Σήματος</vt:lpstr>
      <vt:lpstr>4. Μοντέλο Ασθενούς Σήματος</vt:lpstr>
      <vt:lpstr>4. Μοντέλο Ασθενούς Σήματος</vt:lpstr>
      <vt:lpstr>4. Μοντέλο Ασθενούς Σήματος</vt:lpstr>
      <vt:lpstr>Παράδειγμα Μοντέλου Ασθενούς Σήματος</vt:lpstr>
      <vt:lpstr>Εφαρμογές σταθεροποίησης τάσης</vt:lpstr>
      <vt:lpstr>Παράδειγμα σταθεροποιητή τάσης</vt:lpstr>
      <vt:lpstr>Πότε χρησιμοποιούμε τα διάφορα μοντέλα?</vt:lpstr>
      <vt:lpstr>Λειτουργία στην περιοχή διάσπασης –Δίοδοι Zener</vt:lpstr>
      <vt:lpstr>Λειτουργία στην περιοχή διάσπασης –Δίοδοι Zener</vt:lpstr>
      <vt:lpstr>Σχεδίαση παράλληλου σταθεροποιητή τάσης με Zener</vt:lpstr>
      <vt:lpstr>Κυκλώματα Ανορθωτών</vt:lpstr>
      <vt:lpstr>Παρουσίαση του PowerPoint</vt:lpstr>
      <vt:lpstr>Παρουσίαση του PowerPoint</vt:lpstr>
      <vt:lpstr>Κυκλώματα Ημιανόρθωσης</vt:lpstr>
      <vt:lpstr>Κύκλωμα Πλήρους Ανόρθωσης</vt:lpstr>
      <vt:lpstr>Παρουσίαση του PowerPoint</vt:lpstr>
      <vt:lpstr>Παρουσίαση του PowerPoint</vt:lpstr>
      <vt:lpstr>Κύκλωμα πλήρους ανόρθωσης με γέφυρα</vt:lpstr>
      <vt:lpstr>Παρουσίαση του PowerPoint</vt:lpstr>
      <vt:lpstr>Παρουσίαση του PowerPoint</vt:lpstr>
      <vt:lpstr>Κύκλωμα πλήρους ανόρθωσης με γέφυρα</vt:lpstr>
      <vt:lpstr>Κύκλωμα ανορθωτή με φίλτρο πυκνωτή – ανορθωτής κορυφής</vt:lpstr>
      <vt:lpstr>Κύκλωμα ανορθωτή με φίλτρο πυκνωτή</vt:lpstr>
      <vt:lpstr>Κύκλωμα ανορθωτή με φίλτρο πυκνωτή</vt:lpstr>
      <vt:lpstr>Κύκλωμα ανορθωτή με φίλτρο πυκνωτή</vt:lpstr>
      <vt:lpstr>Παρουσίαση του PowerPoint</vt:lpstr>
      <vt:lpstr>Κυκλώματα περιορισμού ή ψαλιδισμού</vt:lpstr>
      <vt:lpstr>Παρουσίαση του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ΗΛΕΚΤΡΟΝΙΚΑ</dc:title>
  <dc:creator>Αμαλία</dc:creator>
  <cp:lastModifiedBy>Amalia Miliou</cp:lastModifiedBy>
  <cp:revision>548</cp:revision>
  <dcterms:created xsi:type="dcterms:W3CDTF">2013-10-06T14:40:36Z</dcterms:created>
  <dcterms:modified xsi:type="dcterms:W3CDTF">2018-10-29T13:48:00Z</dcterms:modified>
</cp:coreProperties>
</file>