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85" r:id="rId6"/>
    <p:sldId id="324" r:id="rId7"/>
    <p:sldId id="325" r:id="rId8"/>
    <p:sldId id="287" r:id="rId9"/>
    <p:sldId id="288" r:id="rId10"/>
    <p:sldId id="289" r:id="rId11"/>
    <p:sldId id="291" r:id="rId12"/>
    <p:sldId id="295" r:id="rId13"/>
    <p:sldId id="292" r:id="rId14"/>
    <p:sldId id="293" r:id="rId15"/>
    <p:sldId id="294" r:id="rId16"/>
    <p:sldId id="298" r:id="rId17"/>
    <p:sldId id="300" r:id="rId18"/>
    <p:sldId id="302" r:id="rId19"/>
    <p:sldId id="304" r:id="rId20"/>
    <p:sldId id="312" r:id="rId21"/>
    <p:sldId id="314" r:id="rId22"/>
    <p:sldId id="315" r:id="rId23"/>
    <p:sldId id="269" r:id="rId24"/>
    <p:sldId id="271" r:id="rId25"/>
    <p:sldId id="273" r:id="rId26"/>
    <p:sldId id="274" r:id="rId27"/>
    <p:sldId id="275" r:id="rId28"/>
    <p:sldId id="276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2" autoAdjust="0"/>
    <p:restoredTop sz="83650" autoAdjust="0"/>
  </p:normalViewPr>
  <p:slideViewPr>
    <p:cSldViewPr>
      <p:cViewPr>
        <p:scale>
          <a:sx n="70" d="100"/>
          <a:sy n="70" d="100"/>
        </p:scale>
        <p:origin x="1891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png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png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7EB9A-B2BE-4983-ACD6-EC9C479C912A}" type="datetimeFigureOut">
              <a:rPr lang="en-US" smtClean="0"/>
              <a:pPr/>
              <a:t>10/29/2018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45750-08A3-4306-9ADA-514B38D906F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5337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45750-08A3-4306-9ADA-514B38D906F7}" type="slidenum">
              <a:rPr lang="el-GR" smtClean="0"/>
              <a:pPr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8264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45750-08A3-4306-9ADA-514B38D906F7}" type="slidenum">
              <a:rPr lang="el-GR" smtClean="0"/>
              <a:pPr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26441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45750-08A3-4306-9ADA-514B38D906F7}" type="slidenum">
              <a:rPr lang="el-GR" smtClean="0"/>
              <a:pPr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81385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baseline="-25000" dirty="0"/>
              <a:t>0</a:t>
            </a:r>
            <a:r>
              <a:rPr lang="en-US" baseline="0" dirty="0"/>
              <a:t>=Ed</a:t>
            </a:r>
            <a:endParaRPr lang="en-GB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45750-08A3-4306-9ADA-514B38D906F7}" type="slidenum">
              <a:rPr lang="el-GR" smtClean="0"/>
              <a:pPr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91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45750-08A3-4306-9ADA-514B38D906F7}" type="slidenum">
              <a:rPr lang="el-GR" smtClean="0"/>
              <a:pPr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2768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1995D7-386A-476C-BD55-FDF5C635714A}" type="slidenum">
              <a:rPr lang="el-GR"/>
              <a:pPr/>
              <a:t>34</a:t>
            </a:fld>
            <a:endParaRPr lang="el-G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ACFC-2F5D-4589-B16B-C26A408B1F73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21F9-9491-4436-9F40-4E5921835361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057A-E4AE-4958-B973-F7924FD4785C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3657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2057400"/>
            <a:ext cx="43053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2057400"/>
            <a:ext cx="43053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8600" y="6172200"/>
            <a:ext cx="43434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  <a:p>
            <a:r>
              <a:rPr lang="en-US" dirty="0"/>
              <a:t>Oxford University Publishing</a:t>
            </a:r>
          </a:p>
          <a:p>
            <a:r>
              <a:rPr lang="en-US" dirty="0"/>
              <a:t>Microelectronic Circuits by Adel S. </a:t>
            </a:r>
            <a:r>
              <a:rPr lang="en-US" dirty="0" err="1"/>
              <a:t>Sedra</a:t>
            </a:r>
            <a:r>
              <a:rPr lang="en-US" dirty="0"/>
              <a:t> and Kenneth C. Smith (0195323033)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A1390D-C94E-4600-B076-A1C3D48122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5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6EF2-5365-4F9A-87A9-2CF460835C57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5377-720C-4F73-A6CD-E1BE979471A4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528-91C9-46BE-8943-29A0D7D2C869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2117-F2C9-469F-9070-4E5D57A89A8A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4465-45EC-494F-B9B6-139FFE617E29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638B-8DC8-4AB5-A7F5-3C186F311283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98EF-4A76-4065-8D5B-793E1BE7A242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35C3-A066-40B6-B33A-895AAC64060A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9A2BE4CA-F396-4242-A6E8-BE78971BF4E6}" type="datetime1">
              <a:rPr lang="en-US" smtClean="0"/>
              <a:pPr algn="r" eaLnBrk="1" latinLnBrk="0" hangingPunct="1"/>
              <a:t>10/29/2018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gr/url?sa=i&amp;rct=j&amp;q=&amp;esrc=s&amp;frm=1&amp;source=images&amp;cd=&amp;cad=rja&amp;docid=xlQPfh76LKn6eM&amp;tbnid=oxNmj5gJPkdi0M:&amp;ved=0CAUQjRw&amp;url=http://www.frankshospitalworkshop.com/electronics/training_course.html&amp;ei=O2JSUq--M4_PsgbysYHoAQ&amp;bvm=bv.53537100,d.Yms&amp;psig=AFQjCNE-SZbSPAaIwmvA1T0Ci4fsY9hMpw&amp;ust=1381217197114249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31.wmf"/><Relationship Id="rId4" Type="http://schemas.openxmlformats.org/officeDocument/2006/relationships/image" Target="../media/image28.png"/><Relationship Id="rId9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35.wmf"/><Relationship Id="rId4" Type="http://schemas.openxmlformats.org/officeDocument/2006/relationships/image" Target="../media/image32.png"/><Relationship Id="rId9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png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9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959768"/>
          </a:xfrm>
        </p:spPr>
        <p:txBody>
          <a:bodyPr/>
          <a:lstStyle/>
          <a:p>
            <a:r>
              <a:rPr lang="el-G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ΗΛΕΚΤΡΟΝΙΚΑ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850" y="5929330"/>
            <a:ext cx="4392613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l-GR" dirty="0">
                <a:latin typeface="Comic Sans MS" pitchFamily="66" charset="0"/>
              </a:rPr>
              <a:t>3</a:t>
            </a:r>
            <a:r>
              <a:rPr lang="en-US" dirty="0">
                <a:latin typeface="Comic Sans MS" pitchFamily="66" charset="0"/>
              </a:rPr>
              <a:t>o </a:t>
            </a:r>
            <a:r>
              <a:rPr lang="el-GR" dirty="0">
                <a:latin typeface="Comic Sans MS" pitchFamily="66" charset="0"/>
              </a:rPr>
              <a:t>Εξάμηνο – </a:t>
            </a:r>
            <a:endParaRPr lang="en-US" dirty="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l-GR" dirty="0">
                <a:latin typeface="Comic Sans MS" pitchFamily="66" charset="0"/>
              </a:rPr>
              <a:t>Τμήμα Πληροφορικής – Α.Π.Θ.</a:t>
            </a:r>
          </a:p>
        </p:txBody>
      </p:sp>
      <p:pic>
        <p:nvPicPr>
          <p:cNvPr id="2050" name="Picture 2" descr="https://encrypted-tbn2.gstatic.com/images?q=tbn:ANd9GcSbfyJRY7bXCfQC4ddCCew9pnPJ5uj1ojbB6eSmdWLUwN9h2udd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36" y="1785631"/>
            <a:ext cx="2857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data:image/jpeg;base64,/9j/4AAQSkZJRgABAQAAAQABAAD/2wCEAAkGBhQSERUUExQVFRUUFxcXGBgYFxgXFBgVFRQXFBQUFBgXHCYeGBkjGRUUHy8gJCcpLCwsFR4xNTAqNSYrLCkBCQoKDgwOGg8PGiwcHyQvLCwsKSksKSwpLCwsKSwsLCwsKSwsLCwsKSwsLCwsLCwsLCwsLCwsLCwsKSwsLCwsLP/AABEIALcBEwMBIgACEQEDEQH/xAAbAAABBQEBAAAAAAAAAAAAAAAFAAEDBAYCB//EAEUQAAEDAgMFBQQGCAQGAwAAAAEAAhEDIQQSMQUiQVFhBhNxgZEyUqGxFEKSwdHwFRYjU2JyguEkM9LTB0Njc5OiNMLx/8QAGAEAAwEBAAAAAAAAAAAAAAAAAAECAwT/xAAqEQACAgIBAwIFBQEAAAAAAAAAAQIRITESA0FRE/AyYaGx0SJCceHxUv/aAAwDAQACEQMRAD8A8YxmBfReWVGlj26giDe4PUEXB0KiARTB7a3BSrt76kPZBMVKc/uXwco45TLTym6fE7IhpqUnd7S4uiHsnQVWSch6yWngTopKoq4arlkES06tOh5EciOB/wDxd1cMBdplp0PEdHDgfmuA1SUyR9/IjkVJRGAu2hOW8l0AkMTWrrKnAUjKJOiVjoiDV1TbePNF8B2de83EBH3dmBRYysdKbm5/5HHK8+Uh39KhzWkVxMvR2VUdo0o5guxFRwkmLafct3S2ZTZwV+nWEQAsH1GzRRRiKHYMcZKu4XsUzMAQtSKx4Jqb7yVHJjpAZ3ZJg4BJ/ZWnGgRt9SVyZSsdAP8AVKmeATVuw9MiwutEDZN3hTsVGHxXYUcBCB1+ydQaL1R1SVwxrRwCam0HFHj2J2NUp6tVN7CNQvaa2z6dQ3AVHaXZOk5tgJWi6pPA8gIUTtVu9qdhYEsELJ1dkvaXGNHFvmNVrGaZDiyiGpy1WBSUVVvBVYqIIXLip3BQlqok4yLjJF1KuXBMRVe1S4bByMzjlYNTxPRo4lTMogbz9OA4n+ygxOILzfQaAaAdE7FQ+LxuYZWjKwaDn1ceJVUJyEmBNYJJ6eCe4SGkgpLVbKxeSixppmQOccfFOsX1Wno04GUaxWcLiHU3BzCWuHEcjqDzB4g2KJt2bRrf5D8j/wB1Wc0T0p1rMd4OyHxVDFYJ9J5ZUY5jhq1wII8itmhVRainV0ilU5aUneH7s9PZ/l0VepRLTlcCCNQdVEArVLFWDXjM0ae83+U8B00+ahlEORM1TvYOBkeh8xw+SmwWBNR0DRTdBQsDgXVHQFq6fZ8YfJVcJp2FT+EHSp4A2PQzwT7LwYwxHeDccbP908Gv6Hg7yK0xxrIIJbBsQSIIOoKwlLJrGJNSwjWiwXNYh7XMcN1wLT4EQfgh2y8Y2m40C8FoGakSZJpgxkJ5skDqIV04pgN3D1CzZY2warn0g1x36RNN/wDNTOWfMZXf1ItTooNhsZTZijB3a7A7X/mUoafVhb9hHaO0aYkgj1SewRyymQVL9GJ8FD+lqdySJ8U7NqN5hICw3B3Xb6XNVGbYaDzjqumbZaTwPnqgCV9IcJUfclSO2wwCYH3eqZ+2GmJI6IA5awqOpSK6btZhOot1T19p0/qkevFAELUjm9FH9OZzHql9PbEZgPNAzqpjA1pJ0AJPgBJQjAYBr6DMwGZ4Lz4vJefmlt/HM7ksDhNQtp6jR5hx8m5j5LtmNYHe20AfxD8U+wgftXsUC0ubaBM/NYavs143iDB08OBXpO0NsNc1tEVB+1JDiHC1MXeSZ5QP6lJi2Yd7Yz04iPab+KuMmiXGzyKooitH2i2IGGWGc2gF/Oyz4bGq6IytGTRzkXJCllcOVCK9Uyo8itMoFxgCSrzcNTpXqb7uDRp5p8qFQPwuyX1L+y0auNmj8VO7FU6QiiMzuNR3/wBBw8VztDaL6utmjRos0IeAim9i1ol3jedeZSWuwH/DPE1KbXgsAcJAJMpJc4+UPizKgItgtuva0U6gbWpDSnUEhv8A23CH0/6SBzBQ7Jw4hNlVaBBo7Mo1v/j1Mj/3NYgEnlTq2Y/wdkPihmJwb6Ti2o1zHDVrgQfQqKURobYcGBlQCrTGjXycv/bd7TPIx0KTZWClSbJAGq1WyMM6gMz2yw6uaJLf528uoQ3ZuFpOeHNLg3i14uPBws70C2FOqAABosOpLsXFHWJrNcy0Oa4eLSD81idotpsqjI4EgzBkkGPZcDYjkei0eKw2SXUiGzdzD7DuZHuu6jzWQ2jhSKvee867T7QkcenwR0lkOpo6fjiA14IkOnLkEA6GDxHRHa2LAYHd5SOYAhv0czHEAm1kG2bTp1SKL3hhsQ8tdNj7ENnXgUexww8BhrNLReSHS0i2UnKLHlHDVayqzJXQK+lZ6zS0tBER+zEGbElo1hGcNV33DNSfAmRS7uDeQS5p5LrZOwKDn94K8QBlhstnUO3pkTaCAr+J2bRYX1PpFNpcLjKSwPPBvEC+hlTJq8DinRdwWzaVfM5jQ0DQObTNg2dcqo5GaZW/ZZ/oRzso/K10nMIdMXB3Nb6i3xQBZ2y6wSAM90fZp/6EsrPcbb+Cn8NxRAp5SthSJTliMojWMtOJ5xk1TFrPdb9il/oUaSLY6R2GM9xv/jpf7aWVnuN+xS/21xKSOTCkPkZ7jfsUf9tDdt48UmyxlORB3qVIiCY4UxzRCVSxWyfpL+7zhu5m0kw1wJgc5geauEs5JksYBe03SWuc6kWMDnAsoZA5wtkO7fzsrGH2pnc1rTTYSLl2HpuE2gDIJ1PJHdpdnaT2ii/EQ4gtpDIJgmd4BoLzJN5Fo6k16XZ6nRIqfSGtFMSXMY5pAMMIJqPIvJEgalaXGiKdmbfjHd5NXLvGIbTYN1kxAiAJ1HGU+0NrOcx7NzITEd2xrvZDwSWjn8kQ2jhqO7W/ahomS8Un5i+ADDazXDwj0WcrVQ+XNA3psCYAy5dCTe06nVWkhOzX9lMAGYcmoCPajMIgTw8TKzm2cORUJy5Q64Wg7NVDWAdUMgGw4SLX6CE/bSmMoK5uVTNq/SY4ldspzc2CjCTnytzMsnG5QW0xE8frKk5sqWnTJNrlEcLsUuu9wY3jOqVqI6bAxaiOzuydeqM2XIz3n7ojoNT5BFm7Vw2GH7JneP8Afdz6f2Hmgm1O0davOZ5DfdFh58T5oUpPSr+fwDUVvJ6lgO2OGo02U3VWksAaSIi3mkvH2Awko9GPlhz+Qco9o6htWazENFv2ozPA/hqgioPtQrdOjga31quFd/EO/o+rYqNHk5Z/KnBWtiNHV7C1y0uod3iWDjQeHkDqyzx5tQGth3MOVzS0jUEEHzBT0cS5hDmuLXDQgkEeBCP0e3OIcAyuKeKZyrsDyPB4hw9UX79/0Mk7N04F+KJV8Jeabsh5atPi38IXdOrTcM1Oj3XNrXlzfEB1x6qB+IAMEx42HquSTt4NVoaviCGxUGWdHC7D5/V81k8TiHivDy4MDoBgmB0nUdFscSSW81k62Na6qKcABpOrjlmLkW3fktOlsjqaCGzKVCrUBz925o4BxlwNnNs435RZXNpUMPVdJqtmN4tzQYO6XZwMpi1pmJQ7Y+BpmsHCqG5WyDusIMjUuOX0KIY/DMfUcX1qYzSSW5SPatOQkArR/FshaLnZ2i1j6rQ4OphrA0kethwlExl7zdiN31hszHHxuqOxnCatNpacuUgk3gkakfcpMdhDVlhDGk5TIbOuUg6i54lRLZUNGm2DVbmqTpvagTOW0R4FZmUf7L0QwPa6wAcOIMhnIkxN1npWfdldjoJ5XMpSgDqU0pSlKYClKU0ppQMeVQrH/FUbvEB/sCfqn2riB/dXZVMn/Es/zPYf/l+H1/4efkqjsTCWKA73D/8AcGgEew65k2Pl6JbVYXYZ4E3YRaY1+tl4Krt2oR3JF4qNMGQw2PtRGvTqu9stDqObKLtbvAHNrEQ6OMei0S+F+9k+QVicB/hwXhrGNJJflc7PJhrpA0iwAWcJb3ZgPtMbu4Bzc7ndag7ArPoAZWhvtkinVJdqZc4MIMC1jHis6zDnuS4uaABcZheT9UDVaozkH9jYwMbFMAybBsxfXW+qIY/Al9MuqGSBYDQIdsOl3YgEOE+0ND6opUxZc0hon5Ljl8To6FowzxdOwKTFUi15B5qIroRiW2YsNG6LqvXxTnamfl6KIKVtAmwBJ6CSiqHdlZzVWhaOh2YrvtkLert353VlnYbLetVa0dLD1dHyRzitsXFg3CbFrOY1wpkgix6J1ucB2gw1Gm2n3rTkETJPyEJLNzl2RfFGdp0tm1Pr4qgf4msrMHm3K74KdvYujU/yNoYZ592pmou/9xCyacOW3v3/AKQajE/8NMc0S2kKg503sePKDKEHY1alUAq0qjL/AFmOHzCr4XaFSmZpvew82uLT8CtBsvt1jQ4N79z2zo+Hj/2BKT17X5GqCmHblYuW1BN1cxe0HVGy5rATxDAPkhYD+GU9CCPiuNmw+JotbvMJaeQ9k+LdPSFn8Vgab6jYy5iSXZS5x0uCw7wjpOiP1qjo3qZjm0hwHlr8Fma2x3mtma4OzOOk5gCLEgifgt+ldmc9BHZWxg2s1zK9MQCbkQbxBzOA8pnor+O2Yx7zvUm5hJ7szJBmYBcG+AjRDNlbKrMxOUneDcxY5pdIPvMI0urG18CA8A93RzNn6waYcSTDp5gWtZafu2R2C+x8N3bquRzXndBc2/Ln4qxV7wHMBTcbRvZZADTxGoAuByQ7s/iQ11VgOa4vYe4JgumPKEVpvexzC0kQ85iMwMd06OHOFElkcdBbs84nvA8FhIebnTdmxIFrlZ0OV/GVwbtc4ktl3GXZTck6mw15BZ8P8OHPp08fVTxKTwEsyfOheb+X4/glPUfH/SjgFhTMlmQvP/L8evTqPRPm/l+PXp4J8GFhLMmzIdm8Pj16eCWfw+P+lHBhYRlUwf8AF0tdH6a+ydOqiDh0+PTp4qbC4pveUmQczTUMgxIdTALRMcRPHwTjGvqJuwxtj/4wO/IrtgiC2wHt2kfig+N7Q03sLDTEnd5QZIsY6D16FE9t1R9GaLya7dHiNB7bc0n0WMrMbmJLr5jbKeZtPkPXotOmk0iJumFmbHqOoiKbhNy4sqkkdCKZEefFBamy2ikXZpdBJBGgnUuJ18loTsuoaIFNobmaCXOdLzIuBaGjWw6XWcdgSKObvRmi9O+a500jrqqiKQY2LSLgM7iY4GZ85utLhgALRCzezsSXtnK6epnprF0VoYdx1MdAuOezoWjO7dZ+2McVBh9mSd5wH56q3t+jkfZCS/mt46wZvYco0sLT9sl59flAVt3aqmxsUqcWi8NHDg3XTmsxmTEIcE95C/AWr9ra5BDXZP5RHx1QCviXvJL3OceZJPzVl7bKkrjFLSIk2SCmeaZWg5p1lJVbEMlCIfp7/oUP/H/dS09vNGuHoHxZ/dTkoEZVa2a4ioEZpdq6Y1wOFP8AS78Ve2d2qoueAcDhxPIEKZPGvt+RpFrvDlCipvM2CNYnalMstQpD89IQStUJNiG+A/ErmNibEgxqsbUrVX1w2SW5iGh0lo4cVp62eDFQn+lqz1fa81A1zQ7KSNOMRYAhbdLZn1NBPAYZ4xGTcxDWgEhzS4RazQ0Oc0X6BQ7a2S/OAyg1khxgGoPC1WD6WtwTbJ2e51QOdQBbGmdzZE6WJIU+M2M8uMMDGm43nOESbEm61tX7/Jn2CmwKBa2u4tcIcwTnAE7sgtiRYTMqZ7j3lO26MxJiAD3ZG8QCBJnioNm7OtUFTMS1zYhxAGgIs6+oUlYMlrWl4z/9VxcMrMxtJne521UurBaLeMfIEgA93qR/C64y2j0KC/pV0DdbpzH49URxVMR7VUDJMPqPOrT1iLdFSaRHsO9T+eSTSGrI/wBLu91nw/Hql+l3e6z4fipCW/u3ervzySkfu3erkY8FZOBtZ3us+H4pxtZ3us+H49F3mH7t32nfnmnkfu3erun90YDJF+lne6z4fj0S/S7vdZ+fNSgj9271d+eaUj9271cjAZI/0s73Geo/FdN25Us1tJrwTeGS4E2BDhMeF9NF3I/du9XLlhY6o1uSHXNyfZEG17GBFuaE0J2d4/GuqU2tNJzCarXGbAANNzmaONuXiqn6pVnNNQDdu7gbAkyDNxAmeqIbUw7GvpvNOaebK5oL3PmQbTaIMRIXe12UGUS5lEB1oMusZF9eUq1JJJL39SWr2UqQr9wGtzXFi6uIywLBmYRbhHFBcVs6rRoCpLcrxAiQ4eXDRaGnjK3cQxhEiR/inRly6Zc4jwhZAY/dgs3YtckfEpx/gJGi2aLbsEE8CXDyJuUXo1L3QDZeHEAEkQeEgc+KM4XCNmbrkns6FoG7ewb6jgWCfMfeq+F7F4mpcNEeI+5EO0GINNoyGPRBG7eriwqvHgY+S1hyrBEqvIbpf8PnkDNXpN6DO4+Fm6qx+oLRrXJ8KcDhxc5ZSptSobl7yf5ioamIc7Uk+JJVcZf9fRE2vBsn9jMOAc2JAiNTTHrcqoezezmjexcno5p+QWTOirSqUX5+xLl8j1HAdncGabS2XAixnW+uiS87oY+s1oDXkAaCUlLg/I+SIgkQu7cl13vQLQkiawnSUW2Nses94yU3H0HzhUBjHDQx5KfB49+cS4wlLQ1s3zOzdRwgvps6uePulDMTgu6dd7Xn+Ak/cu8+6Lqt38LlddjcWJquI9g6cSAs04UWvBiXHNMVOMcZaYWjxDiRcwCsu7ZxFWXOZvF3EnwsBPotelsz6mi3sozVzZKmUC/7XJImYDiG81axNKq55LQRPsxUzwL2Li4x4SodkbtYkOqm0O7oQ6JmC46XjgpcWa73kkVAfq5nHNll3EnVb9zLsEtiUo73MTvQBBDhqOU3tz4IlUA3Ccjch1LmgwaQYALiZJmJQ/YmYmqKkyCPaOWNdCT8VYZhmGpBaCCWmCAbnKSYMnUlRJ07KjoI0aZrtJD7Ma5oiwhrTcA+yfwHkCbhPDh93TotR2bDQ2oD7OWr9UNvBizdLAoCCs5SaZaWCuMGen5j8E4wnQfmPwVkJwo5sKKhwfQJHC+H5n8Valckp8mFFf6J4fmfxSOG/Pr+KsgpkcmOiv8ARvBd4PFBtelSI4VXE8LsDQPAQeWqllcbMDfprS6LUnkTzTTuxMv4l7c9CS2O/uDYEZW6mdJjgVW2yc1N3syQ3iAYkDQdYHorG1cC1/dgWd3kSZyAnLJzcPVPtDcousMwAALZzGY8rql+333J8lLDYiu2hkyvs0AZcUQIAiMpfbwhZ07QpOommWFjgDf4j8wtJR2liG4VrIe4wRukNLWAQBJJBkdOCzjm95h4a4kMEQ5gBBmwzBXH5ikW8BXcReXXNzr52RShXg6FC9m1puCZ4yb2sjOCcDYrnns2Whsf2edicpa4Cef4obiuwtZjsuZhPiR9yh2/j3B4DXERyJHyVOn2jxA/5zvMz81rBSrDIlVl2p2LxIE92HDo4FDsRsesyzqbxHRE6XbzEttmaY5sbwuuj26qn2mMM9IV/q+X1JwZ91MjUEeKoxdao9qWH2qXoQfmFA3auFcd6mR/SPuTTfgTQKo1bCyS9LwOwMM+m1wZYgHRJTyiOmeXSmzLpPkVknCkozmEXKYR4rrvzpogDXYB0tDSY5lXXU6DG2c57/8A1CDbGxYLYOqu/RKjpLWEtGro3fVc1OzdFXGUxFyXHlwCy7KjnVIBMb0emgWmrVIBDR4krPvxxLw2LtkRwnTl0WvSsz6lUEdh521gzvDTaRcNaHu4kwyDfS55qbE46vmgd5OglsFzZdvZA0AWjnoqmxahbWJqOa0ObcuZn0vDG87WU9XaVR7pa0NiBDWCIvJIjVa9zK8BnZLi/PIJeCM0nem9iD4JsRhnP3WNDHZgZzv4wZ3Z1EGDzUewmR3hABLzfkLu+q2IVx1V7XZzSe7eEht9Ig6xwnos5bLjoMdlgDTqBxHsVLgu1ANt6/NAwtDsE52VZkHJUNyHGwNp0Op/us6DZYz2zSOjqU8rmUiVADlKUyZMDqUiVykgB1BhqhGKBDZ/ZmbxAvJ6jopiqbaZOKZDc1usj+K3Lqrh3JkG6tRhfSaZ33ktAgCwFzN+Ckx8OY6JgsNokyAdInjClbsyDSqQbVC0iLCWg8p52VfFNPdO/kd9+kpp6DyUcPja/wBGgh4IsCKc7gGrpHxBmyy2KwrzTDt0gg3bFxOhWlbtyoMP7ORwEAmlLS2IkvIkHrKyz6NanSm+R3CbTzhbRIkGNlYdnsx5gz+bo5s/Dta68kLO7KY5rLRzt1ujeFxRLYDSSueezdaLe1dlYKsBlqNbUAvvZTPUO14LJ43s+WGzg5VdotcHkvaRMxI5GLc1xTxjxo424cFqotaZm3Zw+iWm4hM5W/0iT7QBUbqjTwhVkkqqqdSiLqU6QUPfTIJkK0SzQ4LtzWp02sgHKIlJA6Yskp4x8DtnXeJi5JoSITAYFICUgnhMA3sDEU6ZlwzO4D6o8ea1u0u1NapRFHcawRZrQDYRqvOqNSCCvQNkbLa6kX1nBoAsJEl2ony5c1z9RZNYPBncTW3SEDqZWEOad6CZkEz4cFoNpPFwLAaLMUmy8l1gZ4iRPRadIjqF7AbUfRIe07ziA6Q0y3XKCRInxWnx+3Mhp56bDna10iHODD9WHCx81lcRimBoa2JHHLB5SbXspW4pkAF+YDhkAJ8XBod8Vo0iE2jQ7K24X4l7aQaA8NMu3CMrTJJZqq2I29XrB+V2VggFubUTrmNyfDkg1XE0wRkMBxBJiYy6DeBN/RW8NtZjTJcHGQbsgbpmCGgAhTSu6HbqrNz2Zpl1GoCSXBlSSb3Eg39f7IHKjf27EuIFNuYmQ1jwIOoEHRVh2tpj6lL7D/xWEoyb0aJpKrLwSCp/rdT9yl9hyl/XCjH+XTn+Qxryjl1U8JeB2vJNmTSq47XU/cpfYcuqnbCkdKdIX9x3OwRwl4Fa8kwclmVf9baXuUvsOT/rZS9yl9lyOEvAWvJOhe0MU6nVa9pghv36Horv610vcpfZcqu0NuUqrMu40niA6Y5X1WkItPKJlTWGFMZ2qcyj3jabd8nLLswaRYy2L2n1UGG7V5nBvdZswiOpi6DVNoNcYL2lpaQYYABxmANeqkZjqTSCx1NpAj2Jn14q6VZX3FbsIbd2o1tQUxSa1paZvnzTpE2Hgs2+sCC29iYJ92BAV2pjqZqhzi189IaLRoPX1UWPNMsOVzJmQBbpF1caRLtl/YuJsZ4+SKY7aBotBaAhey64qiSI0FtLCJWkd2XZiaP7OpOX2jyJ0aep+QWDS5ZNrqIH2j2hp4prWublygC+kxG7GiAYnARdtwucfgH0XlrxBBieCjbWI0K1SrRndnAHVJxK6LpXMqhDNcVEMQZMqYhVX6lNCZtdndlnvpMdlG8JSQ3A9uKtKm1gvlEJLFrqWa3ECkrmUxSAWxkPnXOZPKUIA6Y6L8UQwe0nAjMZQ2UgUmrGnRosUM43UM2jsSphwH1Gxm0uJ0nRE+y22WUKgfVAcGyQDobcVU7WbadjK5qBuRmjWC4aOPqbrONp12LlTVgEvlWMLhXPnK0kNuYEx4pmYEyt72UxuFw2ErS4jEOa7LulwLiIaJ4a6rSUqWDNRbPP3G6cBEGUWzor1OkOQClzopQAQpnkU5oO5FaNoE8IUjWjT+/3KfUK9MzP0d3un0XX0V3un0Wmbl5eUfNOI8OiXqsfpmVOHdyPom7s8j6LVW4wI/MKINB4QORsj1BemZiOYKRC0eVs6Dlf5qKrh2HgJVeoLgAEpRV+Cbe0Ku/Z44KlJE8WUmuTOVzDYOKjcwkSJ8JutF2r2FSp0Wmnla9pu0GXEO8OSfJWkHF0Y+VJkzaLh9MjUIr2SxTG4loqAFrt2TAAcdCSeCburRK3k7wGM7qn15LnCbbq03OdTeWF2oBsehCNdt8BTY8FhBcfayiG8rc/FZYhZxqSvyaStYCz9oit7Zuh9fDwbGVCOq7DyqqtEnIBCd0hPKZMBs6geLlWDCgA3o6poTHaxMtjhOx9QsaZFxy/umUepErgZZwXBCclcqyRJBPCdAHKcpSmAQA4U+GxGU3EhQwmJSeRrAZoVmOvx5Kw3ByJWfDoV3DbVcwRr4rNwfYtS8lxuHkmykdSUWF2uNHBE6GKpOBEgdSs3aLVA0BSDxKuBjTou3YOP7JWOig6oZTisfVWhgJKd+AvqJRaAqidYt1+5MS48ZVr6GR+bLvuA3rPFKwophp43ngnZQ6firzaLYk2HNRux9Nts2iLYELcGp/0WModmFyd3j4lVKu3GwYBsqVXbLyLWVKMmJyQRrUWNjQGVQxO0RJgT4lDqtUuuTK4laqFbIc/Aq7i7VcNYukwK0My7X2gXsDXXLbTxjgqQK7XLgkhsSWVIFOEAMHLoP5JksqAHJVfNDvNSyo3C6aEz0DZ3bem2k0HUCCkvPoSWfpRK5MlTwkktCRyVwSmSQAl2AkkgEMUkySAEE5SSQA4XQKSSQHbK7gbEqwzadRujkkkqQ7Jv05U0JHouTtp55eidJLih8mMNt1OfwUVTaVQj2ikkjigtkDqxPE+q4JSSVCGBTpJIA5JTNSSQIdMUkkAOCnLUkkDOYSlJJAjoOTuCdJAzkqEm5SSTQh4SSSQB//Z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 dirty="0"/>
          </a:p>
        </p:txBody>
      </p:sp>
      <p:sp>
        <p:nvSpPr>
          <p:cNvPr id="5" name="AutoShape 6" descr="data:image/jpeg;base64,/9j/4AAQSkZJRgABAQAAAQABAAD/2wCEAAkGBhQSERUUExQVFRUUFxcXGBgYFxgXFBgVFRQXFBQUFBgXHCYeGBkjGRUUHy8gJCcpLCwsFR4xNTAqNSYrLCkBCQoKDgwOGg8PGiwcHyQvLCwsKSksKSwpLCwsKSwsLCwsKSwsLCwsKSwsLCwsLCwsLCwsLCwsLCwsKSwsLCwsLP/AABEIALcBEwMBIgACEQEDEQH/xAAbAAABBQEBAAAAAAAAAAAAAAAFAAEDBAYCB//EAEUQAAEDAgMFBQQGCAQGAwAAAAEAAhEDIQQSMQUiQVFhBhNxgZEyUqGxFEKSwdHwFRYjU2JyguEkM9LTB0Njc5OiNMLx/8QAGAEAAwEBAAAAAAAAAAAAAAAAAAECAwT/xAAqEQACAgIBAwIFBQEAAAAAAAAAAQIRITESA0FRE/AyYaGx0SJCceHxUv/aAAwDAQACEQMRAD8A8YxmBfReWVGlj26giDe4PUEXB0KiARTB7a3BSrt76kPZBMVKc/uXwco45TLTym6fE7IhpqUnd7S4uiHsnQVWSch6yWngTopKoq4arlkES06tOh5EciOB/wDxd1cMBdplp0PEdHDgfmuA1SUyR9/IjkVJRGAu2hOW8l0AkMTWrrKnAUjKJOiVjoiDV1TbePNF8B2de83EBH3dmBRYysdKbm5/5HHK8+Uh39KhzWkVxMvR2VUdo0o5guxFRwkmLafct3S2ZTZwV+nWEQAsH1GzRRRiKHYMcZKu4XsUzMAQtSKx4Jqb7yVHJjpAZ3ZJg4BJ/ZWnGgRt9SVyZSsdAP8AVKmeATVuw9MiwutEDZN3hTsVGHxXYUcBCB1+ydQaL1R1SVwxrRwCam0HFHj2J2NUp6tVN7CNQvaa2z6dQ3AVHaXZOk5tgJWi6pPA8gIUTtVu9qdhYEsELJ1dkvaXGNHFvmNVrGaZDiyiGpy1WBSUVVvBVYqIIXLip3BQlqok4yLjJF1KuXBMRVe1S4bByMzjlYNTxPRo4lTMogbz9OA4n+ygxOILzfQaAaAdE7FQ+LxuYZWjKwaDn1ceJVUJyEmBNYJJ6eCe4SGkgpLVbKxeSixppmQOccfFOsX1Wno04GUaxWcLiHU3BzCWuHEcjqDzB4g2KJt2bRrf5D8j/wB1Wc0T0p1rMd4OyHxVDFYJ9J5ZUY5jhq1wII8itmhVRainV0ilU5aUneH7s9PZ/l0VepRLTlcCCNQdVEArVLFWDXjM0ae83+U8B00+ahlEORM1TvYOBkeh8xw+SmwWBNR0DRTdBQsDgXVHQFq6fZ8YfJVcJp2FT+EHSp4A2PQzwT7LwYwxHeDccbP908Gv6Hg7yK0xxrIIJbBsQSIIOoKwlLJrGJNSwjWiwXNYh7XMcN1wLT4EQfgh2y8Y2m40C8FoGakSZJpgxkJ5skDqIV04pgN3D1CzZY2warn0g1x36RNN/wDNTOWfMZXf1ItTooNhsZTZijB3a7A7X/mUoafVhb9hHaO0aYkgj1SewRyymQVL9GJ8FD+lqdySJ8U7NqN5hICw3B3Xb6XNVGbYaDzjqumbZaTwPnqgCV9IcJUfclSO2wwCYH3eqZ+2GmJI6IA5awqOpSK6btZhOot1T19p0/qkevFAELUjm9FH9OZzHql9PbEZgPNAzqpjA1pJ0AJPgBJQjAYBr6DMwGZ4Lz4vJefmlt/HM7ksDhNQtp6jR5hx8m5j5LtmNYHe20AfxD8U+wgftXsUC0ubaBM/NYavs143iDB08OBXpO0NsNc1tEVB+1JDiHC1MXeSZ5QP6lJi2Yd7Yz04iPab+KuMmiXGzyKooitH2i2IGGWGc2gF/Oyz4bGq6IytGTRzkXJCllcOVCK9Uyo8itMoFxgCSrzcNTpXqb7uDRp5p8qFQPwuyX1L+y0auNmj8VO7FU6QiiMzuNR3/wBBw8VztDaL6utmjRos0IeAim9i1ol3jedeZSWuwH/DPE1KbXgsAcJAJMpJc4+UPizKgItgtuva0U6gbWpDSnUEhv8A23CH0/6SBzBQ7Jw4hNlVaBBo7Mo1v/j1Mj/3NYgEnlTq2Y/wdkPihmJwb6Ti2o1zHDVrgQfQqKURobYcGBlQCrTGjXycv/bd7TPIx0KTZWClSbJAGq1WyMM6gMz2yw6uaJLf528uoQ3ZuFpOeHNLg3i14uPBws70C2FOqAABosOpLsXFHWJrNcy0Oa4eLSD81idotpsqjI4EgzBkkGPZcDYjkei0eKw2SXUiGzdzD7DuZHuu6jzWQ2jhSKvee867T7QkcenwR0lkOpo6fjiA14IkOnLkEA6GDxHRHa2LAYHd5SOYAhv0czHEAm1kG2bTp1SKL3hhsQ8tdNj7ENnXgUexww8BhrNLReSHS0i2UnKLHlHDVayqzJXQK+lZ6zS0tBER+zEGbElo1hGcNV33DNSfAmRS7uDeQS5p5LrZOwKDn94K8QBlhstnUO3pkTaCAr+J2bRYX1PpFNpcLjKSwPPBvEC+hlTJq8DinRdwWzaVfM5jQ0DQObTNg2dcqo5GaZW/ZZ/oRzso/K10nMIdMXB3Nb6i3xQBZ2y6wSAM90fZp/6EsrPcbb+Cn8NxRAp5SthSJTliMojWMtOJ5xk1TFrPdb9il/oUaSLY6R2GM9xv/jpf7aWVnuN+xS/21xKSOTCkPkZ7jfsUf9tDdt48UmyxlORB3qVIiCY4UxzRCVSxWyfpL+7zhu5m0kw1wJgc5geauEs5JksYBe03SWuc6kWMDnAsoZA5wtkO7fzsrGH2pnc1rTTYSLl2HpuE2gDIJ1PJHdpdnaT2ii/EQ4gtpDIJgmd4BoLzJN5Fo6k16XZ6nRIqfSGtFMSXMY5pAMMIJqPIvJEgalaXGiKdmbfjHd5NXLvGIbTYN1kxAiAJ1HGU+0NrOcx7NzITEd2xrvZDwSWjn8kQ2jhqO7W/ahomS8Un5i+ADDazXDwj0WcrVQ+XNA3psCYAy5dCTe06nVWkhOzX9lMAGYcmoCPajMIgTw8TKzm2cORUJy5Q64Wg7NVDWAdUMgGw4SLX6CE/bSmMoK5uVTNq/SY4ldspzc2CjCTnytzMsnG5QW0xE8frKk5sqWnTJNrlEcLsUuu9wY3jOqVqI6bAxaiOzuydeqM2XIz3n7ojoNT5BFm7Vw2GH7JneP8Afdz6f2Hmgm1O0davOZ5DfdFh58T5oUpPSr+fwDUVvJ6lgO2OGo02U3VWksAaSIi3mkvH2Awko9GPlhz+Qco9o6htWazENFv2ozPA/hqgioPtQrdOjga31quFd/EO/o+rYqNHk5Z/KnBWtiNHV7C1y0uod3iWDjQeHkDqyzx5tQGth3MOVzS0jUEEHzBT0cS5hDmuLXDQgkEeBCP0e3OIcAyuKeKZyrsDyPB4hw9UX79/0Mk7N04F+KJV8Jeabsh5atPi38IXdOrTcM1Oj3XNrXlzfEB1x6qB+IAMEx42HquSTt4NVoaviCGxUGWdHC7D5/V81k8TiHivDy4MDoBgmB0nUdFscSSW81k62Na6qKcABpOrjlmLkW3fktOlsjqaCGzKVCrUBz925o4BxlwNnNs435RZXNpUMPVdJqtmN4tzQYO6XZwMpi1pmJQ7Y+BpmsHCqG5WyDusIMjUuOX0KIY/DMfUcX1qYzSSW5SPatOQkArR/FshaLnZ2i1j6rQ4OphrA0kethwlExl7zdiN31hszHHxuqOxnCatNpacuUgk3gkakfcpMdhDVlhDGk5TIbOuUg6i54lRLZUNGm2DVbmqTpvagTOW0R4FZmUf7L0QwPa6wAcOIMhnIkxN1npWfdldjoJ5XMpSgDqU0pSlKYClKU0ppQMeVQrH/FUbvEB/sCfqn2riB/dXZVMn/Es/zPYf/l+H1/4efkqjsTCWKA73D/8AcGgEew65k2Pl6JbVYXYZ4E3YRaY1+tl4Krt2oR3JF4qNMGQw2PtRGvTqu9stDqObKLtbvAHNrEQ6OMei0S+F+9k+QVicB/hwXhrGNJJflc7PJhrpA0iwAWcJb3ZgPtMbu4Bzc7ndag7ArPoAZWhvtkinVJdqZc4MIMC1jHis6zDnuS4uaABcZheT9UDVaozkH9jYwMbFMAybBsxfXW+qIY/Al9MuqGSBYDQIdsOl3YgEOE+0ND6opUxZc0hon5Ljl8To6FowzxdOwKTFUi15B5qIroRiW2YsNG6LqvXxTnamfl6KIKVtAmwBJ6CSiqHdlZzVWhaOh2YrvtkLert353VlnYbLetVa0dLD1dHyRzitsXFg3CbFrOY1wpkgix6J1ucB2gw1Gm2n3rTkETJPyEJLNzl2RfFGdp0tm1Pr4qgf4msrMHm3K74KdvYujU/yNoYZ592pmou/9xCyacOW3v3/AKQajE/8NMc0S2kKg503sePKDKEHY1alUAq0qjL/AFmOHzCr4XaFSmZpvew82uLT8CtBsvt1jQ4N79z2zo+Hj/2BKT17X5GqCmHblYuW1BN1cxe0HVGy5rATxDAPkhYD+GU9CCPiuNmw+JotbvMJaeQ9k+LdPSFn8Vgab6jYy5iSXZS5x0uCw7wjpOiP1qjo3qZjm0hwHlr8Fma2x3mtma4OzOOk5gCLEgifgt+ldmc9BHZWxg2s1zK9MQCbkQbxBzOA8pnor+O2Yx7zvUm5hJ7szJBmYBcG+AjRDNlbKrMxOUneDcxY5pdIPvMI0urG18CA8A93RzNn6waYcSTDp5gWtZafu2R2C+x8N3bquRzXndBc2/Ln4qxV7wHMBTcbRvZZADTxGoAuByQ7s/iQ11VgOa4vYe4JgumPKEVpvexzC0kQ85iMwMd06OHOFElkcdBbs84nvA8FhIebnTdmxIFrlZ0OV/GVwbtc4ktl3GXZTck6mw15BZ8P8OHPp08fVTxKTwEsyfOheb+X4/glPUfH/SjgFhTMlmQvP/L8evTqPRPm/l+PXp4J8GFhLMmzIdm8Pj16eCWfw+P+lHBhYRlUwf8AF0tdH6a+ydOqiDh0+PTp4qbC4pveUmQczTUMgxIdTALRMcRPHwTjGvqJuwxtj/4wO/IrtgiC2wHt2kfig+N7Q03sLDTEnd5QZIsY6D16FE9t1R9GaLya7dHiNB7bc0n0WMrMbmJLr5jbKeZtPkPXotOmk0iJumFmbHqOoiKbhNy4sqkkdCKZEefFBamy2ikXZpdBJBGgnUuJ18loTsuoaIFNobmaCXOdLzIuBaGjWw6XWcdgSKObvRmi9O+a500jrqqiKQY2LSLgM7iY4GZ85utLhgALRCzezsSXtnK6epnprF0VoYdx1MdAuOezoWjO7dZ+2McVBh9mSd5wH56q3t+jkfZCS/mt46wZvYco0sLT9sl59flAVt3aqmxsUqcWi8NHDg3XTmsxmTEIcE95C/AWr9ra5BDXZP5RHx1QCviXvJL3OceZJPzVl7bKkrjFLSIk2SCmeaZWg5p1lJVbEMlCIfp7/oUP/H/dS09vNGuHoHxZ/dTkoEZVa2a4ioEZpdq6Y1wOFP8AS78Ve2d2qoueAcDhxPIEKZPGvt+RpFrvDlCipvM2CNYnalMstQpD89IQStUJNiG+A/ErmNibEgxqsbUrVX1w2SW5iGh0lo4cVp62eDFQn+lqz1fa81A1zQ7KSNOMRYAhbdLZn1NBPAYZ4xGTcxDWgEhzS4RazQ0Oc0X6BQ7a2S/OAyg1khxgGoPC1WD6WtwTbJ2e51QOdQBbGmdzZE6WJIU+M2M8uMMDGm43nOESbEm61tX7/Jn2CmwKBa2u4tcIcwTnAE7sgtiRYTMqZ7j3lO26MxJiAD3ZG8QCBJnioNm7OtUFTMS1zYhxAGgIs6+oUlYMlrWl4z/9VxcMrMxtJne521UurBaLeMfIEgA93qR/C64y2j0KC/pV0DdbpzH49URxVMR7VUDJMPqPOrT1iLdFSaRHsO9T+eSTSGrI/wBLu91nw/Hql+l3e6z4fipCW/u3ervzySkfu3erkY8FZOBtZ3us+H4pxtZ3us+H49F3mH7t32nfnmnkfu3erun90YDJF+lne6z4fj0S/S7vdZ+fNSgj9271d+eaUj9271cjAZI/0s73Geo/FdN25Us1tJrwTeGS4E2BDhMeF9NF3I/du9XLlhY6o1uSHXNyfZEG17GBFuaE0J2d4/GuqU2tNJzCarXGbAANNzmaONuXiqn6pVnNNQDdu7gbAkyDNxAmeqIbUw7GvpvNOaebK5oL3PmQbTaIMRIXe12UGUS5lEB1oMusZF9eUq1JJJL39SWr2UqQr9wGtzXFi6uIywLBmYRbhHFBcVs6rRoCpLcrxAiQ4eXDRaGnjK3cQxhEiR/inRly6Zc4jwhZAY/dgs3YtckfEpx/gJGi2aLbsEE8CXDyJuUXo1L3QDZeHEAEkQeEgc+KM4XCNmbrkns6FoG7ewb6jgWCfMfeq+F7F4mpcNEeI+5EO0GINNoyGPRBG7eriwqvHgY+S1hyrBEqvIbpf8PnkDNXpN6DO4+Fm6qx+oLRrXJ8KcDhxc5ZSptSobl7yf5ioamIc7Uk+JJVcZf9fRE2vBsn9jMOAc2JAiNTTHrcqoezezmjexcno5p+QWTOirSqUX5+xLl8j1HAdncGabS2XAixnW+uiS87oY+s1oDXkAaCUlLg/I+SIgkQu7cl13vQLQkiawnSUW2Nses94yU3H0HzhUBjHDQx5KfB49+cS4wlLQ1s3zOzdRwgvps6uePulDMTgu6dd7Xn+Ak/cu8+6Lqt38LlddjcWJquI9g6cSAs04UWvBiXHNMVOMcZaYWjxDiRcwCsu7ZxFWXOZvF3EnwsBPotelsz6mi3sozVzZKmUC/7XJImYDiG81axNKq55LQRPsxUzwL2Li4x4SodkbtYkOqm0O7oQ6JmC46XjgpcWa73kkVAfq5nHNll3EnVb9zLsEtiUo73MTvQBBDhqOU3tz4IlUA3Ccjch1LmgwaQYALiZJmJQ/YmYmqKkyCPaOWNdCT8VYZhmGpBaCCWmCAbnKSYMnUlRJ07KjoI0aZrtJD7Ma5oiwhrTcA+yfwHkCbhPDh93TotR2bDQ2oD7OWr9UNvBizdLAoCCs5SaZaWCuMGen5j8E4wnQfmPwVkJwo5sKKhwfQJHC+H5n8Valckp8mFFf6J4fmfxSOG/Pr+KsgpkcmOiv8ARvBd4PFBtelSI4VXE8LsDQPAQeWqllcbMDfprS6LUnkTzTTuxMv4l7c9CS2O/uDYEZW6mdJjgVW2yc1N3syQ3iAYkDQdYHorG1cC1/dgWd3kSZyAnLJzcPVPtDcousMwAALZzGY8rql+333J8lLDYiu2hkyvs0AZcUQIAiMpfbwhZ07QpOommWFjgDf4j8wtJR2liG4VrIe4wRukNLWAQBJJBkdOCzjm95h4a4kMEQ5gBBmwzBXH5ikW8BXcReXXNzr52RShXg6FC9m1puCZ4yb2sjOCcDYrnns2Whsf2edicpa4Cef4obiuwtZjsuZhPiR9yh2/j3B4DXERyJHyVOn2jxA/5zvMz81rBSrDIlVl2p2LxIE92HDo4FDsRsesyzqbxHRE6XbzEttmaY5sbwuuj26qn2mMM9IV/q+X1JwZ91MjUEeKoxdao9qWH2qXoQfmFA3auFcd6mR/SPuTTfgTQKo1bCyS9LwOwMM+m1wZYgHRJTyiOmeXSmzLpPkVknCkozmEXKYR4rrvzpogDXYB0tDSY5lXXU6DG2c57/8A1CDbGxYLYOqu/RKjpLWEtGro3fVc1OzdFXGUxFyXHlwCy7KjnVIBMb0emgWmrVIBDR4krPvxxLw2LtkRwnTl0WvSsz6lUEdh521gzvDTaRcNaHu4kwyDfS55qbE46vmgd5OglsFzZdvZA0AWjnoqmxahbWJqOa0ObcuZn0vDG87WU9XaVR7pa0NiBDWCIvJIjVa9zK8BnZLi/PIJeCM0nem9iD4JsRhnP3WNDHZgZzv4wZ3Z1EGDzUewmR3hABLzfkLu+q2IVx1V7XZzSe7eEht9Ig6xwnos5bLjoMdlgDTqBxHsVLgu1ANt6/NAwtDsE52VZkHJUNyHGwNp0Op/us6DZYz2zSOjqU8rmUiVADlKUyZMDqUiVykgB1BhqhGKBDZ/ZmbxAvJ6jopiqbaZOKZDc1usj+K3Lqrh3JkG6tRhfSaZ33ktAgCwFzN+Ckx8OY6JgsNokyAdInjClbsyDSqQbVC0iLCWg8p52VfFNPdO/kd9+kpp6DyUcPja/wBGgh4IsCKc7gGrpHxBmyy2KwrzTDt0gg3bFxOhWlbtyoMP7ORwEAmlLS2IkvIkHrKyz6NanSm+R3CbTzhbRIkGNlYdnsx5gz+bo5s/Dta68kLO7KY5rLRzt1ujeFxRLYDSSueezdaLe1dlYKsBlqNbUAvvZTPUO14LJ43s+WGzg5VdotcHkvaRMxI5GLc1xTxjxo424cFqotaZm3Zw+iWm4hM5W/0iT7QBUbqjTwhVkkqqqdSiLqU6QUPfTIJkK0SzQ4LtzWp02sgHKIlJA6Yskp4x8DtnXeJi5JoSITAYFICUgnhMA3sDEU6ZlwzO4D6o8ea1u0u1NapRFHcawRZrQDYRqvOqNSCCvQNkbLa6kX1nBoAsJEl2ony5c1z9RZNYPBncTW3SEDqZWEOad6CZkEz4cFoNpPFwLAaLMUmy8l1gZ4iRPRadIjqF7AbUfRIe07ziA6Q0y3XKCRInxWnx+3Mhp56bDna10iHODD9WHCx81lcRimBoa2JHHLB5SbXspW4pkAF+YDhkAJ8XBod8Vo0iE2jQ7K24X4l7aQaA8NMu3CMrTJJZqq2I29XrB+V2VggFubUTrmNyfDkg1XE0wRkMBxBJiYy6DeBN/RW8NtZjTJcHGQbsgbpmCGgAhTSu6HbqrNz2Zpl1GoCSXBlSSb3Eg39f7IHKjf27EuIFNuYmQ1jwIOoEHRVh2tpj6lL7D/xWEoyb0aJpKrLwSCp/rdT9yl9hyl/XCjH+XTn+Qxryjl1U8JeB2vJNmTSq47XU/cpfYcuqnbCkdKdIX9x3OwRwl4Fa8kwclmVf9baXuUvsOT/rZS9yl9lyOEvAWvJOhe0MU6nVa9pghv36Horv610vcpfZcqu0NuUqrMu40niA6Y5X1WkItPKJlTWGFMZ2qcyj3jabd8nLLswaRYy2L2n1UGG7V5nBvdZswiOpi6DVNoNcYL2lpaQYYABxmANeqkZjqTSCx1NpAj2Jn14q6VZX3FbsIbd2o1tQUxSa1paZvnzTpE2Hgs2+sCC29iYJ92BAV2pjqZqhzi189IaLRoPX1UWPNMsOVzJmQBbpF1caRLtl/YuJsZ4+SKY7aBotBaAhey64qiSI0FtLCJWkd2XZiaP7OpOX2jyJ0aep+QWDS5ZNrqIH2j2hp4prWublygC+kxG7GiAYnARdtwucfgH0XlrxBBieCjbWI0K1SrRndnAHVJxK6LpXMqhDNcVEMQZMqYhVX6lNCZtdndlnvpMdlG8JSQ3A9uKtKm1gvlEJLFrqWa3ECkrmUxSAWxkPnXOZPKUIA6Y6L8UQwe0nAjMZQ2UgUmrGnRosUM43UM2jsSphwH1Gxm0uJ0nRE+y22WUKgfVAcGyQDobcVU7WbadjK5qBuRmjWC4aOPqbrONp12LlTVgEvlWMLhXPnK0kNuYEx4pmYEyt72UxuFw2ErS4jEOa7LulwLiIaJ4a6rSUqWDNRbPP3G6cBEGUWzor1OkOQClzopQAQpnkU5oO5FaNoE8IUjWjT+/3KfUK9MzP0d3un0XX0V3un0Wmbl5eUfNOI8OiXqsfpmVOHdyPom7s8j6LVW4wI/MKINB4QORsj1BemZiOYKRC0eVs6Dlf5qKrh2HgJVeoLgAEpRV+Cbe0Ku/Z44KlJE8WUmuTOVzDYOKjcwkSJ8JutF2r2FSp0Wmnla9pu0GXEO8OSfJWkHF0Y+VJkzaLh9MjUIr2SxTG4loqAFrt2TAAcdCSeCburRK3k7wGM7qn15LnCbbq03OdTeWF2oBsehCNdt8BTY8FhBcfayiG8rc/FZYhZxqSvyaStYCz9oit7Zuh9fDwbGVCOq7DyqqtEnIBCd0hPKZMBs6geLlWDCgA3o6poTHaxMtjhOx9QsaZFxy/umUepErgZZwXBCclcqyRJBPCdAHKcpSmAQA4U+GxGU3EhQwmJSeRrAZoVmOvx5Kw3ByJWfDoV3DbVcwRr4rNwfYtS8lxuHkmykdSUWF2uNHBE6GKpOBEgdSs3aLVA0BSDxKuBjTou3YOP7JWOig6oZTisfVWhgJKd+AvqJRaAqidYt1+5MS48ZVr6GR+bLvuA3rPFKwophp43ngnZQ6firzaLYk2HNRux9Nts2iLYELcGp/0WModmFyd3j4lVKu3GwYBsqVXbLyLWVKMmJyQRrUWNjQGVQxO0RJgT4lDqtUuuTK4laqFbIc/Aq7i7VcNYukwK0My7X2gXsDXXLbTxjgqQK7XLgkhsSWVIFOEAMHLoP5JksqAHJVfNDvNSyo3C6aEz0DZ3bem2k0HUCCkvPoSWfpRK5MlTwkktCRyVwSmSQAl2AkkgEMUkySAEE5SSQA4XQKSSQHbK7gbEqwzadRujkkkqQ7Jv05U0JHouTtp55eidJLih8mMNt1OfwUVTaVQj2ikkjigtkDqxPE+q4JSSVCGBTpJIA5JTNSSQIdMUkkAOCnLUkkDOYSlJJAjoOTuCdJAzkqEm5SSTQh4SSSQB//Z"/>
          <p:cNvSpPr>
            <a:spLocks noChangeAspect="1" noChangeArrowheads="1"/>
          </p:cNvSpPr>
          <p:nvPr/>
        </p:nvSpPr>
        <p:spPr bwMode="auto">
          <a:xfrm>
            <a:off x="2159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1714488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36" y="3786190"/>
            <a:ext cx="25527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29256" y="4572008"/>
            <a:ext cx="3031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Δίοδος επαφής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pn</a:t>
            </a:r>
            <a:endParaRPr lang="el-G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612" name="Line 4"/>
          <p:cNvSpPr>
            <a:spLocks noChangeShapeType="1"/>
          </p:cNvSpPr>
          <p:nvPr/>
        </p:nvSpPr>
        <p:spPr bwMode="auto">
          <a:xfrm>
            <a:off x="1524000" y="4343400"/>
            <a:ext cx="6019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 dirty="0"/>
          </a:p>
        </p:txBody>
      </p:sp>
      <p:sp>
        <p:nvSpPr>
          <p:cNvPr id="2244613" name="Oval 5"/>
          <p:cNvSpPr>
            <a:spLocks noChangeArrowheads="1"/>
          </p:cNvSpPr>
          <p:nvPr/>
        </p:nvSpPr>
        <p:spPr bwMode="auto">
          <a:xfrm>
            <a:off x="7467600" y="42672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2244614" name="Rectangle 6"/>
          <p:cNvSpPr>
            <a:spLocks noChangeArrowheads="1"/>
          </p:cNvSpPr>
          <p:nvPr/>
        </p:nvSpPr>
        <p:spPr bwMode="auto">
          <a:xfrm>
            <a:off x="2362200" y="3352800"/>
            <a:ext cx="2133600" cy="1905000"/>
          </a:xfrm>
          <a:prstGeom prst="rect">
            <a:avLst/>
          </a:prstGeom>
          <a:solidFill>
            <a:srgbClr val="99CCFF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2244615" name="Rectangle 7"/>
          <p:cNvSpPr>
            <a:spLocks noChangeArrowheads="1"/>
          </p:cNvSpPr>
          <p:nvPr/>
        </p:nvSpPr>
        <p:spPr bwMode="auto">
          <a:xfrm>
            <a:off x="4495800" y="3352800"/>
            <a:ext cx="2133600" cy="1905000"/>
          </a:xfrm>
          <a:prstGeom prst="rect">
            <a:avLst/>
          </a:prstGeom>
          <a:solidFill>
            <a:srgbClr val="DDDDDD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grpSp>
        <p:nvGrpSpPr>
          <p:cNvPr id="2244616" name="Group 8"/>
          <p:cNvGrpSpPr>
            <a:grpSpLocks/>
          </p:cNvGrpSpPr>
          <p:nvPr/>
        </p:nvGrpSpPr>
        <p:grpSpPr bwMode="auto">
          <a:xfrm>
            <a:off x="2514600" y="3581400"/>
            <a:ext cx="304800" cy="304800"/>
            <a:chOff x="1728" y="2256"/>
            <a:chExt cx="192" cy="192"/>
          </a:xfrm>
        </p:grpSpPr>
        <p:grpSp>
          <p:nvGrpSpPr>
            <p:cNvPr id="2244617" name="Group 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618" name="Oval 1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4619" name="Line 1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4620" name="Line 1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sp>
        <p:nvSpPr>
          <p:cNvPr id="2244621" name="Line 13"/>
          <p:cNvSpPr>
            <a:spLocks noChangeShapeType="1"/>
          </p:cNvSpPr>
          <p:nvPr/>
        </p:nvSpPr>
        <p:spPr bwMode="auto">
          <a:xfrm>
            <a:off x="4495800" y="25908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 dirty="0"/>
          </a:p>
        </p:txBody>
      </p:sp>
      <p:sp>
        <p:nvSpPr>
          <p:cNvPr id="2244624" name="Text Box 16"/>
          <p:cNvSpPr txBox="1">
            <a:spLocks noChangeArrowheads="1"/>
          </p:cNvSpPr>
          <p:nvPr/>
        </p:nvSpPr>
        <p:spPr bwMode="auto">
          <a:xfrm>
            <a:off x="838200" y="1251072"/>
            <a:ext cx="7315200" cy="142628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l-GR" sz="2000" dirty="0"/>
              <a:t>Η περιοχή απογύμνωσης είναι γεμάτη με φορτία (ακίνητα). Ονομάζεται περιοχή </a:t>
            </a:r>
            <a:r>
              <a:rPr lang="el-GR" sz="2000" u="sng" dirty="0"/>
              <a:t>απογύμνωσης</a:t>
            </a:r>
            <a:r>
              <a:rPr lang="el-GR" sz="2000" dirty="0"/>
              <a:t> ακριβώς γιατί </a:t>
            </a:r>
            <a:r>
              <a:rPr lang="el-GR" sz="2000" u="sng" dirty="0"/>
              <a:t>δεν έχει ελεύθερους φορείς.</a:t>
            </a:r>
            <a:r>
              <a:rPr lang="el-GR" sz="2000" dirty="0"/>
              <a:t> </a:t>
            </a:r>
            <a:endParaRPr lang="en-US" sz="2000" dirty="0"/>
          </a:p>
        </p:txBody>
      </p:sp>
      <p:grpSp>
        <p:nvGrpSpPr>
          <p:cNvPr id="2244625" name="Group 17"/>
          <p:cNvGrpSpPr>
            <a:grpSpLocks/>
          </p:cNvGrpSpPr>
          <p:nvPr/>
        </p:nvGrpSpPr>
        <p:grpSpPr bwMode="auto">
          <a:xfrm>
            <a:off x="2895600" y="3657600"/>
            <a:ext cx="152400" cy="152400"/>
            <a:chOff x="576" y="2160"/>
            <a:chExt cx="192" cy="192"/>
          </a:xfrm>
        </p:grpSpPr>
        <p:sp>
          <p:nvSpPr>
            <p:cNvPr id="2244626" name="Oval 1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4627" name="Line 1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628" name="Group 20"/>
          <p:cNvGrpSpPr>
            <a:grpSpLocks/>
          </p:cNvGrpSpPr>
          <p:nvPr/>
        </p:nvGrpSpPr>
        <p:grpSpPr bwMode="auto">
          <a:xfrm>
            <a:off x="3124200" y="3581400"/>
            <a:ext cx="304800" cy="304800"/>
            <a:chOff x="1728" y="2256"/>
            <a:chExt cx="192" cy="192"/>
          </a:xfrm>
        </p:grpSpPr>
        <p:grpSp>
          <p:nvGrpSpPr>
            <p:cNvPr id="2244629" name="Group 21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630" name="Oval 2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4631" name="Line 2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4632" name="Line 24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638" name="Group 30"/>
          <p:cNvGrpSpPr>
            <a:grpSpLocks/>
          </p:cNvGrpSpPr>
          <p:nvPr/>
        </p:nvGrpSpPr>
        <p:grpSpPr bwMode="auto">
          <a:xfrm>
            <a:off x="2819400" y="3962400"/>
            <a:ext cx="304800" cy="304800"/>
            <a:chOff x="1728" y="2256"/>
            <a:chExt cx="192" cy="192"/>
          </a:xfrm>
        </p:grpSpPr>
        <p:grpSp>
          <p:nvGrpSpPr>
            <p:cNvPr id="2244639" name="Group 31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640" name="Oval 3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4641" name="Line 3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4642" name="Line 34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643" name="Group 35"/>
          <p:cNvGrpSpPr>
            <a:grpSpLocks/>
          </p:cNvGrpSpPr>
          <p:nvPr/>
        </p:nvGrpSpPr>
        <p:grpSpPr bwMode="auto">
          <a:xfrm>
            <a:off x="3429000" y="3962400"/>
            <a:ext cx="304800" cy="304800"/>
            <a:chOff x="1728" y="2256"/>
            <a:chExt cx="192" cy="192"/>
          </a:xfrm>
        </p:grpSpPr>
        <p:grpSp>
          <p:nvGrpSpPr>
            <p:cNvPr id="2244644" name="Group 3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645" name="Oval 3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4646" name="Line 3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4647" name="Line 3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648" name="Group 40"/>
          <p:cNvGrpSpPr>
            <a:grpSpLocks/>
          </p:cNvGrpSpPr>
          <p:nvPr/>
        </p:nvGrpSpPr>
        <p:grpSpPr bwMode="auto">
          <a:xfrm>
            <a:off x="3505200" y="3657600"/>
            <a:ext cx="152400" cy="152400"/>
            <a:chOff x="576" y="2160"/>
            <a:chExt cx="192" cy="192"/>
          </a:xfrm>
        </p:grpSpPr>
        <p:sp>
          <p:nvSpPr>
            <p:cNvPr id="2244649" name="Oval 4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4650" name="Line 4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654" name="Group 46"/>
          <p:cNvGrpSpPr>
            <a:grpSpLocks/>
          </p:cNvGrpSpPr>
          <p:nvPr/>
        </p:nvGrpSpPr>
        <p:grpSpPr bwMode="auto">
          <a:xfrm>
            <a:off x="2590800" y="4038600"/>
            <a:ext cx="152400" cy="152400"/>
            <a:chOff x="576" y="2160"/>
            <a:chExt cx="192" cy="192"/>
          </a:xfrm>
        </p:grpSpPr>
        <p:sp>
          <p:nvSpPr>
            <p:cNvPr id="2244655" name="Oval 4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4656" name="Line 4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657" name="Group 49"/>
          <p:cNvGrpSpPr>
            <a:grpSpLocks/>
          </p:cNvGrpSpPr>
          <p:nvPr/>
        </p:nvGrpSpPr>
        <p:grpSpPr bwMode="auto">
          <a:xfrm>
            <a:off x="3200400" y="4038600"/>
            <a:ext cx="152400" cy="152400"/>
            <a:chOff x="576" y="2160"/>
            <a:chExt cx="192" cy="192"/>
          </a:xfrm>
        </p:grpSpPr>
        <p:sp>
          <p:nvSpPr>
            <p:cNvPr id="2244658" name="Oval 5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4659" name="Line 5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668" name="Group 60"/>
          <p:cNvGrpSpPr>
            <a:grpSpLocks/>
          </p:cNvGrpSpPr>
          <p:nvPr/>
        </p:nvGrpSpPr>
        <p:grpSpPr bwMode="auto">
          <a:xfrm>
            <a:off x="2514600" y="4343400"/>
            <a:ext cx="304800" cy="304800"/>
            <a:chOff x="1728" y="2256"/>
            <a:chExt cx="192" cy="192"/>
          </a:xfrm>
        </p:grpSpPr>
        <p:grpSp>
          <p:nvGrpSpPr>
            <p:cNvPr id="2244669" name="Group 61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670" name="Oval 6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4671" name="Line 6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4672" name="Line 64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673" name="Group 65"/>
          <p:cNvGrpSpPr>
            <a:grpSpLocks/>
          </p:cNvGrpSpPr>
          <p:nvPr/>
        </p:nvGrpSpPr>
        <p:grpSpPr bwMode="auto">
          <a:xfrm>
            <a:off x="2895600" y="4419600"/>
            <a:ext cx="152400" cy="152400"/>
            <a:chOff x="576" y="2160"/>
            <a:chExt cx="192" cy="192"/>
          </a:xfrm>
        </p:grpSpPr>
        <p:sp>
          <p:nvSpPr>
            <p:cNvPr id="2244674" name="Oval 6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4675" name="Line 6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676" name="Group 68"/>
          <p:cNvGrpSpPr>
            <a:grpSpLocks/>
          </p:cNvGrpSpPr>
          <p:nvPr/>
        </p:nvGrpSpPr>
        <p:grpSpPr bwMode="auto">
          <a:xfrm>
            <a:off x="3124200" y="4343400"/>
            <a:ext cx="304800" cy="304800"/>
            <a:chOff x="1728" y="2256"/>
            <a:chExt cx="192" cy="192"/>
          </a:xfrm>
        </p:grpSpPr>
        <p:grpSp>
          <p:nvGrpSpPr>
            <p:cNvPr id="2244677" name="Group 6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678" name="Oval 7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4679" name="Line 7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4680" name="Line 7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686" name="Group 78"/>
          <p:cNvGrpSpPr>
            <a:grpSpLocks/>
          </p:cNvGrpSpPr>
          <p:nvPr/>
        </p:nvGrpSpPr>
        <p:grpSpPr bwMode="auto">
          <a:xfrm>
            <a:off x="2819400" y="4724400"/>
            <a:ext cx="304800" cy="304800"/>
            <a:chOff x="1728" y="2256"/>
            <a:chExt cx="192" cy="192"/>
          </a:xfrm>
        </p:grpSpPr>
        <p:grpSp>
          <p:nvGrpSpPr>
            <p:cNvPr id="2244687" name="Group 7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688" name="Oval 8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4689" name="Line 8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4690" name="Line 8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691" name="Group 83"/>
          <p:cNvGrpSpPr>
            <a:grpSpLocks/>
          </p:cNvGrpSpPr>
          <p:nvPr/>
        </p:nvGrpSpPr>
        <p:grpSpPr bwMode="auto">
          <a:xfrm>
            <a:off x="3429000" y="4724400"/>
            <a:ext cx="304800" cy="304800"/>
            <a:chOff x="1728" y="2256"/>
            <a:chExt cx="192" cy="192"/>
          </a:xfrm>
        </p:grpSpPr>
        <p:grpSp>
          <p:nvGrpSpPr>
            <p:cNvPr id="2244692" name="Group 8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693" name="Oval 8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4694" name="Line 8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4695" name="Line 8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696" name="Group 88"/>
          <p:cNvGrpSpPr>
            <a:grpSpLocks/>
          </p:cNvGrpSpPr>
          <p:nvPr/>
        </p:nvGrpSpPr>
        <p:grpSpPr bwMode="auto">
          <a:xfrm>
            <a:off x="3505200" y="4419600"/>
            <a:ext cx="152400" cy="152400"/>
            <a:chOff x="576" y="2160"/>
            <a:chExt cx="192" cy="192"/>
          </a:xfrm>
        </p:grpSpPr>
        <p:sp>
          <p:nvSpPr>
            <p:cNvPr id="2244697" name="Oval 8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4698" name="Line 9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702" name="Group 94"/>
          <p:cNvGrpSpPr>
            <a:grpSpLocks/>
          </p:cNvGrpSpPr>
          <p:nvPr/>
        </p:nvGrpSpPr>
        <p:grpSpPr bwMode="auto">
          <a:xfrm>
            <a:off x="2590800" y="4800600"/>
            <a:ext cx="152400" cy="152400"/>
            <a:chOff x="576" y="2160"/>
            <a:chExt cx="192" cy="192"/>
          </a:xfrm>
        </p:grpSpPr>
        <p:sp>
          <p:nvSpPr>
            <p:cNvPr id="2244703" name="Oval 95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4704" name="Line 96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705" name="Group 97"/>
          <p:cNvGrpSpPr>
            <a:grpSpLocks/>
          </p:cNvGrpSpPr>
          <p:nvPr/>
        </p:nvGrpSpPr>
        <p:grpSpPr bwMode="auto">
          <a:xfrm>
            <a:off x="3200400" y="4800600"/>
            <a:ext cx="152400" cy="152400"/>
            <a:chOff x="576" y="2160"/>
            <a:chExt cx="192" cy="192"/>
          </a:xfrm>
        </p:grpSpPr>
        <p:sp>
          <p:nvSpPr>
            <p:cNvPr id="2244706" name="Oval 9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4707" name="Line 9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sp>
        <p:nvSpPr>
          <p:cNvPr id="2244716" name="Oval 108"/>
          <p:cNvSpPr>
            <a:spLocks noChangeArrowheads="1"/>
          </p:cNvSpPr>
          <p:nvPr/>
        </p:nvSpPr>
        <p:spPr bwMode="auto">
          <a:xfrm>
            <a:off x="1447800" y="42672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grpSp>
        <p:nvGrpSpPr>
          <p:cNvPr id="2244725" name="Group 117"/>
          <p:cNvGrpSpPr>
            <a:grpSpLocks/>
          </p:cNvGrpSpPr>
          <p:nvPr/>
        </p:nvGrpSpPr>
        <p:grpSpPr bwMode="auto">
          <a:xfrm>
            <a:off x="5257800" y="3581400"/>
            <a:ext cx="304800" cy="304800"/>
            <a:chOff x="576" y="2160"/>
            <a:chExt cx="192" cy="192"/>
          </a:xfrm>
        </p:grpSpPr>
        <p:sp>
          <p:nvSpPr>
            <p:cNvPr id="2244726" name="Oval 11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4727" name="Line 11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728" name="Group 120"/>
          <p:cNvGrpSpPr>
            <a:grpSpLocks/>
          </p:cNvGrpSpPr>
          <p:nvPr/>
        </p:nvGrpSpPr>
        <p:grpSpPr bwMode="auto">
          <a:xfrm>
            <a:off x="5638800" y="3657600"/>
            <a:ext cx="152400" cy="152400"/>
            <a:chOff x="1728" y="2256"/>
            <a:chExt cx="192" cy="192"/>
          </a:xfrm>
        </p:grpSpPr>
        <p:grpSp>
          <p:nvGrpSpPr>
            <p:cNvPr id="2244729" name="Group 121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730" name="Oval 12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4731" name="Line 12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4732" name="Line 124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733" name="Group 125"/>
          <p:cNvGrpSpPr>
            <a:grpSpLocks/>
          </p:cNvGrpSpPr>
          <p:nvPr/>
        </p:nvGrpSpPr>
        <p:grpSpPr bwMode="auto">
          <a:xfrm>
            <a:off x="5867400" y="3581400"/>
            <a:ext cx="304800" cy="304800"/>
            <a:chOff x="576" y="2160"/>
            <a:chExt cx="192" cy="192"/>
          </a:xfrm>
        </p:grpSpPr>
        <p:sp>
          <p:nvSpPr>
            <p:cNvPr id="2244734" name="Oval 12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4735" name="Line 12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736" name="Group 128"/>
          <p:cNvGrpSpPr>
            <a:grpSpLocks/>
          </p:cNvGrpSpPr>
          <p:nvPr/>
        </p:nvGrpSpPr>
        <p:grpSpPr bwMode="auto">
          <a:xfrm>
            <a:off x="6248400" y="3657600"/>
            <a:ext cx="152400" cy="152400"/>
            <a:chOff x="1728" y="2256"/>
            <a:chExt cx="192" cy="192"/>
          </a:xfrm>
        </p:grpSpPr>
        <p:grpSp>
          <p:nvGrpSpPr>
            <p:cNvPr id="2244737" name="Group 12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738" name="Oval 13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4739" name="Line 13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4740" name="Line 13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749" name="Group 141"/>
          <p:cNvGrpSpPr>
            <a:grpSpLocks/>
          </p:cNvGrpSpPr>
          <p:nvPr/>
        </p:nvGrpSpPr>
        <p:grpSpPr bwMode="auto">
          <a:xfrm>
            <a:off x="5334000" y="4038600"/>
            <a:ext cx="152400" cy="152400"/>
            <a:chOff x="1728" y="2256"/>
            <a:chExt cx="192" cy="192"/>
          </a:xfrm>
        </p:grpSpPr>
        <p:grpSp>
          <p:nvGrpSpPr>
            <p:cNvPr id="2244750" name="Group 14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751" name="Oval 14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4752" name="Line 14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4753" name="Line 14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754" name="Group 146"/>
          <p:cNvGrpSpPr>
            <a:grpSpLocks/>
          </p:cNvGrpSpPr>
          <p:nvPr/>
        </p:nvGrpSpPr>
        <p:grpSpPr bwMode="auto">
          <a:xfrm>
            <a:off x="5562600" y="3962400"/>
            <a:ext cx="304800" cy="304800"/>
            <a:chOff x="576" y="2160"/>
            <a:chExt cx="192" cy="192"/>
          </a:xfrm>
        </p:grpSpPr>
        <p:sp>
          <p:nvSpPr>
            <p:cNvPr id="2244755" name="Oval 14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4756" name="Line 14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757" name="Group 149"/>
          <p:cNvGrpSpPr>
            <a:grpSpLocks/>
          </p:cNvGrpSpPr>
          <p:nvPr/>
        </p:nvGrpSpPr>
        <p:grpSpPr bwMode="auto">
          <a:xfrm>
            <a:off x="5943600" y="4038600"/>
            <a:ext cx="152400" cy="152400"/>
            <a:chOff x="1728" y="2256"/>
            <a:chExt cx="192" cy="192"/>
          </a:xfrm>
        </p:grpSpPr>
        <p:grpSp>
          <p:nvGrpSpPr>
            <p:cNvPr id="2244758" name="Group 150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759" name="Oval 15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4760" name="Line 15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4761" name="Line 15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762" name="Group 154"/>
          <p:cNvGrpSpPr>
            <a:grpSpLocks/>
          </p:cNvGrpSpPr>
          <p:nvPr/>
        </p:nvGrpSpPr>
        <p:grpSpPr bwMode="auto">
          <a:xfrm>
            <a:off x="6172200" y="3962400"/>
            <a:ext cx="304800" cy="304800"/>
            <a:chOff x="576" y="2160"/>
            <a:chExt cx="192" cy="192"/>
          </a:xfrm>
        </p:grpSpPr>
        <p:sp>
          <p:nvSpPr>
            <p:cNvPr id="2244763" name="Oval 155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4764" name="Line 156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773" name="Group 165"/>
          <p:cNvGrpSpPr>
            <a:grpSpLocks/>
          </p:cNvGrpSpPr>
          <p:nvPr/>
        </p:nvGrpSpPr>
        <p:grpSpPr bwMode="auto">
          <a:xfrm>
            <a:off x="5257800" y="4343400"/>
            <a:ext cx="304800" cy="304800"/>
            <a:chOff x="576" y="2160"/>
            <a:chExt cx="192" cy="192"/>
          </a:xfrm>
        </p:grpSpPr>
        <p:sp>
          <p:nvSpPr>
            <p:cNvPr id="2244774" name="Oval 16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4775" name="Line 16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776" name="Group 168"/>
          <p:cNvGrpSpPr>
            <a:grpSpLocks/>
          </p:cNvGrpSpPr>
          <p:nvPr/>
        </p:nvGrpSpPr>
        <p:grpSpPr bwMode="auto">
          <a:xfrm>
            <a:off x="5638800" y="4419600"/>
            <a:ext cx="152400" cy="152400"/>
            <a:chOff x="1728" y="2256"/>
            <a:chExt cx="192" cy="192"/>
          </a:xfrm>
        </p:grpSpPr>
        <p:grpSp>
          <p:nvGrpSpPr>
            <p:cNvPr id="2244777" name="Group 16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778" name="Oval 17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4779" name="Line 17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4780" name="Line 17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781" name="Group 173"/>
          <p:cNvGrpSpPr>
            <a:grpSpLocks/>
          </p:cNvGrpSpPr>
          <p:nvPr/>
        </p:nvGrpSpPr>
        <p:grpSpPr bwMode="auto">
          <a:xfrm>
            <a:off x="5867400" y="4343400"/>
            <a:ext cx="304800" cy="304800"/>
            <a:chOff x="576" y="2160"/>
            <a:chExt cx="192" cy="192"/>
          </a:xfrm>
        </p:grpSpPr>
        <p:sp>
          <p:nvSpPr>
            <p:cNvPr id="2244782" name="Oval 17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4783" name="Line 17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784" name="Group 176"/>
          <p:cNvGrpSpPr>
            <a:grpSpLocks/>
          </p:cNvGrpSpPr>
          <p:nvPr/>
        </p:nvGrpSpPr>
        <p:grpSpPr bwMode="auto">
          <a:xfrm>
            <a:off x="6248400" y="4419600"/>
            <a:ext cx="152400" cy="152400"/>
            <a:chOff x="1728" y="2256"/>
            <a:chExt cx="192" cy="192"/>
          </a:xfrm>
        </p:grpSpPr>
        <p:grpSp>
          <p:nvGrpSpPr>
            <p:cNvPr id="2244785" name="Group 17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786" name="Oval 17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4787" name="Line 17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4788" name="Line 18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797" name="Group 189"/>
          <p:cNvGrpSpPr>
            <a:grpSpLocks/>
          </p:cNvGrpSpPr>
          <p:nvPr/>
        </p:nvGrpSpPr>
        <p:grpSpPr bwMode="auto">
          <a:xfrm>
            <a:off x="5334000" y="4800600"/>
            <a:ext cx="152400" cy="152400"/>
            <a:chOff x="1728" y="2256"/>
            <a:chExt cx="192" cy="192"/>
          </a:xfrm>
        </p:grpSpPr>
        <p:grpSp>
          <p:nvGrpSpPr>
            <p:cNvPr id="2244798" name="Group 190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799" name="Oval 19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4800" name="Line 19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4801" name="Line 19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802" name="Group 194"/>
          <p:cNvGrpSpPr>
            <a:grpSpLocks/>
          </p:cNvGrpSpPr>
          <p:nvPr/>
        </p:nvGrpSpPr>
        <p:grpSpPr bwMode="auto">
          <a:xfrm>
            <a:off x="5562600" y="4724400"/>
            <a:ext cx="304800" cy="304800"/>
            <a:chOff x="576" y="2160"/>
            <a:chExt cx="192" cy="192"/>
          </a:xfrm>
        </p:grpSpPr>
        <p:sp>
          <p:nvSpPr>
            <p:cNvPr id="2244803" name="Oval 195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4804" name="Line 196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805" name="Group 197"/>
          <p:cNvGrpSpPr>
            <a:grpSpLocks/>
          </p:cNvGrpSpPr>
          <p:nvPr/>
        </p:nvGrpSpPr>
        <p:grpSpPr bwMode="auto">
          <a:xfrm>
            <a:off x="5943600" y="4800600"/>
            <a:ext cx="152400" cy="152400"/>
            <a:chOff x="1728" y="2256"/>
            <a:chExt cx="192" cy="192"/>
          </a:xfrm>
        </p:grpSpPr>
        <p:grpSp>
          <p:nvGrpSpPr>
            <p:cNvPr id="2244806" name="Group 198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807" name="Oval 19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4808" name="Line 20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4809" name="Line 201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810" name="Group 202"/>
          <p:cNvGrpSpPr>
            <a:grpSpLocks/>
          </p:cNvGrpSpPr>
          <p:nvPr/>
        </p:nvGrpSpPr>
        <p:grpSpPr bwMode="auto">
          <a:xfrm>
            <a:off x="6172200" y="4724400"/>
            <a:ext cx="304800" cy="304800"/>
            <a:chOff x="576" y="2160"/>
            <a:chExt cx="192" cy="192"/>
          </a:xfrm>
        </p:grpSpPr>
        <p:sp>
          <p:nvSpPr>
            <p:cNvPr id="2244811" name="Oval 20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4812" name="Line 20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sp>
        <p:nvSpPr>
          <p:cNvPr id="2244813" name="Rectangle 205"/>
          <p:cNvSpPr>
            <a:spLocks noGrp="1" noChangeArrowheads="1"/>
          </p:cNvSpPr>
          <p:nvPr>
            <p:ph type="title"/>
          </p:nvPr>
        </p:nvSpPr>
        <p:spPr>
          <a:xfrm>
            <a:off x="723900" y="152400"/>
            <a:ext cx="8001000" cy="1295400"/>
          </a:xfrm>
          <a:noFill/>
          <a:ln/>
        </p:spPr>
        <p:txBody>
          <a:bodyPr>
            <a:normAutofit/>
          </a:bodyPr>
          <a:lstStyle/>
          <a:p>
            <a:r>
              <a:rPr lang="el-GR" sz="2000" b="0" dirty="0">
                <a:solidFill>
                  <a:schemeClr val="tx1"/>
                </a:solidFill>
              </a:rPr>
              <a:t>Η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l-GR" sz="2000" dirty="0">
                <a:solidFill>
                  <a:srgbClr val="3333FF"/>
                </a:solidFill>
              </a:rPr>
              <a:t>περιοχή αραίωσης (απογύμνωσης) </a:t>
            </a:r>
            <a:r>
              <a:rPr lang="el-GR" sz="2000" b="0" dirty="0">
                <a:solidFill>
                  <a:schemeClr val="tx1"/>
                </a:solidFill>
              </a:rPr>
              <a:t>αρχίζει να δημιουργείται</a:t>
            </a:r>
            <a:r>
              <a:rPr lang="en-US" sz="2000" b="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244824" name="Rectangle 216"/>
          <p:cNvSpPr>
            <a:spLocks noChangeArrowheads="1"/>
          </p:cNvSpPr>
          <p:nvPr/>
        </p:nvSpPr>
        <p:spPr bwMode="auto">
          <a:xfrm>
            <a:off x="4495800" y="3352800"/>
            <a:ext cx="6096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2244825" name="Rectangle 217"/>
          <p:cNvSpPr>
            <a:spLocks noChangeArrowheads="1"/>
          </p:cNvSpPr>
          <p:nvPr/>
        </p:nvSpPr>
        <p:spPr bwMode="auto">
          <a:xfrm>
            <a:off x="3886200" y="3352800"/>
            <a:ext cx="6096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grpSp>
        <p:nvGrpSpPr>
          <p:cNvPr id="2244651" name="Group 43"/>
          <p:cNvGrpSpPr>
            <a:grpSpLocks/>
          </p:cNvGrpSpPr>
          <p:nvPr/>
        </p:nvGrpSpPr>
        <p:grpSpPr bwMode="auto">
          <a:xfrm>
            <a:off x="4114800" y="3657600"/>
            <a:ext cx="152400" cy="152400"/>
            <a:chOff x="576" y="2160"/>
            <a:chExt cx="192" cy="192"/>
          </a:xfrm>
        </p:grpSpPr>
        <p:sp>
          <p:nvSpPr>
            <p:cNvPr id="2244652" name="Oval 4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4653" name="Line 4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660" name="Group 52"/>
          <p:cNvGrpSpPr>
            <a:grpSpLocks/>
          </p:cNvGrpSpPr>
          <p:nvPr/>
        </p:nvGrpSpPr>
        <p:grpSpPr bwMode="auto">
          <a:xfrm>
            <a:off x="3810000" y="4038600"/>
            <a:ext cx="152400" cy="152400"/>
            <a:chOff x="576" y="2160"/>
            <a:chExt cx="192" cy="192"/>
          </a:xfrm>
        </p:grpSpPr>
        <p:sp>
          <p:nvSpPr>
            <p:cNvPr id="2244661" name="Oval 5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4662" name="Line 5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699" name="Group 91"/>
          <p:cNvGrpSpPr>
            <a:grpSpLocks/>
          </p:cNvGrpSpPr>
          <p:nvPr/>
        </p:nvGrpSpPr>
        <p:grpSpPr bwMode="auto">
          <a:xfrm>
            <a:off x="4114800" y="4419600"/>
            <a:ext cx="152400" cy="152400"/>
            <a:chOff x="576" y="2160"/>
            <a:chExt cx="192" cy="192"/>
          </a:xfrm>
        </p:grpSpPr>
        <p:sp>
          <p:nvSpPr>
            <p:cNvPr id="2244700" name="Oval 9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4701" name="Line 9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816" name="Group 208"/>
          <p:cNvGrpSpPr>
            <a:grpSpLocks/>
          </p:cNvGrpSpPr>
          <p:nvPr/>
        </p:nvGrpSpPr>
        <p:grpSpPr bwMode="auto">
          <a:xfrm>
            <a:off x="3810000" y="4800600"/>
            <a:ext cx="152400" cy="152400"/>
            <a:chOff x="576" y="2160"/>
            <a:chExt cx="192" cy="192"/>
          </a:xfrm>
        </p:grpSpPr>
        <p:sp>
          <p:nvSpPr>
            <p:cNvPr id="2244817" name="Oval 20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4818" name="Line 21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720" name="Group 112"/>
          <p:cNvGrpSpPr>
            <a:grpSpLocks/>
          </p:cNvGrpSpPr>
          <p:nvPr/>
        </p:nvGrpSpPr>
        <p:grpSpPr bwMode="auto">
          <a:xfrm>
            <a:off x="5029200" y="3657600"/>
            <a:ext cx="152400" cy="152400"/>
            <a:chOff x="1728" y="2256"/>
            <a:chExt cx="192" cy="192"/>
          </a:xfrm>
        </p:grpSpPr>
        <p:grpSp>
          <p:nvGrpSpPr>
            <p:cNvPr id="2244721" name="Group 113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722" name="Oval 11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4723" name="Line 11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4724" name="Line 116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741" name="Group 133"/>
          <p:cNvGrpSpPr>
            <a:grpSpLocks/>
          </p:cNvGrpSpPr>
          <p:nvPr/>
        </p:nvGrpSpPr>
        <p:grpSpPr bwMode="auto">
          <a:xfrm>
            <a:off x="4724400" y="4038600"/>
            <a:ext cx="152400" cy="152400"/>
            <a:chOff x="1728" y="2256"/>
            <a:chExt cx="192" cy="192"/>
          </a:xfrm>
        </p:grpSpPr>
        <p:grpSp>
          <p:nvGrpSpPr>
            <p:cNvPr id="2244742" name="Group 13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743" name="Oval 13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4744" name="Line 13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4745" name="Line 13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789" name="Group 181"/>
          <p:cNvGrpSpPr>
            <a:grpSpLocks/>
          </p:cNvGrpSpPr>
          <p:nvPr/>
        </p:nvGrpSpPr>
        <p:grpSpPr bwMode="auto">
          <a:xfrm>
            <a:off x="4724400" y="4800600"/>
            <a:ext cx="152400" cy="152400"/>
            <a:chOff x="1728" y="2256"/>
            <a:chExt cx="192" cy="192"/>
          </a:xfrm>
        </p:grpSpPr>
        <p:grpSp>
          <p:nvGrpSpPr>
            <p:cNvPr id="2244790" name="Group 18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791" name="Oval 18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4792" name="Line 18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4793" name="Line 18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4819" name="Group 211"/>
          <p:cNvGrpSpPr>
            <a:grpSpLocks/>
          </p:cNvGrpSpPr>
          <p:nvPr/>
        </p:nvGrpSpPr>
        <p:grpSpPr bwMode="auto">
          <a:xfrm>
            <a:off x="5029200" y="4419600"/>
            <a:ext cx="152400" cy="152400"/>
            <a:chOff x="1728" y="2256"/>
            <a:chExt cx="192" cy="192"/>
          </a:xfrm>
        </p:grpSpPr>
        <p:grpSp>
          <p:nvGrpSpPr>
            <p:cNvPr id="2244820" name="Group 21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4821" name="Oval 21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4822" name="Line 21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4823" name="Line 21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</p:spTree>
    <p:extLst>
      <p:ext uri="{BB962C8B-B14F-4D97-AF65-F5344CB8AC3E}">
        <p14:creationId xmlns:p14="http://schemas.microsoft.com/office/powerpoint/2010/main" val="39580344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796E-6 L -0.03333 3.379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44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62248E-6 L 0.03333 -3.622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2446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796E-6 L -0.03333 3.3796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44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62248E-6 L 0.03333 -3.62248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2448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4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4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4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4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21" grpId="0" animBg="1"/>
      <p:bldP spid="2244624" grpId="0" animBg="1"/>
      <p:bldP spid="2244824" grpId="0" animBg="1"/>
      <p:bldP spid="22448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708" name="Rectangle 4"/>
          <p:cNvSpPr>
            <a:spLocks noGrp="1" noChangeArrowheads="1"/>
          </p:cNvSpPr>
          <p:nvPr>
            <p:ph type="title"/>
          </p:nvPr>
        </p:nvSpPr>
        <p:spPr>
          <a:xfrm>
            <a:off x="571500" y="197052"/>
            <a:ext cx="8001000" cy="1295400"/>
          </a:xfrm>
          <a:noFill/>
          <a:ln/>
        </p:spPr>
        <p:txBody>
          <a:bodyPr>
            <a:normAutofit fontScale="90000"/>
          </a:bodyPr>
          <a:lstStyle/>
          <a:p>
            <a:pPr algn="just"/>
            <a:r>
              <a:rPr lang="el-GR" sz="2000" dirty="0"/>
              <a:t>Η ύπαρξη φορτίου (ακίνητου) στις δύο πλευρές της περιοχής απογύμνωσης δημιουργεί ένα ηλεκτρικό πεδίο στην επαφή και συνεπώς μια διαφορά δυναμικού </a:t>
            </a:r>
            <a:r>
              <a:rPr lang="en-US" sz="2000" dirty="0"/>
              <a:t>(</a:t>
            </a:r>
            <a:r>
              <a:rPr lang="en-US" sz="2000" i="1" dirty="0"/>
              <a:t>V</a:t>
            </a:r>
            <a:r>
              <a:rPr lang="en-US" sz="2000" baseline="-25000" dirty="0"/>
              <a:t>0</a:t>
            </a:r>
            <a:r>
              <a:rPr lang="en-US" sz="2000" dirty="0"/>
              <a:t>) </a:t>
            </a:r>
            <a:r>
              <a:rPr lang="el-GR" sz="2000" dirty="0"/>
              <a:t>ανάμεσα στα δύο άκρα της περιοχής απογύμνωσης. </a:t>
            </a:r>
            <a:endParaRPr lang="en-US" sz="2000" b="0" dirty="0">
              <a:solidFill>
                <a:schemeClr val="tx1"/>
              </a:solidFill>
            </a:endParaRPr>
          </a:p>
        </p:txBody>
      </p:sp>
      <p:grpSp>
        <p:nvGrpSpPr>
          <p:cNvPr id="2248709" name="Group 5"/>
          <p:cNvGrpSpPr>
            <a:grpSpLocks/>
          </p:cNvGrpSpPr>
          <p:nvPr/>
        </p:nvGrpSpPr>
        <p:grpSpPr bwMode="auto">
          <a:xfrm>
            <a:off x="1447800" y="3352800"/>
            <a:ext cx="6172200" cy="1905000"/>
            <a:chOff x="912" y="2112"/>
            <a:chExt cx="3888" cy="1200"/>
          </a:xfrm>
        </p:grpSpPr>
        <p:sp>
          <p:nvSpPr>
            <p:cNvPr id="2248710" name="Line 6"/>
            <p:cNvSpPr>
              <a:spLocks noChangeShapeType="1"/>
            </p:cNvSpPr>
            <p:nvPr/>
          </p:nvSpPr>
          <p:spPr bwMode="auto">
            <a:xfrm>
              <a:off x="960" y="2736"/>
              <a:ext cx="379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2248711" name="Oval 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8712" name="Rectangle 8"/>
            <p:cNvSpPr>
              <a:spLocks noChangeArrowheads="1"/>
            </p:cNvSpPr>
            <p:nvPr/>
          </p:nvSpPr>
          <p:spPr bwMode="auto">
            <a:xfrm>
              <a:off x="1488" y="2112"/>
              <a:ext cx="1344" cy="1200"/>
            </a:xfrm>
            <a:prstGeom prst="rect">
              <a:avLst/>
            </a:prstGeom>
            <a:solidFill>
              <a:srgbClr val="99CCFF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8713" name="Rectangle 9"/>
            <p:cNvSpPr>
              <a:spLocks noChangeArrowheads="1"/>
            </p:cNvSpPr>
            <p:nvPr/>
          </p:nvSpPr>
          <p:spPr bwMode="auto">
            <a:xfrm>
              <a:off x="2832" y="2112"/>
              <a:ext cx="1344" cy="1200"/>
            </a:xfrm>
            <a:prstGeom prst="rect">
              <a:avLst/>
            </a:prstGeom>
            <a:solidFill>
              <a:srgbClr val="DDDDDD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grpSp>
          <p:nvGrpSpPr>
            <p:cNvPr id="2248714" name="Group 10"/>
            <p:cNvGrpSpPr>
              <a:grpSpLocks/>
            </p:cNvGrpSpPr>
            <p:nvPr/>
          </p:nvGrpSpPr>
          <p:grpSpPr bwMode="auto">
            <a:xfrm>
              <a:off x="1584" y="2256"/>
              <a:ext cx="192" cy="192"/>
              <a:chOff x="1728" y="2256"/>
              <a:chExt cx="192" cy="192"/>
            </a:xfrm>
          </p:grpSpPr>
          <p:grpSp>
            <p:nvGrpSpPr>
              <p:cNvPr id="2248715" name="Group 11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716" name="Oval 12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248717" name="Line 13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248718" name="Line 14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719" name="Group 15"/>
            <p:cNvGrpSpPr>
              <a:grpSpLocks/>
            </p:cNvGrpSpPr>
            <p:nvPr/>
          </p:nvGrpSpPr>
          <p:grpSpPr bwMode="auto">
            <a:xfrm>
              <a:off x="1824" y="2304"/>
              <a:ext cx="96" cy="96"/>
              <a:chOff x="576" y="2160"/>
              <a:chExt cx="192" cy="192"/>
            </a:xfrm>
          </p:grpSpPr>
          <p:sp>
            <p:nvSpPr>
              <p:cNvPr id="2248720" name="Oval 1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8721" name="Line 1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722" name="Group 18"/>
            <p:cNvGrpSpPr>
              <a:grpSpLocks/>
            </p:cNvGrpSpPr>
            <p:nvPr/>
          </p:nvGrpSpPr>
          <p:grpSpPr bwMode="auto">
            <a:xfrm>
              <a:off x="1968" y="2256"/>
              <a:ext cx="192" cy="192"/>
              <a:chOff x="1728" y="2256"/>
              <a:chExt cx="192" cy="192"/>
            </a:xfrm>
          </p:grpSpPr>
          <p:grpSp>
            <p:nvGrpSpPr>
              <p:cNvPr id="2248723" name="Group 19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724" name="Oval 20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248725" name="Line 21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248726" name="Line 2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727" name="Group 23"/>
            <p:cNvGrpSpPr>
              <a:grpSpLocks/>
            </p:cNvGrpSpPr>
            <p:nvPr/>
          </p:nvGrpSpPr>
          <p:grpSpPr bwMode="auto">
            <a:xfrm>
              <a:off x="1776" y="2496"/>
              <a:ext cx="192" cy="192"/>
              <a:chOff x="1728" y="2256"/>
              <a:chExt cx="192" cy="192"/>
            </a:xfrm>
          </p:grpSpPr>
          <p:grpSp>
            <p:nvGrpSpPr>
              <p:cNvPr id="2248728" name="Group 24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729" name="Oval 25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248730" name="Line 26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248731" name="Line 27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732" name="Group 28"/>
            <p:cNvGrpSpPr>
              <a:grpSpLocks/>
            </p:cNvGrpSpPr>
            <p:nvPr/>
          </p:nvGrpSpPr>
          <p:grpSpPr bwMode="auto">
            <a:xfrm>
              <a:off x="2160" y="2496"/>
              <a:ext cx="192" cy="192"/>
              <a:chOff x="1728" y="2256"/>
              <a:chExt cx="192" cy="192"/>
            </a:xfrm>
          </p:grpSpPr>
          <p:grpSp>
            <p:nvGrpSpPr>
              <p:cNvPr id="2248733" name="Group 29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734" name="Oval 30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248735" name="Line 31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248736" name="Line 3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737" name="Group 33"/>
            <p:cNvGrpSpPr>
              <a:grpSpLocks/>
            </p:cNvGrpSpPr>
            <p:nvPr/>
          </p:nvGrpSpPr>
          <p:grpSpPr bwMode="auto">
            <a:xfrm>
              <a:off x="2208" y="2304"/>
              <a:ext cx="96" cy="96"/>
              <a:chOff x="576" y="2160"/>
              <a:chExt cx="192" cy="192"/>
            </a:xfrm>
          </p:grpSpPr>
          <p:sp>
            <p:nvSpPr>
              <p:cNvPr id="2248738" name="Oval 3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8739" name="Line 3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740" name="Group 36"/>
            <p:cNvGrpSpPr>
              <a:grpSpLocks/>
            </p:cNvGrpSpPr>
            <p:nvPr/>
          </p:nvGrpSpPr>
          <p:grpSpPr bwMode="auto">
            <a:xfrm>
              <a:off x="1632" y="2544"/>
              <a:ext cx="96" cy="96"/>
              <a:chOff x="576" y="2160"/>
              <a:chExt cx="192" cy="192"/>
            </a:xfrm>
          </p:grpSpPr>
          <p:sp>
            <p:nvSpPr>
              <p:cNvPr id="2248741" name="Oval 3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8742" name="Line 3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743" name="Group 39"/>
            <p:cNvGrpSpPr>
              <a:grpSpLocks/>
            </p:cNvGrpSpPr>
            <p:nvPr/>
          </p:nvGrpSpPr>
          <p:grpSpPr bwMode="auto">
            <a:xfrm>
              <a:off x="2016" y="2544"/>
              <a:ext cx="96" cy="96"/>
              <a:chOff x="576" y="2160"/>
              <a:chExt cx="192" cy="192"/>
            </a:xfrm>
          </p:grpSpPr>
          <p:sp>
            <p:nvSpPr>
              <p:cNvPr id="2248744" name="Oval 4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8745" name="Line 4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746" name="Group 42"/>
            <p:cNvGrpSpPr>
              <a:grpSpLocks/>
            </p:cNvGrpSpPr>
            <p:nvPr/>
          </p:nvGrpSpPr>
          <p:grpSpPr bwMode="auto">
            <a:xfrm>
              <a:off x="1584" y="2736"/>
              <a:ext cx="192" cy="192"/>
              <a:chOff x="1728" y="2256"/>
              <a:chExt cx="192" cy="192"/>
            </a:xfrm>
          </p:grpSpPr>
          <p:grpSp>
            <p:nvGrpSpPr>
              <p:cNvPr id="2248747" name="Group 43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748" name="Oval 44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248749" name="Line 45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248750" name="Line 46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751" name="Group 47"/>
            <p:cNvGrpSpPr>
              <a:grpSpLocks/>
            </p:cNvGrpSpPr>
            <p:nvPr/>
          </p:nvGrpSpPr>
          <p:grpSpPr bwMode="auto">
            <a:xfrm>
              <a:off x="1824" y="2784"/>
              <a:ext cx="96" cy="96"/>
              <a:chOff x="576" y="2160"/>
              <a:chExt cx="192" cy="192"/>
            </a:xfrm>
          </p:grpSpPr>
          <p:sp>
            <p:nvSpPr>
              <p:cNvPr id="2248752" name="Oval 4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8753" name="Line 4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754" name="Group 50"/>
            <p:cNvGrpSpPr>
              <a:grpSpLocks/>
            </p:cNvGrpSpPr>
            <p:nvPr/>
          </p:nvGrpSpPr>
          <p:grpSpPr bwMode="auto">
            <a:xfrm>
              <a:off x="1968" y="2736"/>
              <a:ext cx="192" cy="192"/>
              <a:chOff x="1728" y="2256"/>
              <a:chExt cx="192" cy="192"/>
            </a:xfrm>
          </p:grpSpPr>
          <p:grpSp>
            <p:nvGrpSpPr>
              <p:cNvPr id="2248755" name="Group 51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756" name="Oval 52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248757" name="Line 53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248758" name="Line 54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759" name="Group 55"/>
            <p:cNvGrpSpPr>
              <a:grpSpLocks/>
            </p:cNvGrpSpPr>
            <p:nvPr/>
          </p:nvGrpSpPr>
          <p:grpSpPr bwMode="auto">
            <a:xfrm>
              <a:off x="1776" y="2976"/>
              <a:ext cx="192" cy="192"/>
              <a:chOff x="1728" y="2256"/>
              <a:chExt cx="192" cy="192"/>
            </a:xfrm>
          </p:grpSpPr>
          <p:grpSp>
            <p:nvGrpSpPr>
              <p:cNvPr id="2248760" name="Group 56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761" name="Oval 57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248762" name="Line 58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248763" name="Line 59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764" name="Group 60"/>
            <p:cNvGrpSpPr>
              <a:grpSpLocks/>
            </p:cNvGrpSpPr>
            <p:nvPr/>
          </p:nvGrpSpPr>
          <p:grpSpPr bwMode="auto">
            <a:xfrm>
              <a:off x="2160" y="2976"/>
              <a:ext cx="192" cy="192"/>
              <a:chOff x="1728" y="2256"/>
              <a:chExt cx="192" cy="192"/>
            </a:xfrm>
          </p:grpSpPr>
          <p:grpSp>
            <p:nvGrpSpPr>
              <p:cNvPr id="2248765" name="Group 61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766" name="Oval 62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248767" name="Line 63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248768" name="Line 64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769" name="Group 65"/>
            <p:cNvGrpSpPr>
              <a:grpSpLocks/>
            </p:cNvGrpSpPr>
            <p:nvPr/>
          </p:nvGrpSpPr>
          <p:grpSpPr bwMode="auto">
            <a:xfrm>
              <a:off x="2208" y="2784"/>
              <a:ext cx="96" cy="96"/>
              <a:chOff x="576" y="2160"/>
              <a:chExt cx="192" cy="192"/>
            </a:xfrm>
          </p:grpSpPr>
          <p:sp>
            <p:nvSpPr>
              <p:cNvPr id="2248770" name="Oval 6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8771" name="Line 6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772" name="Group 68"/>
            <p:cNvGrpSpPr>
              <a:grpSpLocks/>
            </p:cNvGrpSpPr>
            <p:nvPr/>
          </p:nvGrpSpPr>
          <p:grpSpPr bwMode="auto">
            <a:xfrm>
              <a:off x="1632" y="3024"/>
              <a:ext cx="96" cy="96"/>
              <a:chOff x="576" y="2160"/>
              <a:chExt cx="192" cy="192"/>
            </a:xfrm>
          </p:grpSpPr>
          <p:sp>
            <p:nvSpPr>
              <p:cNvPr id="2248773" name="Oval 6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8774" name="Line 7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775" name="Group 71"/>
            <p:cNvGrpSpPr>
              <a:grpSpLocks/>
            </p:cNvGrpSpPr>
            <p:nvPr/>
          </p:nvGrpSpPr>
          <p:grpSpPr bwMode="auto">
            <a:xfrm>
              <a:off x="2016" y="3024"/>
              <a:ext cx="96" cy="96"/>
              <a:chOff x="576" y="2160"/>
              <a:chExt cx="192" cy="192"/>
            </a:xfrm>
          </p:grpSpPr>
          <p:sp>
            <p:nvSpPr>
              <p:cNvPr id="2248776" name="Oval 7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8777" name="Line 7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8778" name="Oval 74"/>
            <p:cNvSpPr>
              <a:spLocks noChangeArrowheads="1"/>
            </p:cNvSpPr>
            <p:nvPr/>
          </p:nvSpPr>
          <p:spPr bwMode="auto">
            <a:xfrm>
              <a:off x="912" y="2688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grpSp>
          <p:nvGrpSpPr>
            <p:cNvPr id="2248779" name="Group 75"/>
            <p:cNvGrpSpPr>
              <a:grpSpLocks/>
            </p:cNvGrpSpPr>
            <p:nvPr/>
          </p:nvGrpSpPr>
          <p:grpSpPr bwMode="auto">
            <a:xfrm>
              <a:off x="3312" y="2256"/>
              <a:ext cx="192" cy="192"/>
              <a:chOff x="576" y="2160"/>
              <a:chExt cx="192" cy="192"/>
            </a:xfrm>
          </p:grpSpPr>
          <p:sp>
            <p:nvSpPr>
              <p:cNvPr id="2248780" name="Oval 7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8781" name="Line 7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782" name="Group 78"/>
            <p:cNvGrpSpPr>
              <a:grpSpLocks/>
            </p:cNvGrpSpPr>
            <p:nvPr/>
          </p:nvGrpSpPr>
          <p:grpSpPr bwMode="auto">
            <a:xfrm>
              <a:off x="3552" y="2304"/>
              <a:ext cx="96" cy="96"/>
              <a:chOff x="1728" y="2256"/>
              <a:chExt cx="192" cy="192"/>
            </a:xfrm>
          </p:grpSpPr>
          <p:grpSp>
            <p:nvGrpSpPr>
              <p:cNvPr id="2248783" name="Group 79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784" name="Oval 80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248785" name="Line 81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248786" name="Line 8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787" name="Group 83"/>
            <p:cNvGrpSpPr>
              <a:grpSpLocks/>
            </p:cNvGrpSpPr>
            <p:nvPr/>
          </p:nvGrpSpPr>
          <p:grpSpPr bwMode="auto">
            <a:xfrm>
              <a:off x="3696" y="2256"/>
              <a:ext cx="192" cy="192"/>
              <a:chOff x="576" y="2160"/>
              <a:chExt cx="192" cy="192"/>
            </a:xfrm>
          </p:grpSpPr>
          <p:sp>
            <p:nvSpPr>
              <p:cNvPr id="2248788" name="Oval 8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8789" name="Line 8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790" name="Group 86"/>
            <p:cNvGrpSpPr>
              <a:grpSpLocks/>
            </p:cNvGrpSpPr>
            <p:nvPr/>
          </p:nvGrpSpPr>
          <p:grpSpPr bwMode="auto">
            <a:xfrm>
              <a:off x="3936" y="2304"/>
              <a:ext cx="96" cy="96"/>
              <a:chOff x="1728" y="2256"/>
              <a:chExt cx="192" cy="192"/>
            </a:xfrm>
          </p:grpSpPr>
          <p:grpSp>
            <p:nvGrpSpPr>
              <p:cNvPr id="2248791" name="Group 87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792" name="Oval 88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248793" name="Line 89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248794" name="Line 90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795" name="Group 91"/>
            <p:cNvGrpSpPr>
              <a:grpSpLocks/>
            </p:cNvGrpSpPr>
            <p:nvPr/>
          </p:nvGrpSpPr>
          <p:grpSpPr bwMode="auto">
            <a:xfrm>
              <a:off x="3360" y="2544"/>
              <a:ext cx="96" cy="96"/>
              <a:chOff x="1728" y="2256"/>
              <a:chExt cx="192" cy="192"/>
            </a:xfrm>
          </p:grpSpPr>
          <p:grpSp>
            <p:nvGrpSpPr>
              <p:cNvPr id="2248796" name="Group 92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797" name="Oval 93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248798" name="Line 94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248799" name="Line 95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800" name="Group 96"/>
            <p:cNvGrpSpPr>
              <a:grpSpLocks/>
            </p:cNvGrpSpPr>
            <p:nvPr/>
          </p:nvGrpSpPr>
          <p:grpSpPr bwMode="auto">
            <a:xfrm>
              <a:off x="3504" y="2496"/>
              <a:ext cx="192" cy="192"/>
              <a:chOff x="576" y="2160"/>
              <a:chExt cx="192" cy="192"/>
            </a:xfrm>
          </p:grpSpPr>
          <p:sp>
            <p:nvSpPr>
              <p:cNvPr id="2248801" name="Oval 9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8802" name="Line 9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803" name="Group 99"/>
            <p:cNvGrpSpPr>
              <a:grpSpLocks/>
            </p:cNvGrpSpPr>
            <p:nvPr/>
          </p:nvGrpSpPr>
          <p:grpSpPr bwMode="auto">
            <a:xfrm>
              <a:off x="3744" y="2544"/>
              <a:ext cx="96" cy="96"/>
              <a:chOff x="1728" y="2256"/>
              <a:chExt cx="192" cy="192"/>
            </a:xfrm>
          </p:grpSpPr>
          <p:grpSp>
            <p:nvGrpSpPr>
              <p:cNvPr id="2248804" name="Group 100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805" name="Oval 101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248806" name="Line 102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248807" name="Line 103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808" name="Group 104"/>
            <p:cNvGrpSpPr>
              <a:grpSpLocks/>
            </p:cNvGrpSpPr>
            <p:nvPr/>
          </p:nvGrpSpPr>
          <p:grpSpPr bwMode="auto">
            <a:xfrm>
              <a:off x="3888" y="2496"/>
              <a:ext cx="192" cy="192"/>
              <a:chOff x="576" y="2160"/>
              <a:chExt cx="192" cy="192"/>
            </a:xfrm>
          </p:grpSpPr>
          <p:sp>
            <p:nvSpPr>
              <p:cNvPr id="2248809" name="Oval 10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8810" name="Line 10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811" name="Group 107"/>
            <p:cNvGrpSpPr>
              <a:grpSpLocks/>
            </p:cNvGrpSpPr>
            <p:nvPr/>
          </p:nvGrpSpPr>
          <p:grpSpPr bwMode="auto">
            <a:xfrm>
              <a:off x="3312" y="2736"/>
              <a:ext cx="192" cy="192"/>
              <a:chOff x="576" y="2160"/>
              <a:chExt cx="192" cy="192"/>
            </a:xfrm>
          </p:grpSpPr>
          <p:sp>
            <p:nvSpPr>
              <p:cNvPr id="2248812" name="Oval 10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8813" name="Line 10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814" name="Group 110"/>
            <p:cNvGrpSpPr>
              <a:grpSpLocks/>
            </p:cNvGrpSpPr>
            <p:nvPr/>
          </p:nvGrpSpPr>
          <p:grpSpPr bwMode="auto">
            <a:xfrm>
              <a:off x="3552" y="2784"/>
              <a:ext cx="96" cy="96"/>
              <a:chOff x="1728" y="2256"/>
              <a:chExt cx="192" cy="192"/>
            </a:xfrm>
          </p:grpSpPr>
          <p:grpSp>
            <p:nvGrpSpPr>
              <p:cNvPr id="2248815" name="Group 111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816" name="Oval 112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248817" name="Line 113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248818" name="Line 114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819" name="Group 115"/>
            <p:cNvGrpSpPr>
              <a:grpSpLocks/>
            </p:cNvGrpSpPr>
            <p:nvPr/>
          </p:nvGrpSpPr>
          <p:grpSpPr bwMode="auto">
            <a:xfrm>
              <a:off x="3696" y="2736"/>
              <a:ext cx="192" cy="192"/>
              <a:chOff x="576" y="2160"/>
              <a:chExt cx="192" cy="192"/>
            </a:xfrm>
          </p:grpSpPr>
          <p:sp>
            <p:nvSpPr>
              <p:cNvPr id="2248820" name="Oval 11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8821" name="Line 11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822" name="Group 118"/>
            <p:cNvGrpSpPr>
              <a:grpSpLocks/>
            </p:cNvGrpSpPr>
            <p:nvPr/>
          </p:nvGrpSpPr>
          <p:grpSpPr bwMode="auto">
            <a:xfrm>
              <a:off x="3936" y="2784"/>
              <a:ext cx="96" cy="96"/>
              <a:chOff x="1728" y="2256"/>
              <a:chExt cx="192" cy="192"/>
            </a:xfrm>
          </p:grpSpPr>
          <p:grpSp>
            <p:nvGrpSpPr>
              <p:cNvPr id="2248823" name="Group 119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824" name="Oval 120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248825" name="Line 121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248826" name="Line 12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827" name="Group 123"/>
            <p:cNvGrpSpPr>
              <a:grpSpLocks/>
            </p:cNvGrpSpPr>
            <p:nvPr/>
          </p:nvGrpSpPr>
          <p:grpSpPr bwMode="auto">
            <a:xfrm>
              <a:off x="3360" y="3024"/>
              <a:ext cx="96" cy="96"/>
              <a:chOff x="1728" y="2256"/>
              <a:chExt cx="192" cy="192"/>
            </a:xfrm>
          </p:grpSpPr>
          <p:grpSp>
            <p:nvGrpSpPr>
              <p:cNvPr id="2248828" name="Group 124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829" name="Oval 125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248830" name="Line 126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248831" name="Line 127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832" name="Group 128"/>
            <p:cNvGrpSpPr>
              <a:grpSpLocks/>
            </p:cNvGrpSpPr>
            <p:nvPr/>
          </p:nvGrpSpPr>
          <p:grpSpPr bwMode="auto">
            <a:xfrm>
              <a:off x="3504" y="2976"/>
              <a:ext cx="192" cy="192"/>
              <a:chOff x="576" y="2160"/>
              <a:chExt cx="192" cy="192"/>
            </a:xfrm>
          </p:grpSpPr>
          <p:sp>
            <p:nvSpPr>
              <p:cNvPr id="2248833" name="Oval 12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8834" name="Line 13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835" name="Group 131"/>
            <p:cNvGrpSpPr>
              <a:grpSpLocks/>
            </p:cNvGrpSpPr>
            <p:nvPr/>
          </p:nvGrpSpPr>
          <p:grpSpPr bwMode="auto">
            <a:xfrm>
              <a:off x="3744" y="3024"/>
              <a:ext cx="96" cy="96"/>
              <a:chOff x="1728" y="2256"/>
              <a:chExt cx="192" cy="192"/>
            </a:xfrm>
          </p:grpSpPr>
          <p:grpSp>
            <p:nvGrpSpPr>
              <p:cNvPr id="2248836" name="Group 132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837" name="Oval 133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248838" name="Line 134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248839" name="Line 135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840" name="Group 136"/>
            <p:cNvGrpSpPr>
              <a:grpSpLocks/>
            </p:cNvGrpSpPr>
            <p:nvPr/>
          </p:nvGrpSpPr>
          <p:grpSpPr bwMode="auto">
            <a:xfrm>
              <a:off x="3888" y="2976"/>
              <a:ext cx="192" cy="192"/>
              <a:chOff x="576" y="2160"/>
              <a:chExt cx="192" cy="192"/>
            </a:xfrm>
          </p:grpSpPr>
          <p:sp>
            <p:nvSpPr>
              <p:cNvPr id="2248841" name="Oval 13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8842" name="Line 13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8843" name="Rectangle 139"/>
            <p:cNvSpPr>
              <a:spLocks noChangeArrowheads="1"/>
            </p:cNvSpPr>
            <p:nvPr/>
          </p:nvSpPr>
          <p:spPr bwMode="auto">
            <a:xfrm>
              <a:off x="2832" y="2112"/>
              <a:ext cx="384" cy="12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8844" name="Rectangle 140"/>
            <p:cNvSpPr>
              <a:spLocks noChangeArrowheads="1"/>
            </p:cNvSpPr>
            <p:nvPr/>
          </p:nvSpPr>
          <p:spPr bwMode="auto">
            <a:xfrm>
              <a:off x="2448" y="2112"/>
              <a:ext cx="384" cy="12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grpSp>
          <p:nvGrpSpPr>
            <p:cNvPr id="2248845" name="Group 141"/>
            <p:cNvGrpSpPr>
              <a:grpSpLocks/>
            </p:cNvGrpSpPr>
            <p:nvPr/>
          </p:nvGrpSpPr>
          <p:grpSpPr bwMode="auto">
            <a:xfrm>
              <a:off x="2592" y="2304"/>
              <a:ext cx="96" cy="96"/>
              <a:chOff x="576" y="2160"/>
              <a:chExt cx="192" cy="192"/>
            </a:xfrm>
          </p:grpSpPr>
          <p:sp>
            <p:nvSpPr>
              <p:cNvPr id="2248846" name="Oval 14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8847" name="Line 14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848" name="Group 144"/>
            <p:cNvGrpSpPr>
              <a:grpSpLocks/>
            </p:cNvGrpSpPr>
            <p:nvPr/>
          </p:nvGrpSpPr>
          <p:grpSpPr bwMode="auto">
            <a:xfrm>
              <a:off x="2592" y="2544"/>
              <a:ext cx="96" cy="96"/>
              <a:chOff x="576" y="2160"/>
              <a:chExt cx="192" cy="192"/>
            </a:xfrm>
          </p:grpSpPr>
          <p:sp>
            <p:nvSpPr>
              <p:cNvPr id="2248849" name="Oval 14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8850" name="Line 14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851" name="Group 147"/>
            <p:cNvGrpSpPr>
              <a:grpSpLocks/>
            </p:cNvGrpSpPr>
            <p:nvPr/>
          </p:nvGrpSpPr>
          <p:grpSpPr bwMode="auto">
            <a:xfrm>
              <a:off x="2592" y="2784"/>
              <a:ext cx="96" cy="96"/>
              <a:chOff x="576" y="2160"/>
              <a:chExt cx="192" cy="192"/>
            </a:xfrm>
          </p:grpSpPr>
          <p:sp>
            <p:nvSpPr>
              <p:cNvPr id="2248852" name="Oval 14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8853" name="Line 14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854" name="Group 150"/>
            <p:cNvGrpSpPr>
              <a:grpSpLocks/>
            </p:cNvGrpSpPr>
            <p:nvPr/>
          </p:nvGrpSpPr>
          <p:grpSpPr bwMode="auto">
            <a:xfrm>
              <a:off x="2592" y="3024"/>
              <a:ext cx="96" cy="96"/>
              <a:chOff x="576" y="2160"/>
              <a:chExt cx="192" cy="192"/>
            </a:xfrm>
          </p:grpSpPr>
          <p:sp>
            <p:nvSpPr>
              <p:cNvPr id="2248855" name="Oval 15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8856" name="Line 15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857" name="Group 153"/>
            <p:cNvGrpSpPr>
              <a:grpSpLocks/>
            </p:cNvGrpSpPr>
            <p:nvPr/>
          </p:nvGrpSpPr>
          <p:grpSpPr bwMode="auto">
            <a:xfrm>
              <a:off x="2976" y="2304"/>
              <a:ext cx="96" cy="96"/>
              <a:chOff x="1728" y="2256"/>
              <a:chExt cx="192" cy="192"/>
            </a:xfrm>
          </p:grpSpPr>
          <p:grpSp>
            <p:nvGrpSpPr>
              <p:cNvPr id="2248858" name="Group 154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859" name="Oval 155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248860" name="Line 156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248861" name="Line 157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862" name="Group 158"/>
            <p:cNvGrpSpPr>
              <a:grpSpLocks/>
            </p:cNvGrpSpPr>
            <p:nvPr/>
          </p:nvGrpSpPr>
          <p:grpSpPr bwMode="auto">
            <a:xfrm>
              <a:off x="2976" y="2544"/>
              <a:ext cx="96" cy="96"/>
              <a:chOff x="1728" y="2256"/>
              <a:chExt cx="192" cy="192"/>
            </a:xfrm>
          </p:grpSpPr>
          <p:grpSp>
            <p:nvGrpSpPr>
              <p:cNvPr id="2248863" name="Group 159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864" name="Oval 160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248865" name="Line 161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248866" name="Line 16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867" name="Group 163"/>
            <p:cNvGrpSpPr>
              <a:grpSpLocks/>
            </p:cNvGrpSpPr>
            <p:nvPr/>
          </p:nvGrpSpPr>
          <p:grpSpPr bwMode="auto">
            <a:xfrm>
              <a:off x="2976" y="3024"/>
              <a:ext cx="96" cy="96"/>
              <a:chOff x="1728" y="2256"/>
              <a:chExt cx="192" cy="192"/>
            </a:xfrm>
          </p:grpSpPr>
          <p:grpSp>
            <p:nvGrpSpPr>
              <p:cNvPr id="2248868" name="Group 164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869" name="Oval 165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248870" name="Line 166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248871" name="Line 167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48872" name="Group 168"/>
            <p:cNvGrpSpPr>
              <a:grpSpLocks/>
            </p:cNvGrpSpPr>
            <p:nvPr/>
          </p:nvGrpSpPr>
          <p:grpSpPr bwMode="auto">
            <a:xfrm>
              <a:off x="2976" y="2784"/>
              <a:ext cx="96" cy="96"/>
              <a:chOff x="1728" y="2256"/>
              <a:chExt cx="192" cy="192"/>
            </a:xfrm>
          </p:grpSpPr>
          <p:grpSp>
            <p:nvGrpSpPr>
              <p:cNvPr id="2248873" name="Group 169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8874" name="Oval 170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248875" name="Line 171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248876" name="Line 17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</p:grpSp>
      <p:sp>
        <p:nvSpPr>
          <p:cNvPr id="2248877" name="Line 173"/>
          <p:cNvSpPr>
            <a:spLocks noChangeShapeType="1"/>
          </p:cNvSpPr>
          <p:nvPr/>
        </p:nvSpPr>
        <p:spPr bwMode="auto">
          <a:xfrm>
            <a:off x="1219200" y="3048000"/>
            <a:ext cx="0" cy="312420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 dirty="0"/>
          </a:p>
        </p:txBody>
      </p:sp>
      <p:sp>
        <p:nvSpPr>
          <p:cNvPr id="2248878" name="Line 174"/>
          <p:cNvSpPr>
            <a:spLocks noChangeShapeType="1"/>
          </p:cNvSpPr>
          <p:nvPr/>
        </p:nvSpPr>
        <p:spPr bwMode="auto">
          <a:xfrm flipH="1">
            <a:off x="609600" y="5562600"/>
            <a:ext cx="7620000" cy="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 dirty="0"/>
          </a:p>
        </p:txBody>
      </p:sp>
      <p:sp>
        <p:nvSpPr>
          <p:cNvPr id="2248879" name="Text Box 175"/>
          <p:cNvSpPr txBox="1">
            <a:spLocks noChangeArrowheads="1"/>
          </p:cNvSpPr>
          <p:nvPr/>
        </p:nvSpPr>
        <p:spPr bwMode="auto">
          <a:xfrm rot="16200000">
            <a:off x="-274637" y="4144962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 dirty="0">
                <a:solidFill>
                  <a:srgbClr val="3333FF"/>
                </a:solidFill>
              </a:rPr>
              <a:t>Διαφορά δυναμικού</a:t>
            </a:r>
            <a:endParaRPr lang="en-US" sz="2000" dirty="0">
              <a:solidFill>
                <a:srgbClr val="3333FF"/>
              </a:solidFill>
            </a:endParaRPr>
          </a:p>
        </p:txBody>
      </p:sp>
      <p:sp>
        <p:nvSpPr>
          <p:cNvPr id="2248880" name="Text Box 176"/>
          <p:cNvSpPr txBox="1">
            <a:spLocks noChangeArrowheads="1"/>
          </p:cNvSpPr>
          <p:nvPr/>
        </p:nvSpPr>
        <p:spPr bwMode="auto">
          <a:xfrm>
            <a:off x="1219200" y="5622925"/>
            <a:ext cx="701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 i="1" dirty="0">
                <a:solidFill>
                  <a:srgbClr val="3333FF"/>
                </a:solidFill>
              </a:rPr>
              <a:t>							</a:t>
            </a:r>
            <a:r>
              <a:rPr lang="en-US" sz="2000" i="1" dirty="0">
                <a:solidFill>
                  <a:srgbClr val="3333FF"/>
                </a:solidFill>
              </a:rPr>
              <a:t>x</a:t>
            </a:r>
            <a:endParaRPr lang="en-US" sz="2000" dirty="0">
              <a:solidFill>
                <a:srgbClr val="3333FF"/>
              </a:solidFill>
            </a:endParaRPr>
          </a:p>
        </p:txBody>
      </p:sp>
      <p:sp>
        <p:nvSpPr>
          <p:cNvPr id="2248881" name="Rectangle 177"/>
          <p:cNvSpPr>
            <a:spLocks noChangeArrowheads="1"/>
          </p:cNvSpPr>
          <p:nvPr/>
        </p:nvSpPr>
        <p:spPr bwMode="auto">
          <a:xfrm>
            <a:off x="1371600" y="3124200"/>
            <a:ext cx="6553200" cy="2286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2248882" name="Freeform 178"/>
          <p:cNvSpPr>
            <a:spLocks/>
          </p:cNvSpPr>
          <p:nvPr/>
        </p:nvSpPr>
        <p:spPr bwMode="auto">
          <a:xfrm>
            <a:off x="1295400" y="3733800"/>
            <a:ext cx="6934200" cy="1676400"/>
          </a:xfrm>
          <a:custGeom>
            <a:avLst/>
            <a:gdLst>
              <a:gd name="T0" fmla="*/ 0 w 4368"/>
              <a:gd name="T1" fmla="*/ 1056 h 1056"/>
              <a:gd name="T2" fmla="*/ 1632 w 4368"/>
              <a:gd name="T3" fmla="*/ 1056 h 1056"/>
              <a:gd name="T4" fmla="*/ 2400 w 4368"/>
              <a:gd name="T5" fmla="*/ 0 h 1056"/>
              <a:gd name="T6" fmla="*/ 4368 w 436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68" h="1056">
                <a:moveTo>
                  <a:pt x="0" y="1056"/>
                </a:moveTo>
                <a:lnTo>
                  <a:pt x="1632" y="1056"/>
                </a:lnTo>
                <a:lnTo>
                  <a:pt x="2400" y="0"/>
                </a:lnTo>
                <a:lnTo>
                  <a:pt x="4368" y="0"/>
                </a:lnTo>
              </a:path>
            </a:pathLst>
          </a:custGeom>
          <a:noFill/>
          <a:ln w="38100" cap="flat" cmpd="sng">
            <a:solidFill>
              <a:srgbClr val="3333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 dirty="0"/>
          </a:p>
        </p:txBody>
      </p:sp>
      <p:sp>
        <p:nvSpPr>
          <p:cNvPr id="2248886" name="Line 182"/>
          <p:cNvSpPr>
            <a:spLocks noChangeShapeType="1"/>
          </p:cNvSpPr>
          <p:nvPr/>
        </p:nvSpPr>
        <p:spPr bwMode="auto">
          <a:xfrm>
            <a:off x="7239000" y="3886200"/>
            <a:ext cx="0" cy="152400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 dirty="0"/>
          </a:p>
        </p:txBody>
      </p:sp>
      <p:sp>
        <p:nvSpPr>
          <p:cNvPr id="2248887" name="Text Box 183"/>
          <p:cNvSpPr txBox="1">
            <a:spLocks noChangeArrowheads="1"/>
          </p:cNvSpPr>
          <p:nvPr/>
        </p:nvSpPr>
        <p:spPr bwMode="auto">
          <a:xfrm>
            <a:off x="7239000" y="4479925"/>
            <a:ext cx="1905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 dirty="0">
                <a:solidFill>
                  <a:srgbClr val="008000"/>
                </a:solidFill>
              </a:rPr>
              <a:t>Φράγμα δυναμικού </a:t>
            </a:r>
            <a:r>
              <a:rPr lang="en-US" sz="2000" dirty="0">
                <a:solidFill>
                  <a:srgbClr val="008000"/>
                </a:solidFill>
              </a:rPr>
              <a:t>(</a:t>
            </a:r>
            <a:r>
              <a:rPr lang="en-US" sz="2000" i="1" dirty="0">
                <a:solidFill>
                  <a:srgbClr val="008000"/>
                </a:solidFill>
              </a:rPr>
              <a:t>V</a:t>
            </a:r>
            <a:r>
              <a:rPr lang="en-US" sz="2000" baseline="-25000" dirty="0">
                <a:solidFill>
                  <a:srgbClr val="008000"/>
                </a:solidFill>
              </a:rPr>
              <a:t>o</a:t>
            </a:r>
            <a:r>
              <a:rPr lang="en-US" sz="2000" dirty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2248883" name="Text Box 179"/>
          <p:cNvSpPr txBox="1">
            <a:spLocks noChangeArrowheads="1"/>
          </p:cNvSpPr>
          <p:nvPr/>
        </p:nvSpPr>
        <p:spPr bwMode="auto">
          <a:xfrm>
            <a:off x="838200" y="1571612"/>
            <a:ext cx="7315200" cy="10156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 dirty="0">
                <a:solidFill>
                  <a:srgbClr val="FF0000"/>
                </a:solidFill>
              </a:rPr>
              <a:t>Το ηλεκτρικό πεδίο αντιτίθεται στη περεταίρω διάχυση των φορέων και η διαφορά δυναμικού δρα σαν </a:t>
            </a:r>
            <a:r>
              <a:rPr lang="el-GR" sz="2000" u="sng" dirty="0">
                <a:solidFill>
                  <a:srgbClr val="FF0000"/>
                </a:solidFill>
              </a:rPr>
              <a:t>φράγμα </a:t>
            </a:r>
            <a:r>
              <a:rPr lang="el-GR" sz="2000" dirty="0">
                <a:solidFill>
                  <a:srgbClr val="FF0000"/>
                </a:solidFill>
              </a:rPr>
              <a:t>που πρέπει να ξεπεραστεί για να συνεχιστεί η διάχυση.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3" name="Ευθύγραμμο βέλος σύνδεσης 2">
            <a:extLst>
              <a:ext uri="{FF2B5EF4-FFF2-40B4-BE49-F238E27FC236}">
                <a16:creationId xmlns:a16="http://schemas.microsoft.com/office/drawing/2014/main" id="{1BB0BD3B-E2EB-428A-A4BB-858E07A0CFB7}"/>
              </a:ext>
            </a:extLst>
          </p:cNvPr>
          <p:cNvCxnSpPr/>
          <p:nvPr/>
        </p:nvCxnSpPr>
        <p:spPr>
          <a:xfrm flipH="1">
            <a:off x="3995936" y="3124199"/>
            <a:ext cx="1109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D7E32F7-92FD-4680-909C-F73045700145}"/>
              </a:ext>
            </a:extLst>
          </p:cNvPr>
          <p:cNvSpPr txBox="1"/>
          <p:nvPr/>
        </p:nvSpPr>
        <p:spPr>
          <a:xfrm>
            <a:off x="5076056" y="2924944"/>
            <a:ext cx="4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Ε</a:t>
            </a:r>
            <a:endParaRPr lang="en-GB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03309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579296" cy="511156"/>
          </a:xfrm>
        </p:spPr>
        <p:txBody>
          <a:bodyPr>
            <a:noAutofit/>
          </a:bodyPr>
          <a:lstStyle/>
          <a:p>
            <a:r>
              <a:rPr lang="el-GR" sz="2800" b="1" dirty="0">
                <a:solidFill>
                  <a:srgbClr val="FF0000"/>
                </a:solidFill>
              </a:rPr>
              <a:t>Ρεύμα ολίσθησης </a:t>
            </a:r>
            <a:r>
              <a:rPr lang="en-US" sz="2800" b="1" i="1" dirty="0">
                <a:solidFill>
                  <a:srgbClr val="FF0000"/>
                </a:solidFill>
              </a:rPr>
              <a:t>I</a:t>
            </a:r>
            <a:r>
              <a:rPr lang="en-US" sz="2800" b="1" i="1" baseline="-25000" dirty="0">
                <a:solidFill>
                  <a:srgbClr val="FF0000"/>
                </a:solidFill>
              </a:rPr>
              <a:t>S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l-GR" sz="2800" b="1" dirty="0">
                <a:solidFill>
                  <a:srgbClr val="FF0000"/>
                </a:solidFill>
              </a:rPr>
              <a:t>και κατάσταση ισορροπίας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137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4422"/>
            <a:ext cx="8548718" cy="480060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l-GR" sz="2000" dirty="0"/>
              <a:t>Εκτός από το ρεύμα διάχυσης των φορέων πλειονότητας </a:t>
            </a:r>
            <a:r>
              <a:rPr lang="en-US" sz="2000" dirty="0"/>
              <a:t>(</a:t>
            </a:r>
            <a:r>
              <a:rPr lang="en-US" sz="2000" i="1" dirty="0"/>
              <a:t>I</a:t>
            </a:r>
            <a:r>
              <a:rPr lang="en-US" sz="2000" i="1" baseline="-25000" dirty="0"/>
              <a:t>D</a:t>
            </a:r>
            <a:r>
              <a:rPr lang="en-US" sz="2000" dirty="0"/>
              <a:t>), </a:t>
            </a:r>
            <a:r>
              <a:rPr lang="el-GR" sz="2000" dirty="0"/>
              <a:t>υπάρχει και το ρεύμα των φορέων μειονότητας 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sz="2000" b="1" i="1" dirty="0">
                <a:solidFill>
                  <a:srgbClr val="FF0000"/>
                </a:solidFill>
              </a:rPr>
              <a:t>I</a:t>
            </a:r>
            <a:r>
              <a:rPr lang="en-US" sz="2000" b="1" i="1" baseline="-25000" dirty="0">
                <a:solidFill>
                  <a:srgbClr val="FF0000"/>
                </a:solidFill>
              </a:rPr>
              <a:t>S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  <a:r>
              <a:rPr lang="el-GR" sz="2000" b="1" dirty="0">
                <a:solidFill>
                  <a:srgbClr val="FF0000"/>
                </a:solidFill>
              </a:rPr>
              <a:t> </a:t>
            </a:r>
            <a:r>
              <a:rPr lang="el-GR" sz="2000" dirty="0"/>
              <a:t>–μικρές σκούρες μπίλιες</a:t>
            </a:r>
            <a:r>
              <a:rPr lang="en-US" sz="2000" dirty="0"/>
              <a:t>.</a:t>
            </a:r>
            <a:endParaRPr lang="el-GR" sz="2000" dirty="0"/>
          </a:p>
          <a:p>
            <a:endParaRPr lang="el-GR" sz="2000" dirty="0">
              <a:solidFill>
                <a:srgbClr val="FF0000"/>
              </a:solidFill>
            </a:endParaRPr>
          </a:p>
          <a:p>
            <a:r>
              <a:rPr lang="el-GR" sz="2000" dirty="0"/>
              <a:t>Ειδικά</a:t>
            </a:r>
            <a:r>
              <a:rPr lang="en-US" sz="2000" dirty="0"/>
              <a:t>, </a:t>
            </a:r>
            <a:r>
              <a:rPr lang="el-GR" sz="2000" dirty="0"/>
              <a:t>κάποιες από τις </a:t>
            </a:r>
            <a:r>
              <a:rPr lang="el-GR" sz="2000" b="1" dirty="0">
                <a:solidFill>
                  <a:srgbClr val="FF0000"/>
                </a:solidFill>
              </a:rPr>
              <a:t>ελεύθερες οπές </a:t>
            </a:r>
            <a:r>
              <a:rPr lang="el-GR" sz="2000" dirty="0"/>
              <a:t>που </a:t>
            </a:r>
            <a:r>
              <a:rPr lang="el-GR" sz="2000" i="1" dirty="0"/>
              <a:t>δημιουργήθηκαν </a:t>
            </a:r>
            <a:r>
              <a:rPr lang="el-GR" sz="2000" b="1" i="1" dirty="0">
                <a:solidFill>
                  <a:srgbClr val="FF0000"/>
                </a:solidFill>
              </a:rPr>
              <a:t>εξαιτίας </a:t>
            </a:r>
            <a:r>
              <a:rPr lang="el-GR" sz="2000" b="1" dirty="0">
                <a:solidFill>
                  <a:srgbClr val="FF0000"/>
                </a:solidFill>
              </a:rPr>
              <a:t>θερμότητας</a:t>
            </a:r>
            <a:r>
              <a:rPr lang="el-GR" sz="2000" dirty="0">
                <a:solidFill>
                  <a:srgbClr val="FF0000"/>
                </a:solidFill>
              </a:rPr>
              <a:t> </a:t>
            </a:r>
            <a:r>
              <a:rPr lang="el-GR" sz="2000" dirty="0"/>
              <a:t>στο </a:t>
            </a:r>
            <a:r>
              <a:rPr lang="el-GR" sz="2000" b="1" i="1" dirty="0">
                <a:solidFill>
                  <a:srgbClr val="FF0000"/>
                </a:solidFill>
              </a:rPr>
              <a:t>τύπου-</a:t>
            </a:r>
            <a:r>
              <a:rPr lang="en-US" sz="2000" b="1" i="1" dirty="0">
                <a:solidFill>
                  <a:srgbClr val="FF0000"/>
                </a:solidFill>
              </a:rPr>
              <a:t>n</a:t>
            </a:r>
            <a:r>
              <a:rPr lang="el-GR" sz="2000" b="1" i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l-GR" sz="2000" dirty="0"/>
              <a:t>υλικό μετακινούνται και φθάνουν στην άκρη της περιοχής απογύμνωσης</a:t>
            </a:r>
            <a:r>
              <a:rPr lang="en-US" sz="2000" dirty="0"/>
              <a:t>. </a:t>
            </a:r>
            <a:r>
              <a:rPr lang="el-GR" sz="2000" dirty="0"/>
              <a:t>Εκεί</a:t>
            </a:r>
            <a:r>
              <a:rPr lang="en-US" sz="2000" dirty="0"/>
              <a:t>, </a:t>
            </a:r>
            <a:r>
              <a:rPr lang="el-GR" sz="2000" dirty="0"/>
              <a:t>δέχονται την επίδραση του φράγματος δυναμικού </a:t>
            </a:r>
            <a:r>
              <a:rPr lang="en-US" sz="2000" dirty="0"/>
              <a:t>(</a:t>
            </a:r>
            <a:r>
              <a:rPr lang="en-US" sz="2000" i="1" dirty="0"/>
              <a:t>V</a:t>
            </a:r>
            <a:r>
              <a:rPr lang="en-US" sz="2000" i="1" baseline="-25000" dirty="0"/>
              <a:t>0</a:t>
            </a:r>
            <a:r>
              <a:rPr lang="en-US" sz="2000" dirty="0"/>
              <a:t>) </a:t>
            </a:r>
            <a:r>
              <a:rPr lang="el-GR" sz="2000" dirty="0"/>
              <a:t>και επιταχύνονται προς την πλευρά τύπου-</a:t>
            </a:r>
            <a:r>
              <a:rPr lang="en-US" sz="2000" dirty="0"/>
              <a:t>p.</a:t>
            </a:r>
          </a:p>
          <a:p>
            <a:endParaRPr lang="en-US" sz="2000" dirty="0"/>
          </a:p>
          <a:p>
            <a:r>
              <a:rPr lang="el-GR" sz="2000" dirty="0"/>
              <a:t>Παρόμοια, κάποια </a:t>
            </a:r>
            <a:r>
              <a:rPr lang="el-GR" sz="2000" b="1" dirty="0">
                <a:solidFill>
                  <a:srgbClr val="FF0000"/>
                </a:solidFill>
              </a:rPr>
              <a:t>ελεύθερα ηλεκτρόνια </a:t>
            </a:r>
            <a:r>
              <a:rPr lang="el-GR" sz="2000" dirty="0"/>
              <a:t>που </a:t>
            </a:r>
            <a:r>
              <a:rPr lang="el-GR" sz="2000" i="1" dirty="0"/>
              <a:t>δημιουργήθηκαν </a:t>
            </a:r>
            <a:r>
              <a:rPr lang="el-GR" sz="2000" b="1" i="1" dirty="0">
                <a:solidFill>
                  <a:srgbClr val="FF0000"/>
                </a:solidFill>
              </a:rPr>
              <a:t>εξαιτίας </a:t>
            </a:r>
            <a:r>
              <a:rPr lang="el-GR" sz="2000" b="1" dirty="0">
                <a:solidFill>
                  <a:srgbClr val="FF0000"/>
                </a:solidFill>
              </a:rPr>
              <a:t>θερμότητας </a:t>
            </a:r>
            <a:r>
              <a:rPr lang="el-GR" sz="2000" dirty="0"/>
              <a:t>στο </a:t>
            </a:r>
            <a:r>
              <a:rPr lang="el-GR" sz="2000" b="1" i="1" dirty="0">
                <a:solidFill>
                  <a:srgbClr val="FF0000"/>
                </a:solidFill>
              </a:rPr>
              <a:t>τύπου-</a:t>
            </a:r>
            <a:r>
              <a:rPr lang="en-US" sz="2000" b="1" i="1" dirty="0">
                <a:solidFill>
                  <a:srgbClr val="FF0000"/>
                </a:solidFill>
              </a:rPr>
              <a:t>p</a:t>
            </a:r>
            <a:r>
              <a:rPr lang="el-GR" sz="2000" i="1" dirty="0"/>
              <a:t> </a:t>
            </a:r>
            <a:r>
              <a:rPr lang="en-US" sz="2000" dirty="0"/>
              <a:t> </a:t>
            </a:r>
            <a:r>
              <a:rPr lang="el-GR" sz="2000" dirty="0"/>
              <a:t>υλικό μετακινούνται και φθάνουν στην άκρη της περιοχής απογύμνωσης</a:t>
            </a:r>
            <a:r>
              <a:rPr lang="en-US" sz="2000" dirty="0"/>
              <a:t>. </a:t>
            </a:r>
            <a:r>
              <a:rPr lang="el-GR" sz="2000" dirty="0"/>
              <a:t>Εκεί</a:t>
            </a:r>
            <a:r>
              <a:rPr lang="en-US" sz="2000" dirty="0"/>
              <a:t>, </a:t>
            </a:r>
            <a:r>
              <a:rPr lang="el-GR" sz="2000" dirty="0"/>
              <a:t>δέχονται την επίδραση του φράγματος δυναμικού </a:t>
            </a:r>
            <a:r>
              <a:rPr lang="en-US" sz="2000" dirty="0"/>
              <a:t>(</a:t>
            </a:r>
            <a:r>
              <a:rPr lang="en-US" sz="2000" i="1" dirty="0"/>
              <a:t>V</a:t>
            </a:r>
            <a:r>
              <a:rPr lang="en-US" sz="2000" i="1" baseline="-25000" dirty="0"/>
              <a:t>0</a:t>
            </a:r>
            <a:r>
              <a:rPr lang="en-US" sz="2000" dirty="0"/>
              <a:t>) </a:t>
            </a:r>
            <a:r>
              <a:rPr lang="el-GR" sz="2000" dirty="0"/>
              <a:t>και επιταχύνονται προς την πλευρά τύπου-</a:t>
            </a:r>
            <a:r>
              <a:rPr lang="en-US" sz="2000" dirty="0"/>
              <a:t>n.</a:t>
            </a:r>
            <a:endParaRPr lang="el-GR" sz="2000" dirty="0"/>
          </a:p>
          <a:p>
            <a:endParaRPr lang="el-GR" sz="2000" dirty="0"/>
          </a:p>
          <a:p>
            <a:r>
              <a:rPr lang="el-GR" sz="2000" b="1" dirty="0">
                <a:solidFill>
                  <a:srgbClr val="FF0000"/>
                </a:solidFill>
              </a:rPr>
              <a:t>Το Ι</a:t>
            </a:r>
            <a:r>
              <a:rPr lang="en-US" sz="2000" b="1" baseline="-25000" dirty="0">
                <a:solidFill>
                  <a:srgbClr val="FF0000"/>
                </a:solidFill>
              </a:rPr>
              <a:t>s</a:t>
            </a:r>
            <a:r>
              <a:rPr lang="el-GR" sz="2000" b="1" dirty="0">
                <a:solidFill>
                  <a:srgbClr val="FF0000"/>
                </a:solidFill>
              </a:rPr>
              <a:t> εξαρτάται έντονα από τη θερμοκρασία!!</a:t>
            </a:r>
            <a:endParaRPr lang="en-US" sz="2000" b="1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r>
              <a:rPr lang="el-GR" sz="2000" dirty="0"/>
              <a:t>Σε συνθήκες ανοιχτού κυκλώματος και ισορροπίας </a:t>
            </a:r>
            <a:r>
              <a:rPr lang="el-GR" sz="2000" b="1" dirty="0">
                <a:solidFill>
                  <a:srgbClr val="FF0000"/>
                </a:solidFill>
              </a:rPr>
              <a:t>Ι</a:t>
            </a:r>
            <a:r>
              <a:rPr lang="en-US" sz="2000" b="1" baseline="-25000" dirty="0">
                <a:solidFill>
                  <a:srgbClr val="FF0000"/>
                </a:solidFill>
              </a:rPr>
              <a:t>D</a:t>
            </a:r>
            <a:r>
              <a:rPr lang="en-US" sz="2000" b="1" dirty="0">
                <a:solidFill>
                  <a:srgbClr val="FF0000"/>
                </a:solidFill>
              </a:rPr>
              <a:t>=I</a:t>
            </a:r>
            <a:r>
              <a:rPr lang="en-US" sz="2000" b="1" baseline="-25000" dirty="0">
                <a:solidFill>
                  <a:srgbClr val="FF0000"/>
                </a:solidFill>
              </a:rPr>
              <a:t>S</a:t>
            </a:r>
            <a:r>
              <a:rPr lang="el-GR" sz="2000" dirty="0"/>
              <a:t>.</a:t>
            </a:r>
            <a:endParaRPr lang="en-US" sz="2000" dirty="0"/>
          </a:p>
        </p:txBody>
      </p:sp>
      <p:sp>
        <p:nvSpPr>
          <p:cNvPr id="2" name="Cloud Callout 1"/>
          <p:cNvSpPr/>
          <p:nvPr/>
        </p:nvSpPr>
        <p:spPr>
          <a:xfrm>
            <a:off x="7452320" y="4365104"/>
            <a:ext cx="1656184" cy="2088232"/>
          </a:xfrm>
          <a:prstGeom prst="cloudCallout">
            <a:avLst>
              <a:gd name="adj1" fmla="val -77469"/>
              <a:gd name="adj2" fmla="val 10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050" dirty="0"/>
              <a:t>Επειδή στους ακροδέκτες της </a:t>
            </a:r>
            <a:r>
              <a:rPr lang="en-US" sz="1050" dirty="0"/>
              <a:t>pn </a:t>
            </a:r>
            <a:r>
              <a:rPr lang="el-GR" sz="1050" dirty="0"/>
              <a:t>το συνολικό ρεύμα είναι μηδέν το ρεύμα διάχυσης =ρεύμα ολίσθησης.</a:t>
            </a:r>
          </a:p>
        </p:txBody>
      </p:sp>
    </p:spTree>
    <p:extLst>
      <p:ext uri="{BB962C8B-B14F-4D97-AF65-F5344CB8AC3E}">
        <p14:creationId xmlns:p14="http://schemas.microsoft.com/office/powerpoint/2010/main" val="25632306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780" name="Line 4"/>
          <p:cNvSpPr>
            <a:spLocks noChangeShapeType="1"/>
          </p:cNvSpPr>
          <p:nvPr/>
        </p:nvSpPr>
        <p:spPr bwMode="auto">
          <a:xfrm>
            <a:off x="1524000" y="4343400"/>
            <a:ext cx="6019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 dirty="0"/>
          </a:p>
        </p:txBody>
      </p:sp>
      <p:sp>
        <p:nvSpPr>
          <p:cNvPr id="2251781" name="Oval 5"/>
          <p:cNvSpPr>
            <a:spLocks noChangeArrowheads="1"/>
          </p:cNvSpPr>
          <p:nvPr/>
        </p:nvSpPr>
        <p:spPr bwMode="auto">
          <a:xfrm>
            <a:off x="7467600" y="42672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2251782" name="Rectangle 6"/>
          <p:cNvSpPr>
            <a:spLocks noChangeArrowheads="1"/>
          </p:cNvSpPr>
          <p:nvPr/>
        </p:nvSpPr>
        <p:spPr bwMode="auto">
          <a:xfrm>
            <a:off x="2362200" y="3352800"/>
            <a:ext cx="2133600" cy="1905000"/>
          </a:xfrm>
          <a:prstGeom prst="rect">
            <a:avLst/>
          </a:prstGeom>
          <a:solidFill>
            <a:srgbClr val="99CCFF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2251783" name="Rectangle 7"/>
          <p:cNvSpPr>
            <a:spLocks noChangeArrowheads="1"/>
          </p:cNvSpPr>
          <p:nvPr/>
        </p:nvSpPr>
        <p:spPr bwMode="auto">
          <a:xfrm>
            <a:off x="4495800" y="3352800"/>
            <a:ext cx="2133600" cy="1905000"/>
          </a:xfrm>
          <a:prstGeom prst="rect">
            <a:avLst/>
          </a:prstGeom>
          <a:solidFill>
            <a:srgbClr val="DDDDDD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2251880" name="Oval 104"/>
          <p:cNvSpPr>
            <a:spLocks noChangeArrowheads="1"/>
          </p:cNvSpPr>
          <p:nvPr/>
        </p:nvSpPr>
        <p:spPr bwMode="auto">
          <a:xfrm>
            <a:off x="1447800" y="42672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2251977" name="Rectangle 201"/>
          <p:cNvSpPr>
            <a:spLocks noGrp="1" noChangeArrowheads="1"/>
          </p:cNvSpPr>
          <p:nvPr>
            <p:ph type="title"/>
          </p:nvPr>
        </p:nvSpPr>
        <p:spPr>
          <a:xfrm>
            <a:off x="723900" y="198518"/>
            <a:ext cx="8001000" cy="1295400"/>
          </a:xfrm>
          <a:noFill/>
          <a:ln/>
        </p:spPr>
        <p:txBody>
          <a:bodyPr>
            <a:normAutofit/>
          </a:bodyPr>
          <a:lstStyle/>
          <a:p>
            <a:pPr algn="just"/>
            <a:r>
              <a:rPr lang="el-GR" sz="2000" b="0" dirty="0">
                <a:solidFill>
                  <a:schemeClr val="tx1"/>
                </a:solidFill>
              </a:rPr>
              <a:t>Το φράγμα δυναμικού </a:t>
            </a:r>
            <a:r>
              <a:rPr lang="en-US" sz="2000" b="0" dirty="0">
                <a:solidFill>
                  <a:schemeClr val="tx1"/>
                </a:solidFill>
              </a:rPr>
              <a:t>(</a:t>
            </a:r>
            <a:r>
              <a:rPr lang="en-US" sz="2000" b="0" i="1" dirty="0">
                <a:solidFill>
                  <a:schemeClr val="tx1"/>
                </a:solidFill>
              </a:rPr>
              <a:t>V</a:t>
            </a:r>
            <a:r>
              <a:rPr lang="en-US" sz="2000" b="0" baseline="-25000" dirty="0">
                <a:solidFill>
                  <a:schemeClr val="tx1"/>
                </a:solidFill>
              </a:rPr>
              <a:t>0</a:t>
            </a:r>
            <a:r>
              <a:rPr lang="en-US" sz="2000" b="0" dirty="0">
                <a:solidFill>
                  <a:schemeClr val="tx1"/>
                </a:solidFill>
              </a:rPr>
              <a:t>) </a:t>
            </a:r>
            <a:r>
              <a:rPr lang="el-GR" sz="2000" b="0" dirty="0">
                <a:solidFill>
                  <a:schemeClr val="tx1"/>
                </a:solidFill>
              </a:rPr>
              <a:t>είναι ένα ηλεκτρικό πεδίο που η διεύθυνσή του αντιτίθεται στη διεύθυνση του ρεύματος διάχυσης </a:t>
            </a:r>
            <a:r>
              <a:rPr lang="en-US" sz="2000" b="0" dirty="0">
                <a:solidFill>
                  <a:schemeClr val="tx1"/>
                </a:solidFill>
              </a:rPr>
              <a:t>(</a:t>
            </a:r>
            <a:r>
              <a:rPr lang="en-US" sz="2000" b="0" i="1" dirty="0">
                <a:solidFill>
                  <a:schemeClr val="tx1"/>
                </a:solidFill>
              </a:rPr>
              <a:t>I</a:t>
            </a:r>
            <a:r>
              <a:rPr lang="en-US" sz="2000" b="0" i="1" baseline="-25000" dirty="0">
                <a:solidFill>
                  <a:schemeClr val="tx1"/>
                </a:solidFill>
              </a:rPr>
              <a:t>D</a:t>
            </a:r>
            <a:r>
              <a:rPr lang="en-US" sz="2000" b="0" dirty="0">
                <a:solidFill>
                  <a:schemeClr val="tx1"/>
                </a:solidFill>
              </a:rPr>
              <a:t>).  </a:t>
            </a:r>
            <a:r>
              <a:rPr lang="el-GR" sz="2000" b="0" dirty="0">
                <a:solidFill>
                  <a:schemeClr val="tx1"/>
                </a:solidFill>
              </a:rPr>
              <a:t>Καθώς η τιμή του </a:t>
            </a:r>
            <a:r>
              <a:rPr lang="en-US" sz="2000" b="0" i="1" dirty="0">
                <a:solidFill>
                  <a:schemeClr val="tx1"/>
                </a:solidFill>
              </a:rPr>
              <a:t>V</a:t>
            </a:r>
            <a:r>
              <a:rPr lang="en-US" sz="2000" b="0" i="1" baseline="-25000" dirty="0">
                <a:solidFill>
                  <a:schemeClr val="tx1"/>
                </a:solidFill>
              </a:rPr>
              <a:t>0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l-GR" sz="2000" b="0" dirty="0">
                <a:solidFill>
                  <a:schemeClr val="tx1"/>
                </a:solidFill>
              </a:rPr>
              <a:t>αυξάνει</a:t>
            </a:r>
            <a:r>
              <a:rPr lang="en-US" sz="2000" b="0" dirty="0">
                <a:solidFill>
                  <a:schemeClr val="tx1"/>
                </a:solidFill>
              </a:rPr>
              <a:t>, </a:t>
            </a:r>
            <a:r>
              <a:rPr lang="el-GR" sz="2000" b="0" dirty="0">
                <a:solidFill>
                  <a:schemeClr val="tx1"/>
                </a:solidFill>
              </a:rPr>
              <a:t>η τιμή του </a:t>
            </a:r>
            <a:r>
              <a:rPr lang="en-US" sz="2000" b="0" i="1" dirty="0">
                <a:solidFill>
                  <a:schemeClr val="tx1"/>
                </a:solidFill>
              </a:rPr>
              <a:t>I</a:t>
            </a:r>
            <a:r>
              <a:rPr lang="en-US" sz="2000" b="0" i="1" baseline="-25000" dirty="0">
                <a:solidFill>
                  <a:schemeClr val="tx1"/>
                </a:solidFill>
              </a:rPr>
              <a:t>D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l-GR" sz="2000" b="0" dirty="0">
                <a:solidFill>
                  <a:schemeClr val="tx1"/>
                </a:solidFill>
              </a:rPr>
              <a:t>μικραίνει</a:t>
            </a:r>
            <a:r>
              <a:rPr lang="en-US" sz="2000" b="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251978" name="Rectangle 202"/>
          <p:cNvSpPr>
            <a:spLocks noChangeArrowheads="1"/>
          </p:cNvSpPr>
          <p:nvPr/>
        </p:nvSpPr>
        <p:spPr bwMode="auto">
          <a:xfrm>
            <a:off x="4343400" y="3352800"/>
            <a:ext cx="1524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2251979" name="Rectangle 203"/>
          <p:cNvSpPr>
            <a:spLocks noChangeArrowheads="1"/>
          </p:cNvSpPr>
          <p:nvPr/>
        </p:nvSpPr>
        <p:spPr bwMode="auto">
          <a:xfrm>
            <a:off x="4191000" y="3352800"/>
            <a:ext cx="3048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2251980" name="Rectangle 204"/>
          <p:cNvSpPr>
            <a:spLocks noChangeArrowheads="1"/>
          </p:cNvSpPr>
          <p:nvPr/>
        </p:nvSpPr>
        <p:spPr bwMode="auto">
          <a:xfrm>
            <a:off x="4038600" y="3352800"/>
            <a:ext cx="4572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2251981" name="Rectangle 205"/>
          <p:cNvSpPr>
            <a:spLocks noChangeArrowheads="1"/>
          </p:cNvSpPr>
          <p:nvPr/>
        </p:nvSpPr>
        <p:spPr bwMode="auto">
          <a:xfrm>
            <a:off x="3886200" y="3352800"/>
            <a:ext cx="6096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2251982" name="Rectangle 206"/>
          <p:cNvSpPr>
            <a:spLocks noChangeArrowheads="1"/>
          </p:cNvSpPr>
          <p:nvPr/>
        </p:nvSpPr>
        <p:spPr bwMode="auto">
          <a:xfrm>
            <a:off x="4495800" y="3352800"/>
            <a:ext cx="1524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2251983" name="Rectangle 207"/>
          <p:cNvSpPr>
            <a:spLocks noChangeArrowheads="1"/>
          </p:cNvSpPr>
          <p:nvPr/>
        </p:nvSpPr>
        <p:spPr bwMode="auto">
          <a:xfrm>
            <a:off x="4495800" y="3352800"/>
            <a:ext cx="3048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2251984" name="Rectangle 208"/>
          <p:cNvSpPr>
            <a:spLocks noChangeArrowheads="1"/>
          </p:cNvSpPr>
          <p:nvPr/>
        </p:nvSpPr>
        <p:spPr bwMode="auto">
          <a:xfrm>
            <a:off x="4495800" y="3352800"/>
            <a:ext cx="4572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2251985" name="Rectangle 209"/>
          <p:cNvSpPr>
            <a:spLocks noChangeArrowheads="1"/>
          </p:cNvSpPr>
          <p:nvPr/>
        </p:nvSpPr>
        <p:spPr bwMode="auto">
          <a:xfrm>
            <a:off x="4495800" y="3352800"/>
            <a:ext cx="6096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grpSp>
        <p:nvGrpSpPr>
          <p:cNvPr id="2251784" name="Group 8"/>
          <p:cNvGrpSpPr>
            <a:grpSpLocks/>
          </p:cNvGrpSpPr>
          <p:nvPr/>
        </p:nvGrpSpPr>
        <p:grpSpPr bwMode="auto">
          <a:xfrm>
            <a:off x="2514600" y="3581400"/>
            <a:ext cx="304800" cy="304800"/>
            <a:chOff x="1728" y="2256"/>
            <a:chExt cx="192" cy="192"/>
          </a:xfrm>
        </p:grpSpPr>
        <p:grpSp>
          <p:nvGrpSpPr>
            <p:cNvPr id="2251785" name="Group 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786" name="Oval 1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1787" name="Line 1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1788" name="Line 1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789" name="Group 13"/>
          <p:cNvGrpSpPr>
            <a:grpSpLocks/>
          </p:cNvGrpSpPr>
          <p:nvPr/>
        </p:nvGrpSpPr>
        <p:grpSpPr bwMode="auto">
          <a:xfrm>
            <a:off x="2895600" y="3657600"/>
            <a:ext cx="152400" cy="152400"/>
            <a:chOff x="576" y="2160"/>
            <a:chExt cx="192" cy="192"/>
          </a:xfrm>
        </p:grpSpPr>
        <p:sp>
          <p:nvSpPr>
            <p:cNvPr id="2251790" name="Oval 1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1791" name="Line 1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792" name="Group 16"/>
          <p:cNvGrpSpPr>
            <a:grpSpLocks/>
          </p:cNvGrpSpPr>
          <p:nvPr/>
        </p:nvGrpSpPr>
        <p:grpSpPr bwMode="auto">
          <a:xfrm>
            <a:off x="3124200" y="3581400"/>
            <a:ext cx="304800" cy="304800"/>
            <a:chOff x="1728" y="2256"/>
            <a:chExt cx="192" cy="192"/>
          </a:xfrm>
        </p:grpSpPr>
        <p:grpSp>
          <p:nvGrpSpPr>
            <p:cNvPr id="2251793" name="Group 1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794" name="Oval 1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1795" name="Line 1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1796" name="Line 2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797" name="Group 21"/>
          <p:cNvGrpSpPr>
            <a:grpSpLocks/>
          </p:cNvGrpSpPr>
          <p:nvPr/>
        </p:nvGrpSpPr>
        <p:grpSpPr bwMode="auto">
          <a:xfrm>
            <a:off x="3733800" y="3581400"/>
            <a:ext cx="304800" cy="304800"/>
            <a:chOff x="1728" y="2256"/>
            <a:chExt cx="192" cy="192"/>
          </a:xfrm>
        </p:grpSpPr>
        <p:grpSp>
          <p:nvGrpSpPr>
            <p:cNvPr id="2251798" name="Group 2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799" name="Oval 2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1800" name="Line 2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1801" name="Line 2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802" name="Group 26"/>
          <p:cNvGrpSpPr>
            <a:grpSpLocks/>
          </p:cNvGrpSpPr>
          <p:nvPr/>
        </p:nvGrpSpPr>
        <p:grpSpPr bwMode="auto">
          <a:xfrm>
            <a:off x="2819400" y="3962400"/>
            <a:ext cx="304800" cy="304800"/>
            <a:chOff x="1728" y="2256"/>
            <a:chExt cx="192" cy="192"/>
          </a:xfrm>
        </p:grpSpPr>
        <p:grpSp>
          <p:nvGrpSpPr>
            <p:cNvPr id="2251803" name="Group 2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804" name="Oval 2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1805" name="Line 2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1806" name="Line 3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807" name="Group 31"/>
          <p:cNvGrpSpPr>
            <a:grpSpLocks/>
          </p:cNvGrpSpPr>
          <p:nvPr/>
        </p:nvGrpSpPr>
        <p:grpSpPr bwMode="auto">
          <a:xfrm>
            <a:off x="3429000" y="3962400"/>
            <a:ext cx="304800" cy="304800"/>
            <a:chOff x="1728" y="2256"/>
            <a:chExt cx="192" cy="192"/>
          </a:xfrm>
        </p:grpSpPr>
        <p:grpSp>
          <p:nvGrpSpPr>
            <p:cNvPr id="2251808" name="Group 3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809" name="Oval 3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1810" name="Line 3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1811" name="Line 3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812" name="Group 36"/>
          <p:cNvGrpSpPr>
            <a:grpSpLocks/>
          </p:cNvGrpSpPr>
          <p:nvPr/>
        </p:nvGrpSpPr>
        <p:grpSpPr bwMode="auto">
          <a:xfrm>
            <a:off x="3505200" y="3657600"/>
            <a:ext cx="152400" cy="152400"/>
            <a:chOff x="576" y="2160"/>
            <a:chExt cx="192" cy="192"/>
          </a:xfrm>
        </p:grpSpPr>
        <p:sp>
          <p:nvSpPr>
            <p:cNvPr id="2251813" name="Oval 3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1814" name="Line 3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815" name="Group 39"/>
          <p:cNvGrpSpPr>
            <a:grpSpLocks/>
          </p:cNvGrpSpPr>
          <p:nvPr/>
        </p:nvGrpSpPr>
        <p:grpSpPr bwMode="auto">
          <a:xfrm>
            <a:off x="4114800" y="3657600"/>
            <a:ext cx="152400" cy="152400"/>
            <a:chOff x="576" y="2160"/>
            <a:chExt cx="192" cy="192"/>
          </a:xfrm>
        </p:grpSpPr>
        <p:sp>
          <p:nvSpPr>
            <p:cNvPr id="2251816" name="Oval 4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1817" name="Line 4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818" name="Group 42"/>
          <p:cNvGrpSpPr>
            <a:grpSpLocks/>
          </p:cNvGrpSpPr>
          <p:nvPr/>
        </p:nvGrpSpPr>
        <p:grpSpPr bwMode="auto">
          <a:xfrm>
            <a:off x="2590800" y="4038600"/>
            <a:ext cx="152400" cy="152400"/>
            <a:chOff x="576" y="2160"/>
            <a:chExt cx="192" cy="192"/>
          </a:xfrm>
        </p:grpSpPr>
        <p:sp>
          <p:nvSpPr>
            <p:cNvPr id="2251819" name="Oval 4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1820" name="Line 4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821" name="Group 45"/>
          <p:cNvGrpSpPr>
            <a:grpSpLocks/>
          </p:cNvGrpSpPr>
          <p:nvPr/>
        </p:nvGrpSpPr>
        <p:grpSpPr bwMode="auto">
          <a:xfrm>
            <a:off x="3200400" y="4038600"/>
            <a:ext cx="152400" cy="152400"/>
            <a:chOff x="576" y="2160"/>
            <a:chExt cx="192" cy="192"/>
          </a:xfrm>
        </p:grpSpPr>
        <p:sp>
          <p:nvSpPr>
            <p:cNvPr id="2251822" name="Oval 4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1823" name="Line 4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824" name="Group 48"/>
          <p:cNvGrpSpPr>
            <a:grpSpLocks/>
          </p:cNvGrpSpPr>
          <p:nvPr/>
        </p:nvGrpSpPr>
        <p:grpSpPr bwMode="auto">
          <a:xfrm>
            <a:off x="3810000" y="4038600"/>
            <a:ext cx="152400" cy="152400"/>
            <a:chOff x="576" y="2160"/>
            <a:chExt cx="192" cy="192"/>
          </a:xfrm>
        </p:grpSpPr>
        <p:sp>
          <p:nvSpPr>
            <p:cNvPr id="2251825" name="Oval 4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1826" name="Line 5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827" name="Group 51"/>
          <p:cNvGrpSpPr>
            <a:grpSpLocks/>
          </p:cNvGrpSpPr>
          <p:nvPr/>
        </p:nvGrpSpPr>
        <p:grpSpPr bwMode="auto">
          <a:xfrm>
            <a:off x="4038600" y="3962400"/>
            <a:ext cx="304800" cy="304800"/>
            <a:chOff x="1728" y="2256"/>
            <a:chExt cx="192" cy="192"/>
          </a:xfrm>
        </p:grpSpPr>
        <p:grpSp>
          <p:nvGrpSpPr>
            <p:cNvPr id="2251828" name="Group 5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829" name="Oval 5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1830" name="Line 5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1831" name="Line 5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832" name="Group 56"/>
          <p:cNvGrpSpPr>
            <a:grpSpLocks/>
          </p:cNvGrpSpPr>
          <p:nvPr/>
        </p:nvGrpSpPr>
        <p:grpSpPr bwMode="auto">
          <a:xfrm>
            <a:off x="2514600" y="4343400"/>
            <a:ext cx="304800" cy="304800"/>
            <a:chOff x="1728" y="2256"/>
            <a:chExt cx="192" cy="192"/>
          </a:xfrm>
        </p:grpSpPr>
        <p:grpSp>
          <p:nvGrpSpPr>
            <p:cNvPr id="2251833" name="Group 5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834" name="Oval 5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1835" name="Line 5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1836" name="Line 6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837" name="Group 61"/>
          <p:cNvGrpSpPr>
            <a:grpSpLocks/>
          </p:cNvGrpSpPr>
          <p:nvPr/>
        </p:nvGrpSpPr>
        <p:grpSpPr bwMode="auto">
          <a:xfrm>
            <a:off x="2895600" y="4419600"/>
            <a:ext cx="152400" cy="152400"/>
            <a:chOff x="576" y="2160"/>
            <a:chExt cx="192" cy="192"/>
          </a:xfrm>
        </p:grpSpPr>
        <p:sp>
          <p:nvSpPr>
            <p:cNvPr id="2251838" name="Oval 6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1839" name="Line 6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840" name="Group 64"/>
          <p:cNvGrpSpPr>
            <a:grpSpLocks/>
          </p:cNvGrpSpPr>
          <p:nvPr/>
        </p:nvGrpSpPr>
        <p:grpSpPr bwMode="auto">
          <a:xfrm>
            <a:off x="3124200" y="4343400"/>
            <a:ext cx="304800" cy="304800"/>
            <a:chOff x="1728" y="2256"/>
            <a:chExt cx="192" cy="192"/>
          </a:xfrm>
        </p:grpSpPr>
        <p:grpSp>
          <p:nvGrpSpPr>
            <p:cNvPr id="2251841" name="Group 6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842" name="Oval 6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1843" name="Line 6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1844" name="Line 6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845" name="Group 69"/>
          <p:cNvGrpSpPr>
            <a:grpSpLocks/>
          </p:cNvGrpSpPr>
          <p:nvPr/>
        </p:nvGrpSpPr>
        <p:grpSpPr bwMode="auto">
          <a:xfrm>
            <a:off x="3733800" y="4343400"/>
            <a:ext cx="304800" cy="304800"/>
            <a:chOff x="1728" y="2256"/>
            <a:chExt cx="192" cy="192"/>
          </a:xfrm>
        </p:grpSpPr>
        <p:grpSp>
          <p:nvGrpSpPr>
            <p:cNvPr id="2251846" name="Group 70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847" name="Oval 7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1848" name="Line 7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1849" name="Line 7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850" name="Group 74"/>
          <p:cNvGrpSpPr>
            <a:grpSpLocks/>
          </p:cNvGrpSpPr>
          <p:nvPr/>
        </p:nvGrpSpPr>
        <p:grpSpPr bwMode="auto">
          <a:xfrm>
            <a:off x="2819400" y="4724400"/>
            <a:ext cx="304800" cy="304800"/>
            <a:chOff x="1728" y="2256"/>
            <a:chExt cx="192" cy="192"/>
          </a:xfrm>
        </p:grpSpPr>
        <p:grpSp>
          <p:nvGrpSpPr>
            <p:cNvPr id="2251851" name="Group 7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852" name="Oval 7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1853" name="Line 7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1854" name="Line 7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855" name="Group 79"/>
          <p:cNvGrpSpPr>
            <a:grpSpLocks/>
          </p:cNvGrpSpPr>
          <p:nvPr/>
        </p:nvGrpSpPr>
        <p:grpSpPr bwMode="auto">
          <a:xfrm>
            <a:off x="3429000" y="4724400"/>
            <a:ext cx="304800" cy="304800"/>
            <a:chOff x="1728" y="2256"/>
            <a:chExt cx="192" cy="192"/>
          </a:xfrm>
        </p:grpSpPr>
        <p:grpSp>
          <p:nvGrpSpPr>
            <p:cNvPr id="2251856" name="Group 80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857" name="Oval 8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1858" name="Line 8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1859" name="Line 8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860" name="Group 84"/>
          <p:cNvGrpSpPr>
            <a:grpSpLocks/>
          </p:cNvGrpSpPr>
          <p:nvPr/>
        </p:nvGrpSpPr>
        <p:grpSpPr bwMode="auto">
          <a:xfrm>
            <a:off x="3505200" y="4419600"/>
            <a:ext cx="152400" cy="152400"/>
            <a:chOff x="576" y="2160"/>
            <a:chExt cx="192" cy="192"/>
          </a:xfrm>
        </p:grpSpPr>
        <p:sp>
          <p:nvSpPr>
            <p:cNvPr id="2251861" name="Oval 85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1862" name="Line 86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863" name="Group 87"/>
          <p:cNvGrpSpPr>
            <a:grpSpLocks/>
          </p:cNvGrpSpPr>
          <p:nvPr/>
        </p:nvGrpSpPr>
        <p:grpSpPr bwMode="auto">
          <a:xfrm>
            <a:off x="4114800" y="4419600"/>
            <a:ext cx="152400" cy="152400"/>
            <a:chOff x="576" y="2160"/>
            <a:chExt cx="192" cy="192"/>
          </a:xfrm>
        </p:grpSpPr>
        <p:sp>
          <p:nvSpPr>
            <p:cNvPr id="2251864" name="Oval 8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1865" name="Line 8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866" name="Group 90"/>
          <p:cNvGrpSpPr>
            <a:grpSpLocks/>
          </p:cNvGrpSpPr>
          <p:nvPr/>
        </p:nvGrpSpPr>
        <p:grpSpPr bwMode="auto">
          <a:xfrm>
            <a:off x="2590800" y="4800600"/>
            <a:ext cx="152400" cy="152400"/>
            <a:chOff x="576" y="2160"/>
            <a:chExt cx="192" cy="192"/>
          </a:xfrm>
        </p:grpSpPr>
        <p:sp>
          <p:nvSpPr>
            <p:cNvPr id="2251867" name="Oval 9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1868" name="Line 9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869" name="Group 93"/>
          <p:cNvGrpSpPr>
            <a:grpSpLocks/>
          </p:cNvGrpSpPr>
          <p:nvPr/>
        </p:nvGrpSpPr>
        <p:grpSpPr bwMode="auto">
          <a:xfrm>
            <a:off x="3200400" y="4800600"/>
            <a:ext cx="152400" cy="152400"/>
            <a:chOff x="576" y="2160"/>
            <a:chExt cx="192" cy="192"/>
          </a:xfrm>
        </p:grpSpPr>
        <p:sp>
          <p:nvSpPr>
            <p:cNvPr id="2251870" name="Oval 9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1871" name="Line 9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872" name="Group 96"/>
          <p:cNvGrpSpPr>
            <a:grpSpLocks/>
          </p:cNvGrpSpPr>
          <p:nvPr/>
        </p:nvGrpSpPr>
        <p:grpSpPr bwMode="auto">
          <a:xfrm>
            <a:off x="3810000" y="4800600"/>
            <a:ext cx="152400" cy="152400"/>
            <a:chOff x="576" y="2160"/>
            <a:chExt cx="192" cy="192"/>
          </a:xfrm>
        </p:grpSpPr>
        <p:sp>
          <p:nvSpPr>
            <p:cNvPr id="2251873" name="Oval 9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1874" name="Line 9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875" name="Group 99"/>
          <p:cNvGrpSpPr>
            <a:grpSpLocks/>
          </p:cNvGrpSpPr>
          <p:nvPr/>
        </p:nvGrpSpPr>
        <p:grpSpPr bwMode="auto">
          <a:xfrm>
            <a:off x="4038600" y="4724400"/>
            <a:ext cx="304800" cy="304800"/>
            <a:chOff x="1728" y="2256"/>
            <a:chExt cx="192" cy="192"/>
          </a:xfrm>
        </p:grpSpPr>
        <p:grpSp>
          <p:nvGrpSpPr>
            <p:cNvPr id="2251876" name="Group 100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877" name="Oval 10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1878" name="Line 10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1879" name="Line 10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881" name="Group 105"/>
          <p:cNvGrpSpPr>
            <a:grpSpLocks/>
          </p:cNvGrpSpPr>
          <p:nvPr/>
        </p:nvGrpSpPr>
        <p:grpSpPr bwMode="auto">
          <a:xfrm>
            <a:off x="4648200" y="3581400"/>
            <a:ext cx="304800" cy="304800"/>
            <a:chOff x="576" y="2160"/>
            <a:chExt cx="192" cy="192"/>
          </a:xfrm>
        </p:grpSpPr>
        <p:sp>
          <p:nvSpPr>
            <p:cNvPr id="2251882" name="Oval 10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1883" name="Line 10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884" name="Group 108"/>
          <p:cNvGrpSpPr>
            <a:grpSpLocks/>
          </p:cNvGrpSpPr>
          <p:nvPr/>
        </p:nvGrpSpPr>
        <p:grpSpPr bwMode="auto">
          <a:xfrm>
            <a:off x="5029200" y="3657600"/>
            <a:ext cx="152400" cy="152400"/>
            <a:chOff x="1728" y="2256"/>
            <a:chExt cx="192" cy="192"/>
          </a:xfrm>
        </p:grpSpPr>
        <p:grpSp>
          <p:nvGrpSpPr>
            <p:cNvPr id="2251885" name="Group 10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886" name="Oval 11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1887" name="Line 11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1888" name="Line 11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889" name="Group 113"/>
          <p:cNvGrpSpPr>
            <a:grpSpLocks/>
          </p:cNvGrpSpPr>
          <p:nvPr/>
        </p:nvGrpSpPr>
        <p:grpSpPr bwMode="auto">
          <a:xfrm>
            <a:off x="5257800" y="3581400"/>
            <a:ext cx="304800" cy="304800"/>
            <a:chOff x="576" y="2160"/>
            <a:chExt cx="192" cy="192"/>
          </a:xfrm>
        </p:grpSpPr>
        <p:sp>
          <p:nvSpPr>
            <p:cNvPr id="2251890" name="Oval 11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1891" name="Line 11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892" name="Group 116"/>
          <p:cNvGrpSpPr>
            <a:grpSpLocks/>
          </p:cNvGrpSpPr>
          <p:nvPr/>
        </p:nvGrpSpPr>
        <p:grpSpPr bwMode="auto">
          <a:xfrm>
            <a:off x="5638800" y="3657600"/>
            <a:ext cx="152400" cy="152400"/>
            <a:chOff x="1728" y="2256"/>
            <a:chExt cx="192" cy="192"/>
          </a:xfrm>
        </p:grpSpPr>
        <p:grpSp>
          <p:nvGrpSpPr>
            <p:cNvPr id="2251893" name="Group 11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894" name="Oval 11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1895" name="Line 11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1896" name="Line 12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897" name="Group 121"/>
          <p:cNvGrpSpPr>
            <a:grpSpLocks/>
          </p:cNvGrpSpPr>
          <p:nvPr/>
        </p:nvGrpSpPr>
        <p:grpSpPr bwMode="auto">
          <a:xfrm>
            <a:off x="5867400" y="3581400"/>
            <a:ext cx="304800" cy="304800"/>
            <a:chOff x="576" y="2160"/>
            <a:chExt cx="192" cy="192"/>
          </a:xfrm>
        </p:grpSpPr>
        <p:sp>
          <p:nvSpPr>
            <p:cNvPr id="2251898" name="Oval 12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1899" name="Line 12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900" name="Group 124"/>
          <p:cNvGrpSpPr>
            <a:grpSpLocks/>
          </p:cNvGrpSpPr>
          <p:nvPr/>
        </p:nvGrpSpPr>
        <p:grpSpPr bwMode="auto">
          <a:xfrm>
            <a:off x="6248400" y="3657600"/>
            <a:ext cx="152400" cy="152400"/>
            <a:chOff x="1728" y="2256"/>
            <a:chExt cx="192" cy="192"/>
          </a:xfrm>
        </p:grpSpPr>
        <p:grpSp>
          <p:nvGrpSpPr>
            <p:cNvPr id="2251901" name="Group 12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902" name="Oval 12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1903" name="Line 12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1904" name="Line 12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905" name="Group 129"/>
          <p:cNvGrpSpPr>
            <a:grpSpLocks/>
          </p:cNvGrpSpPr>
          <p:nvPr/>
        </p:nvGrpSpPr>
        <p:grpSpPr bwMode="auto">
          <a:xfrm>
            <a:off x="4724400" y="4038600"/>
            <a:ext cx="152400" cy="152400"/>
            <a:chOff x="1728" y="2256"/>
            <a:chExt cx="192" cy="192"/>
          </a:xfrm>
        </p:grpSpPr>
        <p:grpSp>
          <p:nvGrpSpPr>
            <p:cNvPr id="2251906" name="Group 130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907" name="Oval 13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1908" name="Line 13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1909" name="Line 13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910" name="Group 134"/>
          <p:cNvGrpSpPr>
            <a:grpSpLocks/>
          </p:cNvGrpSpPr>
          <p:nvPr/>
        </p:nvGrpSpPr>
        <p:grpSpPr bwMode="auto">
          <a:xfrm>
            <a:off x="4953000" y="3962400"/>
            <a:ext cx="304800" cy="304800"/>
            <a:chOff x="576" y="2160"/>
            <a:chExt cx="192" cy="192"/>
          </a:xfrm>
        </p:grpSpPr>
        <p:sp>
          <p:nvSpPr>
            <p:cNvPr id="2251911" name="Oval 135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1912" name="Line 136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913" name="Group 137"/>
          <p:cNvGrpSpPr>
            <a:grpSpLocks/>
          </p:cNvGrpSpPr>
          <p:nvPr/>
        </p:nvGrpSpPr>
        <p:grpSpPr bwMode="auto">
          <a:xfrm>
            <a:off x="5334000" y="4038600"/>
            <a:ext cx="152400" cy="152400"/>
            <a:chOff x="1728" y="2256"/>
            <a:chExt cx="192" cy="192"/>
          </a:xfrm>
        </p:grpSpPr>
        <p:grpSp>
          <p:nvGrpSpPr>
            <p:cNvPr id="2251914" name="Group 138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915" name="Oval 13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1916" name="Line 14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1917" name="Line 141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918" name="Group 142"/>
          <p:cNvGrpSpPr>
            <a:grpSpLocks/>
          </p:cNvGrpSpPr>
          <p:nvPr/>
        </p:nvGrpSpPr>
        <p:grpSpPr bwMode="auto">
          <a:xfrm>
            <a:off x="5562600" y="3962400"/>
            <a:ext cx="304800" cy="304800"/>
            <a:chOff x="576" y="2160"/>
            <a:chExt cx="192" cy="192"/>
          </a:xfrm>
        </p:grpSpPr>
        <p:sp>
          <p:nvSpPr>
            <p:cNvPr id="2251919" name="Oval 14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1920" name="Line 14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921" name="Group 145"/>
          <p:cNvGrpSpPr>
            <a:grpSpLocks/>
          </p:cNvGrpSpPr>
          <p:nvPr/>
        </p:nvGrpSpPr>
        <p:grpSpPr bwMode="auto">
          <a:xfrm>
            <a:off x="5943600" y="4038600"/>
            <a:ext cx="152400" cy="152400"/>
            <a:chOff x="1728" y="2256"/>
            <a:chExt cx="192" cy="192"/>
          </a:xfrm>
        </p:grpSpPr>
        <p:grpSp>
          <p:nvGrpSpPr>
            <p:cNvPr id="2251922" name="Group 14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923" name="Oval 14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1924" name="Line 14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1925" name="Line 14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926" name="Group 150"/>
          <p:cNvGrpSpPr>
            <a:grpSpLocks/>
          </p:cNvGrpSpPr>
          <p:nvPr/>
        </p:nvGrpSpPr>
        <p:grpSpPr bwMode="auto">
          <a:xfrm>
            <a:off x="6172200" y="3962400"/>
            <a:ext cx="304800" cy="304800"/>
            <a:chOff x="576" y="2160"/>
            <a:chExt cx="192" cy="192"/>
          </a:xfrm>
        </p:grpSpPr>
        <p:sp>
          <p:nvSpPr>
            <p:cNvPr id="2251927" name="Oval 15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1928" name="Line 15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929" name="Group 153"/>
          <p:cNvGrpSpPr>
            <a:grpSpLocks/>
          </p:cNvGrpSpPr>
          <p:nvPr/>
        </p:nvGrpSpPr>
        <p:grpSpPr bwMode="auto">
          <a:xfrm>
            <a:off x="4648200" y="4343400"/>
            <a:ext cx="304800" cy="304800"/>
            <a:chOff x="576" y="2160"/>
            <a:chExt cx="192" cy="192"/>
          </a:xfrm>
        </p:grpSpPr>
        <p:sp>
          <p:nvSpPr>
            <p:cNvPr id="2251930" name="Oval 15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1931" name="Line 15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932" name="Group 156"/>
          <p:cNvGrpSpPr>
            <a:grpSpLocks/>
          </p:cNvGrpSpPr>
          <p:nvPr/>
        </p:nvGrpSpPr>
        <p:grpSpPr bwMode="auto">
          <a:xfrm>
            <a:off x="5029200" y="4419600"/>
            <a:ext cx="152400" cy="152400"/>
            <a:chOff x="1728" y="2256"/>
            <a:chExt cx="192" cy="192"/>
          </a:xfrm>
        </p:grpSpPr>
        <p:grpSp>
          <p:nvGrpSpPr>
            <p:cNvPr id="2251933" name="Group 15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934" name="Oval 15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1935" name="Line 15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1936" name="Line 16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937" name="Group 161"/>
          <p:cNvGrpSpPr>
            <a:grpSpLocks/>
          </p:cNvGrpSpPr>
          <p:nvPr/>
        </p:nvGrpSpPr>
        <p:grpSpPr bwMode="auto">
          <a:xfrm>
            <a:off x="5257800" y="4343400"/>
            <a:ext cx="304800" cy="304800"/>
            <a:chOff x="576" y="2160"/>
            <a:chExt cx="192" cy="192"/>
          </a:xfrm>
        </p:grpSpPr>
        <p:sp>
          <p:nvSpPr>
            <p:cNvPr id="2251938" name="Oval 16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1939" name="Line 16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940" name="Group 164"/>
          <p:cNvGrpSpPr>
            <a:grpSpLocks/>
          </p:cNvGrpSpPr>
          <p:nvPr/>
        </p:nvGrpSpPr>
        <p:grpSpPr bwMode="auto">
          <a:xfrm>
            <a:off x="5638800" y="4419600"/>
            <a:ext cx="152400" cy="152400"/>
            <a:chOff x="1728" y="2256"/>
            <a:chExt cx="192" cy="192"/>
          </a:xfrm>
        </p:grpSpPr>
        <p:grpSp>
          <p:nvGrpSpPr>
            <p:cNvPr id="2251941" name="Group 16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942" name="Oval 16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1943" name="Line 16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1944" name="Line 16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945" name="Group 169"/>
          <p:cNvGrpSpPr>
            <a:grpSpLocks/>
          </p:cNvGrpSpPr>
          <p:nvPr/>
        </p:nvGrpSpPr>
        <p:grpSpPr bwMode="auto">
          <a:xfrm>
            <a:off x="5867400" y="4343400"/>
            <a:ext cx="304800" cy="304800"/>
            <a:chOff x="576" y="2160"/>
            <a:chExt cx="192" cy="192"/>
          </a:xfrm>
        </p:grpSpPr>
        <p:sp>
          <p:nvSpPr>
            <p:cNvPr id="2251946" name="Oval 17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1947" name="Line 17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948" name="Group 172"/>
          <p:cNvGrpSpPr>
            <a:grpSpLocks/>
          </p:cNvGrpSpPr>
          <p:nvPr/>
        </p:nvGrpSpPr>
        <p:grpSpPr bwMode="auto">
          <a:xfrm>
            <a:off x="6248400" y="4419600"/>
            <a:ext cx="152400" cy="152400"/>
            <a:chOff x="1728" y="2256"/>
            <a:chExt cx="192" cy="192"/>
          </a:xfrm>
        </p:grpSpPr>
        <p:grpSp>
          <p:nvGrpSpPr>
            <p:cNvPr id="2251949" name="Group 173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950" name="Oval 17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1951" name="Line 17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1952" name="Line 176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953" name="Group 177"/>
          <p:cNvGrpSpPr>
            <a:grpSpLocks/>
          </p:cNvGrpSpPr>
          <p:nvPr/>
        </p:nvGrpSpPr>
        <p:grpSpPr bwMode="auto">
          <a:xfrm>
            <a:off x="4724400" y="4800600"/>
            <a:ext cx="152400" cy="152400"/>
            <a:chOff x="1728" y="2256"/>
            <a:chExt cx="192" cy="192"/>
          </a:xfrm>
        </p:grpSpPr>
        <p:grpSp>
          <p:nvGrpSpPr>
            <p:cNvPr id="2251954" name="Group 178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955" name="Oval 17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1956" name="Line 18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1957" name="Line 181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958" name="Group 182"/>
          <p:cNvGrpSpPr>
            <a:grpSpLocks/>
          </p:cNvGrpSpPr>
          <p:nvPr/>
        </p:nvGrpSpPr>
        <p:grpSpPr bwMode="auto">
          <a:xfrm>
            <a:off x="4953000" y="4724400"/>
            <a:ext cx="304800" cy="304800"/>
            <a:chOff x="576" y="2160"/>
            <a:chExt cx="192" cy="192"/>
          </a:xfrm>
        </p:grpSpPr>
        <p:sp>
          <p:nvSpPr>
            <p:cNvPr id="2251959" name="Oval 18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1960" name="Line 18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961" name="Group 185"/>
          <p:cNvGrpSpPr>
            <a:grpSpLocks/>
          </p:cNvGrpSpPr>
          <p:nvPr/>
        </p:nvGrpSpPr>
        <p:grpSpPr bwMode="auto">
          <a:xfrm>
            <a:off x="5334000" y="4800600"/>
            <a:ext cx="152400" cy="152400"/>
            <a:chOff x="1728" y="2256"/>
            <a:chExt cx="192" cy="192"/>
          </a:xfrm>
        </p:grpSpPr>
        <p:grpSp>
          <p:nvGrpSpPr>
            <p:cNvPr id="2251962" name="Group 18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963" name="Oval 18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1964" name="Line 18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1965" name="Line 18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966" name="Group 190"/>
          <p:cNvGrpSpPr>
            <a:grpSpLocks/>
          </p:cNvGrpSpPr>
          <p:nvPr/>
        </p:nvGrpSpPr>
        <p:grpSpPr bwMode="auto">
          <a:xfrm>
            <a:off x="5562600" y="4724400"/>
            <a:ext cx="304800" cy="304800"/>
            <a:chOff x="576" y="2160"/>
            <a:chExt cx="192" cy="192"/>
          </a:xfrm>
        </p:grpSpPr>
        <p:sp>
          <p:nvSpPr>
            <p:cNvPr id="2251967" name="Oval 19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1968" name="Line 19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969" name="Group 193"/>
          <p:cNvGrpSpPr>
            <a:grpSpLocks/>
          </p:cNvGrpSpPr>
          <p:nvPr/>
        </p:nvGrpSpPr>
        <p:grpSpPr bwMode="auto">
          <a:xfrm>
            <a:off x="5943600" y="4800600"/>
            <a:ext cx="152400" cy="152400"/>
            <a:chOff x="1728" y="2256"/>
            <a:chExt cx="192" cy="192"/>
          </a:xfrm>
        </p:grpSpPr>
        <p:grpSp>
          <p:nvGrpSpPr>
            <p:cNvPr id="2251970" name="Group 19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1971" name="Oval 19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1972" name="Line 19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1973" name="Line 19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1974" name="Group 198"/>
          <p:cNvGrpSpPr>
            <a:grpSpLocks/>
          </p:cNvGrpSpPr>
          <p:nvPr/>
        </p:nvGrpSpPr>
        <p:grpSpPr bwMode="auto">
          <a:xfrm>
            <a:off x="6172200" y="4724400"/>
            <a:ext cx="304800" cy="304800"/>
            <a:chOff x="576" y="2160"/>
            <a:chExt cx="192" cy="192"/>
          </a:xfrm>
        </p:grpSpPr>
        <p:sp>
          <p:nvSpPr>
            <p:cNvPr id="2251975" name="Oval 19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1976" name="Line 20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sp>
        <p:nvSpPr>
          <p:cNvPr id="2251986" name="Line 210"/>
          <p:cNvSpPr>
            <a:spLocks noChangeShapeType="1"/>
          </p:cNvSpPr>
          <p:nvPr/>
        </p:nvSpPr>
        <p:spPr bwMode="auto">
          <a:xfrm>
            <a:off x="2514600" y="3124200"/>
            <a:ext cx="1828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 dirty="0"/>
          </a:p>
        </p:txBody>
      </p:sp>
      <p:sp>
        <p:nvSpPr>
          <p:cNvPr id="2251990" name="Line 214"/>
          <p:cNvSpPr>
            <a:spLocks noChangeShapeType="1"/>
          </p:cNvSpPr>
          <p:nvPr/>
        </p:nvSpPr>
        <p:spPr bwMode="auto">
          <a:xfrm flipH="1">
            <a:off x="4648200" y="3124200"/>
            <a:ext cx="685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 dirty="0"/>
          </a:p>
        </p:txBody>
      </p:sp>
      <p:sp>
        <p:nvSpPr>
          <p:cNvPr id="2251991" name="Text Box 215"/>
          <p:cNvSpPr txBox="1">
            <a:spLocks noChangeArrowheads="1"/>
          </p:cNvSpPr>
          <p:nvPr/>
        </p:nvSpPr>
        <p:spPr bwMode="auto">
          <a:xfrm>
            <a:off x="2209800" y="2286000"/>
            <a:ext cx="2362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 dirty="0">
                <a:solidFill>
                  <a:srgbClr val="FF0000"/>
                </a:solidFill>
              </a:rPr>
              <a:t>Ρεύμα διάχυσης 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i="1" dirty="0">
                <a:solidFill>
                  <a:srgbClr val="FF0000"/>
                </a:solidFill>
              </a:rPr>
              <a:t>I</a:t>
            </a:r>
            <a:r>
              <a:rPr lang="en-US" sz="2000" i="1" baseline="-25000" dirty="0">
                <a:solidFill>
                  <a:srgbClr val="FF0000"/>
                </a:solidFill>
              </a:rPr>
              <a:t>D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251992" name="Text Box 216"/>
          <p:cNvSpPr txBox="1">
            <a:spLocks noChangeArrowheads="1"/>
          </p:cNvSpPr>
          <p:nvPr/>
        </p:nvSpPr>
        <p:spPr bwMode="auto">
          <a:xfrm>
            <a:off x="4572000" y="2286000"/>
            <a:ext cx="1905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 dirty="0">
                <a:solidFill>
                  <a:srgbClr val="FF0000"/>
                </a:solidFill>
              </a:rPr>
              <a:t>Ρεύμα ολίσθησης 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i="1" dirty="0">
                <a:solidFill>
                  <a:srgbClr val="FF0000"/>
                </a:solidFill>
              </a:rPr>
              <a:t>I</a:t>
            </a:r>
            <a:r>
              <a:rPr lang="en-US" sz="2000" i="1" baseline="-25000" dirty="0">
                <a:solidFill>
                  <a:srgbClr val="FF0000"/>
                </a:solidFill>
              </a:rPr>
              <a:t>S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251993" name="Line 217"/>
          <p:cNvSpPr>
            <a:spLocks noChangeShapeType="1"/>
          </p:cNvSpPr>
          <p:nvPr/>
        </p:nvSpPr>
        <p:spPr bwMode="auto">
          <a:xfrm>
            <a:off x="2895600" y="3124200"/>
            <a:ext cx="1447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 dirty="0"/>
          </a:p>
        </p:txBody>
      </p:sp>
      <p:sp>
        <p:nvSpPr>
          <p:cNvPr id="2251994" name="Line 218"/>
          <p:cNvSpPr>
            <a:spLocks noChangeShapeType="1"/>
          </p:cNvSpPr>
          <p:nvPr/>
        </p:nvSpPr>
        <p:spPr bwMode="auto">
          <a:xfrm>
            <a:off x="3276600" y="3124200"/>
            <a:ext cx="1066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 dirty="0"/>
          </a:p>
        </p:txBody>
      </p:sp>
      <p:sp>
        <p:nvSpPr>
          <p:cNvPr id="2251995" name="Line 219"/>
          <p:cNvSpPr>
            <a:spLocks noChangeShapeType="1"/>
          </p:cNvSpPr>
          <p:nvPr/>
        </p:nvSpPr>
        <p:spPr bwMode="auto">
          <a:xfrm>
            <a:off x="3581400" y="3124200"/>
            <a:ext cx="762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 dirty="0"/>
          </a:p>
        </p:txBody>
      </p:sp>
      <p:sp>
        <p:nvSpPr>
          <p:cNvPr id="2251996" name="Line 220"/>
          <p:cNvSpPr>
            <a:spLocks noChangeShapeType="1"/>
          </p:cNvSpPr>
          <p:nvPr/>
        </p:nvSpPr>
        <p:spPr bwMode="auto">
          <a:xfrm>
            <a:off x="2209800" y="3124200"/>
            <a:ext cx="2133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803074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3796E-6 L 0.06667 3.379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517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796E-6 L -0.03333 3.3796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2518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81749E-6 L -0.03333 -2.81749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2518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251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5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5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251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2518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98334E-6 L 0.03334 3.98334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2518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62248E-6 L -0.06666 -3.62248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251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9.85427E-7 L 0.03333 9.85427E-7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22518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251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5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5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2251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2519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5.82929E-7 L 0.06667 5.82929E-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22518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6.24566E-7 L -0.03333 -6.24566E-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251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82929E-7 L -0.03333 5.82929E-7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22519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251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5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5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2251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251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2956E-6 L 0.03334 -1.42956E-6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2518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22831E-6 L -0.06666 -1.22831E-6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22519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62873E-6 L 0.03333 -4.62873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22518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22519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5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25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2251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22519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1978" grpId="0" animBg="1"/>
      <p:bldP spid="2251979" grpId="0" animBg="1"/>
      <p:bldP spid="2251980" grpId="0" animBg="1"/>
      <p:bldP spid="2251981" grpId="0" animBg="1"/>
      <p:bldP spid="2251982" grpId="0" animBg="1"/>
      <p:bldP spid="2251983" grpId="0" animBg="1"/>
      <p:bldP spid="2251984" grpId="0" animBg="1"/>
      <p:bldP spid="2251985" grpId="0" animBg="1"/>
      <p:bldP spid="2251986" grpId="0" animBg="1"/>
      <p:bldP spid="2251993" grpId="0" animBg="1"/>
      <p:bldP spid="2251994" grpId="0" animBg="1"/>
      <p:bldP spid="225199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828" name="Line 4"/>
          <p:cNvSpPr>
            <a:spLocks noChangeShapeType="1"/>
          </p:cNvSpPr>
          <p:nvPr/>
        </p:nvSpPr>
        <p:spPr bwMode="auto">
          <a:xfrm>
            <a:off x="1524000" y="4343400"/>
            <a:ext cx="6019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 dirty="0"/>
          </a:p>
        </p:txBody>
      </p:sp>
      <p:sp>
        <p:nvSpPr>
          <p:cNvPr id="2253829" name="Oval 5"/>
          <p:cNvSpPr>
            <a:spLocks noChangeArrowheads="1"/>
          </p:cNvSpPr>
          <p:nvPr/>
        </p:nvSpPr>
        <p:spPr bwMode="auto">
          <a:xfrm>
            <a:off x="7467600" y="42672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2253830" name="Rectangle 6"/>
          <p:cNvSpPr>
            <a:spLocks noChangeArrowheads="1"/>
          </p:cNvSpPr>
          <p:nvPr/>
        </p:nvSpPr>
        <p:spPr bwMode="auto">
          <a:xfrm>
            <a:off x="2362200" y="3352800"/>
            <a:ext cx="2133600" cy="1905000"/>
          </a:xfrm>
          <a:prstGeom prst="rect">
            <a:avLst/>
          </a:prstGeom>
          <a:solidFill>
            <a:srgbClr val="99CCFF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2253831" name="Rectangle 7"/>
          <p:cNvSpPr>
            <a:spLocks noChangeArrowheads="1"/>
          </p:cNvSpPr>
          <p:nvPr/>
        </p:nvSpPr>
        <p:spPr bwMode="auto">
          <a:xfrm>
            <a:off x="4495800" y="3352800"/>
            <a:ext cx="2133600" cy="1905000"/>
          </a:xfrm>
          <a:prstGeom prst="rect">
            <a:avLst/>
          </a:prstGeom>
          <a:solidFill>
            <a:srgbClr val="DDDDDD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2253832" name="Oval 8"/>
          <p:cNvSpPr>
            <a:spLocks noChangeArrowheads="1"/>
          </p:cNvSpPr>
          <p:nvPr/>
        </p:nvSpPr>
        <p:spPr bwMode="auto">
          <a:xfrm>
            <a:off x="1447800" y="42672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2253833" name="Rectangle 9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001000" cy="1295400"/>
          </a:xfrm>
          <a:noFill/>
          <a:ln/>
        </p:spPr>
        <p:txBody>
          <a:bodyPr>
            <a:normAutofit/>
          </a:bodyPr>
          <a:lstStyle/>
          <a:p>
            <a:r>
              <a:rPr lang="el-GR" sz="2000" dirty="0"/>
              <a:t>Κατάσταση ισορροπίας επιτυγχάνεται, και η διάχυση σταματά, όταν οι τιμές του ρεύματος διάχυσης και του ρεύματος ολίσθησης γίνουν ίσες </a:t>
            </a:r>
            <a:r>
              <a:rPr lang="en-US" sz="2000" b="0" dirty="0">
                <a:solidFill>
                  <a:schemeClr val="tx1"/>
                </a:solidFill>
              </a:rPr>
              <a:t>– </a:t>
            </a:r>
            <a:r>
              <a:rPr lang="el-GR" sz="2000" b="0" dirty="0">
                <a:solidFill>
                  <a:srgbClr val="FF0000"/>
                </a:solidFill>
              </a:rPr>
              <a:t>και άρα δεν υπάρχει ροή</a:t>
            </a:r>
            <a:r>
              <a:rPr lang="en-US" sz="2000" b="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253834" name="Rectangle 10"/>
          <p:cNvSpPr>
            <a:spLocks noChangeArrowheads="1"/>
          </p:cNvSpPr>
          <p:nvPr/>
        </p:nvSpPr>
        <p:spPr bwMode="auto">
          <a:xfrm>
            <a:off x="4343400" y="3352800"/>
            <a:ext cx="1524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2253835" name="Rectangle 11"/>
          <p:cNvSpPr>
            <a:spLocks noChangeArrowheads="1"/>
          </p:cNvSpPr>
          <p:nvPr/>
        </p:nvSpPr>
        <p:spPr bwMode="auto">
          <a:xfrm>
            <a:off x="4191000" y="3352800"/>
            <a:ext cx="3048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2253836" name="Rectangle 12"/>
          <p:cNvSpPr>
            <a:spLocks noChangeArrowheads="1"/>
          </p:cNvSpPr>
          <p:nvPr/>
        </p:nvSpPr>
        <p:spPr bwMode="auto">
          <a:xfrm>
            <a:off x="4038600" y="3352800"/>
            <a:ext cx="4572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2253837" name="Rectangle 13"/>
          <p:cNvSpPr>
            <a:spLocks noChangeArrowheads="1"/>
          </p:cNvSpPr>
          <p:nvPr/>
        </p:nvSpPr>
        <p:spPr bwMode="auto">
          <a:xfrm>
            <a:off x="3886200" y="3352800"/>
            <a:ext cx="6096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2253838" name="Rectangle 14"/>
          <p:cNvSpPr>
            <a:spLocks noChangeArrowheads="1"/>
          </p:cNvSpPr>
          <p:nvPr/>
        </p:nvSpPr>
        <p:spPr bwMode="auto">
          <a:xfrm>
            <a:off x="4495800" y="3352800"/>
            <a:ext cx="1524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2253839" name="Rectangle 15"/>
          <p:cNvSpPr>
            <a:spLocks noChangeArrowheads="1"/>
          </p:cNvSpPr>
          <p:nvPr/>
        </p:nvSpPr>
        <p:spPr bwMode="auto">
          <a:xfrm>
            <a:off x="4495800" y="3352800"/>
            <a:ext cx="3048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2253840" name="Rectangle 16"/>
          <p:cNvSpPr>
            <a:spLocks noChangeArrowheads="1"/>
          </p:cNvSpPr>
          <p:nvPr/>
        </p:nvSpPr>
        <p:spPr bwMode="auto">
          <a:xfrm>
            <a:off x="4495800" y="3352800"/>
            <a:ext cx="4572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2253841" name="Rectangle 17"/>
          <p:cNvSpPr>
            <a:spLocks noChangeArrowheads="1"/>
          </p:cNvSpPr>
          <p:nvPr/>
        </p:nvSpPr>
        <p:spPr bwMode="auto">
          <a:xfrm>
            <a:off x="4495800" y="3352800"/>
            <a:ext cx="6096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grpSp>
        <p:nvGrpSpPr>
          <p:cNvPr id="2253842" name="Group 18"/>
          <p:cNvGrpSpPr>
            <a:grpSpLocks/>
          </p:cNvGrpSpPr>
          <p:nvPr/>
        </p:nvGrpSpPr>
        <p:grpSpPr bwMode="auto">
          <a:xfrm>
            <a:off x="2514600" y="3581400"/>
            <a:ext cx="304800" cy="304800"/>
            <a:chOff x="1728" y="2256"/>
            <a:chExt cx="192" cy="192"/>
          </a:xfrm>
        </p:grpSpPr>
        <p:grpSp>
          <p:nvGrpSpPr>
            <p:cNvPr id="2253843" name="Group 1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3844" name="Oval 2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3845" name="Line 2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3846" name="Line 2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3847" name="Group 23"/>
          <p:cNvGrpSpPr>
            <a:grpSpLocks/>
          </p:cNvGrpSpPr>
          <p:nvPr/>
        </p:nvGrpSpPr>
        <p:grpSpPr bwMode="auto">
          <a:xfrm>
            <a:off x="2895600" y="3657600"/>
            <a:ext cx="152400" cy="152400"/>
            <a:chOff x="576" y="2160"/>
            <a:chExt cx="192" cy="192"/>
          </a:xfrm>
        </p:grpSpPr>
        <p:sp>
          <p:nvSpPr>
            <p:cNvPr id="2253848" name="Oval 2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3849" name="Line 2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3850" name="Group 26"/>
          <p:cNvGrpSpPr>
            <a:grpSpLocks/>
          </p:cNvGrpSpPr>
          <p:nvPr/>
        </p:nvGrpSpPr>
        <p:grpSpPr bwMode="auto">
          <a:xfrm>
            <a:off x="3124200" y="3581400"/>
            <a:ext cx="304800" cy="304800"/>
            <a:chOff x="1728" y="2256"/>
            <a:chExt cx="192" cy="192"/>
          </a:xfrm>
        </p:grpSpPr>
        <p:grpSp>
          <p:nvGrpSpPr>
            <p:cNvPr id="2253851" name="Group 2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3852" name="Oval 2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3853" name="Line 2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3854" name="Line 3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3860" name="Group 36"/>
          <p:cNvGrpSpPr>
            <a:grpSpLocks/>
          </p:cNvGrpSpPr>
          <p:nvPr/>
        </p:nvGrpSpPr>
        <p:grpSpPr bwMode="auto">
          <a:xfrm>
            <a:off x="2819400" y="3962400"/>
            <a:ext cx="304800" cy="304800"/>
            <a:chOff x="1728" y="2256"/>
            <a:chExt cx="192" cy="192"/>
          </a:xfrm>
        </p:grpSpPr>
        <p:grpSp>
          <p:nvGrpSpPr>
            <p:cNvPr id="2253861" name="Group 3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3862" name="Oval 3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3863" name="Line 3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3864" name="Line 4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3865" name="Group 41"/>
          <p:cNvGrpSpPr>
            <a:grpSpLocks/>
          </p:cNvGrpSpPr>
          <p:nvPr/>
        </p:nvGrpSpPr>
        <p:grpSpPr bwMode="auto">
          <a:xfrm>
            <a:off x="3429000" y="3962400"/>
            <a:ext cx="304800" cy="304800"/>
            <a:chOff x="1728" y="2256"/>
            <a:chExt cx="192" cy="192"/>
          </a:xfrm>
        </p:grpSpPr>
        <p:grpSp>
          <p:nvGrpSpPr>
            <p:cNvPr id="2253866" name="Group 4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3867" name="Oval 4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3868" name="Line 4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3869" name="Line 4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3870" name="Group 46"/>
          <p:cNvGrpSpPr>
            <a:grpSpLocks/>
          </p:cNvGrpSpPr>
          <p:nvPr/>
        </p:nvGrpSpPr>
        <p:grpSpPr bwMode="auto">
          <a:xfrm>
            <a:off x="3505200" y="3657600"/>
            <a:ext cx="152400" cy="152400"/>
            <a:chOff x="576" y="2160"/>
            <a:chExt cx="192" cy="192"/>
          </a:xfrm>
        </p:grpSpPr>
        <p:sp>
          <p:nvSpPr>
            <p:cNvPr id="2253871" name="Oval 4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3872" name="Line 4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3873" name="Group 49"/>
          <p:cNvGrpSpPr>
            <a:grpSpLocks/>
          </p:cNvGrpSpPr>
          <p:nvPr/>
        </p:nvGrpSpPr>
        <p:grpSpPr bwMode="auto">
          <a:xfrm>
            <a:off x="4114800" y="3657600"/>
            <a:ext cx="152400" cy="152400"/>
            <a:chOff x="576" y="2160"/>
            <a:chExt cx="192" cy="192"/>
          </a:xfrm>
        </p:grpSpPr>
        <p:sp>
          <p:nvSpPr>
            <p:cNvPr id="2253874" name="Oval 5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3875" name="Line 5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3876" name="Group 52"/>
          <p:cNvGrpSpPr>
            <a:grpSpLocks/>
          </p:cNvGrpSpPr>
          <p:nvPr/>
        </p:nvGrpSpPr>
        <p:grpSpPr bwMode="auto">
          <a:xfrm>
            <a:off x="2590800" y="4038600"/>
            <a:ext cx="152400" cy="152400"/>
            <a:chOff x="576" y="2160"/>
            <a:chExt cx="192" cy="192"/>
          </a:xfrm>
        </p:grpSpPr>
        <p:sp>
          <p:nvSpPr>
            <p:cNvPr id="2253877" name="Oval 5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3878" name="Line 5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3879" name="Group 55"/>
          <p:cNvGrpSpPr>
            <a:grpSpLocks/>
          </p:cNvGrpSpPr>
          <p:nvPr/>
        </p:nvGrpSpPr>
        <p:grpSpPr bwMode="auto">
          <a:xfrm>
            <a:off x="3200400" y="4038600"/>
            <a:ext cx="152400" cy="152400"/>
            <a:chOff x="576" y="2160"/>
            <a:chExt cx="192" cy="192"/>
          </a:xfrm>
        </p:grpSpPr>
        <p:sp>
          <p:nvSpPr>
            <p:cNvPr id="2253880" name="Oval 5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3881" name="Line 5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3882" name="Group 58"/>
          <p:cNvGrpSpPr>
            <a:grpSpLocks/>
          </p:cNvGrpSpPr>
          <p:nvPr/>
        </p:nvGrpSpPr>
        <p:grpSpPr bwMode="auto">
          <a:xfrm>
            <a:off x="4114800" y="4038600"/>
            <a:ext cx="152400" cy="152400"/>
            <a:chOff x="576" y="2160"/>
            <a:chExt cx="192" cy="192"/>
          </a:xfrm>
        </p:grpSpPr>
        <p:sp>
          <p:nvSpPr>
            <p:cNvPr id="2253883" name="Oval 5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3884" name="Line 6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3890" name="Group 66"/>
          <p:cNvGrpSpPr>
            <a:grpSpLocks/>
          </p:cNvGrpSpPr>
          <p:nvPr/>
        </p:nvGrpSpPr>
        <p:grpSpPr bwMode="auto">
          <a:xfrm>
            <a:off x="2514600" y="4343400"/>
            <a:ext cx="304800" cy="304800"/>
            <a:chOff x="1728" y="2256"/>
            <a:chExt cx="192" cy="192"/>
          </a:xfrm>
        </p:grpSpPr>
        <p:grpSp>
          <p:nvGrpSpPr>
            <p:cNvPr id="2253891" name="Group 6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3892" name="Oval 6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3893" name="Line 6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3894" name="Line 7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3895" name="Group 71"/>
          <p:cNvGrpSpPr>
            <a:grpSpLocks/>
          </p:cNvGrpSpPr>
          <p:nvPr/>
        </p:nvGrpSpPr>
        <p:grpSpPr bwMode="auto">
          <a:xfrm>
            <a:off x="2895600" y="4419600"/>
            <a:ext cx="152400" cy="152400"/>
            <a:chOff x="576" y="2160"/>
            <a:chExt cx="192" cy="192"/>
          </a:xfrm>
        </p:grpSpPr>
        <p:sp>
          <p:nvSpPr>
            <p:cNvPr id="2253896" name="Oval 7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3897" name="Line 7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3898" name="Group 74"/>
          <p:cNvGrpSpPr>
            <a:grpSpLocks/>
          </p:cNvGrpSpPr>
          <p:nvPr/>
        </p:nvGrpSpPr>
        <p:grpSpPr bwMode="auto">
          <a:xfrm>
            <a:off x="3124200" y="4343400"/>
            <a:ext cx="304800" cy="304800"/>
            <a:chOff x="1728" y="2256"/>
            <a:chExt cx="192" cy="192"/>
          </a:xfrm>
        </p:grpSpPr>
        <p:grpSp>
          <p:nvGrpSpPr>
            <p:cNvPr id="2253899" name="Group 7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3900" name="Oval 7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3901" name="Line 7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3902" name="Line 7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3908" name="Group 84"/>
          <p:cNvGrpSpPr>
            <a:grpSpLocks/>
          </p:cNvGrpSpPr>
          <p:nvPr/>
        </p:nvGrpSpPr>
        <p:grpSpPr bwMode="auto">
          <a:xfrm>
            <a:off x="2819400" y="4724400"/>
            <a:ext cx="304800" cy="304800"/>
            <a:chOff x="1728" y="2256"/>
            <a:chExt cx="192" cy="192"/>
          </a:xfrm>
        </p:grpSpPr>
        <p:grpSp>
          <p:nvGrpSpPr>
            <p:cNvPr id="2253909" name="Group 8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3910" name="Oval 8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3911" name="Line 8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3912" name="Line 8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3913" name="Group 89"/>
          <p:cNvGrpSpPr>
            <a:grpSpLocks/>
          </p:cNvGrpSpPr>
          <p:nvPr/>
        </p:nvGrpSpPr>
        <p:grpSpPr bwMode="auto">
          <a:xfrm>
            <a:off x="3429000" y="4724400"/>
            <a:ext cx="304800" cy="304800"/>
            <a:chOff x="1728" y="2256"/>
            <a:chExt cx="192" cy="192"/>
          </a:xfrm>
        </p:grpSpPr>
        <p:grpSp>
          <p:nvGrpSpPr>
            <p:cNvPr id="2253914" name="Group 90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3915" name="Oval 9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3916" name="Line 9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3917" name="Line 9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3918" name="Group 94"/>
          <p:cNvGrpSpPr>
            <a:grpSpLocks/>
          </p:cNvGrpSpPr>
          <p:nvPr/>
        </p:nvGrpSpPr>
        <p:grpSpPr bwMode="auto">
          <a:xfrm>
            <a:off x="3505200" y="4419600"/>
            <a:ext cx="152400" cy="152400"/>
            <a:chOff x="576" y="2160"/>
            <a:chExt cx="192" cy="192"/>
          </a:xfrm>
        </p:grpSpPr>
        <p:sp>
          <p:nvSpPr>
            <p:cNvPr id="2253919" name="Oval 95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3920" name="Line 96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3921" name="Group 97"/>
          <p:cNvGrpSpPr>
            <a:grpSpLocks/>
          </p:cNvGrpSpPr>
          <p:nvPr/>
        </p:nvGrpSpPr>
        <p:grpSpPr bwMode="auto">
          <a:xfrm>
            <a:off x="4114800" y="4419600"/>
            <a:ext cx="152400" cy="152400"/>
            <a:chOff x="576" y="2160"/>
            <a:chExt cx="192" cy="192"/>
          </a:xfrm>
        </p:grpSpPr>
        <p:sp>
          <p:nvSpPr>
            <p:cNvPr id="2253922" name="Oval 9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3923" name="Line 9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3924" name="Group 100"/>
          <p:cNvGrpSpPr>
            <a:grpSpLocks/>
          </p:cNvGrpSpPr>
          <p:nvPr/>
        </p:nvGrpSpPr>
        <p:grpSpPr bwMode="auto">
          <a:xfrm>
            <a:off x="2590800" y="4800600"/>
            <a:ext cx="152400" cy="152400"/>
            <a:chOff x="576" y="2160"/>
            <a:chExt cx="192" cy="192"/>
          </a:xfrm>
        </p:grpSpPr>
        <p:sp>
          <p:nvSpPr>
            <p:cNvPr id="2253925" name="Oval 10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3926" name="Line 10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3927" name="Group 103"/>
          <p:cNvGrpSpPr>
            <a:grpSpLocks/>
          </p:cNvGrpSpPr>
          <p:nvPr/>
        </p:nvGrpSpPr>
        <p:grpSpPr bwMode="auto">
          <a:xfrm>
            <a:off x="3200400" y="4800600"/>
            <a:ext cx="152400" cy="152400"/>
            <a:chOff x="576" y="2160"/>
            <a:chExt cx="192" cy="192"/>
          </a:xfrm>
        </p:grpSpPr>
        <p:sp>
          <p:nvSpPr>
            <p:cNvPr id="2253928" name="Oval 10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3929" name="Line 10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3930" name="Group 106"/>
          <p:cNvGrpSpPr>
            <a:grpSpLocks/>
          </p:cNvGrpSpPr>
          <p:nvPr/>
        </p:nvGrpSpPr>
        <p:grpSpPr bwMode="auto">
          <a:xfrm>
            <a:off x="4114800" y="4800600"/>
            <a:ext cx="152400" cy="152400"/>
            <a:chOff x="576" y="2160"/>
            <a:chExt cx="192" cy="192"/>
          </a:xfrm>
        </p:grpSpPr>
        <p:sp>
          <p:nvSpPr>
            <p:cNvPr id="2253931" name="Oval 10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3932" name="Line 10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3941" name="Group 117"/>
          <p:cNvGrpSpPr>
            <a:grpSpLocks/>
          </p:cNvGrpSpPr>
          <p:nvPr/>
        </p:nvGrpSpPr>
        <p:grpSpPr bwMode="auto">
          <a:xfrm>
            <a:off x="4724400" y="3657600"/>
            <a:ext cx="152400" cy="152400"/>
            <a:chOff x="1728" y="2256"/>
            <a:chExt cx="192" cy="192"/>
          </a:xfrm>
        </p:grpSpPr>
        <p:grpSp>
          <p:nvGrpSpPr>
            <p:cNvPr id="2253942" name="Group 118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3943" name="Oval 11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3944" name="Line 12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3945" name="Line 121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3946" name="Group 122"/>
          <p:cNvGrpSpPr>
            <a:grpSpLocks/>
          </p:cNvGrpSpPr>
          <p:nvPr/>
        </p:nvGrpSpPr>
        <p:grpSpPr bwMode="auto">
          <a:xfrm>
            <a:off x="5257800" y="3581400"/>
            <a:ext cx="304800" cy="304800"/>
            <a:chOff x="576" y="2160"/>
            <a:chExt cx="192" cy="192"/>
          </a:xfrm>
        </p:grpSpPr>
        <p:sp>
          <p:nvSpPr>
            <p:cNvPr id="2253947" name="Oval 12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3948" name="Line 12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3949" name="Group 125"/>
          <p:cNvGrpSpPr>
            <a:grpSpLocks/>
          </p:cNvGrpSpPr>
          <p:nvPr/>
        </p:nvGrpSpPr>
        <p:grpSpPr bwMode="auto">
          <a:xfrm>
            <a:off x="5638800" y="3657600"/>
            <a:ext cx="152400" cy="152400"/>
            <a:chOff x="1728" y="2256"/>
            <a:chExt cx="192" cy="192"/>
          </a:xfrm>
        </p:grpSpPr>
        <p:grpSp>
          <p:nvGrpSpPr>
            <p:cNvPr id="2253950" name="Group 12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3951" name="Oval 12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3952" name="Line 12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3953" name="Line 12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3954" name="Group 130"/>
          <p:cNvGrpSpPr>
            <a:grpSpLocks/>
          </p:cNvGrpSpPr>
          <p:nvPr/>
        </p:nvGrpSpPr>
        <p:grpSpPr bwMode="auto">
          <a:xfrm>
            <a:off x="5867400" y="3581400"/>
            <a:ext cx="304800" cy="304800"/>
            <a:chOff x="576" y="2160"/>
            <a:chExt cx="192" cy="192"/>
          </a:xfrm>
        </p:grpSpPr>
        <p:sp>
          <p:nvSpPr>
            <p:cNvPr id="2253955" name="Oval 13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3956" name="Line 13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3957" name="Group 133"/>
          <p:cNvGrpSpPr>
            <a:grpSpLocks/>
          </p:cNvGrpSpPr>
          <p:nvPr/>
        </p:nvGrpSpPr>
        <p:grpSpPr bwMode="auto">
          <a:xfrm>
            <a:off x="6248400" y="3657600"/>
            <a:ext cx="152400" cy="152400"/>
            <a:chOff x="1728" y="2256"/>
            <a:chExt cx="192" cy="192"/>
          </a:xfrm>
        </p:grpSpPr>
        <p:grpSp>
          <p:nvGrpSpPr>
            <p:cNvPr id="2253958" name="Group 13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3959" name="Oval 13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3960" name="Line 13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3961" name="Line 13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3962" name="Group 138"/>
          <p:cNvGrpSpPr>
            <a:grpSpLocks/>
          </p:cNvGrpSpPr>
          <p:nvPr/>
        </p:nvGrpSpPr>
        <p:grpSpPr bwMode="auto">
          <a:xfrm>
            <a:off x="4724400" y="4038600"/>
            <a:ext cx="152400" cy="152400"/>
            <a:chOff x="1728" y="2256"/>
            <a:chExt cx="192" cy="192"/>
          </a:xfrm>
        </p:grpSpPr>
        <p:grpSp>
          <p:nvGrpSpPr>
            <p:cNvPr id="2253963" name="Group 13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3964" name="Oval 14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3965" name="Line 14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3966" name="Line 14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3970" name="Group 146"/>
          <p:cNvGrpSpPr>
            <a:grpSpLocks/>
          </p:cNvGrpSpPr>
          <p:nvPr/>
        </p:nvGrpSpPr>
        <p:grpSpPr bwMode="auto">
          <a:xfrm>
            <a:off x="5334000" y="4038600"/>
            <a:ext cx="152400" cy="152400"/>
            <a:chOff x="1728" y="2256"/>
            <a:chExt cx="192" cy="192"/>
          </a:xfrm>
        </p:grpSpPr>
        <p:grpSp>
          <p:nvGrpSpPr>
            <p:cNvPr id="2253971" name="Group 14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3972" name="Oval 14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3973" name="Line 14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3974" name="Line 15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3975" name="Group 151"/>
          <p:cNvGrpSpPr>
            <a:grpSpLocks/>
          </p:cNvGrpSpPr>
          <p:nvPr/>
        </p:nvGrpSpPr>
        <p:grpSpPr bwMode="auto">
          <a:xfrm>
            <a:off x="5562600" y="3962400"/>
            <a:ext cx="304800" cy="304800"/>
            <a:chOff x="576" y="2160"/>
            <a:chExt cx="192" cy="192"/>
          </a:xfrm>
        </p:grpSpPr>
        <p:sp>
          <p:nvSpPr>
            <p:cNvPr id="2253976" name="Oval 15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3977" name="Line 15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3978" name="Group 154"/>
          <p:cNvGrpSpPr>
            <a:grpSpLocks/>
          </p:cNvGrpSpPr>
          <p:nvPr/>
        </p:nvGrpSpPr>
        <p:grpSpPr bwMode="auto">
          <a:xfrm>
            <a:off x="5943600" y="4038600"/>
            <a:ext cx="152400" cy="152400"/>
            <a:chOff x="1728" y="2256"/>
            <a:chExt cx="192" cy="192"/>
          </a:xfrm>
        </p:grpSpPr>
        <p:grpSp>
          <p:nvGrpSpPr>
            <p:cNvPr id="2253979" name="Group 15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3980" name="Oval 15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3981" name="Line 15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3982" name="Line 15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3983" name="Group 159"/>
          <p:cNvGrpSpPr>
            <a:grpSpLocks/>
          </p:cNvGrpSpPr>
          <p:nvPr/>
        </p:nvGrpSpPr>
        <p:grpSpPr bwMode="auto">
          <a:xfrm>
            <a:off x="6172200" y="3962400"/>
            <a:ext cx="304800" cy="304800"/>
            <a:chOff x="576" y="2160"/>
            <a:chExt cx="192" cy="192"/>
          </a:xfrm>
        </p:grpSpPr>
        <p:sp>
          <p:nvSpPr>
            <p:cNvPr id="2253984" name="Oval 16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3985" name="Line 16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3989" name="Group 165"/>
          <p:cNvGrpSpPr>
            <a:grpSpLocks/>
          </p:cNvGrpSpPr>
          <p:nvPr/>
        </p:nvGrpSpPr>
        <p:grpSpPr bwMode="auto">
          <a:xfrm>
            <a:off x="4724400" y="4419600"/>
            <a:ext cx="152400" cy="152400"/>
            <a:chOff x="1728" y="2256"/>
            <a:chExt cx="192" cy="192"/>
          </a:xfrm>
        </p:grpSpPr>
        <p:grpSp>
          <p:nvGrpSpPr>
            <p:cNvPr id="2253990" name="Group 16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3991" name="Oval 16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3992" name="Line 16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3993" name="Line 16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3994" name="Group 170"/>
          <p:cNvGrpSpPr>
            <a:grpSpLocks/>
          </p:cNvGrpSpPr>
          <p:nvPr/>
        </p:nvGrpSpPr>
        <p:grpSpPr bwMode="auto">
          <a:xfrm>
            <a:off x="5257800" y="4343400"/>
            <a:ext cx="304800" cy="304800"/>
            <a:chOff x="576" y="2160"/>
            <a:chExt cx="192" cy="192"/>
          </a:xfrm>
        </p:grpSpPr>
        <p:sp>
          <p:nvSpPr>
            <p:cNvPr id="2253995" name="Oval 17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3996" name="Line 17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3997" name="Group 173"/>
          <p:cNvGrpSpPr>
            <a:grpSpLocks/>
          </p:cNvGrpSpPr>
          <p:nvPr/>
        </p:nvGrpSpPr>
        <p:grpSpPr bwMode="auto">
          <a:xfrm>
            <a:off x="5638800" y="4419600"/>
            <a:ext cx="152400" cy="152400"/>
            <a:chOff x="1728" y="2256"/>
            <a:chExt cx="192" cy="192"/>
          </a:xfrm>
        </p:grpSpPr>
        <p:grpSp>
          <p:nvGrpSpPr>
            <p:cNvPr id="2253998" name="Group 17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3999" name="Oval 17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4000" name="Line 17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4001" name="Line 17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4002" name="Group 178"/>
          <p:cNvGrpSpPr>
            <a:grpSpLocks/>
          </p:cNvGrpSpPr>
          <p:nvPr/>
        </p:nvGrpSpPr>
        <p:grpSpPr bwMode="auto">
          <a:xfrm>
            <a:off x="5867400" y="4343400"/>
            <a:ext cx="304800" cy="304800"/>
            <a:chOff x="576" y="2160"/>
            <a:chExt cx="192" cy="192"/>
          </a:xfrm>
        </p:grpSpPr>
        <p:sp>
          <p:nvSpPr>
            <p:cNvPr id="2254003" name="Oval 17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4004" name="Line 18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4005" name="Group 181"/>
          <p:cNvGrpSpPr>
            <a:grpSpLocks/>
          </p:cNvGrpSpPr>
          <p:nvPr/>
        </p:nvGrpSpPr>
        <p:grpSpPr bwMode="auto">
          <a:xfrm>
            <a:off x="6248400" y="4419600"/>
            <a:ext cx="152400" cy="152400"/>
            <a:chOff x="1728" y="2256"/>
            <a:chExt cx="192" cy="192"/>
          </a:xfrm>
        </p:grpSpPr>
        <p:grpSp>
          <p:nvGrpSpPr>
            <p:cNvPr id="2254006" name="Group 18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4007" name="Oval 18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4008" name="Line 18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4009" name="Line 18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4010" name="Group 186"/>
          <p:cNvGrpSpPr>
            <a:grpSpLocks/>
          </p:cNvGrpSpPr>
          <p:nvPr/>
        </p:nvGrpSpPr>
        <p:grpSpPr bwMode="auto">
          <a:xfrm>
            <a:off x="4724400" y="4800600"/>
            <a:ext cx="152400" cy="152400"/>
            <a:chOff x="1728" y="2256"/>
            <a:chExt cx="192" cy="192"/>
          </a:xfrm>
        </p:grpSpPr>
        <p:grpSp>
          <p:nvGrpSpPr>
            <p:cNvPr id="2254011" name="Group 18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4012" name="Oval 18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4013" name="Line 18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4014" name="Line 19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4018" name="Group 194"/>
          <p:cNvGrpSpPr>
            <a:grpSpLocks/>
          </p:cNvGrpSpPr>
          <p:nvPr/>
        </p:nvGrpSpPr>
        <p:grpSpPr bwMode="auto">
          <a:xfrm>
            <a:off x="5334000" y="4800600"/>
            <a:ext cx="152400" cy="152400"/>
            <a:chOff x="1728" y="2256"/>
            <a:chExt cx="192" cy="192"/>
          </a:xfrm>
        </p:grpSpPr>
        <p:grpSp>
          <p:nvGrpSpPr>
            <p:cNvPr id="2254019" name="Group 19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4020" name="Oval 19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4021" name="Line 19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4022" name="Line 19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4023" name="Group 199"/>
          <p:cNvGrpSpPr>
            <a:grpSpLocks/>
          </p:cNvGrpSpPr>
          <p:nvPr/>
        </p:nvGrpSpPr>
        <p:grpSpPr bwMode="auto">
          <a:xfrm>
            <a:off x="5562600" y="4724400"/>
            <a:ext cx="304800" cy="304800"/>
            <a:chOff x="576" y="2160"/>
            <a:chExt cx="192" cy="192"/>
          </a:xfrm>
        </p:grpSpPr>
        <p:sp>
          <p:nvSpPr>
            <p:cNvPr id="2254024" name="Oval 20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4025" name="Line 20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4026" name="Group 202"/>
          <p:cNvGrpSpPr>
            <a:grpSpLocks/>
          </p:cNvGrpSpPr>
          <p:nvPr/>
        </p:nvGrpSpPr>
        <p:grpSpPr bwMode="auto">
          <a:xfrm>
            <a:off x="5943600" y="4800600"/>
            <a:ext cx="152400" cy="152400"/>
            <a:chOff x="1728" y="2256"/>
            <a:chExt cx="192" cy="192"/>
          </a:xfrm>
        </p:grpSpPr>
        <p:grpSp>
          <p:nvGrpSpPr>
            <p:cNvPr id="2254027" name="Group 203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54028" name="Oval 20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4029" name="Line 20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54030" name="Line 206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54031" name="Group 207"/>
          <p:cNvGrpSpPr>
            <a:grpSpLocks/>
          </p:cNvGrpSpPr>
          <p:nvPr/>
        </p:nvGrpSpPr>
        <p:grpSpPr bwMode="auto">
          <a:xfrm>
            <a:off x="6172200" y="4724400"/>
            <a:ext cx="304800" cy="304800"/>
            <a:chOff x="576" y="2160"/>
            <a:chExt cx="192" cy="192"/>
          </a:xfrm>
        </p:grpSpPr>
        <p:sp>
          <p:nvSpPr>
            <p:cNvPr id="2254032" name="Oval 20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54033" name="Line 20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sp>
        <p:nvSpPr>
          <p:cNvPr id="2254039" name="Text Box 215"/>
          <p:cNvSpPr txBox="1">
            <a:spLocks noChangeArrowheads="1"/>
          </p:cNvSpPr>
          <p:nvPr/>
        </p:nvSpPr>
        <p:spPr bwMode="auto">
          <a:xfrm>
            <a:off x="2209800" y="2286000"/>
            <a:ext cx="2362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 dirty="0">
                <a:solidFill>
                  <a:srgbClr val="FF0000"/>
                </a:solidFill>
              </a:rPr>
              <a:t>Ρεύμα διάχυσης 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i="1" dirty="0">
                <a:solidFill>
                  <a:srgbClr val="FF0000"/>
                </a:solidFill>
              </a:rPr>
              <a:t>I</a:t>
            </a:r>
            <a:r>
              <a:rPr lang="en-US" sz="2000" i="1" baseline="-25000" dirty="0">
                <a:solidFill>
                  <a:srgbClr val="FF0000"/>
                </a:solidFill>
              </a:rPr>
              <a:t>D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254040" name="Text Box 216"/>
          <p:cNvSpPr txBox="1">
            <a:spLocks noChangeArrowheads="1"/>
          </p:cNvSpPr>
          <p:nvPr/>
        </p:nvSpPr>
        <p:spPr bwMode="auto">
          <a:xfrm>
            <a:off x="4572000" y="2286000"/>
            <a:ext cx="1905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 dirty="0">
                <a:solidFill>
                  <a:srgbClr val="FF0000"/>
                </a:solidFill>
              </a:rPr>
              <a:t>Ρεύμα ολίσθησης 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i="1" dirty="0">
                <a:solidFill>
                  <a:srgbClr val="FF0000"/>
                </a:solidFill>
              </a:rPr>
              <a:t>I</a:t>
            </a:r>
            <a:r>
              <a:rPr lang="en-US" sz="2000" i="1" baseline="-25000" dirty="0">
                <a:solidFill>
                  <a:srgbClr val="FF0000"/>
                </a:solidFill>
              </a:rPr>
              <a:t>S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254042" name="Text Box 218"/>
          <p:cNvSpPr txBox="1">
            <a:spLocks noChangeArrowheads="1"/>
          </p:cNvSpPr>
          <p:nvPr/>
        </p:nvSpPr>
        <p:spPr bwMode="auto">
          <a:xfrm>
            <a:off x="2362200" y="5318125"/>
            <a:ext cx="1447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1600" i="1" dirty="0">
                <a:solidFill>
                  <a:srgbClr val="FF0000"/>
                </a:solidFill>
              </a:rPr>
              <a:t>Τύπου-</a:t>
            </a:r>
            <a:r>
              <a:rPr lang="en-US" sz="1600" i="1" dirty="0">
                <a:solidFill>
                  <a:srgbClr val="FF0000"/>
                </a:solidFill>
              </a:rPr>
              <a:t>p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54043" name="Text Box 219"/>
          <p:cNvSpPr txBox="1">
            <a:spLocks noChangeArrowheads="1"/>
          </p:cNvSpPr>
          <p:nvPr/>
        </p:nvSpPr>
        <p:spPr bwMode="auto">
          <a:xfrm>
            <a:off x="5105400" y="5318125"/>
            <a:ext cx="1447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1600" i="1" dirty="0">
                <a:solidFill>
                  <a:srgbClr val="FF0000"/>
                </a:solidFill>
              </a:rPr>
              <a:t>Τύπου-</a:t>
            </a:r>
            <a:r>
              <a:rPr lang="en-US" sz="1600" i="1" dirty="0">
                <a:solidFill>
                  <a:srgbClr val="FF0000"/>
                </a:solidFill>
              </a:rPr>
              <a:t>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54044" name="Text Box 220"/>
          <p:cNvSpPr txBox="1">
            <a:spLocks noChangeArrowheads="1"/>
          </p:cNvSpPr>
          <p:nvPr/>
        </p:nvSpPr>
        <p:spPr bwMode="auto">
          <a:xfrm>
            <a:off x="3886200" y="5334000"/>
            <a:ext cx="1219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1600" dirty="0">
                <a:solidFill>
                  <a:srgbClr val="FF0000"/>
                </a:solidFill>
              </a:rPr>
              <a:t>Περιοχή αραίωσης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54045" name="Line 221"/>
          <p:cNvSpPr>
            <a:spLocks noChangeShapeType="1"/>
          </p:cNvSpPr>
          <p:nvPr/>
        </p:nvSpPr>
        <p:spPr bwMode="auto">
          <a:xfrm flipH="1">
            <a:off x="4648200" y="3124200"/>
            <a:ext cx="685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 dirty="0"/>
          </a:p>
        </p:txBody>
      </p:sp>
      <p:sp>
        <p:nvSpPr>
          <p:cNvPr id="2254046" name="Line 222"/>
          <p:cNvSpPr>
            <a:spLocks noChangeShapeType="1"/>
          </p:cNvSpPr>
          <p:nvPr/>
        </p:nvSpPr>
        <p:spPr bwMode="auto">
          <a:xfrm>
            <a:off x="3657600" y="3124200"/>
            <a:ext cx="685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 dirty="0"/>
          </a:p>
        </p:txBody>
      </p:sp>
      <p:sp>
        <p:nvSpPr>
          <p:cNvPr id="2254041" name="Text Box 217"/>
          <p:cNvSpPr txBox="1">
            <a:spLocks noChangeArrowheads="1"/>
          </p:cNvSpPr>
          <p:nvPr/>
        </p:nvSpPr>
        <p:spPr bwMode="auto">
          <a:xfrm>
            <a:off x="467544" y="1556792"/>
            <a:ext cx="8001000" cy="170816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l-GR" sz="2000" dirty="0">
              <a:solidFill>
                <a:srgbClr val="FF00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l-GR" sz="2200" dirty="0">
                <a:solidFill>
                  <a:srgbClr val="FF0000"/>
                </a:solidFill>
              </a:rPr>
              <a:t>Όταν έχουμε κατάσταση ισορροπίας, δεν υπάρχει ροή ρεύματος μέσα στη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pn</a:t>
            </a:r>
            <a:r>
              <a:rPr lang="en-US" sz="2200" dirty="0">
                <a:solidFill>
                  <a:srgbClr val="FF0000"/>
                </a:solidFill>
              </a:rPr>
              <a:t>-</a:t>
            </a:r>
            <a:r>
              <a:rPr lang="el-GR" sz="2200" dirty="0">
                <a:solidFill>
                  <a:srgbClr val="FF0000"/>
                </a:solidFill>
              </a:rPr>
              <a:t>επαφή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  <a:endParaRPr lang="el-GR" sz="2200" dirty="0">
              <a:solidFill>
                <a:srgbClr val="FF00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49859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254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254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2" dur="2000" fill="hold"/>
                                        <p:tgtEl>
                                          <p:spTgt spid="2254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4" dur="2000" fill="hold"/>
                                        <p:tgtEl>
                                          <p:spTgt spid="2254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254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254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5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5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5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5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039" grpId="0"/>
      <p:bldP spid="2254040" grpId="0"/>
      <p:bldP spid="2254042" grpId="0"/>
      <p:bldP spid="2254043" grpId="0"/>
      <p:bldP spid="2254044" grpId="0"/>
      <p:bldP spid="2254045" grpId="0" animBg="1"/>
      <p:bldP spid="2254045" grpId="1" animBg="1"/>
      <p:bldP spid="2254046" grpId="0" animBg="1"/>
      <p:bldP spid="2254046" grpId="1" animBg="1"/>
      <p:bldP spid="22540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214422"/>
            <a:ext cx="8606760" cy="535899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l-GR" sz="2000" i="1" dirty="0">
                <a:solidFill>
                  <a:srgbClr val="3333FF"/>
                </a:solidFill>
              </a:rPr>
              <a:t>Το φράγμα δυναμικού υπολογίζεται:</a:t>
            </a:r>
          </a:p>
          <a:p>
            <a:endParaRPr lang="el-GR" sz="2000" i="1" dirty="0">
              <a:solidFill>
                <a:srgbClr val="3333FF"/>
              </a:solidFill>
            </a:endParaRPr>
          </a:p>
          <a:p>
            <a:endParaRPr lang="el-GR" sz="2000" i="1" dirty="0">
              <a:solidFill>
                <a:srgbClr val="3333FF"/>
              </a:solidFill>
            </a:endParaRPr>
          </a:p>
          <a:p>
            <a:endParaRPr lang="el-GR" sz="2000" i="1" dirty="0">
              <a:solidFill>
                <a:srgbClr val="3333FF"/>
              </a:solidFill>
            </a:endParaRPr>
          </a:p>
          <a:p>
            <a:endParaRPr lang="el-GR" sz="2000" i="1" dirty="0">
              <a:solidFill>
                <a:srgbClr val="3333FF"/>
              </a:solidFill>
            </a:endParaRPr>
          </a:p>
          <a:p>
            <a:endParaRPr lang="el-GR" sz="2000" i="1" dirty="0">
              <a:solidFill>
                <a:srgbClr val="3333FF"/>
              </a:solidFill>
            </a:endParaRPr>
          </a:p>
          <a:p>
            <a:endParaRPr lang="el-GR" sz="2000" i="1" dirty="0">
              <a:solidFill>
                <a:srgbClr val="3333FF"/>
              </a:solidFill>
            </a:endParaRPr>
          </a:p>
          <a:p>
            <a:endParaRPr lang="el-GR" sz="2000" i="1" dirty="0">
              <a:solidFill>
                <a:srgbClr val="3333FF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l-GR" sz="2000" dirty="0"/>
              <a:t>Οι τιμές του είναι μεταξύ </a:t>
            </a:r>
            <a:r>
              <a:rPr lang="en-US" sz="2000" dirty="0">
                <a:solidFill>
                  <a:srgbClr val="FF0000"/>
                </a:solidFill>
              </a:rPr>
              <a:t>0.6 </a:t>
            </a:r>
            <a:r>
              <a:rPr lang="el-GR" sz="2000" dirty="0">
                <a:solidFill>
                  <a:srgbClr val="FF0000"/>
                </a:solidFill>
              </a:rPr>
              <a:t>και </a:t>
            </a:r>
            <a:r>
              <a:rPr lang="en-US" sz="2000" dirty="0">
                <a:solidFill>
                  <a:srgbClr val="FF0000"/>
                </a:solidFill>
              </a:rPr>
              <a:t>0.9</a:t>
            </a:r>
            <a:r>
              <a:rPr lang="en-US" sz="2000" i="1" dirty="0">
                <a:solidFill>
                  <a:srgbClr val="FF0000"/>
                </a:solidFill>
              </a:rPr>
              <a:t>V</a:t>
            </a:r>
            <a:r>
              <a:rPr lang="en-US" sz="2000" dirty="0"/>
              <a:t> </a:t>
            </a:r>
            <a:r>
              <a:rPr lang="el-GR" sz="2000" dirty="0"/>
              <a:t> για το πυρίτιο σε θερμοκρασία δωματίου</a:t>
            </a:r>
            <a:r>
              <a:rPr lang="en-US" sz="2000" dirty="0"/>
              <a:t>.</a:t>
            </a:r>
          </a:p>
          <a:p>
            <a:pPr lvl="1"/>
            <a:r>
              <a:rPr lang="el-GR" sz="2000" dirty="0"/>
              <a:t>Το δυναμικό αυτό </a:t>
            </a:r>
            <a:r>
              <a:rPr lang="el-GR" sz="2000" dirty="0">
                <a:solidFill>
                  <a:srgbClr val="FF0000"/>
                </a:solidFill>
              </a:rPr>
              <a:t>εφαρμόζεται μεταξύ των άκρων της περιοχής απογύμνωσης</a:t>
            </a:r>
            <a:r>
              <a:rPr lang="en-US" sz="2000" dirty="0"/>
              <a:t>, </a:t>
            </a:r>
            <a:r>
              <a:rPr lang="el-GR" sz="2000" dirty="0"/>
              <a:t>όχι μεταξύ των άκρων της </a:t>
            </a:r>
            <a:r>
              <a:rPr lang="en-US" sz="2000" i="1" dirty="0"/>
              <a:t>pn</a:t>
            </a:r>
            <a:r>
              <a:rPr lang="el-GR" sz="2000" i="1" dirty="0"/>
              <a:t>-επαφής.</a:t>
            </a:r>
            <a:endParaRPr lang="en-US" sz="2000" dirty="0"/>
          </a:p>
        </p:txBody>
      </p:sp>
      <p:graphicFrame>
        <p:nvGraphicFramePr>
          <p:cNvPr id="225587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857752" y="1643050"/>
          <a:ext cx="3317875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" name="Equation" r:id="rId3" imgW="1384300" imgH="927100" progId="">
                  <p:embed/>
                </p:oleObj>
              </mc:Choice>
              <mc:Fallback>
                <p:oleObj name="Equation" r:id="rId3" imgW="1384300" imgH="927100" progId="">
                  <p:embed/>
                  <p:pic>
                    <p:nvPicPr>
                      <p:cNvPr id="0" name="Picture 1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1643050"/>
                        <a:ext cx="3317875" cy="22225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l-GR" sz="3200" dirty="0">
                <a:solidFill>
                  <a:srgbClr val="FF0000"/>
                </a:solidFill>
              </a:rPr>
              <a:t>Λειτουργία ανοιχτού κυκλώματος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29190" y="3000372"/>
            <a:ext cx="1143008" cy="71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113944"/>
              </p:ext>
            </p:extLst>
          </p:nvPr>
        </p:nvGraphicFramePr>
        <p:xfrm>
          <a:off x="3635896" y="2276872"/>
          <a:ext cx="750629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" name="Equation" r:id="rId5" imgW="545760" imgH="419040" progId="Equation.3">
                  <p:embed/>
                </p:oleObj>
              </mc:Choice>
              <mc:Fallback>
                <p:oleObj name="Equation" r:id="rId5" imgW="545760" imgH="419040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276872"/>
                        <a:ext cx="750629" cy="576064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00455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297" y="908720"/>
            <a:ext cx="8763000" cy="4038600"/>
          </a:xfrm>
        </p:spPr>
        <p:txBody>
          <a:bodyPr>
            <a:no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Q: </a:t>
            </a:r>
            <a:r>
              <a:rPr lang="el-GR" sz="2200" dirty="0"/>
              <a:t>Είναι η περιοχή απογύμνωσης </a:t>
            </a:r>
            <a:r>
              <a:rPr lang="el-GR" sz="2200" dirty="0">
                <a:solidFill>
                  <a:srgbClr val="FF0000"/>
                </a:solidFill>
              </a:rPr>
              <a:t>συμμετρική</a:t>
            </a:r>
            <a:r>
              <a:rPr lang="el-GR" sz="2200" b="1" dirty="0">
                <a:solidFill>
                  <a:srgbClr val="FF0000"/>
                </a:solidFill>
              </a:rPr>
              <a:t>? </a:t>
            </a:r>
            <a:endParaRPr lang="en-US" sz="2200" dirty="0"/>
          </a:p>
          <a:p>
            <a:pPr lvl="1"/>
            <a:r>
              <a:rPr lang="en-US" sz="2200" b="1" dirty="0">
                <a:solidFill>
                  <a:srgbClr val="008000"/>
                </a:solidFill>
              </a:rPr>
              <a:t>A: </a:t>
            </a:r>
            <a:r>
              <a:rPr lang="el-GR" sz="2200" dirty="0"/>
              <a:t>ΟΧΙ</a:t>
            </a:r>
            <a:r>
              <a:rPr lang="en-US" sz="2200" dirty="0"/>
              <a:t>.</a:t>
            </a:r>
            <a:endParaRPr lang="el-GR" sz="2200" dirty="0"/>
          </a:p>
          <a:p>
            <a:pPr lvl="1"/>
            <a:endParaRPr lang="el-GR" sz="2200" dirty="0"/>
          </a:p>
          <a:p>
            <a:pPr lvl="1"/>
            <a:endParaRPr lang="en-US" sz="2200" dirty="0"/>
          </a:p>
          <a:p>
            <a:r>
              <a:rPr lang="en-US" sz="2200" b="1" dirty="0">
                <a:solidFill>
                  <a:srgbClr val="FF0000"/>
                </a:solidFill>
              </a:rPr>
              <a:t>Q: </a:t>
            </a:r>
            <a:r>
              <a:rPr lang="el-GR" sz="2200" dirty="0"/>
              <a:t>Γιατί</a:t>
            </a:r>
            <a:r>
              <a:rPr lang="en-US" sz="2200" dirty="0"/>
              <a:t>?</a:t>
            </a:r>
          </a:p>
          <a:p>
            <a:pPr lvl="1"/>
            <a:r>
              <a:rPr lang="el-GR" sz="2200" dirty="0"/>
              <a:t>Γενικά, η συγκέντρωση των προσμίξεων </a:t>
            </a:r>
            <a:r>
              <a:rPr lang="en-US" sz="2200" dirty="0"/>
              <a:t>(</a:t>
            </a:r>
            <a:r>
              <a:rPr lang="en-US" sz="2200" i="1" dirty="0"/>
              <a:t>N</a:t>
            </a:r>
            <a:r>
              <a:rPr lang="en-US" sz="2200" i="1" baseline="-25000" dirty="0"/>
              <a:t>A</a:t>
            </a:r>
            <a:r>
              <a:rPr lang="en-US" sz="2200" dirty="0"/>
              <a:t>, </a:t>
            </a:r>
            <a:r>
              <a:rPr lang="en-US" sz="2200" i="1" dirty="0"/>
              <a:t>N</a:t>
            </a:r>
            <a:r>
              <a:rPr lang="en-US" sz="2200" i="1" baseline="-25000" dirty="0"/>
              <a:t>D</a:t>
            </a:r>
            <a:r>
              <a:rPr lang="en-US" sz="2200" dirty="0"/>
              <a:t>) </a:t>
            </a:r>
            <a:r>
              <a:rPr lang="el-GR" sz="2200" dirty="0"/>
              <a:t>είναι άνιση</a:t>
            </a:r>
            <a:r>
              <a:rPr lang="en-US" sz="2200" dirty="0"/>
              <a:t>, </a:t>
            </a:r>
            <a:r>
              <a:rPr lang="el-GR" sz="2200" dirty="0"/>
              <a:t>το </a:t>
            </a:r>
            <a:r>
              <a:rPr lang="el-GR" sz="2200" dirty="0">
                <a:solidFill>
                  <a:srgbClr val="FF0000"/>
                </a:solidFill>
              </a:rPr>
              <a:t>πλάτος της περιοχής απογύμνωσης διαφέρει </a:t>
            </a:r>
            <a:r>
              <a:rPr lang="el-GR" sz="2200" dirty="0"/>
              <a:t>στις 2 μεριές.</a:t>
            </a:r>
          </a:p>
          <a:p>
            <a:pPr lvl="1"/>
            <a:r>
              <a:rPr lang="el-GR" sz="2200" dirty="0"/>
              <a:t>Η περιοχή απογύμνωσης θα επεκταθεί προς την πλευρά του υλικού με την </a:t>
            </a:r>
            <a:r>
              <a:rPr lang="el-GR" sz="2200" dirty="0">
                <a:solidFill>
                  <a:srgbClr val="FF0000"/>
                </a:solidFill>
              </a:rPr>
              <a:t>μικρότερη συγκέντρωση</a:t>
            </a:r>
            <a:r>
              <a:rPr lang="en-US" sz="2200" dirty="0"/>
              <a:t>, </a:t>
            </a:r>
            <a:r>
              <a:rPr lang="el-GR" sz="2200" dirty="0"/>
              <a:t>έτσι ώστε να είναι ουδέτερη όσον αφορά το φορτίο εφόσον δεν ασκείται κάποιο εξωτερικό ηλεκτρικό πεδίο.</a:t>
            </a:r>
          </a:p>
          <a:p>
            <a:pPr lvl="1"/>
            <a:endParaRPr lang="en-US" sz="2200" dirty="0"/>
          </a:p>
          <a:p>
            <a:pPr lvl="3"/>
            <a:r>
              <a:rPr lang="en-US" sz="2200" i="1" dirty="0"/>
              <a:t>x</a:t>
            </a:r>
            <a:r>
              <a:rPr lang="en-US" sz="2200" i="1" baseline="-25000" dirty="0"/>
              <a:t>p</a:t>
            </a:r>
            <a:r>
              <a:rPr lang="en-US" sz="2200" dirty="0"/>
              <a:t> = </a:t>
            </a:r>
            <a:r>
              <a:rPr lang="el-GR" sz="2200" dirty="0"/>
              <a:t>πλάτος της περιοχής απογύμνωσης στην </a:t>
            </a:r>
            <a:r>
              <a:rPr lang="en-US" sz="2200" i="1" dirty="0"/>
              <a:t>p</a:t>
            </a:r>
            <a:r>
              <a:rPr lang="en-US" sz="2200" dirty="0"/>
              <a:t>-</a:t>
            </a:r>
            <a:r>
              <a:rPr lang="el-GR" sz="2200" dirty="0"/>
              <a:t>περιοχή</a:t>
            </a:r>
            <a:endParaRPr lang="en-US" sz="2200" dirty="0"/>
          </a:p>
          <a:p>
            <a:pPr lvl="3"/>
            <a:r>
              <a:rPr lang="en-US" sz="2200" i="1" dirty="0"/>
              <a:t>x</a:t>
            </a:r>
            <a:r>
              <a:rPr lang="en-US" sz="2200" i="1" baseline="-25000" dirty="0"/>
              <a:t>n</a:t>
            </a:r>
            <a:r>
              <a:rPr lang="en-US" sz="2200" dirty="0"/>
              <a:t> = </a:t>
            </a:r>
            <a:r>
              <a:rPr lang="el-GR" sz="2200" dirty="0"/>
              <a:t>πλάτος της περιοχής απογύμνωσης στην</a:t>
            </a:r>
            <a:r>
              <a:rPr lang="en-US" sz="2200" dirty="0"/>
              <a:t> n-</a:t>
            </a:r>
            <a:r>
              <a:rPr lang="el-GR" sz="2200" dirty="0"/>
              <a:t>περιοχή</a:t>
            </a:r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34082"/>
          </a:xfrm>
        </p:spPr>
        <p:txBody>
          <a:bodyPr/>
          <a:lstStyle/>
          <a:p>
            <a:r>
              <a:rPr lang="el-GR" sz="3200" dirty="0">
                <a:solidFill>
                  <a:srgbClr val="FF0000"/>
                </a:solidFill>
              </a:rPr>
              <a:t>Λειτουργία ανοιχτού κυκλώματος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761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4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4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4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4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4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076" name="Rectangle 12"/>
          <p:cNvSpPr>
            <a:spLocks noChangeArrowheads="1"/>
          </p:cNvSpPr>
          <p:nvPr/>
        </p:nvSpPr>
        <p:spPr bwMode="auto">
          <a:xfrm>
            <a:off x="838200" y="2438400"/>
            <a:ext cx="3429000" cy="441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pic>
        <p:nvPicPr>
          <p:cNvPr id="22640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54313"/>
            <a:ext cx="8686800" cy="387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4072" name="Text Box 8"/>
          <p:cNvSpPr txBox="1">
            <a:spLocks noChangeArrowheads="1"/>
          </p:cNvSpPr>
          <p:nvPr/>
        </p:nvSpPr>
        <p:spPr bwMode="auto">
          <a:xfrm>
            <a:off x="228600" y="1752600"/>
            <a:ext cx="8686800" cy="70788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 dirty="0"/>
              <a:t>Η περιοχή απογύμνωσης θα επεκταθεί προς την πλευρά του υλικού με την </a:t>
            </a:r>
            <a:r>
              <a:rPr lang="el-GR" sz="2000" dirty="0">
                <a:solidFill>
                  <a:srgbClr val="FF0000"/>
                </a:solidFill>
              </a:rPr>
              <a:t>μικρότερη συγκέντρωση</a:t>
            </a:r>
            <a:r>
              <a:rPr lang="en-US" sz="2000" dirty="0">
                <a:solidFill>
                  <a:srgbClr val="FF0000"/>
                </a:solidFill>
              </a:rPr>
              <a:t>.  </a:t>
            </a:r>
            <a:r>
              <a:rPr lang="el-GR" sz="2000" dirty="0">
                <a:solidFill>
                  <a:srgbClr val="FF0000"/>
                </a:solidFill>
              </a:rPr>
              <a:t>Έτσι ώστε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l-GR" sz="2000" dirty="0">
                <a:solidFill>
                  <a:srgbClr val="FF0000"/>
                </a:solidFill>
              </a:rPr>
              <a:t>ο αριθμός των φορτίων να είναι ίσιος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Λειτουργία ανοιχτού κυκλώματος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687284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630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38938088"/>
              </p:ext>
            </p:extLst>
          </p:nvPr>
        </p:nvGraphicFramePr>
        <p:xfrm>
          <a:off x="683568" y="908721"/>
          <a:ext cx="4536504" cy="381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5" name="Equation" r:id="rId3" imgW="1600200" imgH="1765300" progId="">
                  <p:embed/>
                </p:oleObj>
              </mc:Choice>
              <mc:Fallback>
                <p:oleObj name="Equation" r:id="rId3" imgW="1600200" imgH="1765300" progId="">
                  <p:embed/>
                  <p:pic>
                    <p:nvPicPr>
                      <p:cNvPr id="0" name="Picture 15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908721"/>
                        <a:ext cx="4536504" cy="38164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Λειτουργία ανοιχτού κυκλώματος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86388456"/>
              </p:ext>
            </p:extLst>
          </p:nvPr>
        </p:nvGraphicFramePr>
        <p:xfrm>
          <a:off x="939837" y="5200517"/>
          <a:ext cx="64722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6" name="Equation" r:id="rId5" imgW="2311400" imgH="381000" progId="">
                  <p:embed/>
                </p:oleObj>
              </mc:Choice>
              <mc:Fallback>
                <p:oleObj name="Equation" r:id="rId5" imgW="2311400" imgH="381000" progId="">
                  <p:embed/>
                  <p:pic>
                    <p:nvPicPr>
                      <p:cNvPr id="0" name="Picture 16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37" y="5200517"/>
                        <a:ext cx="647223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FF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043608" y="2204864"/>
            <a:ext cx="3816424" cy="3744416"/>
            <a:chOff x="2339752" y="2204864"/>
            <a:chExt cx="3816424" cy="3744416"/>
          </a:xfrm>
        </p:grpSpPr>
        <p:sp>
          <p:nvSpPr>
            <p:cNvPr id="3" name="Rectangle 2"/>
            <p:cNvSpPr/>
            <p:nvPr/>
          </p:nvSpPr>
          <p:spPr>
            <a:xfrm>
              <a:off x="2339752" y="2204864"/>
              <a:ext cx="1440160" cy="1224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88024" y="5229200"/>
              <a:ext cx="1368152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09BBE474-2FC3-4E6D-800E-9652BA774B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073" y="2315636"/>
            <a:ext cx="3894314" cy="1905452"/>
          </a:xfrm>
          <a:prstGeom prst="rect">
            <a:avLst/>
          </a:prstGeom>
        </p:spPr>
      </p:pic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B2B5388B-1F3B-4143-BD63-53C76E2409F9}"/>
              </a:ext>
            </a:extLst>
          </p:cNvPr>
          <p:cNvSpPr/>
          <p:nvPr/>
        </p:nvSpPr>
        <p:spPr>
          <a:xfrm>
            <a:off x="4716016" y="5229200"/>
            <a:ext cx="1345303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68281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057400"/>
            <a:ext cx="3505200" cy="4038600"/>
          </a:xfrm>
        </p:spPr>
        <p:txBody>
          <a:bodyPr>
            <a:normAutofit/>
          </a:bodyPr>
          <a:lstStyle/>
          <a:p>
            <a:r>
              <a:rPr lang="el-GR" sz="2000" dirty="0"/>
              <a:t>Από τη φυσική ημιαγωγών το συνολικό πλάτος της περιοχής απογύμνωσης είναι </a:t>
            </a:r>
            <a:r>
              <a:rPr lang="en-US" sz="2000" dirty="0"/>
              <a:t>W.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l-GR" sz="2000" dirty="0"/>
              <a:t>Επίσης </a:t>
            </a:r>
            <a:r>
              <a:rPr lang="en-US" sz="2000" dirty="0"/>
              <a:t>x</a:t>
            </a:r>
            <a:r>
              <a:rPr lang="en-US" sz="2000" baseline="-25000" dirty="0"/>
              <a:t>n</a:t>
            </a:r>
            <a:r>
              <a:rPr lang="en-US" sz="2000" dirty="0"/>
              <a:t> </a:t>
            </a:r>
            <a:r>
              <a:rPr lang="el-GR" sz="2000" dirty="0"/>
              <a:t>και </a:t>
            </a:r>
            <a:r>
              <a:rPr lang="en-US" sz="2000" dirty="0"/>
              <a:t>x</a:t>
            </a:r>
            <a:r>
              <a:rPr lang="en-US" sz="2000" baseline="-25000" dirty="0"/>
              <a:t>p</a:t>
            </a:r>
            <a:r>
              <a:rPr lang="el-GR" sz="2000" dirty="0"/>
              <a:t> μπορούν να εκφραστούν ως συνάρτηση του </a:t>
            </a:r>
            <a:r>
              <a:rPr lang="en-US" sz="2000" dirty="0"/>
              <a:t>W.</a:t>
            </a:r>
          </a:p>
        </p:txBody>
      </p:sp>
      <p:graphicFrame>
        <p:nvGraphicFramePr>
          <p:cNvPr id="2266118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29574549"/>
              </p:ext>
            </p:extLst>
          </p:nvPr>
        </p:nvGraphicFramePr>
        <p:xfrm>
          <a:off x="3733800" y="1085850"/>
          <a:ext cx="5329238" cy="539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5" name="Equation" r:id="rId3" imgW="2222500" imgH="2247900" progId="">
                  <p:embed/>
                </p:oleObj>
              </mc:Choice>
              <mc:Fallback>
                <p:oleObj name="Equation" r:id="rId3" imgW="2222500" imgH="2247900" progId="">
                  <p:embed/>
                  <p:pic>
                    <p:nvPicPr>
                      <p:cNvPr id="0" name="Picture 9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085850"/>
                        <a:ext cx="5329238" cy="5391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14"/>
            <a:ext cx="8229600" cy="634082"/>
          </a:xfrm>
        </p:spPr>
        <p:txBody>
          <a:bodyPr/>
          <a:lstStyle/>
          <a:p>
            <a:r>
              <a:rPr lang="el-GR" sz="3200" dirty="0">
                <a:solidFill>
                  <a:srgbClr val="FF0000"/>
                </a:solidFill>
              </a:rPr>
              <a:t>Λειτουργία ανοιχτού κυκλώματος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779912" y="2996952"/>
            <a:ext cx="2160240" cy="3312368"/>
            <a:chOff x="3779912" y="2996952"/>
            <a:chExt cx="2160240" cy="3312368"/>
          </a:xfrm>
        </p:grpSpPr>
        <p:sp>
          <p:nvSpPr>
            <p:cNvPr id="2" name="Rectangle 1"/>
            <p:cNvSpPr/>
            <p:nvPr/>
          </p:nvSpPr>
          <p:spPr>
            <a:xfrm>
              <a:off x="3779912" y="2996952"/>
              <a:ext cx="1080120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860032" y="4365104"/>
              <a:ext cx="1080120" cy="648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788024" y="5661248"/>
              <a:ext cx="1152128" cy="648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</p:grpSp>
    </p:spTree>
    <p:extLst>
      <p:ext uri="{BB962C8B-B14F-4D97-AF65-F5344CB8AC3E}">
        <p14:creationId xmlns:p14="http://schemas.microsoft.com/office/powerpoint/2010/main" val="15727063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l-GR" dirty="0">
                <a:solidFill>
                  <a:srgbClr val="FF0000"/>
                </a:solidFill>
                <a:latin typeface="Comic Sans MS" pitchFamily="66" charset="0"/>
              </a:rPr>
              <a:t>Θέματα που θα καλυφθούν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007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l-GR" sz="2000" dirty="0">
                <a:latin typeface="Comic Sans MS" pitchFamily="66" charset="0"/>
              </a:rPr>
              <a:t>Τύποι διόδων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l-GR" sz="2000" dirty="0">
                <a:latin typeface="Comic Sans MS" pitchFamily="66" charset="0"/>
              </a:rPr>
              <a:t>Δίοδος επαφής </a:t>
            </a:r>
            <a:r>
              <a:rPr lang="en-US" sz="2000" dirty="0">
                <a:latin typeface="Comic Sans MS" pitchFamily="66" charset="0"/>
              </a:rPr>
              <a:t>pn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l-GR" sz="2000" dirty="0"/>
              <a:t>Άλλοι τύποι διόδων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el-GR" sz="1600" dirty="0" err="1"/>
              <a:t>Φωτοδίοδοι</a:t>
            </a:r>
            <a:endParaRPr lang="en-US" sz="1600" dirty="0"/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el-GR" sz="1600" dirty="0"/>
              <a:t>Φωτοανιχνευτές</a:t>
            </a:r>
            <a:endParaRPr lang="en-US" sz="1600" dirty="0"/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el-GR" sz="1600" dirty="0"/>
              <a:t>Ηλιακά στοιχεία</a:t>
            </a:r>
            <a:endParaRPr lang="en-US" sz="1600" dirty="0"/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en-US" sz="1600" dirty="0">
                <a:latin typeface="Comic Sans MS" pitchFamily="66" charset="0"/>
              </a:rPr>
              <a:t>LED</a:t>
            </a:r>
          </a:p>
          <a:p>
            <a:pPr marL="0" indent="0">
              <a:lnSpc>
                <a:spcPct val="150000"/>
              </a:lnSpc>
              <a:buNone/>
            </a:pPr>
            <a:endParaRPr lang="el-GR" sz="2000" dirty="0">
              <a:latin typeface="Comic Sans MS" pitchFamily="66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el-GR" sz="20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7624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Figure to right shows </a:t>
            </a:r>
            <a:r>
              <a:rPr lang="en-US" sz="2400" i="1" dirty="0"/>
              <a:t>pn-</a:t>
            </a:r>
            <a:r>
              <a:rPr lang="en-US" sz="2400" dirty="0"/>
              <a:t>junction under three conditions: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(a) open-circuit</a:t>
            </a:r>
            <a:r>
              <a:rPr lang="en-US" dirty="0"/>
              <a:t> – where a barrier voltage </a:t>
            </a:r>
            <a:r>
              <a:rPr lang="en-US" i="1" dirty="0"/>
              <a:t>V</a:t>
            </a:r>
            <a:r>
              <a:rPr lang="en-US" baseline="-25000" dirty="0"/>
              <a:t>0</a:t>
            </a:r>
            <a:r>
              <a:rPr lang="en-US" dirty="0"/>
              <a:t> exists.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(b) reverse bias</a:t>
            </a:r>
            <a:r>
              <a:rPr lang="en-US" dirty="0"/>
              <a:t> – where a dc voltage </a:t>
            </a:r>
            <a:r>
              <a:rPr lang="en-US" i="1" dirty="0"/>
              <a:t>V</a:t>
            </a:r>
            <a:r>
              <a:rPr lang="en-US" i="1" baseline="-25000" dirty="0"/>
              <a:t>R</a:t>
            </a:r>
            <a:r>
              <a:rPr lang="en-US" dirty="0"/>
              <a:t> is applied.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(c) forward bias</a:t>
            </a:r>
            <a:r>
              <a:rPr lang="en-US" dirty="0"/>
              <a:t> – where a dc voltage </a:t>
            </a:r>
            <a:r>
              <a:rPr lang="en-US" i="1" dirty="0"/>
              <a:t>V</a:t>
            </a:r>
            <a:r>
              <a:rPr lang="en-US" i="1" baseline="-25000" dirty="0"/>
              <a:t>F</a:t>
            </a:r>
            <a:r>
              <a:rPr lang="en-US" dirty="0"/>
              <a:t> is applied.</a:t>
            </a:r>
          </a:p>
        </p:txBody>
      </p:sp>
      <p:sp>
        <p:nvSpPr>
          <p:cNvPr id="2274309" name="Text Box 2"/>
          <p:cNvSpPr txBox="1">
            <a:spLocks noChangeArrowheads="1"/>
          </p:cNvSpPr>
          <p:nvPr/>
        </p:nvSpPr>
        <p:spPr bwMode="auto">
          <a:xfrm>
            <a:off x="4648200" y="4914974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b="1" dirty="0">
                <a:latin typeface="Calibri" pitchFamily="34" charset="0"/>
              </a:rPr>
              <a:t>Figure 3.11:</a:t>
            </a:r>
            <a:r>
              <a:rPr lang="en-US" sz="2400" dirty="0">
                <a:latin typeface="Calibri" pitchFamily="34" charset="0"/>
              </a:rPr>
              <a:t> The </a:t>
            </a:r>
            <a:r>
              <a:rPr lang="en-US" sz="2400" i="1" dirty="0">
                <a:latin typeface="Calibri" pitchFamily="34" charset="0"/>
              </a:rPr>
              <a:t>pn</a:t>
            </a:r>
            <a:r>
              <a:rPr lang="en-US" sz="2400" dirty="0">
                <a:latin typeface="Calibri" pitchFamily="34" charset="0"/>
              </a:rPr>
              <a:t> junction in: </a:t>
            </a:r>
            <a:r>
              <a:rPr lang="en-US" sz="2400" b="1" dirty="0">
                <a:latin typeface="Calibri" pitchFamily="34" charset="0"/>
              </a:rPr>
              <a:t>(a)</a:t>
            </a:r>
            <a:r>
              <a:rPr lang="en-US" sz="2400" dirty="0">
                <a:latin typeface="Calibri" pitchFamily="34" charset="0"/>
              </a:rPr>
              <a:t> equilibrium; </a:t>
            </a:r>
            <a:r>
              <a:rPr lang="en-US" sz="2400" b="1" dirty="0">
                <a:latin typeface="Calibri" pitchFamily="34" charset="0"/>
              </a:rPr>
              <a:t>(b)</a:t>
            </a:r>
            <a:r>
              <a:rPr lang="en-US" sz="2400" dirty="0">
                <a:latin typeface="Calibri" pitchFamily="34" charset="0"/>
              </a:rPr>
              <a:t> reverse bias; </a:t>
            </a:r>
            <a:r>
              <a:rPr lang="en-US" sz="2400" b="1" dirty="0">
                <a:latin typeface="Calibri" pitchFamily="34" charset="0"/>
              </a:rPr>
              <a:t>(c)</a:t>
            </a:r>
            <a:r>
              <a:rPr lang="en-US" sz="2400" dirty="0">
                <a:latin typeface="Calibri" pitchFamily="34" charset="0"/>
              </a:rPr>
              <a:t> forward bias.</a:t>
            </a:r>
          </a:p>
        </p:txBody>
      </p:sp>
      <p:sp>
        <p:nvSpPr>
          <p:cNvPr id="2274310" name="Rectangle 6"/>
          <p:cNvSpPr>
            <a:spLocks noChangeArrowheads="1"/>
          </p:cNvSpPr>
          <p:nvPr/>
        </p:nvSpPr>
        <p:spPr bwMode="auto">
          <a:xfrm>
            <a:off x="0" y="477735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pic>
        <p:nvPicPr>
          <p:cNvPr id="2274311" name="Picture 4" descr="se03F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" y="3789040"/>
            <a:ext cx="7761287" cy="3332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4312" name="Text Box 8"/>
          <p:cNvSpPr txBox="1">
            <a:spLocks noChangeArrowheads="1"/>
          </p:cNvSpPr>
          <p:nvPr/>
        </p:nvSpPr>
        <p:spPr bwMode="auto">
          <a:xfrm>
            <a:off x="381000" y="504056"/>
            <a:ext cx="2102768" cy="2308324"/>
          </a:xfrm>
          <a:prstGeom prst="rect">
            <a:avLst/>
          </a:prstGeom>
          <a:solidFill>
            <a:srgbClr val="FFFF99"/>
          </a:solidFill>
          <a:ln w="38100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1) </a:t>
            </a:r>
            <a:r>
              <a:rPr lang="el-GR" dirty="0">
                <a:solidFill>
                  <a:srgbClr val="FF0000"/>
                </a:solidFill>
              </a:rPr>
              <a:t>Δεν εφαρμόζεται τάση</a:t>
            </a:r>
            <a:endParaRPr lang="en-US" dirty="0">
              <a:solidFill>
                <a:srgbClr val="FF0000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2) </a:t>
            </a:r>
            <a:r>
              <a:rPr lang="el-GR" dirty="0">
                <a:solidFill>
                  <a:srgbClr val="FF0000"/>
                </a:solidFill>
              </a:rPr>
              <a:t>Διαφορά δυναμικού στην περιοχή απογύμνωσης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3) </a:t>
            </a:r>
            <a:r>
              <a:rPr lang="en-US" i="1" dirty="0">
                <a:solidFill>
                  <a:srgbClr val="FF0000"/>
                </a:solidFill>
              </a:rPr>
              <a:t>I</a:t>
            </a:r>
            <a:r>
              <a:rPr lang="en-US" i="1" baseline="-25000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i="1" dirty="0">
                <a:solidFill>
                  <a:srgbClr val="FF0000"/>
                </a:solidFill>
              </a:rPr>
              <a:t>I</a:t>
            </a:r>
            <a:r>
              <a:rPr lang="en-US" i="1" baseline="-250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2274313" name="Text Box 9"/>
          <p:cNvSpPr txBox="1">
            <a:spLocks noChangeArrowheads="1"/>
          </p:cNvSpPr>
          <p:nvPr/>
        </p:nvSpPr>
        <p:spPr bwMode="auto">
          <a:xfrm>
            <a:off x="2627784" y="504056"/>
            <a:ext cx="3024336" cy="3139321"/>
          </a:xfrm>
          <a:prstGeom prst="rect">
            <a:avLst/>
          </a:prstGeom>
          <a:solidFill>
            <a:srgbClr val="FFFF99"/>
          </a:solidFill>
          <a:ln w="38100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1) </a:t>
            </a:r>
            <a:r>
              <a:rPr lang="el-GR" dirty="0">
                <a:solidFill>
                  <a:srgbClr val="FF0000"/>
                </a:solidFill>
              </a:rPr>
              <a:t>Εφαρμόζεται αρνητική τάση (δυσκολεύει η κίνηση των φορέων)</a:t>
            </a: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2) </a:t>
            </a:r>
            <a:r>
              <a:rPr lang="el-GR" dirty="0">
                <a:solidFill>
                  <a:srgbClr val="FF0000"/>
                </a:solidFill>
              </a:rPr>
              <a:t>Διαφορά δυναμικού στην περιοχή απογύμνωσης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l-GR" dirty="0">
                <a:solidFill>
                  <a:srgbClr val="FF0000"/>
                </a:solidFill>
              </a:rPr>
              <a:t> αυξάνει(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i="1" baseline="-25000" dirty="0">
                <a:solidFill>
                  <a:srgbClr val="FF0000"/>
                </a:solidFill>
              </a:rPr>
              <a:t>R</a:t>
            </a:r>
            <a:r>
              <a:rPr lang="el-GR" i="1" dirty="0">
                <a:solidFill>
                  <a:srgbClr val="FF0000"/>
                </a:solidFill>
              </a:rPr>
              <a:t>)</a:t>
            </a:r>
            <a:endParaRPr lang="el-GR" i="1" baseline="-25000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l-GR" i="1" dirty="0">
                <a:solidFill>
                  <a:srgbClr val="FF0000"/>
                </a:solidFill>
              </a:rPr>
              <a:t>3) Λιγοστεύει η διάχυση</a:t>
            </a:r>
          </a:p>
          <a:p>
            <a:pPr>
              <a:spcBef>
                <a:spcPct val="50000"/>
              </a:spcBef>
            </a:pPr>
            <a:r>
              <a:rPr lang="el-GR" i="1" dirty="0">
                <a:solidFill>
                  <a:srgbClr val="FF0000"/>
                </a:solidFill>
              </a:rPr>
              <a:t>4) Το Ι</a:t>
            </a:r>
            <a:r>
              <a:rPr lang="en-US" i="1" baseline="-25000" dirty="0">
                <a:solidFill>
                  <a:srgbClr val="FF0000"/>
                </a:solidFill>
              </a:rPr>
              <a:t>s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l-GR" i="1" dirty="0">
                <a:solidFill>
                  <a:srgbClr val="FF0000"/>
                </a:solidFill>
              </a:rPr>
              <a:t>αμετάβλητο</a:t>
            </a:r>
            <a:endParaRPr lang="en-US" i="1" dirty="0">
              <a:solidFill>
                <a:srgbClr val="FF0000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l-GR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i="1" dirty="0">
                <a:solidFill>
                  <a:srgbClr val="FF0000"/>
                </a:solidFill>
              </a:rPr>
              <a:t>I</a:t>
            </a:r>
            <a:r>
              <a:rPr lang="en-US" i="1" baseline="-25000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 &lt; </a:t>
            </a:r>
            <a:r>
              <a:rPr lang="en-US" i="1" dirty="0">
                <a:solidFill>
                  <a:srgbClr val="FF0000"/>
                </a:solidFill>
              </a:rPr>
              <a:t>I</a:t>
            </a:r>
            <a:r>
              <a:rPr lang="en-US" i="1" baseline="-250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2274314" name="Text Box 10"/>
          <p:cNvSpPr txBox="1">
            <a:spLocks noChangeArrowheads="1"/>
          </p:cNvSpPr>
          <p:nvPr/>
        </p:nvSpPr>
        <p:spPr bwMode="auto">
          <a:xfrm>
            <a:off x="5796136" y="504056"/>
            <a:ext cx="2966864" cy="3139321"/>
          </a:xfrm>
          <a:prstGeom prst="rect">
            <a:avLst/>
          </a:prstGeom>
          <a:solidFill>
            <a:srgbClr val="FFFF99"/>
          </a:solidFill>
          <a:ln w="38100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1) </a:t>
            </a:r>
            <a:r>
              <a:rPr lang="el-GR" dirty="0">
                <a:solidFill>
                  <a:srgbClr val="FF0000"/>
                </a:solidFill>
              </a:rPr>
              <a:t>Εφαρμόζεται θετική τάση (διευκόλυση των φορέων να κινηθούν)</a:t>
            </a: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2) </a:t>
            </a:r>
            <a:r>
              <a:rPr lang="el-GR" dirty="0">
                <a:solidFill>
                  <a:srgbClr val="FF0000"/>
                </a:solidFill>
              </a:rPr>
              <a:t>Διαφορά δυναμικού στην περιοχή απογύμνωσης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l-GR" dirty="0">
                <a:solidFill>
                  <a:srgbClr val="FF0000"/>
                </a:solidFill>
              </a:rPr>
              <a:t>μειώνεται (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–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i="1" baseline="-25000" dirty="0">
                <a:solidFill>
                  <a:srgbClr val="FF0000"/>
                </a:solidFill>
              </a:rPr>
              <a:t>F</a:t>
            </a:r>
            <a:r>
              <a:rPr lang="el-GR" i="1" dirty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l-GR" i="1" dirty="0">
                <a:solidFill>
                  <a:srgbClr val="FF0000"/>
                </a:solidFill>
              </a:rPr>
              <a:t>3) Αυξάνει η διάχυση</a:t>
            </a:r>
          </a:p>
          <a:p>
            <a:pPr>
              <a:spcBef>
                <a:spcPct val="50000"/>
              </a:spcBef>
            </a:pPr>
            <a:r>
              <a:rPr lang="el-GR" i="1" dirty="0">
                <a:solidFill>
                  <a:srgbClr val="FF0000"/>
                </a:solidFill>
              </a:rPr>
              <a:t>4) Το Ι</a:t>
            </a:r>
            <a:r>
              <a:rPr lang="en-US" i="1" baseline="-25000" dirty="0">
                <a:solidFill>
                  <a:srgbClr val="FF0000"/>
                </a:solidFill>
              </a:rPr>
              <a:t>s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l-GR" i="1" dirty="0">
                <a:solidFill>
                  <a:srgbClr val="FF0000"/>
                </a:solidFill>
              </a:rPr>
              <a:t>αμετάβλητο</a:t>
            </a:r>
            <a:endParaRPr lang="en-US" i="1" dirty="0">
              <a:solidFill>
                <a:srgbClr val="FF0000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l-GR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i="1" dirty="0">
                <a:solidFill>
                  <a:srgbClr val="FF0000"/>
                </a:solidFill>
              </a:rPr>
              <a:t>I</a:t>
            </a:r>
            <a:r>
              <a:rPr lang="en-US" i="1" baseline="-25000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 &gt; </a:t>
            </a:r>
            <a:r>
              <a:rPr lang="en-US" i="1" dirty="0">
                <a:solidFill>
                  <a:srgbClr val="FF0000"/>
                </a:solidFill>
              </a:rPr>
              <a:t>I</a:t>
            </a:r>
            <a:r>
              <a:rPr lang="en-US" i="1" baseline="-250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23FFDBF-DA09-40D1-A90A-0C710A861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-49143"/>
            <a:ext cx="8686800" cy="511156"/>
          </a:xfrm>
        </p:spPr>
        <p:txBody>
          <a:bodyPr>
            <a:normAutofit fontScale="90000"/>
          </a:bodyPr>
          <a:lstStyle/>
          <a:p>
            <a:r>
              <a:rPr lang="el-GR" sz="2800" b="1" dirty="0">
                <a:solidFill>
                  <a:srgbClr val="FF0000"/>
                </a:solidFill>
              </a:rPr>
              <a:t>Ποιοτική περιγραφή της λειτουργία της </a:t>
            </a:r>
            <a:r>
              <a:rPr lang="en-US" sz="2800" b="1" dirty="0">
                <a:solidFill>
                  <a:srgbClr val="FF0000"/>
                </a:solidFill>
              </a:rPr>
              <a:t>pn </a:t>
            </a:r>
            <a:r>
              <a:rPr lang="el-GR" sz="2800" b="1" dirty="0">
                <a:solidFill>
                  <a:srgbClr val="FF0000"/>
                </a:solidFill>
              </a:rPr>
              <a:t>επαφής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9CEF89B4-5F9D-4BD0-BF57-50A963D73CC6}"/>
              </a:ext>
            </a:extLst>
          </p:cNvPr>
          <p:cNvSpPr/>
          <p:nvPr/>
        </p:nvSpPr>
        <p:spPr>
          <a:xfrm>
            <a:off x="2843808" y="4330803"/>
            <a:ext cx="3059236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l-GR" b="1" i="1" dirty="0">
                <a:solidFill>
                  <a:srgbClr val="0070C0"/>
                </a:solidFill>
              </a:rPr>
              <a:t>Ανάστροφη πόλωση: </a:t>
            </a:r>
            <a:r>
              <a:rPr lang="el-GR" dirty="0"/>
              <a:t>Η </a:t>
            </a:r>
            <a:r>
              <a:rPr lang="en-US" i="1" dirty="0" err="1"/>
              <a:t>pn</a:t>
            </a:r>
            <a:r>
              <a:rPr lang="en-US" dirty="0"/>
              <a:t> </a:t>
            </a:r>
            <a:r>
              <a:rPr lang="el-GR" dirty="0"/>
              <a:t>επαφή</a:t>
            </a:r>
            <a:r>
              <a:rPr lang="en-US" dirty="0"/>
              <a:t> </a:t>
            </a:r>
            <a:r>
              <a:rPr lang="el-GR" dirty="0"/>
              <a:t>θα</a:t>
            </a:r>
            <a:r>
              <a:rPr lang="en-US" dirty="0"/>
              <a:t> </a:t>
            </a:r>
            <a:r>
              <a:rPr lang="el-GR" dirty="0">
                <a:solidFill>
                  <a:srgbClr val="FF0000"/>
                </a:solidFill>
              </a:rPr>
              <a:t>άγει πολύ  μικρό ρεύμα ολίσθησης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I</a:t>
            </a:r>
            <a:r>
              <a:rPr lang="en-US" i="1" baseline="-25000" dirty="0">
                <a:solidFill>
                  <a:srgbClr val="FF0000"/>
                </a:solidFill>
              </a:rPr>
              <a:t>S</a:t>
            </a:r>
            <a:r>
              <a:rPr lang="el-GR" i="1" baseline="-25000" dirty="0">
                <a:solidFill>
                  <a:srgbClr val="FF0000"/>
                </a:solidFill>
              </a:rPr>
              <a:t> </a:t>
            </a:r>
            <a:r>
              <a:rPr lang="el-GR" i="1" dirty="0">
                <a:solidFill>
                  <a:srgbClr val="FF0000"/>
                </a:solidFill>
              </a:rPr>
              <a:t>- </a:t>
            </a:r>
            <a:r>
              <a:rPr lang="el-GR" b="1" i="1" dirty="0">
                <a:solidFill>
                  <a:srgbClr val="0070C0"/>
                </a:solidFill>
              </a:rPr>
              <a:t>λέμε ότι η δίοδος βρίσκεται σε ΑΠΟΚΟΠΗ.</a:t>
            </a:r>
            <a:endParaRPr lang="en-US" b="1" i="1" baseline="-25000" dirty="0">
              <a:solidFill>
                <a:srgbClr val="0070C0"/>
              </a:solidFill>
            </a:endParaRP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D7450914-9FBD-4CA3-A3ED-C16D40C70229}"/>
              </a:ext>
            </a:extLst>
          </p:cNvPr>
          <p:cNvSpPr/>
          <p:nvPr/>
        </p:nvSpPr>
        <p:spPr>
          <a:xfrm>
            <a:off x="6106123" y="4465450"/>
            <a:ext cx="2318792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l-GR" b="1" i="1" dirty="0">
                <a:solidFill>
                  <a:srgbClr val="0070C0"/>
                </a:solidFill>
              </a:rPr>
              <a:t>Ορθή πόλωση: </a:t>
            </a:r>
            <a:r>
              <a:rPr lang="el-GR" dirty="0"/>
              <a:t>Η </a:t>
            </a:r>
            <a:r>
              <a:rPr lang="en-US" i="1" dirty="0" err="1"/>
              <a:t>pn</a:t>
            </a:r>
            <a:r>
              <a:rPr lang="en-US" dirty="0"/>
              <a:t> </a:t>
            </a:r>
            <a:r>
              <a:rPr lang="el-GR" dirty="0"/>
              <a:t>επαφή</a:t>
            </a:r>
            <a:r>
              <a:rPr lang="en-US" dirty="0"/>
              <a:t> </a:t>
            </a:r>
            <a:r>
              <a:rPr lang="el-GR" dirty="0"/>
              <a:t>θα</a:t>
            </a:r>
            <a:r>
              <a:rPr lang="en-US" dirty="0"/>
              <a:t> </a:t>
            </a:r>
            <a:r>
              <a:rPr lang="el-GR" dirty="0">
                <a:solidFill>
                  <a:srgbClr val="FF0000"/>
                </a:solidFill>
              </a:rPr>
              <a:t>ΑΓΕΙ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l-GR" b="1" i="1" dirty="0">
                <a:solidFill>
                  <a:srgbClr val="0070C0"/>
                </a:solidFill>
              </a:rPr>
              <a:t>σημαντικό ρεύμα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I</a:t>
            </a:r>
            <a:r>
              <a:rPr lang="en-US" i="1" baseline="-25000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 - </a:t>
            </a:r>
            <a:r>
              <a:rPr lang="en-US" i="1" dirty="0">
                <a:solidFill>
                  <a:srgbClr val="FF0000"/>
                </a:solidFill>
              </a:rPr>
              <a:t>I</a:t>
            </a:r>
            <a:r>
              <a:rPr lang="en-US" i="1" baseline="-25000" dirty="0">
                <a:solidFill>
                  <a:srgbClr val="FF00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0728082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7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7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7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4312" grpId="0" animBg="1"/>
      <p:bldP spid="2274313" grpId="0" animBg="1"/>
      <p:bldP spid="2274314" grpId="0" animBg="1"/>
      <p:bldP spid="2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3657600" cy="684312"/>
          </a:xfrm>
        </p:spPr>
        <p:txBody>
          <a:bodyPr/>
          <a:lstStyle/>
          <a:p>
            <a:r>
              <a:rPr lang="el-GR" sz="3200" b="1" dirty="0">
                <a:solidFill>
                  <a:srgbClr val="FF0000"/>
                </a:solidFill>
              </a:rPr>
              <a:t>Ορθή πόλωση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160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057400"/>
            <a:ext cx="4343400" cy="4038600"/>
          </a:xfrm>
        </p:spPr>
        <p:txBody>
          <a:bodyPr>
            <a:normAutofit/>
          </a:bodyPr>
          <a:lstStyle/>
          <a:p>
            <a:r>
              <a:rPr lang="el-GR" sz="2000" dirty="0"/>
              <a:t>Μέιωση της τάσης φράγματος συνεπάγεται </a:t>
            </a:r>
            <a:r>
              <a:rPr lang="el-GR" sz="2000" dirty="0">
                <a:solidFill>
                  <a:srgbClr val="FF0000"/>
                </a:solidFill>
              </a:rPr>
              <a:t>μικρότερη </a:t>
            </a:r>
            <a:r>
              <a:rPr lang="el-GR" sz="2000" dirty="0"/>
              <a:t>περιοχή απογύμνωσης.</a:t>
            </a:r>
            <a:endParaRPr lang="en-US" sz="2000" dirty="0"/>
          </a:p>
        </p:txBody>
      </p:sp>
      <p:graphicFrame>
        <p:nvGraphicFramePr>
          <p:cNvPr id="216064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4795838" y="1371600"/>
          <a:ext cx="4195762" cy="48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3" name="Equation" r:id="rId3" imgW="2095500" imgH="2413000" progId="">
                  <p:embed/>
                </p:oleObj>
              </mc:Choice>
              <mc:Fallback>
                <p:oleObj name="Equation" r:id="rId3" imgW="2095500" imgH="2413000" progId="">
                  <p:embed/>
                  <p:pic>
                    <p:nvPicPr>
                      <p:cNvPr id="0" name="Picture 9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38" y="1371600"/>
                        <a:ext cx="4195762" cy="482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FF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499992" y="4365104"/>
            <a:ext cx="4536504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2320225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52400"/>
            <a:ext cx="4028256" cy="900336"/>
          </a:xfrm>
        </p:spPr>
        <p:txBody>
          <a:bodyPr/>
          <a:lstStyle/>
          <a:p>
            <a:r>
              <a:rPr lang="el-GR" sz="3200" b="1" dirty="0">
                <a:solidFill>
                  <a:srgbClr val="FF0000"/>
                </a:solidFill>
              </a:rPr>
              <a:t>Ανάστροφη πόλωση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159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057400"/>
            <a:ext cx="3505200" cy="4038600"/>
          </a:xfrm>
        </p:spPr>
        <p:txBody>
          <a:bodyPr>
            <a:normAutofit/>
          </a:bodyPr>
          <a:lstStyle/>
          <a:p>
            <a:r>
              <a:rPr lang="el-GR" sz="2000" dirty="0"/>
              <a:t>Αύξηση του φράγματος τάσης συνεπάγεται </a:t>
            </a:r>
            <a:r>
              <a:rPr lang="el-GR" sz="2000" dirty="0">
                <a:solidFill>
                  <a:srgbClr val="FF0000"/>
                </a:solidFill>
              </a:rPr>
              <a:t>μεγαλύτερη</a:t>
            </a:r>
            <a:r>
              <a:rPr lang="el-GR" sz="2000" dirty="0"/>
              <a:t> περιοχή απογύμνωσης.</a:t>
            </a:r>
            <a:endParaRPr lang="en-US" sz="2000" dirty="0"/>
          </a:p>
        </p:txBody>
      </p:sp>
      <p:graphicFrame>
        <p:nvGraphicFramePr>
          <p:cNvPr id="2159621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886200" y="1371600"/>
          <a:ext cx="5018088" cy="481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7" name="Equation" r:id="rId3" imgW="2514600" imgH="2413000" progId="">
                  <p:embed/>
                </p:oleObj>
              </mc:Choice>
              <mc:Fallback>
                <p:oleObj name="Equation" r:id="rId3" imgW="2514600" imgH="2413000" progId="">
                  <p:embed/>
                  <p:pic>
                    <p:nvPicPr>
                      <p:cNvPr id="0" name="Picture 9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371600"/>
                        <a:ext cx="5018088" cy="481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FF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3707904" y="3068960"/>
            <a:ext cx="11521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3" name="Rectangle 2"/>
          <p:cNvSpPr/>
          <p:nvPr/>
        </p:nvSpPr>
        <p:spPr>
          <a:xfrm>
            <a:off x="3707904" y="4293096"/>
            <a:ext cx="5112568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7880953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607B96-B8F5-4AE2-8900-36975DA0DDFE}" type="slidenum">
              <a:rPr lang="el-GR"/>
              <a:pPr>
                <a:defRPr/>
              </a:pPr>
              <a:t>23</a:t>
            </a:fld>
            <a:endParaRPr lang="el-GR" dirty="0"/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0" y="146443"/>
            <a:ext cx="87479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l-GR" sz="3200" b="1" dirty="0">
                <a:solidFill>
                  <a:srgbClr val="FF0000"/>
                </a:solidFill>
              </a:rPr>
              <a:t>Μαθηματικό μοντέλο για τη δίοδο (εκθετικό)</a:t>
            </a:r>
          </a:p>
        </p:txBody>
      </p:sp>
      <p:sp>
        <p:nvSpPr>
          <p:cNvPr id="8199" name="Text Box 3"/>
          <p:cNvSpPr txBox="1">
            <a:spLocks noChangeArrowheads="1"/>
          </p:cNvSpPr>
          <p:nvPr/>
        </p:nvSpPr>
        <p:spPr bwMode="auto">
          <a:xfrm>
            <a:off x="323529" y="980728"/>
            <a:ext cx="288032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800" b="1" dirty="0">
                <a:solidFill>
                  <a:srgbClr val="0070C0"/>
                </a:solidFill>
              </a:rPr>
              <a:t>Με ορθή τάση πόλωσης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468313" y="1773238"/>
          <a:ext cx="15113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5" name="Bitmap Image" r:id="rId3" imgW="1019048" imgH="1009791" progId="PBrush">
                  <p:embed/>
                </p:oleObj>
              </mc:Choice>
              <mc:Fallback>
                <p:oleObj name="Bitmap Image" r:id="rId3" imgW="1019048" imgH="1009791" progId="PBrush">
                  <p:embed/>
                  <p:pic>
                    <p:nvPicPr>
                      <p:cNvPr id="0" name="Picture 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773238"/>
                        <a:ext cx="15113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5"/>
          <p:cNvSpPr txBox="1">
            <a:spLocks noChangeArrowheads="1"/>
          </p:cNvSpPr>
          <p:nvPr/>
        </p:nvSpPr>
        <p:spPr bwMode="auto">
          <a:xfrm>
            <a:off x="621989" y="3573016"/>
            <a:ext cx="6408737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200000"/>
              </a:spcAft>
            </a:pPr>
            <a:endParaRPr lang="en-US" sz="1800" dirty="0"/>
          </a:p>
          <a:p>
            <a:pPr>
              <a:spcAft>
                <a:spcPct val="200000"/>
              </a:spcAft>
            </a:pPr>
            <a:r>
              <a:rPr lang="el-GR" sz="1800" dirty="0"/>
              <a:t>Φράγμα δυναμικού</a:t>
            </a:r>
            <a:r>
              <a:rPr lang="en-US" sz="1800" dirty="0"/>
              <a:t> </a:t>
            </a:r>
            <a:r>
              <a:rPr lang="en-US" dirty="0"/>
              <a:t>=</a:t>
            </a:r>
            <a:r>
              <a:rPr lang="en-US" sz="1800" dirty="0"/>
              <a:t>V</a:t>
            </a:r>
            <a:r>
              <a:rPr lang="en-US" sz="1800" baseline="-25000" dirty="0"/>
              <a:t>0</a:t>
            </a:r>
            <a:r>
              <a:rPr lang="en-US" dirty="0">
                <a:latin typeface="Century Gothic" pitchFamily="34" charset="0"/>
              </a:rPr>
              <a:t>-V</a:t>
            </a:r>
            <a:r>
              <a:rPr lang="en-US" baseline="-25000" dirty="0">
                <a:latin typeface="Century Gothic" pitchFamily="34" charset="0"/>
              </a:rPr>
              <a:t>F</a:t>
            </a:r>
            <a:endParaRPr lang="en-US" sz="1800" baseline="-25000" dirty="0">
              <a:solidFill>
                <a:srgbClr val="FF0000"/>
              </a:solidFill>
              <a:latin typeface="Century Gothic" pitchFamily="34" charset="0"/>
            </a:endParaRPr>
          </a:p>
          <a:p>
            <a:pPr>
              <a:spcAft>
                <a:spcPct val="200000"/>
              </a:spcAft>
            </a:pPr>
            <a:r>
              <a:rPr lang="el-GR" sz="1800" dirty="0"/>
              <a:t>Συνολικό πλάτος περιοχής αραίωσης: </a:t>
            </a:r>
          </a:p>
        </p:txBody>
      </p:sp>
      <p:graphicFrame>
        <p:nvGraphicFramePr>
          <p:cNvPr id="819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904823"/>
              </p:ext>
            </p:extLst>
          </p:nvPr>
        </p:nvGraphicFramePr>
        <p:xfrm>
          <a:off x="1211263" y="3103563"/>
          <a:ext cx="326707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6" name="Equation" r:id="rId5" imgW="1650960" imgH="583920" progId="Equation.3">
                  <p:embed/>
                </p:oleObj>
              </mc:Choice>
              <mc:Fallback>
                <p:oleObj name="Equation" r:id="rId5" imgW="1650960" imgH="583920" progId="Equation.3">
                  <p:embed/>
                  <p:pic>
                    <p:nvPicPr>
                      <p:cNvPr id="0" name="Picture 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3103563"/>
                        <a:ext cx="3267075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836187"/>
              </p:ext>
            </p:extLst>
          </p:nvPr>
        </p:nvGraphicFramePr>
        <p:xfrm>
          <a:off x="3600450" y="5732463"/>
          <a:ext cx="438626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7" name="Equation" r:id="rId7" imgW="2590560" imgH="520560" progId="Equation.3">
                  <p:embed/>
                </p:oleObj>
              </mc:Choice>
              <mc:Fallback>
                <p:oleObj name="Equation" r:id="rId7" imgW="2590560" imgH="520560" progId="Equation.3">
                  <p:embed/>
                  <p:pic>
                    <p:nvPicPr>
                      <p:cNvPr id="0" name="Picture 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5732463"/>
                        <a:ext cx="4386263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52353"/>
              </p:ext>
            </p:extLst>
          </p:nvPr>
        </p:nvGraphicFramePr>
        <p:xfrm>
          <a:off x="2717006" y="1700808"/>
          <a:ext cx="21971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8" name="Equation" r:id="rId9" imgW="952200" imgH="228600" progId="Equation.3">
                  <p:embed/>
                </p:oleObj>
              </mc:Choice>
              <mc:Fallback>
                <p:oleObj name="Equation" r:id="rId9" imgW="952200" imgH="228600" progId="Equation.3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006" y="1700808"/>
                        <a:ext cx="21971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7545" y="2852936"/>
            <a:ext cx="1296144" cy="5027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     V</a:t>
            </a:r>
            <a:r>
              <a:rPr lang="en-US" sz="1600" b="1" baseline="-25000" dirty="0"/>
              <a:t>F</a:t>
            </a:r>
            <a:r>
              <a:rPr lang="en-US" sz="1600" b="1" dirty="0"/>
              <a:t>&gt;0</a:t>
            </a:r>
          </a:p>
          <a:p>
            <a:endParaRPr lang="el-GR" sz="1600" b="1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5364088" y="1052736"/>
            <a:ext cx="3779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V</a:t>
            </a:r>
            <a:r>
              <a:rPr lang="en-US" sz="1600" baseline="-25000" dirty="0"/>
              <a:t>T</a:t>
            </a:r>
            <a:r>
              <a:rPr lang="en-US" sz="1600" dirty="0"/>
              <a:t>=kT/q= </a:t>
            </a:r>
            <a:r>
              <a:rPr lang="el-GR" sz="1600" dirty="0"/>
              <a:t>Θερμική τάση</a:t>
            </a:r>
          </a:p>
          <a:p>
            <a:pPr>
              <a:lnSpc>
                <a:spcPct val="150000"/>
              </a:lnSpc>
            </a:pPr>
            <a:r>
              <a:rPr lang="el-GR" sz="1600" dirty="0"/>
              <a:t>(</a:t>
            </a:r>
            <a:r>
              <a:rPr lang="en-US" sz="1600" dirty="0"/>
              <a:t>V</a:t>
            </a:r>
            <a:r>
              <a:rPr lang="en-US" sz="1600" baseline="-25000" dirty="0"/>
              <a:t>T</a:t>
            </a:r>
            <a:r>
              <a:rPr lang="en-US" sz="1600" dirty="0"/>
              <a:t>=0,025 V </a:t>
            </a:r>
            <a:r>
              <a:rPr lang="el-GR" sz="1600" dirty="0"/>
              <a:t>σε θερμοκρασία δωματίου)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k=</a:t>
            </a:r>
            <a:r>
              <a:rPr lang="el-GR" sz="1600" dirty="0"/>
              <a:t>σταθερά </a:t>
            </a:r>
            <a:r>
              <a:rPr lang="en-US" sz="1600" dirty="0"/>
              <a:t>Boltzmann (1,38x10</a:t>
            </a:r>
            <a:r>
              <a:rPr lang="en-US" sz="1600" baseline="30000" dirty="0"/>
              <a:t>-23</a:t>
            </a:r>
            <a:r>
              <a:rPr lang="en-US" sz="1600" dirty="0"/>
              <a:t> J/K)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q=1,6x10</a:t>
            </a:r>
            <a:r>
              <a:rPr lang="en-US" sz="1600" baseline="30000" dirty="0"/>
              <a:t>-19</a:t>
            </a:r>
            <a:r>
              <a:rPr lang="en-US" sz="1600" dirty="0"/>
              <a:t> C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T=</a:t>
            </a:r>
            <a:r>
              <a:rPr lang="el-GR" sz="1600" dirty="0"/>
              <a:t>απόλυτη θερμοκρασία Κ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5796136" y="3212976"/>
            <a:ext cx="2520280" cy="1512168"/>
          </a:xfrm>
          <a:prstGeom prst="cloudCallout">
            <a:avLst>
              <a:gd name="adj1" fmla="val -107909"/>
              <a:gd name="adj2" fmla="val -17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/>
              <a:t>Επειδή </a:t>
            </a:r>
            <a:r>
              <a:rPr lang="en-US" sz="1400" dirty="0"/>
              <a:t>V</a:t>
            </a:r>
            <a:r>
              <a:rPr lang="en-US" sz="1400" baseline="-25000" dirty="0"/>
              <a:t>F</a:t>
            </a:r>
            <a:r>
              <a:rPr lang="en-US" sz="1400" dirty="0"/>
              <a:t>&gt;&gt;V</a:t>
            </a:r>
            <a:r>
              <a:rPr lang="en-US" sz="1400" baseline="-25000" dirty="0"/>
              <a:t>T</a:t>
            </a:r>
            <a:r>
              <a:rPr lang="en-US" sz="1400" dirty="0"/>
              <a:t> o </a:t>
            </a:r>
            <a:r>
              <a:rPr lang="el-GR" sz="1400" dirty="0"/>
              <a:t>εκθετικός όρος είναι πολύ μεγαλύτερος της μονάδας.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4FF6-4F7F-4491-8840-790B6A6513D0}" type="slidenum">
              <a:rPr lang="el-GR"/>
              <a:pPr>
                <a:defRPr/>
              </a:pPr>
              <a:t>24</a:t>
            </a:fld>
            <a:endParaRPr lang="el-GR" dirty="0"/>
          </a:p>
        </p:txBody>
      </p:sp>
      <p:sp>
        <p:nvSpPr>
          <p:cNvPr id="9223" name="Text Box 3"/>
          <p:cNvSpPr txBox="1">
            <a:spLocks noChangeArrowheads="1"/>
          </p:cNvSpPr>
          <p:nvPr/>
        </p:nvSpPr>
        <p:spPr bwMode="auto">
          <a:xfrm>
            <a:off x="539552" y="764704"/>
            <a:ext cx="3349029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800" b="1" dirty="0">
                <a:solidFill>
                  <a:srgbClr val="0070C0"/>
                </a:solidFill>
              </a:rPr>
              <a:t>Με ανάστροφη τάση πόλωσης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470454"/>
              </p:ext>
            </p:extLst>
          </p:nvPr>
        </p:nvGraphicFramePr>
        <p:xfrm>
          <a:off x="774204" y="1484784"/>
          <a:ext cx="1349524" cy="1349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2" name="Bitmap Image" r:id="rId3" imgW="942857" imgH="942857" progId="PBrush">
                  <p:embed/>
                </p:oleObj>
              </mc:Choice>
              <mc:Fallback>
                <p:oleObj name="Bitmap Image" r:id="rId3" imgW="942857" imgH="942857" progId="PBrush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204" y="1484784"/>
                        <a:ext cx="1349524" cy="13495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5"/>
          <p:cNvSpPr txBox="1">
            <a:spLocks noChangeArrowheads="1"/>
          </p:cNvSpPr>
          <p:nvPr/>
        </p:nvSpPr>
        <p:spPr bwMode="auto">
          <a:xfrm>
            <a:off x="684213" y="3212976"/>
            <a:ext cx="6408737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200000"/>
              </a:spcAft>
            </a:pPr>
            <a:r>
              <a:rPr lang="en-US" sz="1800" dirty="0"/>
              <a:t>i</a:t>
            </a:r>
            <a:r>
              <a:rPr lang="en-US" sz="1800" baseline="-25000" dirty="0"/>
              <a:t>D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</a:t>
            </a:r>
            <a:r>
              <a:rPr lang="en-US" sz="1800" dirty="0"/>
              <a:t> </a:t>
            </a:r>
            <a:r>
              <a:rPr lang="el-GR" sz="1800" dirty="0"/>
              <a:t>-</a:t>
            </a:r>
            <a:r>
              <a:rPr lang="en-US" sz="1800" dirty="0"/>
              <a:t>I</a:t>
            </a:r>
            <a:r>
              <a:rPr lang="en-US" sz="1800" baseline="-25000" dirty="0"/>
              <a:t>S</a:t>
            </a:r>
            <a:endParaRPr lang="en-US" sz="1800" dirty="0"/>
          </a:p>
          <a:p>
            <a:pPr>
              <a:spcAft>
                <a:spcPct val="200000"/>
              </a:spcAft>
            </a:pPr>
            <a:r>
              <a:rPr lang="el-GR" sz="1800" dirty="0"/>
              <a:t>Φράγμα δυναμικού</a:t>
            </a:r>
            <a:r>
              <a:rPr lang="en-US" dirty="0"/>
              <a:t>= V</a:t>
            </a:r>
            <a:r>
              <a:rPr lang="en-US" baseline="-25000" dirty="0"/>
              <a:t>0</a:t>
            </a:r>
            <a:r>
              <a:rPr lang="en-US" dirty="0"/>
              <a:t>+V</a:t>
            </a:r>
            <a:r>
              <a:rPr lang="en-US" baseline="-25000" dirty="0"/>
              <a:t>R</a:t>
            </a:r>
            <a:endParaRPr lang="en-US" sz="1800" baseline="-25000" dirty="0">
              <a:solidFill>
                <a:srgbClr val="FF0000"/>
              </a:solidFill>
              <a:latin typeface="Century Gothic" pitchFamily="34" charset="0"/>
            </a:endParaRPr>
          </a:p>
          <a:p>
            <a:pPr>
              <a:spcAft>
                <a:spcPct val="200000"/>
              </a:spcAft>
            </a:pPr>
            <a:r>
              <a:rPr lang="el-GR" sz="1800" dirty="0"/>
              <a:t>Συνολικό πλάτος περιοχής αραίωσης: </a:t>
            </a:r>
          </a:p>
        </p:txBody>
      </p:sp>
      <p:graphicFrame>
        <p:nvGraphicFramePr>
          <p:cNvPr id="92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287627"/>
              </p:ext>
            </p:extLst>
          </p:nvPr>
        </p:nvGraphicFramePr>
        <p:xfrm>
          <a:off x="3779912" y="5445224"/>
          <a:ext cx="40671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3" name="Equation" r:id="rId5" imgW="2616120" imgH="520560" progId="Equation.3">
                  <p:embed/>
                </p:oleObj>
              </mc:Choice>
              <mc:Fallback>
                <p:oleObj name="Equation" r:id="rId5" imgW="2616120" imgH="520560" progId="Equation.3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5445224"/>
                        <a:ext cx="406717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6156325" y="3429000"/>
            <a:ext cx="503238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2348880"/>
            <a:ext cx="131447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   V</a:t>
            </a:r>
            <a:r>
              <a:rPr lang="en-US" b="1" baseline="-25000" dirty="0"/>
              <a:t>R</a:t>
            </a:r>
            <a:r>
              <a:rPr lang="en-US" b="1" dirty="0"/>
              <a:t>&lt;0</a:t>
            </a:r>
          </a:p>
          <a:p>
            <a:endParaRPr lang="el-GR" b="1" dirty="0"/>
          </a:p>
        </p:txBody>
      </p:sp>
      <p:sp>
        <p:nvSpPr>
          <p:cNvPr id="12" name="Cloud Callout 11"/>
          <p:cNvSpPr/>
          <p:nvPr/>
        </p:nvSpPr>
        <p:spPr>
          <a:xfrm>
            <a:off x="6407944" y="2564904"/>
            <a:ext cx="2520280" cy="1512168"/>
          </a:xfrm>
          <a:prstGeom prst="cloudCallout">
            <a:avLst>
              <a:gd name="adj1" fmla="val -100271"/>
              <a:gd name="adj2" fmla="val -71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/>
              <a:t>Επειδή </a:t>
            </a:r>
            <a:r>
              <a:rPr lang="en-US" sz="1400" dirty="0"/>
              <a:t>V</a:t>
            </a:r>
            <a:r>
              <a:rPr lang="en-US" sz="1400" baseline="-25000" dirty="0"/>
              <a:t>R</a:t>
            </a:r>
            <a:r>
              <a:rPr lang="en-US" sz="1400" dirty="0"/>
              <a:t>&lt;&lt;V</a:t>
            </a:r>
            <a:r>
              <a:rPr lang="en-US" sz="1400" baseline="-25000" dirty="0"/>
              <a:t>T</a:t>
            </a:r>
            <a:r>
              <a:rPr lang="en-US" sz="1400" dirty="0"/>
              <a:t> o </a:t>
            </a:r>
            <a:r>
              <a:rPr lang="el-GR" sz="1400" dirty="0"/>
              <a:t>εκθετικός όρος είναι πολύ μικρότερος της μονάδας.</a:t>
            </a:r>
          </a:p>
        </p:txBody>
      </p:sp>
      <p:grpSp>
        <p:nvGrpSpPr>
          <p:cNvPr id="8" name="Ομάδα 7"/>
          <p:cNvGrpSpPr/>
          <p:nvPr/>
        </p:nvGrpSpPr>
        <p:grpSpPr>
          <a:xfrm>
            <a:off x="2995265" y="1419150"/>
            <a:ext cx="2865438" cy="995363"/>
            <a:chOff x="2995265" y="1419150"/>
            <a:chExt cx="2865438" cy="995363"/>
          </a:xfrm>
        </p:grpSpPr>
        <p:grpSp>
          <p:nvGrpSpPr>
            <p:cNvPr id="7" name="Ομάδα 6"/>
            <p:cNvGrpSpPr/>
            <p:nvPr/>
          </p:nvGrpSpPr>
          <p:grpSpPr>
            <a:xfrm>
              <a:off x="2995265" y="1419150"/>
              <a:ext cx="2865438" cy="995363"/>
              <a:chOff x="2995265" y="1419150"/>
              <a:chExt cx="2865438" cy="995363"/>
            </a:xfrm>
          </p:grpSpPr>
          <p:graphicFrame>
            <p:nvGraphicFramePr>
              <p:cNvPr id="11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25930816"/>
                  </p:ext>
                </p:extLst>
              </p:nvPr>
            </p:nvGraphicFramePr>
            <p:xfrm>
              <a:off x="2995265" y="1419150"/>
              <a:ext cx="2865438" cy="995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94" name="Equation" r:id="rId7" imgW="1447560" imgH="583920" progId="Equation.3">
                      <p:embed/>
                    </p:oleObj>
                  </mc:Choice>
                  <mc:Fallback>
                    <p:oleObj name="Equation" r:id="rId7" imgW="1447560" imgH="583920" progId="Equation.3">
                      <p:embed/>
                      <p:pic>
                        <p:nvPicPr>
                          <p:cNvPr id="0" name="Picture 3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95265" y="1419150"/>
                            <a:ext cx="2865438" cy="9953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" name="Ορθογώνιο 4"/>
              <p:cNvSpPr/>
              <p:nvPr/>
            </p:nvSpPr>
            <p:spPr>
              <a:xfrm>
                <a:off x="4211960" y="1484784"/>
                <a:ext cx="288032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graphicFrame>
          <p:nvGraphicFramePr>
            <p:cNvPr id="4" name="Αντικείμενο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8805103"/>
                </p:ext>
              </p:extLst>
            </p:nvPr>
          </p:nvGraphicFramePr>
          <p:xfrm>
            <a:off x="4221314" y="1471002"/>
            <a:ext cx="2286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95" name="Εξίσωση" r:id="rId9" imgW="228600" imgH="431640" progId="Equation.3">
                    <p:embed/>
                  </p:oleObj>
                </mc:Choice>
                <mc:Fallback>
                  <p:oleObj name="Εξίσωση" r:id="rId9" imgW="22860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221314" y="1471002"/>
                          <a:ext cx="2286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A5416-4E47-4727-8F53-5E476413AD61}" type="slidenum">
              <a:rPr lang="el-GR"/>
              <a:pPr>
                <a:defRPr/>
              </a:pPr>
              <a:t>25</a:t>
            </a:fld>
            <a:endParaRPr lang="el-GR" dirty="0"/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611188" y="188913"/>
            <a:ext cx="82089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l-GR" sz="3200" b="1" dirty="0">
                <a:solidFill>
                  <a:srgbClr val="FF0000"/>
                </a:solidFill>
              </a:rPr>
              <a:t>Χαρακτηριστική Καμπύλη Διόδου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4572000" y="981075"/>
          <a:ext cx="3876675" cy="367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9" name="Bitmap Image" r:id="rId3" imgW="3877216" imgH="3619048" progId="PBrush">
                  <p:embed/>
                </p:oleObj>
              </mc:Choice>
              <mc:Fallback>
                <p:oleObj name="Bitmap Image" r:id="rId3" imgW="3877216" imgH="3619048" progId="PBrush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981075"/>
                        <a:ext cx="3876675" cy="367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4"/>
          <p:cNvSpPr txBox="1">
            <a:spLocks noChangeArrowheads="1"/>
          </p:cNvSpPr>
          <p:nvPr/>
        </p:nvSpPr>
        <p:spPr bwMode="auto">
          <a:xfrm>
            <a:off x="395288" y="1125538"/>
            <a:ext cx="3889375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800" dirty="0"/>
              <a:t>Χαρακτηριστική καμπύλη διόδου:</a:t>
            </a:r>
          </a:p>
          <a:p>
            <a:pPr>
              <a:spcBef>
                <a:spcPct val="50000"/>
              </a:spcBef>
            </a:pPr>
            <a:r>
              <a:rPr lang="el-GR" sz="1800" dirty="0"/>
              <a:t>Εκφράζει το ρεύμα διαμέσου της επαφής </a:t>
            </a:r>
            <a:r>
              <a:rPr lang="en-US" sz="1800" dirty="0"/>
              <a:t>p-n </a:t>
            </a:r>
            <a:r>
              <a:rPr lang="el-GR" sz="1800" dirty="0"/>
              <a:t>ως συνάρτηση της εξωτερικής τάσης πόλωσης </a:t>
            </a:r>
            <a:r>
              <a:rPr lang="en-US" sz="1800" dirty="0"/>
              <a:t>V</a:t>
            </a:r>
            <a:endParaRPr lang="el-GR" sz="1800" dirty="0"/>
          </a:p>
        </p:txBody>
      </p:sp>
      <p:graphicFrame>
        <p:nvGraphicFramePr>
          <p:cNvPr id="10244" name="Object 6"/>
          <p:cNvGraphicFramePr>
            <a:graphicFrameLocks noChangeAspect="1"/>
          </p:cNvGraphicFramePr>
          <p:nvPr/>
        </p:nvGraphicFramePr>
        <p:xfrm>
          <a:off x="1042988" y="4724400"/>
          <a:ext cx="702151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0" name="Bitmap Image" r:id="rId5" imgW="7020905" imgH="1371429" progId="PBrush">
                  <p:embed/>
                </p:oleObj>
              </mc:Choice>
              <mc:Fallback>
                <p:oleObj name="Bitmap Image" r:id="rId5" imgW="7020905" imgH="1371429" progId="PBrush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24400"/>
                        <a:ext cx="7021512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634784"/>
              </p:ext>
            </p:extLst>
          </p:nvPr>
        </p:nvGraphicFramePr>
        <p:xfrm>
          <a:off x="971600" y="2996952"/>
          <a:ext cx="2135187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1" name="Equation" r:id="rId7" imgW="1079280" imgH="609480" progId="Equation.3">
                  <p:embed/>
                </p:oleObj>
              </mc:Choice>
              <mc:Fallback>
                <p:oleObj name="Equation" r:id="rId7" imgW="1079280" imgH="609480" progId="Equation.3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996952"/>
                        <a:ext cx="2135187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47 - Ορθογώνιο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l-GR" dirty="0"/>
          </a:p>
        </p:txBody>
      </p:sp>
      <p:sp>
        <p:nvSpPr>
          <p:cNvPr id="47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E9ADA-085F-4ECD-AB4D-53D377C17CBC}" type="slidenum">
              <a:rPr lang="el-GR"/>
              <a:pPr>
                <a:defRPr/>
              </a:pPr>
              <a:t>26</a:t>
            </a:fld>
            <a:endParaRPr lang="el-GR" dirty="0"/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611188" y="188913"/>
            <a:ext cx="82089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l-GR" sz="3200" b="1" dirty="0">
                <a:solidFill>
                  <a:srgbClr val="FF0000"/>
                </a:solidFill>
              </a:rPr>
              <a:t>Χαρακτηριστική Καμπύλη Διόδου</a:t>
            </a:r>
          </a:p>
        </p:txBody>
      </p:sp>
      <p:sp>
        <p:nvSpPr>
          <p:cNvPr id="23557" name="Rectangle 151"/>
          <p:cNvSpPr>
            <a:spLocks noChangeArrowheads="1"/>
          </p:cNvSpPr>
          <p:nvPr/>
        </p:nvSpPr>
        <p:spPr bwMode="auto">
          <a:xfrm>
            <a:off x="2025650" y="5835650"/>
            <a:ext cx="492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l-GR" sz="1400" dirty="0">
                <a:solidFill>
                  <a:srgbClr val="000000"/>
                </a:solidFill>
                <a:latin typeface="Bookman" charset="0"/>
              </a:rPr>
              <a:t> </a:t>
            </a:r>
            <a:endParaRPr lang="el-GR" sz="1800" dirty="0"/>
          </a:p>
        </p:txBody>
      </p:sp>
      <p:sp>
        <p:nvSpPr>
          <p:cNvPr id="23558" name="Rectangle 152"/>
          <p:cNvSpPr>
            <a:spLocks noChangeArrowheads="1"/>
          </p:cNvSpPr>
          <p:nvPr/>
        </p:nvSpPr>
        <p:spPr bwMode="auto">
          <a:xfrm>
            <a:off x="2362200" y="5835650"/>
            <a:ext cx="492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l-GR" sz="1400" dirty="0">
                <a:solidFill>
                  <a:srgbClr val="000000"/>
                </a:solidFill>
                <a:latin typeface="Bookman" charset="0"/>
              </a:rPr>
              <a:t> </a:t>
            </a:r>
            <a:endParaRPr lang="el-GR" sz="1800" dirty="0"/>
          </a:p>
        </p:txBody>
      </p:sp>
      <p:sp>
        <p:nvSpPr>
          <p:cNvPr id="23559" name="Rectangle 153"/>
          <p:cNvSpPr>
            <a:spLocks noChangeArrowheads="1"/>
          </p:cNvSpPr>
          <p:nvPr/>
        </p:nvSpPr>
        <p:spPr bwMode="auto">
          <a:xfrm>
            <a:off x="2498725" y="5835650"/>
            <a:ext cx="492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l-GR" sz="1400" dirty="0">
                <a:solidFill>
                  <a:srgbClr val="000000"/>
                </a:solidFill>
                <a:latin typeface="Bookman" charset="0"/>
              </a:rPr>
              <a:t> </a:t>
            </a:r>
            <a:endParaRPr lang="el-GR" sz="1800" dirty="0"/>
          </a:p>
        </p:txBody>
      </p:sp>
      <p:sp>
        <p:nvSpPr>
          <p:cNvPr id="23560" name="Rectangle 154"/>
          <p:cNvSpPr>
            <a:spLocks noChangeArrowheads="1"/>
          </p:cNvSpPr>
          <p:nvPr/>
        </p:nvSpPr>
        <p:spPr bwMode="auto">
          <a:xfrm>
            <a:off x="3124200" y="5835650"/>
            <a:ext cx="492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l-GR" sz="1400" dirty="0">
                <a:solidFill>
                  <a:srgbClr val="000000"/>
                </a:solidFill>
                <a:latin typeface="Bookman" charset="0"/>
              </a:rPr>
              <a:t> </a:t>
            </a:r>
            <a:endParaRPr lang="el-GR" sz="1800" dirty="0"/>
          </a:p>
        </p:txBody>
      </p:sp>
      <p:sp>
        <p:nvSpPr>
          <p:cNvPr id="23561" name="Rectangle 155"/>
          <p:cNvSpPr>
            <a:spLocks noChangeArrowheads="1"/>
          </p:cNvSpPr>
          <p:nvPr/>
        </p:nvSpPr>
        <p:spPr bwMode="auto">
          <a:xfrm>
            <a:off x="3352800" y="5835650"/>
            <a:ext cx="492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l-GR" sz="1400" dirty="0">
                <a:solidFill>
                  <a:srgbClr val="000000"/>
                </a:solidFill>
                <a:latin typeface="Bookman" charset="0"/>
              </a:rPr>
              <a:t> </a:t>
            </a:r>
            <a:endParaRPr lang="el-GR" sz="1800" dirty="0"/>
          </a:p>
        </p:txBody>
      </p:sp>
      <p:sp>
        <p:nvSpPr>
          <p:cNvPr id="23562" name="Rectangle 156"/>
          <p:cNvSpPr>
            <a:spLocks noChangeArrowheads="1"/>
          </p:cNvSpPr>
          <p:nvPr/>
        </p:nvSpPr>
        <p:spPr bwMode="auto">
          <a:xfrm>
            <a:off x="3703638" y="5835650"/>
            <a:ext cx="492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l-GR" sz="1400" dirty="0">
                <a:solidFill>
                  <a:srgbClr val="000000"/>
                </a:solidFill>
                <a:latin typeface="Bookman" charset="0"/>
              </a:rPr>
              <a:t> </a:t>
            </a:r>
            <a:endParaRPr lang="el-GR" sz="1800" dirty="0"/>
          </a:p>
        </p:txBody>
      </p:sp>
      <p:sp>
        <p:nvSpPr>
          <p:cNvPr id="23563" name="Rectangle 157"/>
          <p:cNvSpPr>
            <a:spLocks noChangeArrowheads="1"/>
          </p:cNvSpPr>
          <p:nvPr/>
        </p:nvSpPr>
        <p:spPr bwMode="auto">
          <a:xfrm>
            <a:off x="3994150" y="5835650"/>
            <a:ext cx="492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l-GR" sz="1400" dirty="0">
                <a:solidFill>
                  <a:srgbClr val="000000"/>
                </a:solidFill>
                <a:latin typeface="Bookman" charset="0"/>
              </a:rPr>
              <a:t> </a:t>
            </a:r>
            <a:endParaRPr lang="el-GR" sz="1800" dirty="0"/>
          </a:p>
        </p:txBody>
      </p:sp>
      <p:sp>
        <p:nvSpPr>
          <p:cNvPr id="23564" name="Rectangle 159"/>
          <p:cNvSpPr>
            <a:spLocks noChangeArrowheads="1"/>
          </p:cNvSpPr>
          <p:nvPr/>
        </p:nvSpPr>
        <p:spPr bwMode="auto">
          <a:xfrm>
            <a:off x="5595938" y="5835650"/>
            <a:ext cx="492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l-GR" sz="1400" dirty="0">
                <a:solidFill>
                  <a:srgbClr val="000000"/>
                </a:solidFill>
                <a:latin typeface="Bookman" charset="0"/>
              </a:rPr>
              <a:t> </a:t>
            </a:r>
            <a:endParaRPr lang="el-GR" sz="1800" dirty="0"/>
          </a:p>
        </p:txBody>
      </p:sp>
      <p:sp>
        <p:nvSpPr>
          <p:cNvPr id="23565" name="Rectangle 160"/>
          <p:cNvSpPr>
            <a:spLocks noChangeArrowheads="1"/>
          </p:cNvSpPr>
          <p:nvPr/>
        </p:nvSpPr>
        <p:spPr bwMode="auto">
          <a:xfrm>
            <a:off x="5764213" y="5835650"/>
            <a:ext cx="492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l-GR" sz="1400" dirty="0">
                <a:solidFill>
                  <a:srgbClr val="000000"/>
                </a:solidFill>
                <a:latin typeface="Bookman" charset="0"/>
              </a:rPr>
              <a:t> </a:t>
            </a:r>
            <a:endParaRPr lang="el-GR" sz="1800" dirty="0"/>
          </a:p>
        </p:txBody>
      </p:sp>
      <p:sp>
        <p:nvSpPr>
          <p:cNvPr id="23566" name="Rectangle 161"/>
          <p:cNvSpPr>
            <a:spLocks noChangeArrowheads="1"/>
          </p:cNvSpPr>
          <p:nvPr/>
        </p:nvSpPr>
        <p:spPr bwMode="auto">
          <a:xfrm>
            <a:off x="6129338" y="5835650"/>
            <a:ext cx="492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l-GR" sz="1400" dirty="0">
                <a:solidFill>
                  <a:srgbClr val="000000"/>
                </a:solidFill>
                <a:latin typeface="Bookman" charset="0"/>
              </a:rPr>
              <a:t> </a:t>
            </a:r>
            <a:endParaRPr lang="el-GR" sz="1800" dirty="0"/>
          </a:p>
        </p:txBody>
      </p:sp>
      <p:sp>
        <p:nvSpPr>
          <p:cNvPr id="23567" name="Rectangle 162"/>
          <p:cNvSpPr>
            <a:spLocks noChangeArrowheads="1"/>
          </p:cNvSpPr>
          <p:nvPr/>
        </p:nvSpPr>
        <p:spPr bwMode="auto">
          <a:xfrm>
            <a:off x="6953250" y="5835650"/>
            <a:ext cx="492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l-GR" sz="1400" dirty="0">
                <a:solidFill>
                  <a:srgbClr val="000000"/>
                </a:solidFill>
                <a:latin typeface="Bookman" charset="0"/>
              </a:rPr>
              <a:t> </a:t>
            </a:r>
            <a:endParaRPr lang="el-GR" sz="1800" dirty="0"/>
          </a:p>
        </p:txBody>
      </p:sp>
      <p:grpSp>
        <p:nvGrpSpPr>
          <p:cNvPr id="2" name="Group 163"/>
          <p:cNvGrpSpPr>
            <a:grpSpLocks/>
          </p:cNvGrpSpPr>
          <p:nvPr/>
        </p:nvGrpSpPr>
        <p:grpSpPr bwMode="auto">
          <a:xfrm>
            <a:off x="539750" y="836613"/>
            <a:ext cx="5715000" cy="5638800"/>
            <a:chOff x="144" y="624"/>
            <a:chExt cx="3600" cy="3552"/>
          </a:xfrm>
        </p:grpSpPr>
        <p:sp>
          <p:nvSpPr>
            <p:cNvPr id="83108" name="Text Box 164"/>
            <p:cNvSpPr txBox="1">
              <a:spLocks noChangeArrowheads="1"/>
            </p:cNvSpPr>
            <p:nvPr/>
          </p:nvSpPr>
          <p:spPr bwMode="auto">
            <a:xfrm>
              <a:off x="3324" y="2400"/>
              <a:ext cx="42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dirty="0">
                  <a:cs typeface="Times New Roman" pitchFamily="18" charset="0"/>
                </a:rPr>
                <a:t>V</a:t>
              </a:r>
              <a:endParaRPr lang="en-US" sz="2400" baseline="-25000" dirty="0">
                <a:cs typeface="Times New Roman" pitchFamily="18" charset="0"/>
              </a:endParaRPr>
            </a:p>
          </p:txBody>
        </p:sp>
        <p:sp>
          <p:nvSpPr>
            <p:cNvPr id="83109" name="Text Box 165"/>
            <p:cNvSpPr txBox="1">
              <a:spLocks noChangeArrowheads="1"/>
            </p:cNvSpPr>
            <p:nvPr/>
          </p:nvSpPr>
          <p:spPr bwMode="auto">
            <a:xfrm>
              <a:off x="1488" y="624"/>
              <a:ext cx="323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dirty="0">
                  <a:cs typeface="Times New Roman" pitchFamily="18" charset="0"/>
                </a:rPr>
                <a:t>i</a:t>
              </a:r>
              <a:r>
                <a:rPr lang="en-US" sz="2400" baseline="-25000" dirty="0">
                  <a:cs typeface="Times New Roman" pitchFamily="18" charset="0"/>
                </a:rPr>
                <a:t>D</a:t>
              </a:r>
            </a:p>
          </p:txBody>
        </p:sp>
        <p:sp>
          <p:nvSpPr>
            <p:cNvPr id="83110" name="Text Box 166"/>
            <p:cNvSpPr txBox="1">
              <a:spLocks noChangeArrowheads="1"/>
            </p:cNvSpPr>
            <p:nvPr/>
          </p:nvSpPr>
          <p:spPr bwMode="auto">
            <a:xfrm>
              <a:off x="1811" y="720"/>
              <a:ext cx="493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600" dirty="0">
                  <a:cs typeface="Times New Roman" pitchFamily="18" charset="0"/>
                </a:rPr>
                <a:t>(mA)</a:t>
              </a:r>
            </a:p>
          </p:txBody>
        </p:sp>
        <p:sp>
          <p:nvSpPr>
            <p:cNvPr id="83111" name="Text Box 167"/>
            <p:cNvSpPr txBox="1">
              <a:spLocks noChangeArrowheads="1"/>
            </p:cNvSpPr>
            <p:nvPr/>
          </p:nvSpPr>
          <p:spPr bwMode="auto">
            <a:xfrm>
              <a:off x="1780" y="3888"/>
              <a:ext cx="42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600" dirty="0">
                  <a:cs typeface="Times New Roman" pitchFamily="18" charset="0"/>
                </a:rPr>
                <a:t>(nA)</a:t>
              </a:r>
            </a:p>
          </p:txBody>
        </p:sp>
        <p:sp>
          <p:nvSpPr>
            <p:cNvPr id="23574" name="Line 168"/>
            <p:cNvSpPr>
              <a:spLocks noChangeShapeType="1"/>
            </p:cNvSpPr>
            <p:nvPr/>
          </p:nvSpPr>
          <p:spPr bwMode="auto">
            <a:xfrm flipV="1">
              <a:off x="1811" y="672"/>
              <a:ext cx="0" cy="1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l-GR" dirty="0"/>
            </a:p>
          </p:txBody>
        </p:sp>
        <p:sp>
          <p:nvSpPr>
            <p:cNvPr id="23575" name="Line 169"/>
            <p:cNvSpPr>
              <a:spLocks noChangeShapeType="1"/>
            </p:cNvSpPr>
            <p:nvPr/>
          </p:nvSpPr>
          <p:spPr bwMode="auto">
            <a:xfrm>
              <a:off x="1811" y="3360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l-GR" dirty="0"/>
            </a:p>
          </p:txBody>
        </p:sp>
        <p:sp>
          <p:nvSpPr>
            <p:cNvPr id="23576" name="Line 170"/>
            <p:cNvSpPr>
              <a:spLocks noChangeShapeType="1"/>
            </p:cNvSpPr>
            <p:nvPr/>
          </p:nvSpPr>
          <p:spPr bwMode="auto">
            <a:xfrm>
              <a:off x="1811" y="2352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l-GR" dirty="0"/>
            </a:p>
          </p:txBody>
        </p:sp>
        <p:sp>
          <p:nvSpPr>
            <p:cNvPr id="23577" name="Freeform 171"/>
            <p:cNvSpPr>
              <a:spLocks/>
            </p:cNvSpPr>
            <p:nvPr/>
          </p:nvSpPr>
          <p:spPr bwMode="auto">
            <a:xfrm>
              <a:off x="1718" y="3168"/>
              <a:ext cx="193" cy="75"/>
            </a:xfrm>
            <a:custGeom>
              <a:avLst/>
              <a:gdLst>
                <a:gd name="T0" fmla="*/ 0 w 300"/>
                <a:gd name="T1" fmla="*/ 0 h 75"/>
                <a:gd name="T2" fmla="*/ 63 w 300"/>
                <a:gd name="T3" fmla="*/ 57 h 75"/>
                <a:gd name="T4" fmla="*/ 225 w 300"/>
                <a:gd name="T5" fmla="*/ 9 h 75"/>
                <a:gd name="T6" fmla="*/ 300 w 30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0"/>
                <a:gd name="T13" fmla="*/ 0 h 75"/>
                <a:gd name="T14" fmla="*/ 300 w 30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0" h="75">
                  <a:moveTo>
                    <a:pt x="0" y="0"/>
                  </a:moveTo>
                  <a:cubicBezTo>
                    <a:pt x="10" y="9"/>
                    <a:pt x="26" y="56"/>
                    <a:pt x="63" y="57"/>
                  </a:cubicBezTo>
                  <a:cubicBezTo>
                    <a:pt x="100" y="58"/>
                    <a:pt x="186" y="6"/>
                    <a:pt x="225" y="9"/>
                  </a:cubicBezTo>
                  <a:cubicBezTo>
                    <a:pt x="264" y="12"/>
                    <a:pt x="285" y="61"/>
                    <a:pt x="300" y="75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endParaRPr lang="el-GR" dirty="0"/>
            </a:p>
          </p:txBody>
        </p:sp>
        <p:sp>
          <p:nvSpPr>
            <p:cNvPr id="23578" name="Freeform 172"/>
            <p:cNvSpPr>
              <a:spLocks/>
            </p:cNvSpPr>
            <p:nvPr/>
          </p:nvSpPr>
          <p:spPr bwMode="auto">
            <a:xfrm>
              <a:off x="1718" y="3312"/>
              <a:ext cx="193" cy="75"/>
            </a:xfrm>
            <a:custGeom>
              <a:avLst/>
              <a:gdLst>
                <a:gd name="T0" fmla="*/ 0 w 300"/>
                <a:gd name="T1" fmla="*/ 0 h 75"/>
                <a:gd name="T2" fmla="*/ 63 w 300"/>
                <a:gd name="T3" fmla="*/ 57 h 75"/>
                <a:gd name="T4" fmla="*/ 225 w 300"/>
                <a:gd name="T5" fmla="*/ 9 h 75"/>
                <a:gd name="T6" fmla="*/ 300 w 30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0"/>
                <a:gd name="T13" fmla="*/ 0 h 75"/>
                <a:gd name="T14" fmla="*/ 300 w 30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0" h="75">
                  <a:moveTo>
                    <a:pt x="0" y="0"/>
                  </a:moveTo>
                  <a:cubicBezTo>
                    <a:pt x="10" y="9"/>
                    <a:pt x="26" y="56"/>
                    <a:pt x="63" y="57"/>
                  </a:cubicBezTo>
                  <a:cubicBezTo>
                    <a:pt x="100" y="58"/>
                    <a:pt x="186" y="6"/>
                    <a:pt x="225" y="9"/>
                  </a:cubicBezTo>
                  <a:cubicBezTo>
                    <a:pt x="264" y="12"/>
                    <a:pt x="285" y="61"/>
                    <a:pt x="300" y="75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endParaRPr lang="el-GR" dirty="0"/>
            </a:p>
          </p:txBody>
        </p:sp>
        <p:sp>
          <p:nvSpPr>
            <p:cNvPr id="23579" name="Freeform 173"/>
            <p:cNvSpPr>
              <a:spLocks/>
            </p:cNvSpPr>
            <p:nvPr/>
          </p:nvSpPr>
          <p:spPr bwMode="auto">
            <a:xfrm>
              <a:off x="298" y="3024"/>
              <a:ext cx="193" cy="75"/>
            </a:xfrm>
            <a:custGeom>
              <a:avLst/>
              <a:gdLst>
                <a:gd name="T0" fmla="*/ 0 w 300"/>
                <a:gd name="T1" fmla="*/ 0 h 75"/>
                <a:gd name="T2" fmla="*/ 63 w 300"/>
                <a:gd name="T3" fmla="*/ 57 h 75"/>
                <a:gd name="T4" fmla="*/ 225 w 300"/>
                <a:gd name="T5" fmla="*/ 9 h 75"/>
                <a:gd name="T6" fmla="*/ 300 w 30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0"/>
                <a:gd name="T13" fmla="*/ 0 h 75"/>
                <a:gd name="T14" fmla="*/ 300 w 30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0" h="75">
                  <a:moveTo>
                    <a:pt x="0" y="0"/>
                  </a:moveTo>
                  <a:cubicBezTo>
                    <a:pt x="10" y="9"/>
                    <a:pt x="26" y="56"/>
                    <a:pt x="63" y="57"/>
                  </a:cubicBezTo>
                  <a:cubicBezTo>
                    <a:pt x="100" y="58"/>
                    <a:pt x="186" y="6"/>
                    <a:pt x="225" y="9"/>
                  </a:cubicBezTo>
                  <a:cubicBezTo>
                    <a:pt x="264" y="12"/>
                    <a:pt x="285" y="61"/>
                    <a:pt x="300" y="75"/>
                  </a:cubicBezTo>
                </a:path>
              </a:pathLst>
            </a:custGeom>
            <a:noFill/>
            <a:ln w="38100" cap="flat" cmpd="sng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endParaRPr lang="el-GR" dirty="0"/>
            </a:p>
          </p:txBody>
        </p:sp>
        <p:sp>
          <p:nvSpPr>
            <p:cNvPr id="23580" name="Freeform 174"/>
            <p:cNvSpPr>
              <a:spLocks/>
            </p:cNvSpPr>
            <p:nvPr/>
          </p:nvSpPr>
          <p:spPr bwMode="auto">
            <a:xfrm>
              <a:off x="298" y="3168"/>
              <a:ext cx="193" cy="75"/>
            </a:xfrm>
            <a:custGeom>
              <a:avLst/>
              <a:gdLst>
                <a:gd name="T0" fmla="*/ 0 w 300"/>
                <a:gd name="T1" fmla="*/ 0 h 75"/>
                <a:gd name="T2" fmla="*/ 63 w 300"/>
                <a:gd name="T3" fmla="*/ 57 h 75"/>
                <a:gd name="T4" fmla="*/ 225 w 300"/>
                <a:gd name="T5" fmla="*/ 9 h 75"/>
                <a:gd name="T6" fmla="*/ 300 w 30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0"/>
                <a:gd name="T13" fmla="*/ 0 h 75"/>
                <a:gd name="T14" fmla="*/ 300 w 30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0" h="75">
                  <a:moveTo>
                    <a:pt x="0" y="0"/>
                  </a:moveTo>
                  <a:cubicBezTo>
                    <a:pt x="10" y="9"/>
                    <a:pt x="26" y="56"/>
                    <a:pt x="63" y="57"/>
                  </a:cubicBezTo>
                  <a:cubicBezTo>
                    <a:pt x="100" y="58"/>
                    <a:pt x="186" y="6"/>
                    <a:pt x="225" y="9"/>
                  </a:cubicBezTo>
                  <a:cubicBezTo>
                    <a:pt x="264" y="12"/>
                    <a:pt x="285" y="61"/>
                    <a:pt x="300" y="75"/>
                  </a:cubicBezTo>
                </a:path>
              </a:pathLst>
            </a:custGeom>
            <a:noFill/>
            <a:ln w="38100" cap="flat" cmpd="sng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endParaRPr lang="el-GR" dirty="0"/>
            </a:p>
          </p:txBody>
        </p:sp>
        <p:sp>
          <p:nvSpPr>
            <p:cNvPr id="23581" name="Freeform 175"/>
            <p:cNvSpPr>
              <a:spLocks/>
            </p:cNvSpPr>
            <p:nvPr/>
          </p:nvSpPr>
          <p:spPr bwMode="auto">
            <a:xfrm rot="5400000">
              <a:off x="828" y="2422"/>
              <a:ext cx="300" cy="63"/>
            </a:xfrm>
            <a:custGeom>
              <a:avLst/>
              <a:gdLst>
                <a:gd name="T0" fmla="*/ 0 w 300"/>
                <a:gd name="T1" fmla="*/ 0 h 75"/>
                <a:gd name="T2" fmla="*/ 63 w 300"/>
                <a:gd name="T3" fmla="*/ 57 h 75"/>
                <a:gd name="T4" fmla="*/ 225 w 300"/>
                <a:gd name="T5" fmla="*/ 9 h 75"/>
                <a:gd name="T6" fmla="*/ 300 w 30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0"/>
                <a:gd name="T13" fmla="*/ 0 h 75"/>
                <a:gd name="T14" fmla="*/ 300 w 30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0" h="75">
                  <a:moveTo>
                    <a:pt x="0" y="0"/>
                  </a:moveTo>
                  <a:cubicBezTo>
                    <a:pt x="10" y="9"/>
                    <a:pt x="26" y="56"/>
                    <a:pt x="63" y="57"/>
                  </a:cubicBezTo>
                  <a:cubicBezTo>
                    <a:pt x="100" y="58"/>
                    <a:pt x="186" y="6"/>
                    <a:pt x="225" y="9"/>
                  </a:cubicBezTo>
                  <a:cubicBezTo>
                    <a:pt x="264" y="12"/>
                    <a:pt x="285" y="61"/>
                    <a:pt x="300" y="75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endParaRPr lang="el-GR" dirty="0"/>
            </a:p>
          </p:txBody>
        </p:sp>
        <p:sp>
          <p:nvSpPr>
            <p:cNvPr id="23582" name="Freeform 176"/>
            <p:cNvSpPr>
              <a:spLocks/>
            </p:cNvSpPr>
            <p:nvPr/>
          </p:nvSpPr>
          <p:spPr bwMode="auto">
            <a:xfrm rot="5400000">
              <a:off x="735" y="2423"/>
              <a:ext cx="300" cy="61"/>
            </a:xfrm>
            <a:custGeom>
              <a:avLst/>
              <a:gdLst>
                <a:gd name="T0" fmla="*/ 0 w 300"/>
                <a:gd name="T1" fmla="*/ 0 h 75"/>
                <a:gd name="T2" fmla="*/ 63 w 300"/>
                <a:gd name="T3" fmla="*/ 57 h 75"/>
                <a:gd name="T4" fmla="*/ 225 w 300"/>
                <a:gd name="T5" fmla="*/ 9 h 75"/>
                <a:gd name="T6" fmla="*/ 300 w 30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0"/>
                <a:gd name="T13" fmla="*/ 0 h 75"/>
                <a:gd name="T14" fmla="*/ 300 w 30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0" h="75">
                  <a:moveTo>
                    <a:pt x="0" y="0"/>
                  </a:moveTo>
                  <a:cubicBezTo>
                    <a:pt x="10" y="9"/>
                    <a:pt x="26" y="56"/>
                    <a:pt x="63" y="57"/>
                  </a:cubicBezTo>
                  <a:cubicBezTo>
                    <a:pt x="100" y="58"/>
                    <a:pt x="186" y="6"/>
                    <a:pt x="225" y="9"/>
                  </a:cubicBezTo>
                  <a:cubicBezTo>
                    <a:pt x="264" y="12"/>
                    <a:pt x="285" y="61"/>
                    <a:pt x="300" y="75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endParaRPr lang="el-GR" dirty="0"/>
            </a:p>
          </p:txBody>
        </p:sp>
        <p:sp>
          <p:nvSpPr>
            <p:cNvPr id="23583" name="Line 177"/>
            <p:cNvSpPr>
              <a:spLocks noChangeShapeType="1"/>
            </p:cNvSpPr>
            <p:nvPr/>
          </p:nvSpPr>
          <p:spPr bwMode="auto">
            <a:xfrm>
              <a:off x="1811" y="2400"/>
              <a:ext cx="16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l-GR" dirty="0"/>
            </a:p>
          </p:txBody>
        </p:sp>
        <p:sp>
          <p:nvSpPr>
            <p:cNvPr id="23584" name="Line 178"/>
            <p:cNvSpPr>
              <a:spLocks noChangeShapeType="1"/>
            </p:cNvSpPr>
            <p:nvPr/>
          </p:nvSpPr>
          <p:spPr bwMode="auto">
            <a:xfrm flipH="1">
              <a:off x="144" y="2400"/>
              <a:ext cx="7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l-GR" dirty="0"/>
            </a:p>
          </p:txBody>
        </p:sp>
        <p:sp>
          <p:nvSpPr>
            <p:cNvPr id="23585" name="Line 179"/>
            <p:cNvSpPr>
              <a:spLocks noChangeShapeType="1"/>
            </p:cNvSpPr>
            <p:nvPr/>
          </p:nvSpPr>
          <p:spPr bwMode="auto">
            <a:xfrm flipH="1">
              <a:off x="977" y="2400"/>
              <a:ext cx="8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l-GR" dirty="0"/>
            </a:p>
          </p:txBody>
        </p:sp>
        <p:sp>
          <p:nvSpPr>
            <p:cNvPr id="23586" name="Freeform 180"/>
            <p:cNvSpPr>
              <a:spLocks/>
            </p:cNvSpPr>
            <p:nvPr/>
          </p:nvSpPr>
          <p:spPr bwMode="auto">
            <a:xfrm>
              <a:off x="1813" y="676"/>
              <a:ext cx="1240" cy="1782"/>
            </a:xfrm>
            <a:custGeom>
              <a:avLst/>
              <a:gdLst>
                <a:gd name="T0" fmla="*/ 0 w 1928"/>
                <a:gd name="T1" fmla="*/ 1716 h 1782"/>
                <a:gd name="T2" fmla="*/ 680 w 1928"/>
                <a:gd name="T3" fmla="*/ 1716 h 1782"/>
                <a:gd name="T4" fmla="*/ 1640 w 1928"/>
                <a:gd name="T5" fmla="*/ 1496 h 1782"/>
                <a:gd name="T6" fmla="*/ 1928 w 1928"/>
                <a:gd name="T7" fmla="*/ 0 h 17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8"/>
                <a:gd name="T13" fmla="*/ 0 h 1782"/>
                <a:gd name="T14" fmla="*/ 1928 w 1928"/>
                <a:gd name="T15" fmla="*/ 1782 h 17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8" h="1782">
                  <a:moveTo>
                    <a:pt x="0" y="1716"/>
                  </a:moveTo>
                  <a:lnTo>
                    <a:pt x="680" y="1716"/>
                  </a:lnTo>
                  <a:cubicBezTo>
                    <a:pt x="953" y="1679"/>
                    <a:pt x="1432" y="1782"/>
                    <a:pt x="1640" y="1496"/>
                  </a:cubicBezTo>
                  <a:cubicBezTo>
                    <a:pt x="1851" y="1217"/>
                    <a:pt x="1868" y="312"/>
                    <a:pt x="1928" y="0"/>
                  </a:cubicBezTo>
                </a:path>
              </a:pathLst>
            </a:custGeom>
            <a:noFill/>
            <a:ln w="38100" cap="flat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endParaRPr lang="el-GR" dirty="0"/>
            </a:p>
          </p:txBody>
        </p:sp>
        <p:sp>
          <p:nvSpPr>
            <p:cNvPr id="23587" name="Line 181"/>
            <p:cNvSpPr>
              <a:spLocks noChangeShapeType="1"/>
            </p:cNvSpPr>
            <p:nvPr/>
          </p:nvSpPr>
          <p:spPr bwMode="auto">
            <a:xfrm flipH="1">
              <a:off x="1688" y="2400"/>
              <a:ext cx="123" cy="144"/>
            </a:xfrm>
            <a:prstGeom prst="line">
              <a:avLst/>
            </a:prstGeom>
            <a:noFill/>
            <a:ln w="38100">
              <a:solidFill>
                <a:srgbClr val="99CC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l-GR" dirty="0"/>
            </a:p>
          </p:txBody>
        </p:sp>
        <p:sp>
          <p:nvSpPr>
            <p:cNvPr id="23588" name="Freeform 182"/>
            <p:cNvSpPr>
              <a:spLocks/>
            </p:cNvSpPr>
            <p:nvPr/>
          </p:nvSpPr>
          <p:spPr bwMode="auto">
            <a:xfrm>
              <a:off x="998" y="2542"/>
              <a:ext cx="690" cy="2"/>
            </a:xfrm>
            <a:custGeom>
              <a:avLst/>
              <a:gdLst>
                <a:gd name="T0" fmla="*/ 1072 w 1072"/>
                <a:gd name="T1" fmla="*/ 2 h 2"/>
                <a:gd name="T2" fmla="*/ 0 w 1072"/>
                <a:gd name="T3" fmla="*/ 0 h 2"/>
                <a:gd name="T4" fmla="*/ 0 60000 65536"/>
                <a:gd name="T5" fmla="*/ 0 60000 65536"/>
                <a:gd name="T6" fmla="*/ 0 w 1072"/>
                <a:gd name="T7" fmla="*/ 0 h 2"/>
                <a:gd name="T8" fmla="*/ 1072 w 1072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72" h="2">
                  <a:moveTo>
                    <a:pt x="1072" y="2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endParaRPr lang="el-GR" dirty="0"/>
            </a:p>
          </p:txBody>
        </p:sp>
        <p:sp>
          <p:nvSpPr>
            <p:cNvPr id="23589" name="Freeform 183"/>
            <p:cNvSpPr>
              <a:spLocks/>
            </p:cNvSpPr>
            <p:nvPr/>
          </p:nvSpPr>
          <p:spPr bwMode="auto">
            <a:xfrm>
              <a:off x="421" y="2544"/>
              <a:ext cx="472" cy="1"/>
            </a:xfrm>
            <a:custGeom>
              <a:avLst/>
              <a:gdLst>
                <a:gd name="T0" fmla="*/ 732 w 732"/>
                <a:gd name="T1" fmla="*/ 0 h 1"/>
                <a:gd name="T2" fmla="*/ 0 w 732"/>
                <a:gd name="T3" fmla="*/ 1 h 1"/>
                <a:gd name="T4" fmla="*/ 0 60000 65536"/>
                <a:gd name="T5" fmla="*/ 0 60000 65536"/>
                <a:gd name="T6" fmla="*/ 0 w 732"/>
                <a:gd name="T7" fmla="*/ 0 h 1"/>
                <a:gd name="T8" fmla="*/ 732 w 7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2" h="1">
                  <a:moveTo>
                    <a:pt x="732" y="0"/>
                  </a:moveTo>
                  <a:lnTo>
                    <a:pt x="0" y="1"/>
                  </a:lnTo>
                </a:path>
              </a:pathLst>
            </a:custGeom>
            <a:noFill/>
            <a:ln w="38100" cap="flat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endParaRPr lang="el-GR" dirty="0"/>
            </a:p>
          </p:txBody>
        </p:sp>
        <p:sp>
          <p:nvSpPr>
            <p:cNvPr id="23590" name="Freeform 184"/>
            <p:cNvSpPr>
              <a:spLocks/>
            </p:cNvSpPr>
            <p:nvPr/>
          </p:nvSpPr>
          <p:spPr bwMode="auto">
            <a:xfrm>
              <a:off x="388" y="2541"/>
              <a:ext cx="54" cy="108"/>
            </a:xfrm>
            <a:custGeom>
              <a:avLst/>
              <a:gdLst>
                <a:gd name="T0" fmla="*/ 84 w 84"/>
                <a:gd name="T1" fmla="*/ 3 h 108"/>
                <a:gd name="T2" fmla="*/ 12 w 84"/>
                <a:gd name="T3" fmla="*/ 17 h 108"/>
                <a:gd name="T4" fmla="*/ 3 w 84"/>
                <a:gd name="T5" fmla="*/ 108 h 108"/>
                <a:gd name="T6" fmla="*/ 0 60000 65536"/>
                <a:gd name="T7" fmla="*/ 0 60000 65536"/>
                <a:gd name="T8" fmla="*/ 0 60000 65536"/>
                <a:gd name="T9" fmla="*/ 0 w 84"/>
                <a:gd name="T10" fmla="*/ 0 h 108"/>
                <a:gd name="T11" fmla="*/ 84 w 84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" h="108">
                  <a:moveTo>
                    <a:pt x="84" y="3"/>
                  </a:moveTo>
                  <a:cubicBezTo>
                    <a:pt x="72" y="5"/>
                    <a:pt x="25" y="0"/>
                    <a:pt x="12" y="17"/>
                  </a:cubicBezTo>
                  <a:cubicBezTo>
                    <a:pt x="0" y="33"/>
                    <a:pt x="5" y="89"/>
                    <a:pt x="3" y="108"/>
                  </a:cubicBezTo>
                </a:path>
              </a:pathLst>
            </a:custGeom>
            <a:noFill/>
            <a:ln w="38100" cap="flat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endParaRPr lang="el-GR" dirty="0"/>
            </a:p>
          </p:txBody>
        </p:sp>
        <p:sp>
          <p:nvSpPr>
            <p:cNvPr id="23591" name="Line 185"/>
            <p:cNvSpPr>
              <a:spLocks noChangeShapeType="1"/>
            </p:cNvSpPr>
            <p:nvPr/>
          </p:nvSpPr>
          <p:spPr bwMode="auto">
            <a:xfrm>
              <a:off x="391" y="2640"/>
              <a:ext cx="0" cy="432"/>
            </a:xfrm>
            <a:prstGeom prst="line">
              <a:avLst/>
            </a:prstGeom>
            <a:noFill/>
            <a:ln w="38100">
              <a:solidFill>
                <a:srgbClr val="99CC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l-GR" dirty="0"/>
            </a:p>
          </p:txBody>
        </p:sp>
        <p:sp>
          <p:nvSpPr>
            <p:cNvPr id="23592" name="Line 186"/>
            <p:cNvSpPr>
              <a:spLocks noChangeShapeType="1"/>
            </p:cNvSpPr>
            <p:nvPr/>
          </p:nvSpPr>
          <p:spPr bwMode="auto">
            <a:xfrm>
              <a:off x="391" y="3216"/>
              <a:ext cx="0" cy="816"/>
            </a:xfrm>
            <a:prstGeom prst="line">
              <a:avLst/>
            </a:prstGeom>
            <a:noFill/>
            <a:ln w="38100">
              <a:solidFill>
                <a:srgbClr val="99CC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l-GR" dirty="0"/>
            </a:p>
          </p:txBody>
        </p:sp>
        <p:sp>
          <p:nvSpPr>
            <p:cNvPr id="23593" name="Line 187"/>
            <p:cNvSpPr>
              <a:spLocks noChangeShapeType="1"/>
            </p:cNvSpPr>
            <p:nvPr/>
          </p:nvSpPr>
          <p:spPr bwMode="auto">
            <a:xfrm>
              <a:off x="391" y="230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l-GR" dirty="0"/>
            </a:p>
          </p:txBody>
        </p:sp>
        <p:sp>
          <p:nvSpPr>
            <p:cNvPr id="83132" name="Text Box 188"/>
            <p:cNvSpPr txBox="1">
              <a:spLocks noChangeArrowheads="1"/>
            </p:cNvSpPr>
            <p:nvPr/>
          </p:nvSpPr>
          <p:spPr bwMode="auto">
            <a:xfrm>
              <a:off x="236" y="2016"/>
              <a:ext cx="53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dirty="0">
                  <a:cs typeface="Times New Roman" pitchFamily="18" charset="0"/>
                </a:rPr>
                <a:t>V</a:t>
              </a:r>
              <a:r>
                <a:rPr lang="en-US" sz="2400" baseline="-25000" dirty="0">
                  <a:cs typeface="Times New Roman" pitchFamily="18" charset="0"/>
                </a:rPr>
                <a:t>BR</a:t>
              </a:r>
            </a:p>
          </p:txBody>
        </p:sp>
        <p:sp>
          <p:nvSpPr>
            <p:cNvPr id="23595" name="Line 189"/>
            <p:cNvSpPr>
              <a:spLocks noChangeShapeType="1"/>
            </p:cNvSpPr>
            <p:nvPr/>
          </p:nvSpPr>
          <p:spPr bwMode="auto">
            <a:xfrm>
              <a:off x="3076" y="230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l-GR" dirty="0"/>
            </a:p>
          </p:txBody>
        </p:sp>
        <p:sp>
          <p:nvSpPr>
            <p:cNvPr id="83134" name="Text Box 190"/>
            <p:cNvSpPr txBox="1">
              <a:spLocks noChangeArrowheads="1"/>
            </p:cNvSpPr>
            <p:nvPr/>
          </p:nvSpPr>
          <p:spPr bwMode="auto">
            <a:xfrm>
              <a:off x="2830" y="2448"/>
              <a:ext cx="434" cy="51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dirty="0">
                  <a:cs typeface="Times New Roman" pitchFamily="18" charset="0"/>
                </a:rPr>
                <a:t>~V</a:t>
              </a:r>
              <a:r>
                <a:rPr lang="en-US" sz="2400" baseline="-25000" dirty="0">
                  <a:cs typeface="Times New Roman" pitchFamily="18" charset="0"/>
                  <a:sym typeface="Symbol" pitchFamily="18" charset="2"/>
                </a:rPr>
                <a:t>0</a:t>
              </a:r>
              <a:endParaRPr lang="en-US" sz="2400" baseline="-25000" dirty="0">
                <a:cs typeface="Times New Roman" pitchFamily="18" charset="0"/>
              </a:endParaRPr>
            </a:p>
            <a:p>
              <a:pPr algn="ctr">
                <a:spcBef>
                  <a:spcPct val="50000"/>
                </a:spcBef>
                <a:defRPr/>
              </a:pPr>
              <a:endParaRPr lang="en-US" sz="2400" baseline="-25000" dirty="0">
                <a:cs typeface="Times New Roman" pitchFamily="18" charset="0"/>
              </a:endParaRPr>
            </a:p>
          </p:txBody>
        </p:sp>
        <p:sp>
          <p:nvSpPr>
            <p:cNvPr id="23597" name="Line 191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l-GR" dirty="0"/>
            </a:p>
          </p:txBody>
        </p:sp>
        <p:sp>
          <p:nvSpPr>
            <p:cNvPr id="23598" name="Line 192"/>
            <p:cNvSpPr>
              <a:spLocks noChangeShapeType="1"/>
            </p:cNvSpPr>
            <p:nvPr/>
          </p:nvSpPr>
          <p:spPr bwMode="auto">
            <a:xfrm>
              <a:off x="1440" y="2016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l-GR" dirty="0"/>
            </a:p>
          </p:txBody>
        </p:sp>
        <p:sp>
          <p:nvSpPr>
            <p:cNvPr id="83137" name="Text Box 193"/>
            <p:cNvSpPr txBox="1">
              <a:spLocks noChangeArrowheads="1"/>
            </p:cNvSpPr>
            <p:nvPr/>
          </p:nvSpPr>
          <p:spPr bwMode="auto">
            <a:xfrm>
              <a:off x="1296" y="1728"/>
              <a:ext cx="323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dirty="0">
                  <a:cs typeface="Times New Roman" pitchFamily="18" charset="0"/>
                </a:rPr>
                <a:t>I</a:t>
              </a:r>
              <a:r>
                <a:rPr lang="en-US" sz="2400" baseline="-25000" dirty="0">
                  <a:cs typeface="Times New Roman" pitchFamily="18" charset="0"/>
                </a:rPr>
                <a:t>S</a:t>
              </a:r>
            </a:p>
          </p:txBody>
        </p:sp>
      </p:grpSp>
      <p:sp>
        <p:nvSpPr>
          <p:cNvPr id="83138" name="Text Box 194"/>
          <p:cNvSpPr txBox="1">
            <a:spLocks noChangeArrowheads="1"/>
          </p:cNvSpPr>
          <p:nvPr/>
        </p:nvSpPr>
        <p:spPr bwMode="auto">
          <a:xfrm>
            <a:off x="6096000" y="1143000"/>
            <a:ext cx="3048000" cy="313932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  <a:buClr>
                <a:srgbClr val="FF0000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>
                <a:cs typeface="Times New Roman" pitchFamily="18" charset="0"/>
              </a:rPr>
              <a:t>V = </a:t>
            </a:r>
            <a:r>
              <a:rPr lang="el-GR" dirty="0">
                <a:cs typeface="Times New Roman" pitchFamily="18" charset="0"/>
              </a:rPr>
              <a:t>εφαρμοζόμενη τάση</a:t>
            </a:r>
            <a:endParaRPr lang="en-US" dirty="0">
              <a:cs typeface="Times New Roman" pitchFamily="18" charset="0"/>
            </a:endParaRPr>
          </a:p>
          <a:p>
            <a:pPr marL="285750" indent="-285750">
              <a:spcBef>
                <a:spcPct val="50000"/>
              </a:spcBef>
              <a:buClr>
                <a:srgbClr val="FF0000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>
                <a:cs typeface="Times New Roman" pitchFamily="18" charset="0"/>
              </a:rPr>
              <a:t>i</a:t>
            </a:r>
            <a:r>
              <a:rPr lang="en-US" baseline="-20000" dirty="0">
                <a:cs typeface="Times New Roman" pitchFamily="18" charset="0"/>
              </a:rPr>
              <a:t>D</a:t>
            </a:r>
            <a:r>
              <a:rPr lang="en-US" dirty="0">
                <a:cs typeface="Times New Roman" pitchFamily="18" charset="0"/>
              </a:rPr>
              <a:t> = </a:t>
            </a:r>
            <a:r>
              <a:rPr lang="el-GR" dirty="0">
                <a:cs typeface="Times New Roman" pitchFamily="18" charset="0"/>
              </a:rPr>
              <a:t>ρεύμα διαμέσου της διόδου</a:t>
            </a:r>
            <a:r>
              <a:rPr lang="en-US" dirty="0">
                <a:cs typeface="Times New Roman" pitchFamily="18" charset="0"/>
              </a:rPr>
              <a:t>.  i</a:t>
            </a:r>
            <a:r>
              <a:rPr lang="en-US" baseline="-20000" dirty="0">
                <a:cs typeface="Times New Roman" pitchFamily="18" charset="0"/>
              </a:rPr>
              <a:t>D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l-GR" dirty="0">
                <a:cs typeface="Times New Roman" pitchFamily="18" charset="0"/>
              </a:rPr>
              <a:t>&lt;0 για ανάστροφη πόλωση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l-GR" dirty="0">
                <a:cs typeface="Times New Roman" pitchFamily="18" charset="0"/>
              </a:rPr>
              <a:t>και </a:t>
            </a:r>
            <a:r>
              <a:rPr lang="en-US" dirty="0"/>
              <a:t>i</a:t>
            </a:r>
            <a:r>
              <a:rPr lang="en-US" baseline="-25000" dirty="0"/>
              <a:t>D</a:t>
            </a:r>
            <a:r>
              <a:rPr lang="el-GR" dirty="0"/>
              <a:t>&gt;0</a:t>
            </a:r>
            <a:r>
              <a:rPr lang="el-GR" dirty="0">
                <a:cs typeface="Times New Roman" pitchFamily="18" charset="0"/>
              </a:rPr>
              <a:t> για ορθή πόλωση</a:t>
            </a:r>
            <a:endParaRPr lang="en-US" dirty="0">
              <a:cs typeface="Times New Roman" pitchFamily="18" charset="0"/>
            </a:endParaRPr>
          </a:p>
          <a:p>
            <a:pPr marL="285750" indent="-285750">
              <a:spcBef>
                <a:spcPct val="50000"/>
              </a:spcBef>
              <a:buClr>
                <a:srgbClr val="FF0000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 err="1">
                <a:cs typeface="Times New Roman" pitchFamily="18" charset="0"/>
              </a:rPr>
              <a:t>i</a:t>
            </a:r>
            <a:r>
              <a:rPr lang="en-US" baseline="-25000" dirty="0" err="1">
                <a:cs typeface="Times New Roman" pitchFamily="18" charset="0"/>
              </a:rPr>
              <a:t>D</a:t>
            </a:r>
            <a:r>
              <a:rPr lang="en-US" dirty="0">
                <a:cs typeface="Times New Roman" pitchFamily="18" charset="0"/>
              </a:rPr>
              <a:t>=-I</a:t>
            </a:r>
            <a:r>
              <a:rPr lang="en-US" baseline="-25000" dirty="0">
                <a:cs typeface="Times New Roman" pitchFamily="18" charset="0"/>
              </a:rPr>
              <a:t>S</a:t>
            </a:r>
            <a:r>
              <a:rPr lang="en-US" dirty="0">
                <a:cs typeface="Times New Roman" pitchFamily="18" charset="0"/>
              </a:rPr>
              <a:t> =</a:t>
            </a:r>
            <a:r>
              <a:rPr lang="el-GR" dirty="0">
                <a:cs typeface="Times New Roman" pitchFamily="18" charset="0"/>
              </a:rPr>
              <a:t>ρεύμα ανάστροφης πόλωσης</a:t>
            </a:r>
            <a:endParaRPr lang="en-US" dirty="0">
              <a:cs typeface="Times New Roman" pitchFamily="18" charset="0"/>
            </a:endParaRPr>
          </a:p>
          <a:p>
            <a:pPr marL="285750" indent="-285750">
              <a:spcBef>
                <a:spcPct val="50000"/>
              </a:spcBef>
              <a:buClr>
                <a:srgbClr val="FF0000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>
                <a:cs typeface="Times New Roman" pitchFamily="18" charset="0"/>
              </a:rPr>
              <a:t>V</a:t>
            </a:r>
            <a:r>
              <a:rPr lang="en-US" baseline="-20000" dirty="0">
                <a:cs typeface="Times New Roman" pitchFamily="18" charset="0"/>
              </a:rPr>
              <a:t>BR</a:t>
            </a:r>
            <a:r>
              <a:rPr lang="en-US" dirty="0">
                <a:cs typeface="Times New Roman" pitchFamily="18" charset="0"/>
              </a:rPr>
              <a:t> = </a:t>
            </a:r>
            <a:r>
              <a:rPr lang="el-GR" dirty="0">
                <a:cs typeface="Times New Roman" pitchFamily="18" charset="0"/>
              </a:rPr>
              <a:t>τάση κατάρευσης</a:t>
            </a:r>
            <a:endParaRPr lang="en-US" dirty="0">
              <a:cs typeface="Times New Roman" pitchFamily="18" charset="0"/>
            </a:endParaRPr>
          </a:p>
          <a:p>
            <a:pPr marL="285750" indent="-285750">
              <a:spcBef>
                <a:spcPct val="50000"/>
              </a:spcBef>
              <a:buClr>
                <a:srgbClr val="FF0000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>
                <a:cs typeface="Times New Roman" pitchFamily="18" charset="0"/>
              </a:rPr>
              <a:t>V</a:t>
            </a:r>
            <a:r>
              <a:rPr lang="en-US" baseline="-25000" dirty="0">
                <a:cs typeface="Times New Roman" pitchFamily="18" charset="0"/>
                <a:sym typeface="Symbol" pitchFamily="18" charset="2"/>
              </a:rPr>
              <a:t>0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= </a:t>
            </a:r>
            <a:r>
              <a:rPr lang="el-GR" dirty="0">
                <a:cs typeface="Times New Roman" pitchFamily="18" charset="0"/>
                <a:sym typeface="Symbol" pitchFamily="18" charset="2"/>
              </a:rPr>
              <a:t>τάση αγωγής</a:t>
            </a:r>
            <a:endParaRPr lang="en-US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5194300" y="4556126"/>
            <a:ext cx="3194124" cy="1630362"/>
          </a:xfrm>
          <a:prstGeom prst="cloudCallout">
            <a:avLst>
              <a:gd name="adj1" fmla="val -174201"/>
              <a:gd name="adj2" fmla="val -28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/>
              <a:t>Καθώς αυξάνει η τάση, αυξάνει και το πεδίο και έρχεται η κατέρευση που είναι αρκετά απότομη.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Grp="1" noChangeArrowheads="1"/>
          </p:cNvSpPr>
          <p:nvPr>
            <p:ph type="ctrTitle"/>
          </p:nvPr>
        </p:nvSpPr>
        <p:spPr>
          <a:xfrm>
            <a:off x="323850" y="1929557"/>
            <a:ext cx="8229600" cy="2308324"/>
          </a:xfrm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ΚΕΦΑΛΑΙΟ 3</a:t>
            </a:r>
            <a:br>
              <a:rPr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</a:br>
            <a:br>
              <a:rPr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</a:br>
            <a:r>
              <a:rPr lang="el-GR" sz="3200" b="1" dirty="0" err="1">
                <a:solidFill>
                  <a:srgbClr val="FF0000"/>
                </a:solidFill>
                <a:latin typeface="+mn-lt"/>
              </a:rPr>
              <a:t>Φωτοδίοδοι</a:t>
            </a:r>
            <a:r>
              <a:rPr lang="el-GR" sz="3200" b="1" dirty="0">
                <a:solidFill>
                  <a:srgbClr val="FF0000"/>
                </a:solidFill>
                <a:latin typeface="+mn-lt"/>
              </a:rPr>
              <a:t>- Ηλιακά στοιχεία</a:t>
            </a:r>
            <a:br>
              <a:rPr lang="el-GR" sz="3200" b="1" dirty="0">
                <a:solidFill>
                  <a:srgbClr val="FF0000"/>
                </a:solidFill>
                <a:latin typeface="+mn-lt"/>
              </a:rPr>
            </a:br>
            <a:r>
              <a:rPr lang="el-GR" sz="3200" b="1" dirty="0">
                <a:solidFill>
                  <a:srgbClr val="FF0000"/>
                </a:solidFill>
                <a:latin typeface="+mn-lt"/>
              </a:rPr>
              <a:t>Δίοδοι φωτο-εκπομπής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914400" y="274638"/>
            <a:ext cx="2649538" cy="56197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l-GR" sz="3200" b="1" dirty="0">
                <a:solidFill>
                  <a:srgbClr val="FF0000"/>
                </a:solidFill>
              </a:rPr>
              <a:t>Φωτοδίοδοι</a:t>
            </a:r>
          </a:p>
        </p:txBody>
      </p:sp>
      <p:sp>
        <p:nvSpPr>
          <p:cNvPr id="1028" name="2 - Θέση περιεχομένου"/>
          <p:cNvSpPr>
            <a:spLocks noGrp="1"/>
          </p:cNvSpPr>
          <p:nvPr>
            <p:ph sz="quarter" idx="1"/>
          </p:nvPr>
        </p:nvSpPr>
        <p:spPr>
          <a:xfrm>
            <a:off x="251520" y="859398"/>
            <a:ext cx="8435975" cy="5038725"/>
          </a:xfrm>
        </p:spPr>
        <p:txBody>
          <a:bodyPr>
            <a:normAutofit/>
          </a:bodyPr>
          <a:lstStyle/>
          <a:p>
            <a:r>
              <a:rPr lang="el-GR" sz="2000" dirty="0"/>
              <a:t>Όταν μια επαφή p-n (ανάστροφα πολωμένη) φωτίζεται από το φως στη μία πλευρά, για παράδειγμα στην πλευρά p δημιουργούνται ζεύγη ηλεκτρονίων-οπών μέσω απορρόφησης της ενέργειας. </a:t>
            </a:r>
          </a:p>
          <a:p>
            <a:r>
              <a:rPr lang="el-GR" sz="2000" dirty="0"/>
              <a:t>Λόγω του μεγάλου εσωτερικού ηλεκτρικού πεδίου, τα ηλεκτρόνια και οι οπές που δημιουργούνται μέσα στην περιοχή απογύμνωσης επιταχύνονται σε αντίθετες κατευθύνσεις και μετατοπίζονται στις πλευρές n και p, αντίστοιχα. </a:t>
            </a:r>
          </a:p>
          <a:p>
            <a:r>
              <a:rPr lang="el-GR" sz="2000" dirty="0"/>
              <a:t>Η </a:t>
            </a:r>
            <a:r>
              <a:rPr lang="el-GR" sz="2000" dirty="0" err="1"/>
              <a:t>προκύπτουσα</a:t>
            </a:r>
            <a:r>
              <a:rPr lang="el-GR" sz="2000" dirty="0"/>
              <a:t> ροή ρεύματος είναι ανάλογη με την προσπίπτουσα οπτική ισχύ. Έτσι, μια ανάστροφα πολωμένη επαφή p-n λειτουργεί ως </a:t>
            </a:r>
            <a:r>
              <a:rPr lang="el-GR" sz="2000" dirty="0" err="1"/>
              <a:t>φωτοανιχνευτής</a:t>
            </a:r>
            <a:r>
              <a:rPr lang="el-GR" sz="2000" dirty="0"/>
              <a:t>. </a:t>
            </a:r>
          </a:p>
          <a:p>
            <a:endParaRPr lang="el-GR" sz="2000" dirty="0"/>
          </a:p>
          <a:p>
            <a:endParaRPr lang="el-GR" sz="2000" dirty="0"/>
          </a:p>
          <a:p>
            <a:endParaRPr lang="el-GR" sz="2000" dirty="0"/>
          </a:p>
          <a:p>
            <a:endParaRPr lang="el-GR" sz="2000" dirty="0"/>
          </a:p>
          <a:p>
            <a:endParaRPr lang="el-GR" sz="2000"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59678B2D-107D-468E-9E4C-1FDADBF6CA33}"/>
              </a:ext>
            </a:extLst>
          </p:cNvPr>
          <p:cNvSpPr/>
          <p:nvPr/>
        </p:nvSpPr>
        <p:spPr>
          <a:xfrm>
            <a:off x="6444208" y="0"/>
            <a:ext cx="2699792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l-GR" b="1" dirty="0"/>
              <a:t>Μετατροπή φωτεινού σήματος σε ηλεκτρικό.</a:t>
            </a:r>
            <a:endParaRPr lang="en-GB" b="1" dirty="0"/>
          </a:p>
        </p:txBody>
      </p:sp>
      <p:graphicFrame>
        <p:nvGraphicFramePr>
          <p:cNvPr id="6" name="Αντικείμενο 5">
            <a:extLst>
              <a:ext uri="{FF2B5EF4-FFF2-40B4-BE49-F238E27FC236}">
                <a16:creationId xmlns:a16="http://schemas.microsoft.com/office/drawing/2014/main" id="{494832AD-E2C5-4147-9418-9545B0E47E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677783"/>
              </p:ext>
            </p:extLst>
          </p:nvPr>
        </p:nvGraphicFramePr>
        <p:xfrm>
          <a:off x="2555776" y="4195762"/>
          <a:ext cx="56261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Image" r:id="rId3" imgW="5625360" imgH="2387160" progId="Photoshop.Image.13">
                  <p:embed/>
                </p:oleObj>
              </mc:Choice>
              <mc:Fallback>
                <p:oleObj name="Image" r:id="rId3" imgW="5625360" imgH="23871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776" y="4195762"/>
                        <a:ext cx="5626100" cy="238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1751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l-GR" sz="3200" b="1" dirty="0">
                <a:solidFill>
                  <a:srgbClr val="FF0000"/>
                </a:solidFill>
              </a:rPr>
              <a:t>Παραγωγή ισχύος από Ηλιακά Στοιχεία</a:t>
            </a:r>
          </a:p>
        </p:txBody>
      </p:sp>
      <p:sp>
        <p:nvSpPr>
          <p:cNvPr id="9219" name="2 - Θέση περιεχομένου"/>
          <p:cNvSpPr>
            <a:spLocks noGrp="1"/>
          </p:cNvSpPr>
          <p:nvPr>
            <p:ph sz="quarter" idx="1"/>
          </p:nvPr>
        </p:nvSpPr>
        <p:spPr>
          <a:xfrm>
            <a:off x="295956" y="943908"/>
            <a:ext cx="8435975" cy="5038725"/>
          </a:xfrm>
        </p:spPr>
        <p:txBody>
          <a:bodyPr/>
          <a:lstStyle/>
          <a:p>
            <a:r>
              <a:rPr lang="el-GR" sz="2000" b="1" dirty="0">
                <a:solidFill>
                  <a:srgbClr val="FF0000"/>
                </a:solidFill>
              </a:rPr>
              <a:t>Φωτοβολταϊκά</a:t>
            </a:r>
            <a:r>
              <a:rPr lang="el-GR" sz="2000" dirty="0"/>
              <a:t> είναι διατάξεις παραγωγής ηλεκτρικής ενέργειας με τη μετατροπή της σταθερής ηλιακής ακτινοβολίας σε συνεχές ηλεκτρικό ρεύμα χρησιμοποιώντας ημιαγωγούς.</a:t>
            </a:r>
          </a:p>
        </p:txBody>
      </p:sp>
      <p:grpSp>
        <p:nvGrpSpPr>
          <p:cNvPr id="3" name="3 - Ομάδα"/>
          <p:cNvGrpSpPr>
            <a:grpSpLocks/>
          </p:cNvGrpSpPr>
          <p:nvPr/>
        </p:nvGrpSpPr>
        <p:grpSpPr bwMode="auto">
          <a:xfrm>
            <a:off x="611188" y="2349500"/>
            <a:ext cx="1828800" cy="990600"/>
            <a:chOff x="611560" y="4076328"/>
            <a:chExt cx="1828800" cy="990600"/>
          </a:xfrm>
        </p:grpSpPr>
        <p:sp>
          <p:nvSpPr>
            <p:cNvPr id="9222" name="Line 34"/>
            <p:cNvSpPr>
              <a:spLocks noChangeShapeType="1"/>
            </p:cNvSpPr>
            <p:nvPr/>
          </p:nvSpPr>
          <p:spPr bwMode="auto">
            <a:xfrm>
              <a:off x="611560" y="4609728"/>
              <a:ext cx="6096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l-GR" dirty="0"/>
            </a:p>
          </p:txBody>
        </p:sp>
        <p:sp>
          <p:nvSpPr>
            <p:cNvPr id="9223" name="Line 35"/>
            <p:cNvSpPr>
              <a:spLocks noChangeShapeType="1"/>
            </p:cNvSpPr>
            <p:nvPr/>
          </p:nvSpPr>
          <p:spPr bwMode="auto">
            <a:xfrm>
              <a:off x="1221160" y="4304928"/>
              <a:ext cx="0" cy="6096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l-GR" dirty="0"/>
            </a:p>
          </p:txBody>
        </p:sp>
        <p:sp>
          <p:nvSpPr>
            <p:cNvPr id="9224" name="Line 36"/>
            <p:cNvSpPr>
              <a:spLocks noChangeShapeType="1"/>
            </p:cNvSpPr>
            <p:nvPr/>
          </p:nvSpPr>
          <p:spPr bwMode="auto">
            <a:xfrm>
              <a:off x="1221160" y="4304928"/>
              <a:ext cx="457200" cy="3048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l-GR" dirty="0"/>
            </a:p>
          </p:txBody>
        </p:sp>
        <p:sp>
          <p:nvSpPr>
            <p:cNvPr id="9225" name="Line 37"/>
            <p:cNvSpPr>
              <a:spLocks noChangeShapeType="1"/>
            </p:cNvSpPr>
            <p:nvPr/>
          </p:nvSpPr>
          <p:spPr bwMode="auto">
            <a:xfrm flipH="1">
              <a:off x="1221160" y="4609728"/>
              <a:ext cx="457200" cy="3048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l-GR" dirty="0"/>
            </a:p>
          </p:txBody>
        </p:sp>
        <p:sp>
          <p:nvSpPr>
            <p:cNvPr id="9226" name="Line 38"/>
            <p:cNvSpPr>
              <a:spLocks noChangeShapeType="1"/>
            </p:cNvSpPr>
            <p:nvPr/>
          </p:nvSpPr>
          <p:spPr bwMode="auto">
            <a:xfrm>
              <a:off x="1678360" y="4304928"/>
              <a:ext cx="0" cy="6096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l-GR" dirty="0"/>
            </a:p>
          </p:txBody>
        </p:sp>
        <p:sp>
          <p:nvSpPr>
            <p:cNvPr id="9227" name="Line 39"/>
            <p:cNvSpPr>
              <a:spLocks noChangeShapeType="1"/>
            </p:cNvSpPr>
            <p:nvPr/>
          </p:nvSpPr>
          <p:spPr bwMode="auto">
            <a:xfrm>
              <a:off x="1678360" y="4609728"/>
              <a:ext cx="7620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l-GR" dirty="0"/>
            </a:p>
          </p:txBody>
        </p:sp>
        <p:sp>
          <p:nvSpPr>
            <p:cNvPr id="9228" name="Oval 42"/>
            <p:cNvSpPr>
              <a:spLocks noChangeArrowheads="1"/>
            </p:cNvSpPr>
            <p:nvPr/>
          </p:nvSpPr>
          <p:spPr bwMode="auto">
            <a:xfrm>
              <a:off x="992560" y="4076328"/>
              <a:ext cx="1143000" cy="990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>
                <a:latin typeface="Cambria" pitchFamily="18" charset="0"/>
              </a:endParaRPr>
            </a:p>
          </p:txBody>
        </p:sp>
        <p:sp>
          <p:nvSpPr>
            <p:cNvPr id="12" name="Text Box 45"/>
            <p:cNvSpPr txBox="1">
              <a:spLocks noChangeArrowheads="1"/>
            </p:cNvSpPr>
            <p:nvPr/>
          </p:nvSpPr>
          <p:spPr bwMode="auto">
            <a:xfrm>
              <a:off x="1602160" y="4152528"/>
              <a:ext cx="533400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FF0000"/>
                  </a:solidFill>
                  <a:latin typeface="Times New Roman" pitchFamily="18" charset="0"/>
                  <a:cs typeface="+mn-cs"/>
                  <a:sym typeface="Symbol" pitchFamily="18" charset="2"/>
                </a:rPr>
                <a:t></a:t>
              </a:r>
              <a:r>
                <a:rPr lang="en-US" sz="2400" b="1" dirty="0">
                  <a:solidFill>
                    <a:srgbClr val="FF0000"/>
                  </a:solidFill>
                  <a:cs typeface="+mn-cs"/>
                </a:rPr>
                <a:t> </a:t>
              </a:r>
            </a:p>
          </p:txBody>
        </p:sp>
      </p:grpSp>
      <p:pic>
        <p:nvPicPr>
          <p:cNvPr id="9221" name="Picture 2" descr="http://www.alifragis.com.gr/products_img/pane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916835"/>
            <a:ext cx="5486400" cy="446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Ορθογώνιο 3"/>
          <p:cNvSpPr/>
          <p:nvPr/>
        </p:nvSpPr>
        <p:spPr>
          <a:xfrm>
            <a:off x="349931" y="3605768"/>
            <a:ext cx="29266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Με χρήση </a:t>
            </a:r>
            <a:r>
              <a:rPr lang="el-GR" u="sng" dirty="0"/>
              <a:t>ορθής πόλωσης</a:t>
            </a:r>
            <a:r>
              <a:rPr lang="el-GR" dirty="0"/>
              <a:t> το δυναμικό στην επαφή ελαττώνεται και αυξάνεται η διάχυση δημιουργώντας </a:t>
            </a:r>
            <a:r>
              <a:rPr lang="el-GR" dirty="0" err="1"/>
              <a:t>φωτορεύμα</a:t>
            </a:r>
            <a:r>
              <a:rPr lang="el-GR" dirty="0"/>
              <a:t> πάνω στο φορτίο (λάμπα στο σχήμα ή αντίσταση στον </a:t>
            </a:r>
            <a:r>
              <a:rPr lang="el-GR"/>
              <a:t>ηλιακό θερμοσίφωνα).</a:t>
            </a:r>
            <a:endParaRPr lang="el-G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80D041-EBA7-4AA0-B60B-68B7399D9F7F}" type="slidenum">
              <a:rPr lang="el-GR"/>
              <a:pPr>
                <a:defRPr/>
              </a:pPr>
              <a:t>3</a:t>
            </a:fld>
            <a:endParaRPr lang="el-GR" dirty="0"/>
          </a:p>
        </p:txBody>
      </p:sp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3460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l-GR" sz="3600" b="1" dirty="0">
                <a:solidFill>
                  <a:srgbClr val="FF0000"/>
                </a:solidFill>
                <a:latin typeface="+mn-lt"/>
              </a:rPr>
              <a:t>Δίοδος επαφής </a:t>
            </a:r>
            <a:r>
              <a:rPr lang="en-US" sz="3600" b="1" dirty="0">
                <a:solidFill>
                  <a:srgbClr val="FF0000"/>
                </a:solidFill>
                <a:latin typeface="+mn-lt"/>
              </a:rPr>
              <a:t>p-n</a:t>
            </a:r>
            <a:endParaRPr lang="el-GR" sz="3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>
          <a:xfrm>
            <a:off x="3492500" y="1052513"/>
            <a:ext cx="5194300" cy="554513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l-GR" sz="2000" dirty="0"/>
              <a:t>Συνενούμενες περιοχές από ημιαγωγό τύπου </a:t>
            </a:r>
            <a:r>
              <a:rPr lang="en-US" sz="2000" dirty="0"/>
              <a:t>p </a:t>
            </a:r>
            <a:r>
              <a:rPr lang="el-GR" sz="2000" dirty="0"/>
              <a:t>και τύπου </a:t>
            </a:r>
            <a:r>
              <a:rPr lang="en-US" sz="2000" dirty="0"/>
              <a:t>n.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l-GR" sz="2000" dirty="0"/>
          </a:p>
          <a:p>
            <a:pPr eaLnBrk="1" hangingPunct="1"/>
            <a:r>
              <a:rPr lang="el-GR" sz="2000" dirty="0"/>
              <a:t>Η δίοδος είναι στοιχείο με 2 ακροδέκτες.</a:t>
            </a:r>
          </a:p>
          <a:p>
            <a:pPr eaLnBrk="1" hangingPunct="1"/>
            <a:endParaRPr lang="el-GR" sz="2000" dirty="0"/>
          </a:p>
          <a:p>
            <a:pPr eaLnBrk="1" hangingPunct="1"/>
            <a:r>
              <a:rPr lang="en-US" sz="2000" dirty="0"/>
              <a:t>H </a:t>
            </a:r>
            <a:r>
              <a:rPr lang="el-GR" sz="2000" dirty="0"/>
              <a:t>δίοδος </a:t>
            </a:r>
            <a:r>
              <a:rPr lang="en-US" sz="2000" dirty="0"/>
              <a:t>p-n</a:t>
            </a:r>
            <a:r>
              <a:rPr lang="el-GR" sz="2000" dirty="0"/>
              <a:t> είναι ένα </a:t>
            </a:r>
            <a:r>
              <a:rPr lang="el-GR" sz="2000" i="1" dirty="0">
                <a:solidFill>
                  <a:srgbClr val="FF0000"/>
                </a:solidFill>
              </a:rPr>
              <a:t>μη γραμμικό στοιχείο</a:t>
            </a:r>
            <a:r>
              <a:rPr lang="el-GR" sz="2000" dirty="0"/>
              <a:t> (δηλ., </a:t>
            </a:r>
            <a:r>
              <a:rPr lang="en-US" sz="2000" dirty="0"/>
              <a:t>i-v </a:t>
            </a:r>
            <a:r>
              <a:rPr lang="el-GR" sz="2000" dirty="0"/>
              <a:t>χαρακτηριστική δεν είναι ευθεία)</a:t>
            </a:r>
          </a:p>
          <a:p>
            <a:pPr eaLnBrk="1" hangingPunct="1"/>
            <a:endParaRPr lang="el-GR" sz="2000" dirty="0"/>
          </a:p>
          <a:p>
            <a:pPr eaLnBrk="1" hangingPunct="1"/>
            <a:r>
              <a:rPr lang="el-GR" sz="2000" dirty="0"/>
              <a:t>Χρήση σε κυκλώματα ανόρθωσης τάσης, ψαλιδισμού, αλλά και για εκτέλεση βασικών λογικών πράξεων </a:t>
            </a:r>
            <a:r>
              <a:rPr lang="en-US" sz="2000" dirty="0"/>
              <a:t>AND </a:t>
            </a:r>
            <a:r>
              <a:rPr lang="el-GR" sz="2000" dirty="0"/>
              <a:t>και </a:t>
            </a:r>
            <a:r>
              <a:rPr lang="en-US" sz="2000" dirty="0"/>
              <a:t>OR</a:t>
            </a:r>
            <a:r>
              <a:rPr lang="el-GR" sz="2000" dirty="0"/>
              <a:t>.</a:t>
            </a:r>
          </a:p>
        </p:txBody>
      </p:sp>
      <p:pic>
        <p:nvPicPr>
          <p:cNvPr id="17413" name="Picture 7" descr="ANd9GcQ7r4QCZyWKyVaUze0apIYy0ldm2RcDeWICqNc3OPxL6DzVWHmOv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2781300"/>
            <a:ext cx="29591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9" descr="497-DO-201%2520SERI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1125538"/>
            <a:ext cx="1428750" cy="142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415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4010" y="1771521"/>
            <a:ext cx="3671912" cy="1565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95288" y="116632"/>
            <a:ext cx="8291512" cy="41751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l-GR" sz="2400" b="1">
                <a:solidFill>
                  <a:srgbClr val="FF0000"/>
                </a:solidFill>
              </a:rPr>
              <a:t>Δίοδοι φωτο-εκπομπής </a:t>
            </a:r>
            <a:r>
              <a:rPr lang="el-GR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LED</a:t>
            </a:r>
            <a:r>
              <a:rPr lang="el-GR" sz="2400" b="1" dirty="0">
                <a:solidFill>
                  <a:srgbClr val="FF0000"/>
                </a:solidFill>
              </a:rPr>
              <a:t>-</a:t>
            </a:r>
            <a:r>
              <a:rPr lang="en-US" sz="2400" b="1" dirty="0">
                <a:solidFill>
                  <a:srgbClr val="FF0000"/>
                </a:solidFill>
              </a:rPr>
              <a:t> Light-Emitting Diodes)</a:t>
            </a:r>
            <a:endParaRPr lang="el-GR" sz="2400" b="1" dirty="0">
              <a:solidFill>
                <a:srgbClr val="FF0000"/>
              </a:solidFill>
            </a:endParaRPr>
          </a:p>
        </p:txBody>
      </p:sp>
      <p:sp>
        <p:nvSpPr>
          <p:cNvPr id="10243" name="2 - Θέση περιεχομένου"/>
          <p:cNvSpPr>
            <a:spLocks noGrp="1"/>
          </p:cNvSpPr>
          <p:nvPr>
            <p:ph sz="quarter" idx="1"/>
          </p:nvPr>
        </p:nvSpPr>
        <p:spPr>
          <a:xfrm>
            <a:off x="250825" y="692150"/>
            <a:ext cx="8642350" cy="4572000"/>
          </a:xfrm>
        </p:spPr>
        <p:txBody>
          <a:bodyPr/>
          <a:lstStyle/>
          <a:p>
            <a:r>
              <a:rPr lang="el-GR" sz="2000" dirty="0"/>
              <a:t>Όταν ηλεκτρόνια και οπές επανασυνδέονται, απελευθερώνουν ενέργεια.</a:t>
            </a:r>
          </a:p>
          <a:p>
            <a:r>
              <a:rPr lang="el-GR" sz="2000" dirty="0"/>
              <a:t>Αυτή η ενέργεια συχνά απελευθερώνεται ως θερμότητα μέσα στον κρύσταλλο, αλλά </a:t>
            </a:r>
            <a:r>
              <a:rPr lang="el-GR" sz="2000" u="sng" dirty="0"/>
              <a:t>σε μερικά υλικά μετατρέπεται σε φως</a:t>
            </a:r>
            <a:r>
              <a:rPr lang="el-GR" sz="2000" dirty="0"/>
              <a:t>.</a:t>
            </a:r>
          </a:p>
          <a:p>
            <a:r>
              <a:rPr lang="el-GR" sz="2000" dirty="0"/>
              <a:t>Κατασκευάζονται </a:t>
            </a:r>
            <a:r>
              <a:rPr lang="fr-SN" sz="2000" dirty="0"/>
              <a:t>LED</a:t>
            </a:r>
            <a:r>
              <a:rPr lang="el-GR" sz="2000" dirty="0"/>
              <a:t> σε μεγάλη περιοχή μηκών κύματος.</a:t>
            </a:r>
          </a:p>
          <a:p>
            <a:r>
              <a:rPr lang="el-GR" sz="2000" dirty="0"/>
              <a:t>Το πλαστικό περίβλημα βοηθάει στην κατευθυντικότητα της δέσμης.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3644900"/>
            <a:ext cx="2305050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10" descr="f_01060d"/>
          <p:cNvPicPr>
            <a:picLocks noChangeAspect="1" noChangeArrowheads="1"/>
          </p:cNvPicPr>
          <p:nvPr/>
        </p:nvPicPr>
        <p:blipFill>
          <a:blip r:embed="rId4"/>
          <a:srcRect l="2756" t="22244" r="2756" b="22244"/>
          <a:stretch>
            <a:fillRect/>
          </a:stretch>
        </p:blipFill>
        <p:spPr bwMode="auto">
          <a:xfrm>
            <a:off x="4500563" y="5445125"/>
            <a:ext cx="4270375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Αντικείμενο 3">
            <a:extLst>
              <a:ext uri="{FF2B5EF4-FFF2-40B4-BE49-F238E27FC236}">
                <a16:creationId xmlns:a16="http://schemas.microsoft.com/office/drawing/2014/main" id="{DE2E4605-68F2-4A73-86E0-9EA20CA467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11232"/>
              </p:ext>
            </p:extLst>
          </p:nvPr>
        </p:nvGraphicFramePr>
        <p:xfrm>
          <a:off x="3870325" y="2708920"/>
          <a:ext cx="4900613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Image" r:id="rId5" imgW="4901400" imgH="2272680" progId="Photoshop.Image.13">
                  <p:embed/>
                </p:oleObj>
              </mc:Choice>
              <mc:Fallback>
                <p:oleObj name="Image" r:id="rId5" imgW="4901400" imgH="2272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70325" y="2708920"/>
                        <a:ext cx="4900613" cy="227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341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l-G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Συστήματα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</a:t>
            </a:r>
            <a:endParaRPr lang="el-G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412875"/>
            <a:ext cx="809942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519238"/>
            <a:ext cx="8351838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 txBox="1">
            <a:spLocks/>
          </p:cNvSpPr>
          <p:nvPr/>
        </p:nvSpPr>
        <p:spPr bwMode="auto">
          <a:xfrm>
            <a:off x="323850" y="1052513"/>
            <a:ext cx="8247063" cy="537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18288"/>
          <a:lstStyle/>
          <a:p>
            <a:pPr algn="just">
              <a:spcBef>
                <a:spcPct val="20000"/>
              </a:spcBef>
              <a:buClr>
                <a:srgbClr val="004E6D"/>
              </a:buClr>
              <a:buSzPct val="125000"/>
            </a:pPr>
            <a:r>
              <a:rPr lang="el-GR" sz="1600" dirty="0">
                <a:latin typeface="Cambria" pitchFamily="18" charset="0"/>
              </a:rPr>
              <a:t>Άλλες εφαρμογές των </a:t>
            </a:r>
            <a:r>
              <a:rPr lang="en-US" sz="1600" dirty="0">
                <a:latin typeface="Perpetua" pitchFamily="18" charset="0"/>
              </a:rPr>
              <a:t>LED </a:t>
            </a:r>
            <a:r>
              <a:rPr lang="el-GR" sz="1600" dirty="0">
                <a:latin typeface="Cambria" pitchFamily="18" charset="0"/>
              </a:rPr>
              <a:t>είναι</a:t>
            </a:r>
            <a:r>
              <a:rPr lang="en-US" sz="1600" dirty="0">
                <a:latin typeface="Perpetua" pitchFamily="18" charset="0"/>
              </a:rPr>
              <a:t>:</a:t>
            </a:r>
          </a:p>
          <a:p>
            <a:pPr algn="just">
              <a:spcBef>
                <a:spcPct val="20000"/>
              </a:spcBef>
              <a:buClr>
                <a:srgbClr val="004E6D"/>
              </a:buClr>
              <a:buSzPct val="125000"/>
            </a:pPr>
            <a:endParaRPr lang="en-US" sz="1600" dirty="0">
              <a:latin typeface="Perpetua" pitchFamily="18" charset="0"/>
            </a:endParaRPr>
          </a:p>
          <a:p>
            <a:pPr algn="just">
              <a:spcBef>
                <a:spcPct val="20000"/>
              </a:spcBef>
              <a:buClr>
                <a:srgbClr val="004E6D"/>
              </a:buClr>
              <a:buSzPct val="125000"/>
              <a:buFont typeface="Wingdings" pitchFamily="2" charset="2"/>
              <a:buChar char="ü"/>
            </a:pPr>
            <a:r>
              <a:rPr lang="el-GR" sz="1600" dirty="0">
                <a:latin typeface="Cambria" pitchFamily="18" charset="0"/>
              </a:rPr>
              <a:t>  Οθόνες μεγάλου μεγέθους</a:t>
            </a:r>
            <a:endParaRPr lang="en-US" sz="1600" dirty="0">
              <a:latin typeface="Perpetua" pitchFamily="18" charset="0"/>
            </a:endParaRPr>
          </a:p>
          <a:p>
            <a:pPr algn="just">
              <a:spcBef>
                <a:spcPct val="20000"/>
              </a:spcBef>
              <a:buClr>
                <a:srgbClr val="004E6D"/>
              </a:buClr>
              <a:buSzPct val="125000"/>
            </a:pPr>
            <a:endParaRPr lang="el-GR" sz="1600" dirty="0">
              <a:latin typeface="Cambria" pitchFamily="18" charset="0"/>
            </a:endParaRPr>
          </a:p>
          <a:p>
            <a:pPr algn="just">
              <a:spcBef>
                <a:spcPct val="20000"/>
              </a:spcBef>
              <a:buClr>
                <a:srgbClr val="004E6D"/>
              </a:buClr>
              <a:buSzPct val="125000"/>
              <a:buFont typeface="Wingdings" pitchFamily="2" charset="2"/>
              <a:buChar char="ü"/>
            </a:pPr>
            <a:r>
              <a:rPr lang="el-GR" sz="1600" dirty="0">
                <a:latin typeface="Cambria" pitchFamily="18" charset="0"/>
              </a:rPr>
              <a:t>  Φανάρια Κυκλοφορίας</a:t>
            </a:r>
          </a:p>
          <a:p>
            <a:pPr algn="just">
              <a:spcBef>
                <a:spcPct val="20000"/>
              </a:spcBef>
              <a:buClr>
                <a:srgbClr val="004E6D"/>
              </a:buClr>
              <a:buSzPct val="125000"/>
              <a:buFont typeface="Wingdings" pitchFamily="2" charset="2"/>
              <a:buChar char="ü"/>
            </a:pPr>
            <a:endParaRPr lang="el-GR" sz="1600" dirty="0">
              <a:latin typeface="Cambria" pitchFamily="18" charset="0"/>
            </a:endParaRPr>
          </a:p>
          <a:p>
            <a:pPr algn="just">
              <a:spcBef>
                <a:spcPct val="20000"/>
              </a:spcBef>
              <a:buClr>
                <a:srgbClr val="004E6D"/>
              </a:buClr>
              <a:buSzPct val="125000"/>
              <a:buFont typeface="Wingdings" pitchFamily="2" charset="2"/>
              <a:buChar char="ü"/>
            </a:pPr>
            <a:r>
              <a:rPr lang="el-GR" sz="1600" dirty="0">
                <a:latin typeface="Cambria" pitchFamily="18" charset="0"/>
              </a:rPr>
              <a:t>  Φώτα αυτοκινήτων</a:t>
            </a:r>
          </a:p>
          <a:p>
            <a:pPr algn="just">
              <a:spcBef>
                <a:spcPct val="20000"/>
              </a:spcBef>
              <a:buClr>
                <a:srgbClr val="004E6D"/>
              </a:buClr>
              <a:buSzPct val="125000"/>
              <a:buFont typeface="Wingdings" pitchFamily="2" charset="2"/>
              <a:buChar char="ü"/>
            </a:pPr>
            <a:endParaRPr lang="el-GR" sz="1600" dirty="0">
              <a:latin typeface="Cambria" pitchFamily="18" charset="0"/>
            </a:endParaRPr>
          </a:p>
          <a:p>
            <a:pPr algn="just">
              <a:spcBef>
                <a:spcPct val="20000"/>
              </a:spcBef>
              <a:buClr>
                <a:srgbClr val="004E6D"/>
              </a:buClr>
              <a:buSzPct val="125000"/>
              <a:buFont typeface="Wingdings" pitchFamily="2" charset="2"/>
              <a:buChar char="ü"/>
            </a:pPr>
            <a:r>
              <a:rPr lang="el-GR" sz="1600" dirty="0">
                <a:latin typeface="Cambria" pitchFamily="18" charset="0"/>
              </a:rPr>
              <a:t> </a:t>
            </a:r>
            <a:r>
              <a:rPr lang="en-US" sz="1600" dirty="0">
                <a:latin typeface="Perpetua" pitchFamily="18" charset="0"/>
              </a:rPr>
              <a:t> </a:t>
            </a:r>
            <a:r>
              <a:rPr lang="el-GR" sz="1600" dirty="0">
                <a:latin typeface="Cambria" pitchFamily="18" charset="0"/>
              </a:rPr>
              <a:t>Φωτισμός Χώρων</a:t>
            </a:r>
          </a:p>
          <a:p>
            <a:pPr algn="just">
              <a:spcBef>
                <a:spcPct val="20000"/>
              </a:spcBef>
              <a:buClr>
                <a:srgbClr val="004E6D"/>
              </a:buClr>
              <a:buSzPct val="125000"/>
              <a:buFont typeface="Wingdings" pitchFamily="2" charset="2"/>
              <a:buChar char="ü"/>
            </a:pPr>
            <a:endParaRPr lang="el-GR" sz="1600" dirty="0">
              <a:latin typeface="Cambria" pitchFamily="18" charset="0"/>
            </a:endParaRPr>
          </a:p>
          <a:p>
            <a:pPr algn="just">
              <a:spcBef>
                <a:spcPct val="20000"/>
              </a:spcBef>
              <a:buClr>
                <a:srgbClr val="004E6D"/>
              </a:buClr>
              <a:buSzPct val="125000"/>
              <a:buFont typeface="Wingdings" pitchFamily="2" charset="2"/>
              <a:buChar char="ü"/>
            </a:pPr>
            <a:r>
              <a:rPr lang="el-GR" sz="1600" dirty="0">
                <a:latin typeface="Cambria" pitchFamily="18" charset="0"/>
              </a:rPr>
              <a:t>  Τηλεχειριστήρια</a:t>
            </a:r>
          </a:p>
          <a:p>
            <a:pPr algn="just">
              <a:spcBef>
                <a:spcPct val="20000"/>
              </a:spcBef>
              <a:buClr>
                <a:srgbClr val="004E6D"/>
              </a:buClr>
              <a:buSzPct val="125000"/>
              <a:buFont typeface="Wingdings" pitchFamily="2" charset="2"/>
              <a:buChar char="ü"/>
            </a:pPr>
            <a:endParaRPr lang="el-GR" sz="1600" dirty="0">
              <a:latin typeface="Cambria" pitchFamily="18" charset="0"/>
            </a:endParaRPr>
          </a:p>
          <a:p>
            <a:pPr algn="just">
              <a:spcBef>
                <a:spcPct val="20000"/>
              </a:spcBef>
              <a:buClr>
                <a:srgbClr val="004E6D"/>
              </a:buClr>
              <a:buSzPct val="125000"/>
              <a:buFont typeface="Wingdings" pitchFamily="2" charset="2"/>
              <a:buChar char="ü"/>
            </a:pPr>
            <a:r>
              <a:rPr lang="el-GR" sz="1600" dirty="0">
                <a:latin typeface="Cambria" pitchFamily="18" charset="0"/>
              </a:rPr>
              <a:t>  Υπολογιστές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3528" y="188640"/>
            <a:ext cx="8286808" cy="642942"/>
          </a:xfrm>
          <a:prstGeom prst="rect">
            <a:avLst/>
          </a:prstGeom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lIns="0" tIns="0" rIns="18288" bIns="0" anchor="b">
            <a:scene3d>
              <a:camera prst="orthographicFront"/>
              <a:lightRig rig="threePt" dir="t"/>
            </a:scene3d>
            <a:sp3d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l-G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n-cs"/>
              </a:rPr>
              <a:t>Εφαρμογές των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n-cs"/>
              </a:rPr>
              <a:t>LED</a:t>
            </a:r>
            <a:endParaRPr lang="el-G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n-cs"/>
            </a:endParaRPr>
          </a:p>
        </p:txBody>
      </p:sp>
      <p:pic>
        <p:nvPicPr>
          <p:cNvPr id="13316" name="Picture 2" descr="C:\Users\user\Desktop\traffic_sign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188913"/>
            <a:ext cx="1571625" cy="377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9838" y="1196975"/>
            <a:ext cx="26955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84438" y="3860800"/>
            <a:ext cx="4630737" cy="255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C:\Users\user\Desktop\Verschiedene_LED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0850" y="2428875"/>
            <a:ext cx="57023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2411413" y="692150"/>
            <a:ext cx="2940050" cy="357188"/>
          </a:xfrm>
          <a:prstGeom prst="rect">
            <a:avLst/>
          </a:prstGeom>
        </p:spPr>
        <p:txBody>
          <a:bodyPr lIns="0" rIns="18288"/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defRPr/>
            </a:pPr>
            <a:r>
              <a:rPr lang="el-G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Διάφορα είδη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LED</a:t>
            </a:r>
            <a:endParaRPr lang="el-G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844DE3-E4E6-4F4F-9651-07A73A99C054}" type="slidenum">
              <a:rPr lang="el-GR"/>
              <a:pPr>
                <a:defRPr/>
              </a:pPr>
              <a:t>4</a:t>
            </a:fld>
            <a:endParaRPr lang="el-GR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05075" y="1031875"/>
            <a:ext cx="4102100" cy="1622425"/>
            <a:chOff x="1578" y="650"/>
            <a:chExt cx="2584" cy="1022"/>
          </a:xfrm>
        </p:grpSpPr>
        <p:sp>
          <p:nvSpPr>
            <p:cNvPr id="18440" name="Rectangle 4"/>
            <p:cNvSpPr>
              <a:spLocks noChangeArrowheads="1"/>
            </p:cNvSpPr>
            <p:nvPr/>
          </p:nvSpPr>
          <p:spPr bwMode="auto">
            <a:xfrm>
              <a:off x="1681" y="1588"/>
              <a:ext cx="7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41" name="Rectangle 5"/>
            <p:cNvSpPr>
              <a:spLocks noChangeArrowheads="1"/>
            </p:cNvSpPr>
            <p:nvPr/>
          </p:nvSpPr>
          <p:spPr bwMode="auto">
            <a:xfrm>
              <a:off x="4034" y="1588"/>
              <a:ext cx="7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42" name="Rectangle 6"/>
            <p:cNvSpPr>
              <a:spLocks noChangeArrowheads="1"/>
            </p:cNvSpPr>
            <p:nvPr/>
          </p:nvSpPr>
          <p:spPr bwMode="auto">
            <a:xfrm>
              <a:off x="1688" y="1588"/>
              <a:ext cx="2346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43" name="Freeform 7"/>
            <p:cNvSpPr>
              <a:spLocks/>
            </p:cNvSpPr>
            <p:nvPr/>
          </p:nvSpPr>
          <p:spPr bwMode="auto">
            <a:xfrm>
              <a:off x="2664" y="1064"/>
              <a:ext cx="1176" cy="200"/>
            </a:xfrm>
            <a:custGeom>
              <a:avLst/>
              <a:gdLst>
                <a:gd name="T0" fmla="*/ 0 w 1176"/>
                <a:gd name="T1" fmla="*/ 0 h 200"/>
                <a:gd name="T2" fmla="*/ 13 w 1176"/>
                <a:gd name="T3" fmla="*/ 116 h 200"/>
                <a:gd name="T4" fmla="*/ 32 w 1176"/>
                <a:gd name="T5" fmla="*/ 149 h 200"/>
                <a:gd name="T6" fmla="*/ 77 w 1176"/>
                <a:gd name="T7" fmla="*/ 174 h 200"/>
                <a:gd name="T8" fmla="*/ 246 w 1176"/>
                <a:gd name="T9" fmla="*/ 194 h 200"/>
                <a:gd name="T10" fmla="*/ 588 w 1176"/>
                <a:gd name="T11" fmla="*/ 200 h 200"/>
                <a:gd name="T12" fmla="*/ 924 w 1176"/>
                <a:gd name="T13" fmla="*/ 194 h 200"/>
                <a:gd name="T14" fmla="*/ 1099 w 1176"/>
                <a:gd name="T15" fmla="*/ 174 h 200"/>
                <a:gd name="T16" fmla="*/ 1144 w 1176"/>
                <a:gd name="T17" fmla="*/ 149 h 200"/>
                <a:gd name="T18" fmla="*/ 1164 w 1176"/>
                <a:gd name="T19" fmla="*/ 116 h 200"/>
                <a:gd name="T20" fmla="*/ 1176 w 1176"/>
                <a:gd name="T21" fmla="*/ 0 h 200"/>
                <a:gd name="T22" fmla="*/ 0 w 1176"/>
                <a:gd name="T23" fmla="*/ 0 h 2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76"/>
                <a:gd name="T37" fmla="*/ 0 h 200"/>
                <a:gd name="T38" fmla="*/ 1176 w 1176"/>
                <a:gd name="T39" fmla="*/ 200 h 2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76" h="200">
                  <a:moveTo>
                    <a:pt x="0" y="0"/>
                  </a:moveTo>
                  <a:lnTo>
                    <a:pt x="13" y="116"/>
                  </a:lnTo>
                  <a:lnTo>
                    <a:pt x="32" y="149"/>
                  </a:lnTo>
                  <a:lnTo>
                    <a:pt x="77" y="174"/>
                  </a:lnTo>
                  <a:lnTo>
                    <a:pt x="246" y="194"/>
                  </a:lnTo>
                  <a:lnTo>
                    <a:pt x="588" y="200"/>
                  </a:lnTo>
                  <a:lnTo>
                    <a:pt x="924" y="194"/>
                  </a:lnTo>
                  <a:lnTo>
                    <a:pt x="1099" y="174"/>
                  </a:lnTo>
                  <a:lnTo>
                    <a:pt x="1144" y="149"/>
                  </a:lnTo>
                  <a:lnTo>
                    <a:pt x="1164" y="116"/>
                  </a:lnTo>
                  <a:lnTo>
                    <a:pt x="1176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444" name="Rectangle 8"/>
            <p:cNvSpPr>
              <a:spLocks noChangeArrowheads="1"/>
            </p:cNvSpPr>
            <p:nvPr/>
          </p:nvSpPr>
          <p:spPr bwMode="auto">
            <a:xfrm>
              <a:off x="2657" y="1057"/>
              <a:ext cx="13" cy="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45" name="Freeform 9"/>
            <p:cNvSpPr>
              <a:spLocks/>
            </p:cNvSpPr>
            <p:nvPr/>
          </p:nvSpPr>
          <p:spPr bwMode="auto">
            <a:xfrm>
              <a:off x="2657" y="1064"/>
              <a:ext cx="1158" cy="207"/>
            </a:xfrm>
            <a:custGeom>
              <a:avLst/>
              <a:gdLst>
                <a:gd name="T0" fmla="*/ 13 w 1158"/>
                <a:gd name="T1" fmla="*/ 0 h 207"/>
                <a:gd name="T2" fmla="*/ 26 w 1158"/>
                <a:gd name="T3" fmla="*/ 116 h 207"/>
                <a:gd name="T4" fmla="*/ 26 w 1158"/>
                <a:gd name="T5" fmla="*/ 116 h 207"/>
                <a:gd name="T6" fmla="*/ 26 w 1158"/>
                <a:gd name="T7" fmla="*/ 116 h 207"/>
                <a:gd name="T8" fmla="*/ 46 w 1158"/>
                <a:gd name="T9" fmla="*/ 149 h 207"/>
                <a:gd name="T10" fmla="*/ 46 w 1158"/>
                <a:gd name="T11" fmla="*/ 142 h 207"/>
                <a:gd name="T12" fmla="*/ 46 w 1158"/>
                <a:gd name="T13" fmla="*/ 142 h 207"/>
                <a:gd name="T14" fmla="*/ 91 w 1158"/>
                <a:gd name="T15" fmla="*/ 168 h 207"/>
                <a:gd name="T16" fmla="*/ 84 w 1158"/>
                <a:gd name="T17" fmla="*/ 168 h 207"/>
                <a:gd name="T18" fmla="*/ 84 w 1158"/>
                <a:gd name="T19" fmla="*/ 168 h 207"/>
                <a:gd name="T20" fmla="*/ 253 w 1158"/>
                <a:gd name="T21" fmla="*/ 187 h 207"/>
                <a:gd name="T22" fmla="*/ 253 w 1158"/>
                <a:gd name="T23" fmla="*/ 187 h 207"/>
                <a:gd name="T24" fmla="*/ 253 w 1158"/>
                <a:gd name="T25" fmla="*/ 187 h 207"/>
                <a:gd name="T26" fmla="*/ 595 w 1158"/>
                <a:gd name="T27" fmla="*/ 194 h 207"/>
                <a:gd name="T28" fmla="*/ 595 w 1158"/>
                <a:gd name="T29" fmla="*/ 194 h 207"/>
                <a:gd name="T30" fmla="*/ 595 w 1158"/>
                <a:gd name="T31" fmla="*/ 194 h 207"/>
                <a:gd name="T32" fmla="*/ 931 w 1158"/>
                <a:gd name="T33" fmla="*/ 187 h 207"/>
                <a:gd name="T34" fmla="*/ 931 w 1158"/>
                <a:gd name="T35" fmla="*/ 187 h 207"/>
                <a:gd name="T36" fmla="*/ 931 w 1158"/>
                <a:gd name="T37" fmla="*/ 187 h 207"/>
                <a:gd name="T38" fmla="*/ 1106 w 1158"/>
                <a:gd name="T39" fmla="*/ 168 h 207"/>
                <a:gd name="T40" fmla="*/ 1106 w 1158"/>
                <a:gd name="T41" fmla="*/ 168 h 207"/>
                <a:gd name="T42" fmla="*/ 1106 w 1158"/>
                <a:gd name="T43" fmla="*/ 168 h 207"/>
                <a:gd name="T44" fmla="*/ 1151 w 1158"/>
                <a:gd name="T45" fmla="*/ 142 h 207"/>
                <a:gd name="T46" fmla="*/ 1145 w 1158"/>
                <a:gd name="T47" fmla="*/ 149 h 207"/>
                <a:gd name="T48" fmla="*/ 1158 w 1158"/>
                <a:gd name="T49" fmla="*/ 155 h 207"/>
                <a:gd name="T50" fmla="*/ 1158 w 1158"/>
                <a:gd name="T51" fmla="*/ 155 h 207"/>
                <a:gd name="T52" fmla="*/ 1112 w 1158"/>
                <a:gd name="T53" fmla="*/ 181 h 207"/>
                <a:gd name="T54" fmla="*/ 1112 w 1158"/>
                <a:gd name="T55" fmla="*/ 181 h 207"/>
                <a:gd name="T56" fmla="*/ 1106 w 1158"/>
                <a:gd name="T57" fmla="*/ 181 h 207"/>
                <a:gd name="T58" fmla="*/ 931 w 1158"/>
                <a:gd name="T59" fmla="*/ 200 h 207"/>
                <a:gd name="T60" fmla="*/ 931 w 1158"/>
                <a:gd name="T61" fmla="*/ 200 h 207"/>
                <a:gd name="T62" fmla="*/ 931 w 1158"/>
                <a:gd name="T63" fmla="*/ 200 h 207"/>
                <a:gd name="T64" fmla="*/ 595 w 1158"/>
                <a:gd name="T65" fmla="*/ 207 h 207"/>
                <a:gd name="T66" fmla="*/ 595 w 1158"/>
                <a:gd name="T67" fmla="*/ 207 h 207"/>
                <a:gd name="T68" fmla="*/ 595 w 1158"/>
                <a:gd name="T69" fmla="*/ 207 h 207"/>
                <a:gd name="T70" fmla="*/ 253 w 1158"/>
                <a:gd name="T71" fmla="*/ 200 h 207"/>
                <a:gd name="T72" fmla="*/ 253 w 1158"/>
                <a:gd name="T73" fmla="*/ 200 h 207"/>
                <a:gd name="T74" fmla="*/ 253 w 1158"/>
                <a:gd name="T75" fmla="*/ 200 h 207"/>
                <a:gd name="T76" fmla="*/ 84 w 1158"/>
                <a:gd name="T77" fmla="*/ 181 h 207"/>
                <a:gd name="T78" fmla="*/ 84 w 1158"/>
                <a:gd name="T79" fmla="*/ 181 h 207"/>
                <a:gd name="T80" fmla="*/ 84 w 1158"/>
                <a:gd name="T81" fmla="*/ 181 h 207"/>
                <a:gd name="T82" fmla="*/ 39 w 1158"/>
                <a:gd name="T83" fmla="*/ 155 h 207"/>
                <a:gd name="T84" fmla="*/ 39 w 1158"/>
                <a:gd name="T85" fmla="*/ 155 h 207"/>
                <a:gd name="T86" fmla="*/ 33 w 1158"/>
                <a:gd name="T87" fmla="*/ 155 h 207"/>
                <a:gd name="T88" fmla="*/ 13 w 1158"/>
                <a:gd name="T89" fmla="*/ 123 h 207"/>
                <a:gd name="T90" fmla="*/ 13 w 1158"/>
                <a:gd name="T91" fmla="*/ 123 h 207"/>
                <a:gd name="T92" fmla="*/ 13 w 1158"/>
                <a:gd name="T93" fmla="*/ 116 h 207"/>
                <a:gd name="T94" fmla="*/ 0 w 1158"/>
                <a:gd name="T95" fmla="*/ 0 h 207"/>
                <a:gd name="T96" fmla="*/ 13 w 1158"/>
                <a:gd name="T97" fmla="*/ 0 h 20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158"/>
                <a:gd name="T148" fmla="*/ 0 h 207"/>
                <a:gd name="T149" fmla="*/ 1158 w 1158"/>
                <a:gd name="T150" fmla="*/ 207 h 20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158" h="207">
                  <a:moveTo>
                    <a:pt x="13" y="0"/>
                  </a:moveTo>
                  <a:lnTo>
                    <a:pt x="26" y="116"/>
                  </a:lnTo>
                  <a:lnTo>
                    <a:pt x="46" y="149"/>
                  </a:lnTo>
                  <a:lnTo>
                    <a:pt x="46" y="142"/>
                  </a:lnTo>
                  <a:lnTo>
                    <a:pt x="91" y="168"/>
                  </a:lnTo>
                  <a:lnTo>
                    <a:pt x="84" y="168"/>
                  </a:lnTo>
                  <a:lnTo>
                    <a:pt x="253" y="187"/>
                  </a:lnTo>
                  <a:lnTo>
                    <a:pt x="595" y="194"/>
                  </a:lnTo>
                  <a:lnTo>
                    <a:pt x="931" y="187"/>
                  </a:lnTo>
                  <a:lnTo>
                    <a:pt x="1106" y="168"/>
                  </a:lnTo>
                  <a:lnTo>
                    <a:pt x="1151" y="142"/>
                  </a:lnTo>
                  <a:lnTo>
                    <a:pt x="1145" y="149"/>
                  </a:lnTo>
                  <a:lnTo>
                    <a:pt x="1158" y="155"/>
                  </a:lnTo>
                  <a:lnTo>
                    <a:pt x="1112" y="181"/>
                  </a:lnTo>
                  <a:lnTo>
                    <a:pt x="1106" y="181"/>
                  </a:lnTo>
                  <a:lnTo>
                    <a:pt x="931" y="200"/>
                  </a:lnTo>
                  <a:lnTo>
                    <a:pt x="595" y="207"/>
                  </a:lnTo>
                  <a:lnTo>
                    <a:pt x="253" y="200"/>
                  </a:lnTo>
                  <a:lnTo>
                    <a:pt x="84" y="181"/>
                  </a:lnTo>
                  <a:lnTo>
                    <a:pt x="39" y="155"/>
                  </a:lnTo>
                  <a:lnTo>
                    <a:pt x="33" y="155"/>
                  </a:lnTo>
                  <a:lnTo>
                    <a:pt x="13" y="123"/>
                  </a:lnTo>
                  <a:lnTo>
                    <a:pt x="13" y="116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446" name="Freeform 10"/>
            <p:cNvSpPr>
              <a:spLocks/>
            </p:cNvSpPr>
            <p:nvPr/>
          </p:nvSpPr>
          <p:spPr bwMode="auto">
            <a:xfrm>
              <a:off x="3802" y="1180"/>
              <a:ext cx="32" cy="39"/>
            </a:xfrm>
            <a:custGeom>
              <a:avLst/>
              <a:gdLst>
                <a:gd name="T0" fmla="*/ 0 w 32"/>
                <a:gd name="T1" fmla="*/ 33 h 39"/>
                <a:gd name="T2" fmla="*/ 19 w 32"/>
                <a:gd name="T3" fmla="*/ 0 h 39"/>
                <a:gd name="T4" fmla="*/ 19 w 32"/>
                <a:gd name="T5" fmla="*/ 0 h 39"/>
                <a:gd name="T6" fmla="*/ 32 w 32"/>
                <a:gd name="T7" fmla="*/ 0 h 39"/>
                <a:gd name="T8" fmla="*/ 32 w 32"/>
                <a:gd name="T9" fmla="*/ 7 h 39"/>
                <a:gd name="T10" fmla="*/ 13 w 32"/>
                <a:gd name="T11" fmla="*/ 39 h 39"/>
                <a:gd name="T12" fmla="*/ 0 w 32"/>
                <a:gd name="T13" fmla="*/ 33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9"/>
                <a:gd name="T23" fmla="*/ 32 w 32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9">
                  <a:moveTo>
                    <a:pt x="0" y="33"/>
                  </a:moveTo>
                  <a:lnTo>
                    <a:pt x="19" y="0"/>
                  </a:lnTo>
                  <a:lnTo>
                    <a:pt x="32" y="0"/>
                  </a:lnTo>
                  <a:lnTo>
                    <a:pt x="32" y="7"/>
                  </a:lnTo>
                  <a:lnTo>
                    <a:pt x="13" y="39"/>
                  </a:lnTo>
                  <a:lnTo>
                    <a:pt x="0" y="3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447" name="Rectangle 11"/>
            <p:cNvSpPr>
              <a:spLocks noChangeArrowheads="1"/>
            </p:cNvSpPr>
            <p:nvPr/>
          </p:nvSpPr>
          <p:spPr bwMode="auto">
            <a:xfrm>
              <a:off x="3834" y="1057"/>
              <a:ext cx="13" cy="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48" name="Freeform 12"/>
            <p:cNvSpPr>
              <a:spLocks/>
            </p:cNvSpPr>
            <p:nvPr/>
          </p:nvSpPr>
          <p:spPr bwMode="auto">
            <a:xfrm>
              <a:off x="3821" y="1064"/>
              <a:ext cx="26" cy="116"/>
            </a:xfrm>
            <a:custGeom>
              <a:avLst/>
              <a:gdLst>
                <a:gd name="T0" fmla="*/ 0 w 26"/>
                <a:gd name="T1" fmla="*/ 116 h 116"/>
                <a:gd name="T2" fmla="*/ 13 w 26"/>
                <a:gd name="T3" fmla="*/ 116 h 116"/>
                <a:gd name="T4" fmla="*/ 26 w 26"/>
                <a:gd name="T5" fmla="*/ 0 h 116"/>
                <a:gd name="T6" fmla="*/ 13 w 26"/>
                <a:gd name="T7" fmla="*/ 0 h 116"/>
                <a:gd name="T8" fmla="*/ 0 w 26"/>
                <a:gd name="T9" fmla="*/ 11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16"/>
                <a:gd name="T17" fmla="*/ 26 w 26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16">
                  <a:moveTo>
                    <a:pt x="0" y="116"/>
                  </a:moveTo>
                  <a:lnTo>
                    <a:pt x="13" y="116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1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449" name="Rectangle 13"/>
            <p:cNvSpPr>
              <a:spLocks noChangeArrowheads="1"/>
            </p:cNvSpPr>
            <p:nvPr/>
          </p:nvSpPr>
          <p:spPr bwMode="auto">
            <a:xfrm>
              <a:off x="1681" y="1057"/>
              <a:ext cx="7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50" name="Rectangle 14"/>
            <p:cNvSpPr>
              <a:spLocks noChangeArrowheads="1"/>
            </p:cNvSpPr>
            <p:nvPr/>
          </p:nvSpPr>
          <p:spPr bwMode="auto">
            <a:xfrm>
              <a:off x="4034" y="1057"/>
              <a:ext cx="7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51" name="Rectangle 15"/>
            <p:cNvSpPr>
              <a:spLocks noChangeArrowheads="1"/>
            </p:cNvSpPr>
            <p:nvPr/>
          </p:nvSpPr>
          <p:spPr bwMode="auto">
            <a:xfrm>
              <a:off x="1688" y="1057"/>
              <a:ext cx="2346" cy="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52" name="Rectangle 16"/>
            <p:cNvSpPr>
              <a:spLocks noChangeArrowheads="1"/>
            </p:cNvSpPr>
            <p:nvPr/>
          </p:nvSpPr>
          <p:spPr bwMode="auto">
            <a:xfrm>
              <a:off x="2961" y="1070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b="1" i="1" dirty="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8453" name="Freeform 17"/>
            <p:cNvSpPr>
              <a:spLocks/>
            </p:cNvSpPr>
            <p:nvPr/>
          </p:nvSpPr>
          <p:spPr bwMode="auto">
            <a:xfrm>
              <a:off x="4131" y="928"/>
              <a:ext cx="7" cy="6"/>
            </a:xfrm>
            <a:custGeom>
              <a:avLst/>
              <a:gdLst>
                <a:gd name="T0" fmla="*/ 7 w 7"/>
                <a:gd name="T1" fmla="*/ 6 h 6"/>
                <a:gd name="T2" fmla="*/ 7 w 7"/>
                <a:gd name="T3" fmla="*/ 6 h 6"/>
                <a:gd name="T4" fmla="*/ 0 w 7"/>
                <a:gd name="T5" fmla="*/ 0 h 6"/>
                <a:gd name="T6" fmla="*/ 0 w 7"/>
                <a:gd name="T7" fmla="*/ 0 h 6"/>
                <a:gd name="T8" fmla="*/ 7 w 7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6"/>
                <a:gd name="T17" fmla="*/ 7 w 7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6">
                  <a:moveTo>
                    <a:pt x="7" y="6"/>
                  </a:moveTo>
                  <a:lnTo>
                    <a:pt x="7" y="6"/>
                  </a:lnTo>
                  <a:lnTo>
                    <a:pt x="0" y="0"/>
                  </a:lnTo>
                  <a:lnTo>
                    <a:pt x="7" y="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454" name="Freeform 18"/>
            <p:cNvSpPr>
              <a:spLocks/>
            </p:cNvSpPr>
            <p:nvPr/>
          </p:nvSpPr>
          <p:spPr bwMode="auto">
            <a:xfrm>
              <a:off x="3937" y="928"/>
              <a:ext cx="207" cy="407"/>
            </a:xfrm>
            <a:custGeom>
              <a:avLst/>
              <a:gdLst>
                <a:gd name="T0" fmla="*/ 201 w 207"/>
                <a:gd name="T1" fmla="*/ 6 h 407"/>
                <a:gd name="T2" fmla="*/ 7 w 207"/>
                <a:gd name="T3" fmla="*/ 272 h 407"/>
                <a:gd name="T4" fmla="*/ 0 w 207"/>
                <a:gd name="T5" fmla="*/ 272 h 407"/>
                <a:gd name="T6" fmla="*/ 7 w 207"/>
                <a:gd name="T7" fmla="*/ 265 h 407"/>
                <a:gd name="T8" fmla="*/ 201 w 207"/>
                <a:gd name="T9" fmla="*/ 401 h 407"/>
                <a:gd name="T10" fmla="*/ 207 w 207"/>
                <a:gd name="T11" fmla="*/ 401 h 407"/>
                <a:gd name="T12" fmla="*/ 201 w 207"/>
                <a:gd name="T13" fmla="*/ 407 h 407"/>
                <a:gd name="T14" fmla="*/ 194 w 207"/>
                <a:gd name="T15" fmla="*/ 407 h 407"/>
                <a:gd name="T16" fmla="*/ 0 w 207"/>
                <a:gd name="T17" fmla="*/ 272 h 407"/>
                <a:gd name="T18" fmla="*/ 0 w 207"/>
                <a:gd name="T19" fmla="*/ 272 h 407"/>
                <a:gd name="T20" fmla="*/ 0 w 207"/>
                <a:gd name="T21" fmla="*/ 265 h 407"/>
                <a:gd name="T22" fmla="*/ 194 w 207"/>
                <a:gd name="T23" fmla="*/ 0 h 407"/>
                <a:gd name="T24" fmla="*/ 201 w 207"/>
                <a:gd name="T25" fmla="*/ 6 h 4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7"/>
                <a:gd name="T40" fmla="*/ 0 h 407"/>
                <a:gd name="T41" fmla="*/ 207 w 207"/>
                <a:gd name="T42" fmla="*/ 407 h 4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7" h="407">
                  <a:moveTo>
                    <a:pt x="201" y="6"/>
                  </a:moveTo>
                  <a:lnTo>
                    <a:pt x="7" y="272"/>
                  </a:lnTo>
                  <a:lnTo>
                    <a:pt x="0" y="272"/>
                  </a:lnTo>
                  <a:lnTo>
                    <a:pt x="7" y="265"/>
                  </a:lnTo>
                  <a:lnTo>
                    <a:pt x="201" y="401"/>
                  </a:lnTo>
                  <a:lnTo>
                    <a:pt x="207" y="401"/>
                  </a:lnTo>
                  <a:lnTo>
                    <a:pt x="201" y="407"/>
                  </a:lnTo>
                  <a:lnTo>
                    <a:pt x="194" y="407"/>
                  </a:lnTo>
                  <a:lnTo>
                    <a:pt x="0" y="272"/>
                  </a:lnTo>
                  <a:lnTo>
                    <a:pt x="0" y="265"/>
                  </a:lnTo>
                  <a:lnTo>
                    <a:pt x="194" y="0"/>
                  </a:lnTo>
                  <a:lnTo>
                    <a:pt x="201" y="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455" name="Freeform 19"/>
            <p:cNvSpPr>
              <a:spLocks/>
            </p:cNvSpPr>
            <p:nvPr/>
          </p:nvSpPr>
          <p:spPr bwMode="auto">
            <a:xfrm>
              <a:off x="3931" y="1329"/>
              <a:ext cx="207" cy="142"/>
            </a:xfrm>
            <a:custGeom>
              <a:avLst/>
              <a:gdLst>
                <a:gd name="T0" fmla="*/ 207 w 207"/>
                <a:gd name="T1" fmla="*/ 6 h 142"/>
                <a:gd name="T2" fmla="*/ 13 w 207"/>
                <a:gd name="T3" fmla="*/ 142 h 142"/>
                <a:gd name="T4" fmla="*/ 6 w 207"/>
                <a:gd name="T5" fmla="*/ 142 h 142"/>
                <a:gd name="T6" fmla="*/ 0 w 207"/>
                <a:gd name="T7" fmla="*/ 136 h 142"/>
                <a:gd name="T8" fmla="*/ 6 w 207"/>
                <a:gd name="T9" fmla="*/ 136 h 142"/>
                <a:gd name="T10" fmla="*/ 200 w 207"/>
                <a:gd name="T11" fmla="*/ 0 h 142"/>
                <a:gd name="T12" fmla="*/ 207 w 207"/>
                <a:gd name="T13" fmla="*/ 6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7"/>
                <a:gd name="T22" fmla="*/ 0 h 142"/>
                <a:gd name="T23" fmla="*/ 207 w 207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7" h="142">
                  <a:moveTo>
                    <a:pt x="207" y="6"/>
                  </a:moveTo>
                  <a:lnTo>
                    <a:pt x="13" y="142"/>
                  </a:lnTo>
                  <a:lnTo>
                    <a:pt x="6" y="142"/>
                  </a:lnTo>
                  <a:lnTo>
                    <a:pt x="0" y="136"/>
                  </a:lnTo>
                  <a:lnTo>
                    <a:pt x="6" y="136"/>
                  </a:lnTo>
                  <a:lnTo>
                    <a:pt x="200" y="0"/>
                  </a:lnTo>
                  <a:lnTo>
                    <a:pt x="207" y="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456" name="Freeform 20"/>
            <p:cNvSpPr>
              <a:spLocks/>
            </p:cNvSpPr>
            <p:nvPr/>
          </p:nvSpPr>
          <p:spPr bwMode="auto">
            <a:xfrm>
              <a:off x="4034" y="1594"/>
              <a:ext cx="7" cy="7"/>
            </a:xfrm>
            <a:custGeom>
              <a:avLst/>
              <a:gdLst>
                <a:gd name="T0" fmla="*/ 7 w 7"/>
                <a:gd name="T1" fmla="*/ 0 h 7"/>
                <a:gd name="T2" fmla="*/ 7 w 7"/>
                <a:gd name="T3" fmla="*/ 0 h 7"/>
                <a:gd name="T4" fmla="*/ 0 w 7"/>
                <a:gd name="T5" fmla="*/ 7 h 7"/>
                <a:gd name="T6" fmla="*/ 0 w 7"/>
                <a:gd name="T7" fmla="*/ 7 h 7"/>
                <a:gd name="T8" fmla="*/ 7 w 7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7"/>
                <a:gd name="T17" fmla="*/ 7 w 7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457" name="Freeform 21"/>
            <p:cNvSpPr>
              <a:spLocks/>
            </p:cNvSpPr>
            <p:nvPr/>
          </p:nvSpPr>
          <p:spPr bwMode="auto">
            <a:xfrm>
              <a:off x="3937" y="1465"/>
              <a:ext cx="104" cy="136"/>
            </a:xfrm>
            <a:custGeom>
              <a:avLst/>
              <a:gdLst>
                <a:gd name="T0" fmla="*/ 7 w 104"/>
                <a:gd name="T1" fmla="*/ 0 h 136"/>
                <a:gd name="T2" fmla="*/ 0 w 104"/>
                <a:gd name="T3" fmla="*/ 6 h 136"/>
                <a:gd name="T4" fmla="*/ 97 w 104"/>
                <a:gd name="T5" fmla="*/ 136 h 136"/>
                <a:gd name="T6" fmla="*/ 104 w 104"/>
                <a:gd name="T7" fmla="*/ 129 h 136"/>
                <a:gd name="T8" fmla="*/ 7 w 104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36"/>
                <a:gd name="T17" fmla="*/ 104 w 104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36">
                  <a:moveTo>
                    <a:pt x="7" y="0"/>
                  </a:moveTo>
                  <a:lnTo>
                    <a:pt x="0" y="6"/>
                  </a:lnTo>
                  <a:lnTo>
                    <a:pt x="97" y="136"/>
                  </a:lnTo>
                  <a:lnTo>
                    <a:pt x="104" y="129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458" name="Freeform 22"/>
            <p:cNvSpPr>
              <a:spLocks/>
            </p:cNvSpPr>
            <p:nvPr/>
          </p:nvSpPr>
          <p:spPr bwMode="auto">
            <a:xfrm>
              <a:off x="2276" y="928"/>
              <a:ext cx="976" cy="136"/>
            </a:xfrm>
            <a:custGeom>
              <a:avLst/>
              <a:gdLst>
                <a:gd name="T0" fmla="*/ 0 w 976"/>
                <a:gd name="T1" fmla="*/ 136 h 136"/>
                <a:gd name="T2" fmla="*/ 78 w 976"/>
                <a:gd name="T3" fmla="*/ 0 h 136"/>
                <a:gd name="T4" fmla="*/ 892 w 976"/>
                <a:gd name="T5" fmla="*/ 0 h 136"/>
                <a:gd name="T6" fmla="*/ 976 w 976"/>
                <a:gd name="T7" fmla="*/ 136 h 136"/>
                <a:gd name="T8" fmla="*/ 0 w 976"/>
                <a:gd name="T9" fmla="*/ 136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6"/>
                <a:gd name="T16" fmla="*/ 0 h 136"/>
                <a:gd name="T17" fmla="*/ 976 w 976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6" h="136">
                  <a:moveTo>
                    <a:pt x="0" y="136"/>
                  </a:moveTo>
                  <a:lnTo>
                    <a:pt x="78" y="0"/>
                  </a:lnTo>
                  <a:lnTo>
                    <a:pt x="892" y="0"/>
                  </a:lnTo>
                  <a:lnTo>
                    <a:pt x="976" y="136"/>
                  </a:lnTo>
                  <a:lnTo>
                    <a:pt x="0" y="13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459" name="Freeform 23"/>
            <p:cNvSpPr>
              <a:spLocks/>
            </p:cNvSpPr>
            <p:nvPr/>
          </p:nvSpPr>
          <p:spPr bwMode="auto">
            <a:xfrm>
              <a:off x="2270" y="1064"/>
              <a:ext cx="12" cy="13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6 h 13"/>
                <a:gd name="T4" fmla="*/ 12 w 12"/>
                <a:gd name="T5" fmla="*/ 13 h 13"/>
                <a:gd name="T6" fmla="*/ 12 w 12"/>
                <a:gd name="T7" fmla="*/ 6 h 13"/>
                <a:gd name="T8" fmla="*/ 0 w 12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13"/>
                <a:gd name="T17" fmla="*/ 12 w 12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13">
                  <a:moveTo>
                    <a:pt x="0" y="0"/>
                  </a:moveTo>
                  <a:lnTo>
                    <a:pt x="0" y="6"/>
                  </a:lnTo>
                  <a:lnTo>
                    <a:pt x="12" y="13"/>
                  </a:lnTo>
                  <a:lnTo>
                    <a:pt x="12" y="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460" name="Freeform 24"/>
            <p:cNvSpPr>
              <a:spLocks/>
            </p:cNvSpPr>
            <p:nvPr/>
          </p:nvSpPr>
          <p:spPr bwMode="auto">
            <a:xfrm>
              <a:off x="2270" y="921"/>
              <a:ext cx="90" cy="149"/>
            </a:xfrm>
            <a:custGeom>
              <a:avLst/>
              <a:gdLst>
                <a:gd name="T0" fmla="*/ 0 w 90"/>
                <a:gd name="T1" fmla="*/ 143 h 149"/>
                <a:gd name="T2" fmla="*/ 77 w 90"/>
                <a:gd name="T3" fmla="*/ 7 h 149"/>
                <a:gd name="T4" fmla="*/ 84 w 90"/>
                <a:gd name="T5" fmla="*/ 0 h 149"/>
                <a:gd name="T6" fmla="*/ 84 w 90"/>
                <a:gd name="T7" fmla="*/ 0 h 149"/>
                <a:gd name="T8" fmla="*/ 90 w 90"/>
                <a:gd name="T9" fmla="*/ 13 h 149"/>
                <a:gd name="T10" fmla="*/ 12 w 90"/>
                <a:gd name="T11" fmla="*/ 149 h 149"/>
                <a:gd name="T12" fmla="*/ 0 w 90"/>
                <a:gd name="T13" fmla="*/ 143 h 1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"/>
                <a:gd name="T22" fmla="*/ 0 h 149"/>
                <a:gd name="T23" fmla="*/ 90 w 90"/>
                <a:gd name="T24" fmla="*/ 149 h 1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" h="149">
                  <a:moveTo>
                    <a:pt x="0" y="143"/>
                  </a:moveTo>
                  <a:lnTo>
                    <a:pt x="77" y="7"/>
                  </a:lnTo>
                  <a:lnTo>
                    <a:pt x="84" y="0"/>
                  </a:lnTo>
                  <a:lnTo>
                    <a:pt x="90" y="13"/>
                  </a:lnTo>
                  <a:lnTo>
                    <a:pt x="12" y="149"/>
                  </a:lnTo>
                  <a:lnTo>
                    <a:pt x="0" y="143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461" name="Freeform 25"/>
            <p:cNvSpPr>
              <a:spLocks/>
            </p:cNvSpPr>
            <p:nvPr/>
          </p:nvSpPr>
          <p:spPr bwMode="auto">
            <a:xfrm>
              <a:off x="2354" y="921"/>
              <a:ext cx="821" cy="13"/>
            </a:xfrm>
            <a:custGeom>
              <a:avLst/>
              <a:gdLst>
                <a:gd name="T0" fmla="*/ 0 w 821"/>
                <a:gd name="T1" fmla="*/ 0 h 13"/>
                <a:gd name="T2" fmla="*/ 814 w 821"/>
                <a:gd name="T3" fmla="*/ 0 h 13"/>
                <a:gd name="T4" fmla="*/ 814 w 821"/>
                <a:gd name="T5" fmla="*/ 0 h 13"/>
                <a:gd name="T6" fmla="*/ 821 w 821"/>
                <a:gd name="T7" fmla="*/ 7 h 13"/>
                <a:gd name="T8" fmla="*/ 814 w 821"/>
                <a:gd name="T9" fmla="*/ 13 h 13"/>
                <a:gd name="T10" fmla="*/ 0 w 821"/>
                <a:gd name="T11" fmla="*/ 13 h 13"/>
                <a:gd name="T12" fmla="*/ 0 w 821"/>
                <a:gd name="T13" fmla="*/ 0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1"/>
                <a:gd name="T22" fmla="*/ 0 h 13"/>
                <a:gd name="T23" fmla="*/ 821 w 821"/>
                <a:gd name="T24" fmla="*/ 13 h 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1" h="13">
                  <a:moveTo>
                    <a:pt x="0" y="0"/>
                  </a:moveTo>
                  <a:lnTo>
                    <a:pt x="814" y="0"/>
                  </a:lnTo>
                  <a:lnTo>
                    <a:pt x="821" y="7"/>
                  </a:lnTo>
                  <a:lnTo>
                    <a:pt x="814" y="13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462" name="Freeform 26"/>
            <p:cNvSpPr>
              <a:spLocks/>
            </p:cNvSpPr>
            <p:nvPr/>
          </p:nvSpPr>
          <p:spPr bwMode="auto">
            <a:xfrm>
              <a:off x="3246" y="1064"/>
              <a:ext cx="13" cy="13"/>
            </a:xfrm>
            <a:custGeom>
              <a:avLst/>
              <a:gdLst>
                <a:gd name="T0" fmla="*/ 13 w 13"/>
                <a:gd name="T1" fmla="*/ 0 h 13"/>
                <a:gd name="T2" fmla="*/ 13 w 13"/>
                <a:gd name="T3" fmla="*/ 6 h 13"/>
                <a:gd name="T4" fmla="*/ 0 w 13"/>
                <a:gd name="T5" fmla="*/ 13 h 13"/>
                <a:gd name="T6" fmla="*/ 0 w 13"/>
                <a:gd name="T7" fmla="*/ 6 h 13"/>
                <a:gd name="T8" fmla="*/ 13 w 13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13" y="0"/>
                  </a:moveTo>
                  <a:lnTo>
                    <a:pt x="13" y="6"/>
                  </a:lnTo>
                  <a:lnTo>
                    <a:pt x="0" y="13"/>
                  </a:lnTo>
                  <a:lnTo>
                    <a:pt x="0" y="6"/>
                  </a:lnTo>
                  <a:lnTo>
                    <a:pt x="13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463" name="Freeform 27"/>
            <p:cNvSpPr>
              <a:spLocks/>
            </p:cNvSpPr>
            <p:nvPr/>
          </p:nvSpPr>
          <p:spPr bwMode="auto">
            <a:xfrm>
              <a:off x="3162" y="928"/>
              <a:ext cx="97" cy="142"/>
            </a:xfrm>
            <a:custGeom>
              <a:avLst/>
              <a:gdLst>
                <a:gd name="T0" fmla="*/ 13 w 97"/>
                <a:gd name="T1" fmla="*/ 0 h 142"/>
                <a:gd name="T2" fmla="*/ 0 w 97"/>
                <a:gd name="T3" fmla="*/ 6 h 142"/>
                <a:gd name="T4" fmla="*/ 84 w 97"/>
                <a:gd name="T5" fmla="*/ 142 h 142"/>
                <a:gd name="T6" fmla="*/ 97 w 97"/>
                <a:gd name="T7" fmla="*/ 136 h 142"/>
                <a:gd name="T8" fmla="*/ 13 w 97"/>
                <a:gd name="T9" fmla="*/ 0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"/>
                <a:gd name="T16" fmla="*/ 0 h 142"/>
                <a:gd name="T17" fmla="*/ 97 w 97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" h="142">
                  <a:moveTo>
                    <a:pt x="13" y="0"/>
                  </a:moveTo>
                  <a:lnTo>
                    <a:pt x="0" y="6"/>
                  </a:lnTo>
                  <a:lnTo>
                    <a:pt x="84" y="142"/>
                  </a:lnTo>
                  <a:lnTo>
                    <a:pt x="97" y="136"/>
                  </a:lnTo>
                  <a:lnTo>
                    <a:pt x="13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464" name="Freeform 28"/>
            <p:cNvSpPr>
              <a:spLocks/>
            </p:cNvSpPr>
            <p:nvPr/>
          </p:nvSpPr>
          <p:spPr bwMode="auto">
            <a:xfrm>
              <a:off x="1591" y="928"/>
              <a:ext cx="6" cy="6"/>
            </a:xfrm>
            <a:custGeom>
              <a:avLst/>
              <a:gdLst>
                <a:gd name="T0" fmla="*/ 6 w 6"/>
                <a:gd name="T1" fmla="*/ 0 h 6"/>
                <a:gd name="T2" fmla="*/ 6 w 6"/>
                <a:gd name="T3" fmla="*/ 0 h 6"/>
                <a:gd name="T4" fmla="*/ 0 w 6"/>
                <a:gd name="T5" fmla="*/ 6 h 6"/>
                <a:gd name="T6" fmla="*/ 0 w 6"/>
                <a:gd name="T7" fmla="*/ 6 h 6"/>
                <a:gd name="T8" fmla="*/ 6 w 6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6"/>
                <a:gd name="T17" fmla="*/ 6 w 6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6">
                  <a:moveTo>
                    <a:pt x="6" y="0"/>
                  </a:moveTo>
                  <a:lnTo>
                    <a:pt x="6" y="0"/>
                  </a:lnTo>
                  <a:lnTo>
                    <a:pt x="0" y="6"/>
                  </a:lnTo>
                  <a:lnTo>
                    <a:pt x="6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465" name="Freeform 29"/>
            <p:cNvSpPr>
              <a:spLocks/>
            </p:cNvSpPr>
            <p:nvPr/>
          </p:nvSpPr>
          <p:spPr bwMode="auto">
            <a:xfrm>
              <a:off x="1584" y="928"/>
              <a:ext cx="207" cy="407"/>
            </a:xfrm>
            <a:custGeom>
              <a:avLst/>
              <a:gdLst>
                <a:gd name="T0" fmla="*/ 13 w 207"/>
                <a:gd name="T1" fmla="*/ 0 h 407"/>
                <a:gd name="T2" fmla="*/ 207 w 207"/>
                <a:gd name="T3" fmla="*/ 265 h 407"/>
                <a:gd name="T4" fmla="*/ 207 w 207"/>
                <a:gd name="T5" fmla="*/ 272 h 407"/>
                <a:gd name="T6" fmla="*/ 207 w 207"/>
                <a:gd name="T7" fmla="*/ 272 h 407"/>
                <a:gd name="T8" fmla="*/ 13 w 207"/>
                <a:gd name="T9" fmla="*/ 407 h 407"/>
                <a:gd name="T10" fmla="*/ 7 w 207"/>
                <a:gd name="T11" fmla="*/ 407 h 407"/>
                <a:gd name="T12" fmla="*/ 0 w 207"/>
                <a:gd name="T13" fmla="*/ 401 h 407"/>
                <a:gd name="T14" fmla="*/ 7 w 207"/>
                <a:gd name="T15" fmla="*/ 401 h 407"/>
                <a:gd name="T16" fmla="*/ 201 w 207"/>
                <a:gd name="T17" fmla="*/ 265 h 407"/>
                <a:gd name="T18" fmla="*/ 207 w 207"/>
                <a:gd name="T19" fmla="*/ 272 h 407"/>
                <a:gd name="T20" fmla="*/ 201 w 207"/>
                <a:gd name="T21" fmla="*/ 272 h 407"/>
                <a:gd name="T22" fmla="*/ 7 w 207"/>
                <a:gd name="T23" fmla="*/ 6 h 407"/>
                <a:gd name="T24" fmla="*/ 13 w 207"/>
                <a:gd name="T25" fmla="*/ 0 h 4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7"/>
                <a:gd name="T40" fmla="*/ 0 h 407"/>
                <a:gd name="T41" fmla="*/ 207 w 207"/>
                <a:gd name="T42" fmla="*/ 407 h 4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7" h="407">
                  <a:moveTo>
                    <a:pt x="13" y="0"/>
                  </a:moveTo>
                  <a:lnTo>
                    <a:pt x="207" y="265"/>
                  </a:lnTo>
                  <a:lnTo>
                    <a:pt x="207" y="272"/>
                  </a:lnTo>
                  <a:lnTo>
                    <a:pt x="13" y="407"/>
                  </a:lnTo>
                  <a:lnTo>
                    <a:pt x="7" y="407"/>
                  </a:lnTo>
                  <a:lnTo>
                    <a:pt x="0" y="401"/>
                  </a:lnTo>
                  <a:lnTo>
                    <a:pt x="7" y="401"/>
                  </a:lnTo>
                  <a:lnTo>
                    <a:pt x="201" y="265"/>
                  </a:lnTo>
                  <a:lnTo>
                    <a:pt x="207" y="272"/>
                  </a:lnTo>
                  <a:lnTo>
                    <a:pt x="201" y="272"/>
                  </a:lnTo>
                  <a:lnTo>
                    <a:pt x="7" y="6"/>
                  </a:lnTo>
                  <a:lnTo>
                    <a:pt x="13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466" name="Freeform 30"/>
            <p:cNvSpPr>
              <a:spLocks/>
            </p:cNvSpPr>
            <p:nvPr/>
          </p:nvSpPr>
          <p:spPr bwMode="auto">
            <a:xfrm>
              <a:off x="1591" y="1329"/>
              <a:ext cx="207" cy="142"/>
            </a:xfrm>
            <a:custGeom>
              <a:avLst/>
              <a:gdLst>
                <a:gd name="T0" fmla="*/ 6 w 207"/>
                <a:gd name="T1" fmla="*/ 0 h 142"/>
                <a:gd name="T2" fmla="*/ 200 w 207"/>
                <a:gd name="T3" fmla="*/ 136 h 142"/>
                <a:gd name="T4" fmla="*/ 207 w 207"/>
                <a:gd name="T5" fmla="*/ 136 h 142"/>
                <a:gd name="T6" fmla="*/ 200 w 207"/>
                <a:gd name="T7" fmla="*/ 142 h 142"/>
                <a:gd name="T8" fmla="*/ 194 w 207"/>
                <a:gd name="T9" fmla="*/ 142 h 142"/>
                <a:gd name="T10" fmla="*/ 0 w 207"/>
                <a:gd name="T11" fmla="*/ 6 h 142"/>
                <a:gd name="T12" fmla="*/ 6 w 207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7"/>
                <a:gd name="T22" fmla="*/ 0 h 142"/>
                <a:gd name="T23" fmla="*/ 207 w 207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7" h="142">
                  <a:moveTo>
                    <a:pt x="6" y="0"/>
                  </a:moveTo>
                  <a:lnTo>
                    <a:pt x="200" y="136"/>
                  </a:lnTo>
                  <a:lnTo>
                    <a:pt x="207" y="136"/>
                  </a:lnTo>
                  <a:lnTo>
                    <a:pt x="200" y="142"/>
                  </a:lnTo>
                  <a:lnTo>
                    <a:pt x="194" y="142"/>
                  </a:lnTo>
                  <a:lnTo>
                    <a:pt x="0" y="6"/>
                  </a:lnTo>
                  <a:lnTo>
                    <a:pt x="6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467" name="Freeform 31"/>
            <p:cNvSpPr>
              <a:spLocks/>
            </p:cNvSpPr>
            <p:nvPr/>
          </p:nvSpPr>
          <p:spPr bwMode="auto">
            <a:xfrm>
              <a:off x="1688" y="1594"/>
              <a:ext cx="6" cy="7"/>
            </a:xfrm>
            <a:custGeom>
              <a:avLst/>
              <a:gdLst>
                <a:gd name="T0" fmla="*/ 6 w 6"/>
                <a:gd name="T1" fmla="*/ 7 h 7"/>
                <a:gd name="T2" fmla="*/ 6 w 6"/>
                <a:gd name="T3" fmla="*/ 7 h 7"/>
                <a:gd name="T4" fmla="*/ 0 w 6"/>
                <a:gd name="T5" fmla="*/ 0 h 7"/>
                <a:gd name="T6" fmla="*/ 0 w 6"/>
                <a:gd name="T7" fmla="*/ 0 h 7"/>
                <a:gd name="T8" fmla="*/ 6 w 6"/>
                <a:gd name="T9" fmla="*/ 7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7"/>
                <a:gd name="T17" fmla="*/ 6 w 6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7">
                  <a:moveTo>
                    <a:pt x="6" y="7"/>
                  </a:moveTo>
                  <a:lnTo>
                    <a:pt x="6" y="7"/>
                  </a:lnTo>
                  <a:lnTo>
                    <a:pt x="0" y="0"/>
                  </a:lnTo>
                  <a:lnTo>
                    <a:pt x="6" y="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468" name="Freeform 32"/>
            <p:cNvSpPr>
              <a:spLocks/>
            </p:cNvSpPr>
            <p:nvPr/>
          </p:nvSpPr>
          <p:spPr bwMode="auto">
            <a:xfrm>
              <a:off x="1688" y="1465"/>
              <a:ext cx="103" cy="136"/>
            </a:xfrm>
            <a:custGeom>
              <a:avLst/>
              <a:gdLst>
                <a:gd name="T0" fmla="*/ 103 w 103"/>
                <a:gd name="T1" fmla="*/ 6 h 136"/>
                <a:gd name="T2" fmla="*/ 97 w 103"/>
                <a:gd name="T3" fmla="*/ 0 h 136"/>
                <a:gd name="T4" fmla="*/ 0 w 103"/>
                <a:gd name="T5" fmla="*/ 129 h 136"/>
                <a:gd name="T6" fmla="*/ 6 w 103"/>
                <a:gd name="T7" fmla="*/ 136 h 136"/>
                <a:gd name="T8" fmla="*/ 103 w 103"/>
                <a:gd name="T9" fmla="*/ 6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136"/>
                <a:gd name="T17" fmla="*/ 103 w 103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136">
                  <a:moveTo>
                    <a:pt x="103" y="6"/>
                  </a:moveTo>
                  <a:lnTo>
                    <a:pt x="97" y="0"/>
                  </a:lnTo>
                  <a:lnTo>
                    <a:pt x="0" y="129"/>
                  </a:lnTo>
                  <a:lnTo>
                    <a:pt x="6" y="136"/>
                  </a:lnTo>
                  <a:lnTo>
                    <a:pt x="103" y="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469" name="Freeform 33"/>
            <p:cNvSpPr>
              <a:spLocks/>
            </p:cNvSpPr>
            <p:nvPr/>
          </p:nvSpPr>
          <p:spPr bwMode="auto">
            <a:xfrm>
              <a:off x="1591" y="928"/>
              <a:ext cx="491" cy="136"/>
            </a:xfrm>
            <a:custGeom>
              <a:avLst/>
              <a:gdLst>
                <a:gd name="T0" fmla="*/ 491 w 491"/>
                <a:gd name="T1" fmla="*/ 136 h 136"/>
                <a:gd name="T2" fmla="*/ 388 w 491"/>
                <a:gd name="T3" fmla="*/ 0 h 136"/>
                <a:gd name="T4" fmla="*/ 0 w 491"/>
                <a:gd name="T5" fmla="*/ 0 h 136"/>
                <a:gd name="T6" fmla="*/ 97 w 491"/>
                <a:gd name="T7" fmla="*/ 136 h 136"/>
                <a:gd name="T8" fmla="*/ 491 w 491"/>
                <a:gd name="T9" fmla="*/ 136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136"/>
                <a:gd name="T17" fmla="*/ 491 w 491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136">
                  <a:moveTo>
                    <a:pt x="491" y="136"/>
                  </a:moveTo>
                  <a:lnTo>
                    <a:pt x="388" y="0"/>
                  </a:lnTo>
                  <a:lnTo>
                    <a:pt x="0" y="0"/>
                  </a:lnTo>
                  <a:lnTo>
                    <a:pt x="97" y="136"/>
                  </a:lnTo>
                  <a:lnTo>
                    <a:pt x="491" y="13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470" name="Freeform 34"/>
            <p:cNvSpPr>
              <a:spLocks/>
            </p:cNvSpPr>
            <p:nvPr/>
          </p:nvSpPr>
          <p:spPr bwMode="auto">
            <a:xfrm>
              <a:off x="1578" y="921"/>
              <a:ext cx="511" cy="149"/>
            </a:xfrm>
            <a:custGeom>
              <a:avLst/>
              <a:gdLst>
                <a:gd name="T0" fmla="*/ 498 w 511"/>
                <a:gd name="T1" fmla="*/ 149 h 149"/>
                <a:gd name="T2" fmla="*/ 394 w 511"/>
                <a:gd name="T3" fmla="*/ 13 h 149"/>
                <a:gd name="T4" fmla="*/ 401 w 511"/>
                <a:gd name="T5" fmla="*/ 0 h 149"/>
                <a:gd name="T6" fmla="*/ 401 w 511"/>
                <a:gd name="T7" fmla="*/ 13 h 149"/>
                <a:gd name="T8" fmla="*/ 13 w 511"/>
                <a:gd name="T9" fmla="*/ 13 h 149"/>
                <a:gd name="T10" fmla="*/ 6 w 511"/>
                <a:gd name="T11" fmla="*/ 13 h 149"/>
                <a:gd name="T12" fmla="*/ 19 w 511"/>
                <a:gd name="T13" fmla="*/ 7 h 149"/>
                <a:gd name="T14" fmla="*/ 116 w 511"/>
                <a:gd name="T15" fmla="*/ 143 h 149"/>
                <a:gd name="T16" fmla="*/ 110 w 511"/>
                <a:gd name="T17" fmla="*/ 149 h 149"/>
                <a:gd name="T18" fmla="*/ 103 w 511"/>
                <a:gd name="T19" fmla="*/ 149 h 149"/>
                <a:gd name="T20" fmla="*/ 103 w 511"/>
                <a:gd name="T21" fmla="*/ 149 h 149"/>
                <a:gd name="T22" fmla="*/ 6 w 511"/>
                <a:gd name="T23" fmla="*/ 13 h 149"/>
                <a:gd name="T24" fmla="*/ 0 w 511"/>
                <a:gd name="T25" fmla="*/ 0 h 149"/>
                <a:gd name="T26" fmla="*/ 13 w 511"/>
                <a:gd name="T27" fmla="*/ 0 h 149"/>
                <a:gd name="T28" fmla="*/ 401 w 511"/>
                <a:gd name="T29" fmla="*/ 0 h 149"/>
                <a:gd name="T30" fmla="*/ 401 w 511"/>
                <a:gd name="T31" fmla="*/ 0 h 149"/>
                <a:gd name="T32" fmla="*/ 407 w 511"/>
                <a:gd name="T33" fmla="*/ 7 h 149"/>
                <a:gd name="T34" fmla="*/ 511 w 511"/>
                <a:gd name="T35" fmla="*/ 143 h 149"/>
                <a:gd name="T36" fmla="*/ 498 w 511"/>
                <a:gd name="T37" fmla="*/ 149 h 14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11"/>
                <a:gd name="T58" fmla="*/ 0 h 149"/>
                <a:gd name="T59" fmla="*/ 511 w 511"/>
                <a:gd name="T60" fmla="*/ 149 h 14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11" h="149">
                  <a:moveTo>
                    <a:pt x="498" y="149"/>
                  </a:moveTo>
                  <a:lnTo>
                    <a:pt x="394" y="13"/>
                  </a:lnTo>
                  <a:lnTo>
                    <a:pt x="401" y="0"/>
                  </a:lnTo>
                  <a:lnTo>
                    <a:pt x="401" y="13"/>
                  </a:lnTo>
                  <a:lnTo>
                    <a:pt x="13" y="13"/>
                  </a:lnTo>
                  <a:lnTo>
                    <a:pt x="6" y="13"/>
                  </a:lnTo>
                  <a:lnTo>
                    <a:pt x="19" y="7"/>
                  </a:lnTo>
                  <a:lnTo>
                    <a:pt x="116" y="143"/>
                  </a:lnTo>
                  <a:lnTo>
                    <a:pt x="110" y="149"/>
                  </a:lnTo>
                  <a:lnTo>
                    <a:pt x="103" y="149"/>
                  </a:lnTo>
                  <a:lnTo>
                    <a:pt x="6" y="13"/>
                  </a:lnTo>
                  <a:lnTo>
                    <a:pt x="0" y="0"/>
                  </a:lnTo>
                  <a:lnTo>
                    <a:pt x="13" y="0"/>
                  </a:lnTo>
                  <a:lnTo>
                    <a:pt x="401" y="0"/>
                  </a:lnTo>
                  <a:lnTo>
                    <a:pt x="407" y="7"/>
                  </a:lnTo>
                  <a:lnTo>
                    <a:pt x="511" y="143"/>
                  </a:lnTo>
                  <a:lnTo>
                    <a:pt x="498" y="149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471" name="Freeform 35"/>
            <p:cNvSpPr>
              <a:spLocks/>
            </p:cNvSpPr>
            <p:nvPr/>
          </p:nvSpPr>
          <p:spPr bwMode="auto">
            <a:xfrm>
              <a:off x="1688" y="1057"/>
              <a:ext cx="407" cy="13"/>
            </a:xfrm>
            <a:custGeom>
              <a:avLst/>
              <a:gdLst>
                <a:gd name="T0" fmla="*/ 0 w 407"/>
                <a:gd name="T1" fmla="*/ 0 h 13"/>
                <a:gd name="T2" fmla="*/ 394 w 407"/>
                <a:gd name="T3" fmla="*/ 0 h 13"/>
                <a:gd name="T4" fmla="*/ 401 w 407"/>
                <a:gd name="T5" fmla="*/ 7 h 13"/>
                <a:gd name="T6" fmla="*/ 407 w 407"/>
                <a:gd name="T7" fmla="*/ 13 h 13"/>
                <a:gd name="T8" fmla="*/ 394 w 407"/>
                <a:gd name="T9" fmla="*/ 13 h 13"/>
                <a:gd name="T10" fmla="*/ 0 w 407"/>
                <a:gd name="T11" fmla="*/ 13 h 13"/>
                <a:gd name="T12" fmla="*/ 0 w 407"/>
                <a:gd name="T13" fmla="*/ 0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7"/>
                <a:gd name="T22" fmla="*/ 0 h 13"/>
                <a:gd name="T23" fmla="*/ 407 w 407"/>
                <a:gd name="T24" fmla="*/ 13 h 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7" h="13">
                  <a:moveTo>
                    <a:pt x="0" y="0"/>
                  </a:moveTo>
                  <a:lnTo>
                    <a:pt x="394" y="0"/>
                  </a:lnTo>
                  <a:lnTo>
                    <a:pt x="401" y="7"/>
                  </a:lnTo>
                  <a:lnTo>
                    <a:pt x="407" y="13"/>
                  </a:lnTo>
                  <a:lnTo>
                    <a:pt x="394" y="13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472" name="Freeform 36"/>
            <p:cNvSpPr>
              <a:spLocks/>
            </p:cNvSpPr>
            <p:nvPr/>
          </p:nvSpPr>
          <p:spPr bwMode="auto">
            <a:xfrm>
              <a:off x="3446" y="928"/>
              <a:ext cx="685" cy="136"/>
            </a:xfrm>
            <a:custGeom>
              <a:avLst/>
              <a:gdLst>
                <a:gd name="T0" fmla="*/ 685 w 685"/>
                <a:gd name="T1" fmla="*/ 0 h 136"/>
                <a:gd name="T2" fmla="*/ 97 w 685"/>
                <a:gd name="T3" fmla="*/ 0 h 136"/>
                <a:gd name="T4" fmla="*/ 0 w 685"/>
                <a:gd name="T5" fmla="*/ 136 h 136"/>
                <a:gd name="T6" fmla="*/ 588 w 685"/>
                <a:gd name="T7" fmla="*/ 136 h 136"/>
                <a:gd name="T8" fmla="*/ 685 w 685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5"/>
                <a:gd name="T16" fmla="*/ 0 h 136"/>
                <a:gd name="T17" fmla="*/ 685 w 685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5" h="136">
                  <a:moveTo>
                    <a:pt x="685" y="0"/>
                  </a:moveTo>
                  <a:lnTo>
                    <a:pt x="97" y="0"/>
                  </a:lnTo>
                  <a:lnTo>
                    <a:pt x="0" y="136"/>
                  </a:lnTo>
                  <a:lnTo>
                    <a:pt x="588" y="136"/>
                  </a:lnTo>
                  <a:lnTo>
                    <a:pt x="685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473" name="Freeform 37"/>
            <p:cNvSpPr>
              <a:spLocks/>
            </p:cNvSpPr>
            <p:nvPr/>
          </p:nvSpPr>
          <p:spPr bwMode="auto">
            <a:xfrm>
              <a:off x="3433" y="921"/>
              <a:ext cx="698" cy="149"/>
            </a:xfrm>
            <a:custGeom>
              <a:avLst/>
              <a:gdLst>
                <a:gd name="T0" fmla="*/ 698 w 698"/>
                <a:gd name="T1" fmla="*/ 13 h 149"/>
                <a:gd name="T2" fmla="*/ 110 w 698"/>
                <a:gd name="T3" fmla="*/ 13 h 149"/>
                <a:gd name="T4" fmla="*/ 104 w 698"/>
                <a:gd name="T5" fmla="*/ 7 h 149"/>
                <a:gd name="T6" fmla="*/ 117 w 698"/>
                <a:gd name="T7" fmla="*/ 13 h 149"/>
                <a:gd name="T8" fmla="*/ 20 w 698"/>
                <a:gd name="T9" fmla="*/ 149 h 149"/>
                <a:gd name="T10" fmla="*/ 13 w 698"/>
                <a:gd name="T11" fmla="*/ 149 h 149"/>
                <a:gd name="T12" fmla="*/ 13 w 698"/>
                <a:gd name="T13" fmla="*/ 136 h 149"/>
                <a:gd name="T14" fmla="*/ 601 w 698"/>
                <a:gd name="T15" fmla="*/ 136 h 149"/>
                <a:gd name="T16" fmla="*/ 608 w 698"/>
                <a:gd name="T17" fmla="*/ 149 h 149"/>
                <a:gd name="T18" fmla="*/ 608 w 698"/>
                <a:gd name="T19" fmla="*/ 149 h 149"/>
                <a:gd name="T20" fmla="*/ 601 w 698"/>
                <a:gd name="T21" fmla="*/ 149 h 149"/>
                <a:gd name="T22" fmla="*/ 13 w 698"/>
                <a:gd name="T23" fmla="*/ 149 h 149"/>
                <a:gd name="T24" fmla="*/ 0 w 698"/>
                <a:gd name="T25" fmla="*/ 149 h 149"/>
                <a:gd name="T26" fmla="*/ 7 w 698"/>
                <a:gd name="T27" fmla="*/ 143 h 149"/>
                <a:gd name="T28" fmla="*/ 104 w 698"/>
                <a:gd name="T29" fmla="*/ 7 h 149"/>
                <a:gd name="T30" fmla="*/ 110 w 698"/>
                <a:gd name="T31" fmla="*/ 0 h 149"/>
                <a:gd name="T32" fmla="*/ 110 w 698"/>
                <a:gd name="T33" fmla="*/ 0 h 149"/>
                <a:gd name="T34" fmla="*/ 698 w 698"/>
                <a:gd name="T35" fmla="*/ 0 h 149"/>
                <a:gd name="T36" fmla="*/ 698 w 698"/>
                <a:gd name="T37" fmla="*/ 13 h 14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8"/>
                <a:gd name="T58" fmla="*/ 0 h 149"/>
                <a:gd name="T59" fmla="*/ 698 w 698"/>
                <a:gd name="T60" fmla="*/ 149 h 14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8" h="149">
                  <a:moveTo>
                    <a:pt x="698" y="13"/>
                  </a:moveTo>
                  <a:lnTo>
                    <a:pt x="110" y="13"/>
                  </a:lnTo>
                  <a:lnTo>
                    <a:pt x="104" y="7"/>
                  </a:lnTo>
                  <a:lnTo>
                    <a:pt x="117" y="13"/>
                  </a:lnTo>
                  <a:lnTo>
                    <a:pt x="20" y="149"/>
                  </a:lnTo>
                  <a:lnTo>
                    <a:pt x="13" y="149"/>
                  </a:lnTo>
                  <a:lnTo>
                    <a:pt x="13" y="136"/>
                  </a:lnTo>
                  <a:lnTo>
                    <a:pt x="601" y="136"/>
                  </a:lnTo>
                  <a:lnTo>
                    <a:pt x="608" y="149"/>
                  </a:lnTo>
                  <a:lnTo>
                    <a:pt x="601" y="149"/>
                  </a:lnTo>
                  <a:lnTo>
                    <a:pt x="13" y="149"/>
                  </a:lnTo>
                  <a:lnTo>
                    <a:pt x="0" y="149"/>
                  </a:lnTo>
                  <a:lnTo>
                    <a:pt x="7" y="143"/>
                  </a:lnTo>
                  <a:lnTo>
                    <a:pt x="104" y="7"/>
                  </a:lnTo>
                  <a:lnTo>
                    <a:pt x="110" y="0"/>
                  </a:lnTo>
                  <a:lnTo>
                    <a:pt x="698" y="0"/>
                  </a:lnTo>
                  <a:lnTo>
                    <a:pt x="698" y="13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474" name="Freeform 38"/>
            <p:cNvSpPr>
              <a:spLocks/>
            </p:cNvSpPr>
            <p:nvPr/>
          </p:nvSpPr>
          <p:spPr bwMode="auto">
            <a:xfrm>
              <a:off x="4028" y="921"/>
              <a:ext cx="116" cy="149"/>
            </a:xfrm>
            <a:custGeom>
              <a:avLst/>
              <a:gdLst>
                <a:gd name="T0" fmla="*/ 0 w 116"/>
                <a:gd name="T1" fmla="*/ 143 h 149"/>
                <a:gd name="T2" fmla="*/ 97 w 116"/>
                <a:gd name="T3" fmla="*/ 7 h 149"/>
                <a:gd name="T4" fmla="*/ 103 w 116"/>
                <a:gd name="T5" fmla="*/ 0 h 149"/>
                <a:gd name="T6" fmla="*/ 116 w 116"/>
                <a:gd name="T7" fmla="*/ 0 h 149"/>
                <a:gd name="T8" fmla="*/ 110 w 116"/>
                <a:gd name="T9" fmla="*/ 13 h 149"/>
                <a:gd name="T10" fmla="*/ 13 w 116"/>
                <a:gd name="T11" fmla="*/ 149 h 149"/>
                <a:gd name="T12" fmla="*/ 0 w 116"/>
                <a:gd name="T13" fmla="*/ 143 h 1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6"/>
                <a:gd name="T22" fmla="*/ 0 h 149"/>
                <a:gd name="T23" fmla="*/ 116 w 116"/>
                <a:gd name="T24" fmla="*/ 149 h 1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6" h="149">
                  <a:moveTo>
                    <a:pt x="0" y="143"/>
                  </a:moveTo>
                  <a:lnTo>
                    <a:pt x="97" y="7"/>
                  </a:lnTo>
                  <a:lnTo>
                    <a:pt x="103" y="0"/>
                  </a:lnTo>
                  <a:lnTo>
                    <a:pt x="116" y="0"/>
                  </a:lnTo>
                  <a:lnTo>
                    <a:pt x="110" y="13"/>
                  </a:lnTo>
                  <a:lnTo>
                    <a:pt x="13" y="149"/>
                  </a:lnTo>
                  <a:lnTo>
                    <a:pt x="0" y="143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475" name="Freeform 39"/>
            <p:cNvSpPr>
              <a:spLocks/>
            </p:cNvSpPr>
            <p:nvPr/>
          </p:nvSpPr>
          <p:spPr bwMode="auto">
            <a:xfrm>
              <a:off x="3058" y="799"/>
              <a:ext cx="582" cy="265"/>
            </a:xfrm>
            <a:custGeom>
              <a:avLst/>
              <a:gdLst>
                <a:gd name="T0" fmla="*/ 0 w 582"/>
                <a:gd name="T1" fmla="*/ 0 h 265"/>
                <a:gd name="T2" fmla="*/ 0 w 582"/>
                <a:gd name="T3" fmla="*/ 129 h 265"/>
                <a:gd name="T4" fmla="*/ 97 w 582"/>
                <a:gd name="T5" fmla="*/ 129 h 265"/>
                <a:gd name="T6" fmla="*/ 194 w 582"/>
                <a:gd name="T7" fmla="*/ 265 h 265"/>
                <a:gd name="T8" fmla="*/ 388 w 582"/>
                <a:gd name="T9" fmla="*/ 265 h 265"/>
                <a:gd name="T10" fmla="*/ 485 w 582"/>
                <a:gd name="T11" fmla="*/ 129 h 265"/>
                <a:gd name="T12" fmla="*/ 582 w 582"/>
                <a:gd name="T13" fmla="*/ 129 h 265"/>
                <a:gd name="T14" fmla="*/ 582 w 582"/>
                <a:gd name="T15" fmla="*/ 0 h 265"/>
                <a:gd name="T16" fmla="*/ 0 w 582"/>
                <a:gd name="T17" fmla="*/ 0 h 2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82"/>
                <a:gd name="T28" fmla="*/ 0 h 265"/>
                <a:gd name="T29" fmla="*/ 582 w 582"/>
                <a:gd name="T30" fmla="*/ 265 h 2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82" h="265">
                  <a:moveTo>
                    <a:pt x="0" y="0"/>
                  </a:moveTo>
                  <a:lnTo>
                    <a:pt x="0" y="129"/>
                  </a:lnTo>
                  <a:lnTo>
                    <a:pt x="97" y="129"/>
                  </a:lnTo>
                  <a:lnTo>
                    <a:pt x="194" y="265"/>
                  </a:lnTo>
                  <a:lnTo>
                    <a:pt x="388" y="265"/>
                  </a:lnTo>
                  <a:lnTo>
                    <a:pt x="485" y="129"/>
                  </a:lnTo>
                  <a:lnTo>
                    <a:pt x="582" y="129"/>
                  </a:lnTo>
                  <a:lnTo>
                    <a:pt x="582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476" name="Rectangle 40"/>
            <p:cNvSpPr>
              <a:spLocks noChangeArrowheads="1"/>
            </p:cNvSpPr>
            <p:nvPr/>
          </p:nvSpPr>
          <p:spPr bwMode="auto">
            <a:xfrm>
              <a:off x="3052" y="799"/>
              <a:ext cx="13" cy="135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77" name="Freeform 41"/>
            <p:cNvSpPr>
              <a:spLocks/>
            </p:cNvSpPr>
            <p:nvPr/>
          </p:nvSpPr>
          <p:spPr bwMode="auto">
            <a:xfrm>
              <a:off x="3058" y="921"/>
              <a:ext cx="492" cy="149"/>
            </a:xfrm>
            <a:custGeom>
              <a:avLst/>
              <a:gdLst>
                <a:gd name="T0" fmla="*/ 0 w 492"/>
                <a:gd name="T1" fmla="*/ 0 h 149"/>
                <a:gd name="T2" fmla="*/ 97 w 492"/>
                <a:gd name="T3" fmla="*/ 0 h 149"/>
                <a:gd name="T4" fmla="*/ 97 w 492"/>
                <a:gd name="T5" fmla="*/ 0 h 149"/>
                <a:gd name="T6" fmla="*/ 104 w 492"/>
                <a:gd name="T7" fmla="*/ 7 h 149"/>
                <a:gd name="T8" fmla="*/ 201 w 492"/>
                <a:gd name="T9" fmla="*/ 143 h 149"/>
                <a:gd name="T10" fmla="*/ 194 w 492"/>
                <a:gd name="T11" fmla="*/ 149 h 149"/>
                <a:gd name="T12" fmla="*/ 194 w 492"/>
                <a:gd name="T13" fmla="*/ 136 h 149"/>
                <a:gd name="T14" fmla="*/ 388 w 492"/>
                <a:gd name="T15" fmla="*/ 136 h 149"/>
                <a:gd name="T16" fmla="*/ 395 w 492"/>
                <a:gd name="T17" fmla="*/ 149 h 149"/>
                <a:gd name="T18" fmla="*/ 382 w 492"/>
                <a:gd name="T19" fmla="*/ 143 h 149"/>
                <a:gd name="T20" fmla="*/ 479 w 492"/>
                <a:gd name="T21" fmla="*/ 7 h 149"/>
                <a:gd name="T22" fmla="*/ 485 w 492"/>
                <a:gd name="T23" fmla="*/ 0 h 149"/>
                <a:gd name="T24" fmla="*/ 485 w 492"/>
                <a:gd name="T25" fmla="*/ 0 h 149"/>
                <a:gd name="T26" fmla="*/ 492 w 492"/>
                <a:gd name="T27" fmla="*/ 13 h 149"/>
                <a:gd name="T28" fmla="*/ 395 w 492"/>
                <a:gd name="T29" fmla="*/ 149 h 149"/>
                <a:gd name="T30" fmla="*/ 395 w 492"/>
                <a:gd name="T31" fmla="*/ 149 h 149"/>
                <a:gd name="T32" fmla="*/ 388 w 492"/>
                <a:gd name="T33" fmla="*/ 149 h 149"/>
                <a:gd name="T34" fmla="*/ 194 w 492"/>
                <a:gd name="T35" fmla="*/ 149 h 149"/>
                <a:gd name="T36" fmla="*/ 188 w 492"/>
                <a:gd name="T37" fmla="*/ 149 h 149"/>
                <a:gd name="T38" fmla="*/ 188 w 492"/>
                <a:gd name="T39" fmla="*/ 149 h 149"/>
                <a:gd name="T40" fmla="*/ 91 w 492"/>
                <a:gd name="T41" fmla="*/ 13 h 149"/>
                <a:gd name="T42" fmla="*/ 104 w 492"/>
                <a:gd name="T43" fmla="*/ 7 h 149"/>
                <a:gd name="T44" fmla="*/ 97 w 492"/>
                <a:gd name="T45" fmla="*/ 13 h 149"/>
                <a:gd name="T46" fmla="*/ 0 w 492"/>
                <a:gd name="T47" fmla="*/ 13 h 149"/>
                <a:gd name="T48" fmla="*/ 0 w 492"/>
                <a:gd name="T49" fmla="*/ 0 h 14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92"/>
                <a:gd name="T76" fmla="*/ 0 h 149"/>
                <a:gd name="T77" fmla="*/ 492 w 492"/>
                <a:gd name="T78" fmla="*/ 149 h 14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92" h="149">
                  <a:moveTo>
                    <a:pt x="0" y="0"/>
                  </a:moveTo>
                  <a:lnTo>
                    <a:pt x="97" y="0"/>
                  </a:lnTo>
                  <a:lnTo>
                    <a:pt x="104" y="7"/>
                  </a:lnTo>
                  <a:lnTo>
                    <a:pt x="201" y="143"/>
                  </a:lnTo>
                  <a:lnTo>
                    <a:pt x="194" y="149"/>
                  </a:lnTo>
                  <a:lnTo>
                    <a:pt x="194" y="136"/>
                  </a:lnTo>
                  <a:lnTo>
                    <a:pt x="388" y="136"/>
                  </a:lnTo>
                  <a:lnTo>
                    <a:pt x="395" y="149"/>
                  </a:lnTo>
                  <a:lnTo>
                    <a:pt x="382" y="143"/>
                  </a:lnTo>
                  <a:lnTo>
                    <a:pt x="479" y="7"/>
                  </a:lnTo>
                  <a:lnTo>
                    <a:pt x="485" y="0"/>
                  </a:lnTo>
                  <a:lnTo>
                    <a:pt x="492" y="13"/>
                  </a:lnTo>
                  <a:lnTo>
                    <a:pt x="395" y="149"/>
                  </a:lnTo>
                  <a:lnTo>
                    <a:pt x="388" y="149"/>
                  </a:lnTo>
                  <a:lnTo>
                    <a:pt x="194" y="149"/>
                  </a:lnTo>
                  <a:lnTo>
                    <a:pt x="188" y="149"/>
                  </a:lnTo>
                  <a:lnTo>
                    <a:pt x="91" y="13"/>
                  </a:lnTo>
                  <a:lnTo>
                    <a:pt x="104" y="7"/>
                  </a:lnTo>
                  <a:lnTo>
                    <a:pt x="97" y="13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478" name="Rectangle 42"/>
            <p:cNvSpPr>
              <a:spLocks noChangeArrowheads="1"/>
            </p:cNvSpPr>
            <p:nvPr/>
          </p:nvSpPr>
          <p:spPr bwMode="auto">
            <a:xfrm>
              <a:off x="3543" y="921"/>
              <a:ext cx="104" cy="13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79" name="Rectangle 43"/>
            <p:cNvSpPr>
              <a:spLocks noChangeArrowheads="1"/>
            </p:cNvSpPr>
            <p:nvPr/>
          </p:nvSpPr>
          <p:spPr bwMode="auto">
            <a:xfrm>
              <a:off x="3634" y="792"/>
              <a:ext cx="13" cy="136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80" name="Rectangle 44"/>
            <p:cNvSpPr>
              <a:spLocks noChangeArrowheads="1"/>
            </p:cNvSpPr>
            <p:nvPr/>
          </p:nvSpPr>
          <p:spPr bwMode="auto">
            <a:xfrm>
              <a:off x="3052" y="792"/>
              <a:ext cx="588" cy="13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81" name="Freeform 45"/>
            <p:cNvSpPr>
              <a:spLocks/>
            </p:cNvSpPr>
            <p:nvPr/>
          </p:nvSpPr>
          <p:spPr bwMode="auto">
            <a:xfrm>
              <a:off x="1882" y="799"/>
              <a:ext cx="588" cy="265"/>
            </a:xfrm>
            <a:custGeom>
              <a:avLst/>
              <a:gdLst>
                <a:gd name="T0" fmla="*/ 0 w 588"/>
                <a:gd name="T1" fmla="*/ 0 h 265"/>
                <a:gd name="T2" fmla="*/ 0 w 588"/>
                <a:gd name="T3" fmla="*/ 129 h 265"/>
                <a:gd name="T4" fmla="*/ 97 w 588"/>
                <a:gd name="T5" fmla="*/ 129 h 265"/>
                <a:gd name="T6" fmla="*/ 200 w 588"/>
                <a:gd name="T7" fmla="*/ 265 h 265"/>
                <a:gd name="T8" fmla="*/ 394 w 588"/>
                <a:gd name="T9" fmla="*/ 265 h 265"/>
                <a:gd name="T10" fmla="*/ 491 w 588"/>
                <a:gd name="T11" fmla="*/ 129 h 265"/>
                <a:gd name="T12" fmla="*/ 588 w 588"/>
                <a:gd name="T13" fmla="*/ 129 h 265"/>
                <a:gd name="T14" fmla="*/ 588 w 588"/>
                <a:gd name="T15" fmla="*/ 0 h 265"/>
                <a:gd name="T16" fmla="*/ 0 w 588"/>
                <a:gd name="T17" fmla="*/ 0 h 2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88"/>
                <a:gd name="T28" fmla="*/ 0 h 265"/>
                <a:gd name="T29" fmla="*/ 588 w 588"/>
                <a:gd name="T30" fmla="*/ 265 h 2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88" h="265">
                  <a:moveTo>
                    <a:pt x="0" y="0"/>
                  </a:moveTo>
                  <a:lnTo>
                    <a:pt x="0" y="129"/>
                  </a:lnTo>
                  <a:lnTo>
                    <a:pt x="97" y="129"/>
                  </a:lnTo>
                  <a:lnTo>
                    <a:pt x="200" y="265"/>
                  </a:lnTo>
                  <a:lnTo>
                    <a:pt x="394" y="265"/>
                  </a:lnTo>
                  <a:lnTo>
                    <a:pt x="491" y="129"/>
                  </a:lnTo>
                  <a:lnTo>
                    <a:pt x="588" y="129"/>
                  </a:lnTo>
                  <a:lnTo>
                    <a:pt x="58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482" name="Rectangle 46"/>
            <p:cNvSpPr>
              <a:spLocks noChangeArrowheads="1"/>
            </p:cNvSpPr>
            <p:nvPr/>
          </p:nvSpPr>
          <p:spPr bwMode="auto">
            <a:xfrm>
              <a:off x="1875" y="799"/>
              <a:ext cx="13" cy="135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83" name="Freeform 47"/>
            <p:cNvSpPr>
              <a:spLocks/>
            </p:cNvSpPr>
            <p:nvPr/>
          </p:nvSpPr>
          <p:spPr bwMode="auto">
            <a:xfrm>
              <a:off x="1882" y="921"/>
              <a:ext cx="497" cy="149"/>
            </a:xfrm>
            <a:custGeom>
              <a:avLst/>
              <a:gdLst>
                <a:gd name="T0" fmla="*/ 0 w 497"/>
                <a:gd name="T1" fmla="*/ 0 h 149"/>
                <a:gd name="T2" fmla="*/ 97 w 497"/>
                <a:gd name="T3" fmla="*/ 0 h 149"/>
                <a:gd name="T4" fmla="*/ 97 w 497"/>
                <a:gd name="T5" fmla="*/ 0 h 149"/>
                <a:gd name="T6" fmla="*/ 103 w 497"/>
                <a:gd name="T7" fmla="*/ 7 h 149"/>
                <a:gd name="T8" fmla="*/ 207 w 497"/>
                <a:gd name="T9" fmla="*/ 143 h 149"/>
                <a:gd name="T10" fmla="*/ 200 w 497"/>
                <a:gd name="T11" fmla="*/ 149 h 149"/>
                <a:gd name="T12" fmla="*/ 200 w 497"/>
                <a:gd name="T13" fmla="*/ 136 h 149"/>
                <a:gd name="T14" fmla="*/ 394 w 497"/>
                <a:gd name="T15" fmla="*/ 136 h 149"/>
                <a:gd name="T16" fmla="*/ 400 w 497"/>
                <a:gd name="T17" fmla="*/ 149 h 149"/>
                <a:gd name="T18" fmla="*/ 388 w 497"/>
                <a:gd name="T19" fmla="*/ 143 h 149"/>
                <a:gd name="T20" fmla="*/ 484 w 497"/>
                <a:gd name="T21" fmla="*/ 7 h 149"/>
                <a:gd name="T22" fmla="*/ 491 w 497"/>
                <a:gd name="T23" fmla="*/ 0 h 149"/>
                <a:gd name="T24" fmla="*/ 491 w 497"/>
                <a:gd name="T25" fmla="*/ 0 h 149"/>
                <a:gd name="T26" fmla="*/ 497 w 497"/>
                <a:gd name="T27" fmla="*/ 13 h 149"/>
                <a:gd name="T28" fmla="*/ 400 w 497"/>
                <a:gd name="T29" fmla="*/ 149 h 149"/>
                <a:gd name="T30" fmla="*/ 400 w 497"/>
                <a:gd name="T31" fmla="*/ 149 h 149"/>
                <a:gd name="T32" fmla="*/ 394 w 497"/>
                <a:gd name="T33" fmla="*/ 149 h 149"/>
                <a:gd name="T34" fmla="*/ 200 w 497"/>
                <a:gd name="T35" fmla="*/ 149 h 149"/>
                <a:gd name="T36" fmla="*/ 194 w 497"/>
                <a:gd name="T37" fmla="*/ 149 h 149"/>
                <a:gd name="T38" fmla="*/ 194 w 497"/>
                <a:gd name="T39" fmla="*/ 149 h 149"/>
                <a:gd name="T40" fmla="*/ 90 w 497"/>
                <a:gd name="T41" fmla="*/ 13 h 149"/>
                <a:gd name="T42" fmla="*/ 103 w 497"/>
                <a:gd name="T43" fmla="*/ 7 h 149"/>
                <a:gd name="T44" fmla="*/ 97 w 497"/>
                <a:gd name="T45" fmla="*/ 13 h 149"/>
                <a:gd name="T46" fmla="*/ 0 w 497"/>
                <a:gd name="T47" fmla="*/ 13 h 149"/>
                <a:gd name="T48" fmla="*/ 0 w 497"/>
                <a:gd name="T49" fmla="*/ 0 h 14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97"/>
                <a:gd name="T76" fmla="*/ 0 h 149"/>
                <a:gd name="T77" fmla="*/ 497 w 497"/>
                <a:gd name="T78" fmla="*/ 149 h 14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97" h="149">
                  <a:moveTo>
                    <a:pt x="0" y="0"/>
                  </a:moveTo>
                  <a:lnTo>
                    <a:pt x="97" y="0"/>
                  </a:lnTo>
                  <a:lnTo>
                    <a:pt x="103" y="7"/>
                  </a:lnTo>
                  <a:lnTo>
                    <a:pt x="207" y="143"/>
                  </a:lnTo>
                  <a:lnTo>
                    <a:pt x="200" y="149"/>
                  </a:lnTo>
                  <a:lnTo>
                    <a:pt x="200" y="136"/>
                  </a:lnTo>
                  <a:lnTo>
                    <a:pt x="394" y="136"/>
                  </a:lnTo>
                  <a:lnTo>
                    <a:pt x="400" y="149"/>
                  </a:lnTo>
                  <a:lnTo>
                    <a:pt x="388" y="143"/>
                  </a:lnTo>
                  <a:lnTo>
                    <a:pt x="484" y="7"/>
                  </a:lnTo>
                  <a:lnTo>
                    <a:pt x="491" y="0"/>
                  </a:lnTo>
                  <a:lnTo>
                    <a:pt x="497" y="13"/>
                  </a:lnTo>
                  <a:lnTo>
                    <a:pt x="400" y="149"/>
                  </a:lnTo>
                  <a:lnTo>
                    <a:pt x="394" y="149"/>
                  </a:lnTo>
                  <a:lnTo>
                    <a:pt x="200" y="149"/>
                  </a:lnTo>
                  <a:lnTo>
                    <a:pt x="194" y="149"/>
                  </a:lnTo>
                  <a:lnTo>
                    <a:pt x="90" y="13"/>
                  </a:lnTo>
                  <a:lnTo>
                    <a:pt x="103" y="7"/>
                  </a:lnTo>
                  <a:lnTo>
                    <a:pt x="97" y="13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484" name="Rectangle 48"/>
            <p:cNvSpPr>
              <a:spLocks noChangeArrowheads="1"/>
            </p:cNvSpPr>
            <p:nvPr/>
          </p:nvSpPr>
          <p:spPr bwMode="auto">
            <a:xfrm>
              <a:off x="2373" y="921"/>
              <a:ext cx="103" cy="13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85" name="Rectangle 49"/>
            <p:cNvSpPr>
              <a:spLocks noChangeArrowheads="1"/>
            </p:cNvSpPr>
            <p:nvPr/>
          </p:nvSpPr>
          <p:spPr bwMode="auto">
            <a:xfrm>
              <a:off x="2463" y="792"/>
              <a:ext cx="13" cy="136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86" name="Rectangle 50"/>
            <p:cNvSpPr>
              <a:spLocks noChangeArrowheads="1"/>
            </p:cNvSpPr>
            <p:nvPr/>
          </p:nvSpPr>
          <p:spPr bwMode="auto">
            <a:xfrm>
              <a:off x="1875" y="792"/>
              <a:ext cx="595" cy="13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87" name="Rectangle 51"/>
            <p:cNvSpPr>
              <a:spLocks noChangeArrowheads="1"/>
            </p:cNvSpPr>
            <p:nvPr/>
          </p:nvSpPr>
          <p:spPr bwMode="auto">
            <a:xfrm>
              <a:off x="2974" y="1361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b="1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8488" name="Rectangle 52"/>
            <p:cNvSpPr>
              <a:spLocks noChangeArrowheads="1"/>
            </p:cNvSpPr>
            <p:nvPr/>
          </p:nvSpPr>
          <p:spPr bwMode="auto">
            <a:xfrm>
              <a:off x="3343" y="656"/>
              <a:ext cx="13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89" name="Rectangle 53"/>
            <p:cNvSpPr>
              <a:spLocks noChangeArrowheads="1"/>
            </p:cNvSpPr>
            <p:nvPr/>
          </p:nvSpPr>
          <p:spPr bwMode="auto">
            <a:xfrm>
              <a:off x="3343" y="695"/>
              <a:ext cx="13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90" name="Rectangle 54"/>
            <p:cNvSpPr>
              <a:spLocks noChangeArrowheads="1"/>
            </p:cNvSpPr>
            <p:nvPr/>
          </p:nvSpPr>
          <p:spPr bwMode="auto">
            <a:xfrm>
              <a:off x="3343" y="663"/>
              <a:ext cx="13" cy="3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91" name="Rectangle 55"/>
            <p:cNvSpPr>
              <a:spLocks noChangeArrowheads="1"/>
            </p:cNvSpPr>
            <p:nvPr/>
          </p:nvSpPr>
          <p:spPr bwMode="auto">
            <a:xfrm>
              <a:off x="3343" y="740"/>
              <a:ext cx="13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92" name="Rectangle 56"/>
            <p:cNvSpPr>
              <a:spLocks noChangeArrowheads="1"/>
            </p:cNvSpPr>
            <p:nvPr/>
          </p:nvSpPr>
          <p:spPr bwMode="auto">
            <a:xfrm>
              <a:off x="3343" y="753"/>
              <a:ext cx="13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93" name="Rectangle 57"/>
            <p:cNvSpPr>
              <a:spLocks noChangeArrowheads="1"/>
            </p:cNvSpPr>
            <p:nvPr/>
          </p:nvSpPr>
          <p:spPr bwMode="auto">
            <a:xfrm>
              <a:off x="3343" y="747"/>
              <a:ext cx="13" cy="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94" name="Rectangle 58"/>
            <p:cNvSpPr>
              <a:spLocks noChangeArrowheads="1"/>
            </p:cNvSpPr>
            <p:nvPr/>
          </p:nvSpPr>
          <p:spPr bwMode="auto">
            <a:xfrm>
              <a:off x="3343" y="792"/>
              <a:ext cx="13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95" name="Rectangle 59"/>
            <p:cNvSpPr>
              <a:spLocks noChangeArrowheads="1"/>
            </p:cNvSpPr>
            <p:nvPr/>
          </p:nvSpPr>
          <p:spPr bwMode="auto">
            <a:xfrm>
              <a:off x="3343" y="863"/>
              <a:ext cx="13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96" name="Rectangle 60"/>
            <p:cNvSpPr>
              <a:spLocks noChangeArrowheads="1"/>
            </p:cNvSpPr>
            <p:nvPr/>
          </p:nvSpPr>
          <p:spPr bwMode="auto">
            <a:xfrm>
              <a:off x="3343" y="799"/>
              <a:ext cx="13" cy="6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97" name="Rectangle 61"/>
            <p:cNvSpPr>
              <a:spLocks noChangeArrowheads="1"/>
            </p:cNvSpPr>
            <p:nvPr/>
          </p:nvSpPr>
          <p:spPr bwMode="auto">
            <a:xfrm>
              <a:off x="3343" y="909"/>
              <a:ext cx="13" cy="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98" name="Rectangle 62"/>
            <p:cNvSpPr>
              <a:spLocks noChangeArrowheads="1"/>
            </p:cNvSpPr>
            <p:nvPr/>
          </p:nvSpPr>
          <p:spPr bwMode="auto">
            <a:xfrm>
              <a:off x="3343" y="921"/>
              <a:ext cx="13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99" name="Rectangle 63"/>
            <p:cNvSpPr>
              <a:spLocks noChangeArrowheads="1"/>
            </p:cNvSpPr>
            <p:nvPr/>
          </p:nvSpPr>
          <p:spPr bwMode="auto">
            <a:xfrm>
              <a:off x="3343" y="915"/>
              <a:ext cx="13" cy="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00" name="Rectangle 64"/>
            <p:cNvSpPr>
              <a:spLocks noChangeArrowheads="1"/>
            </p:cNvSpPr>
            <p:nvPr/>
          </p:nvSpPr>
          <p:spPr bwMode="auto">
            <a:xfrm>
              <a:off x="3343" y="960"/>
              <a:ext cx="13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01" name="Rectangle 65"/>
            <p:cNvSpPr>
              <a:spLocks noChangeArrowheads="1"/>
            </p:cNvSpPr>
            <p:nvPr/>
          </p:nvSpPr>
          <p:spPr bwMode="auto">
            <a:xfrm>
              <a:off x="3343" y="1025"/>
              <a:ext cx="13" cy="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02" name="Rectangle 66"/>
            <p:cNvSpPr>
              <a:spLocks noChangeArrowheads="1"/>
            </p:cNvSpPr>
            <p:nvPr/>
          </p:nvSpPr>
          <p:spPr bwMode="auto">
            <a:xfrm>
              <a:off x="3343" y="967"/>
              <a:ext cx="13" cy="5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03" name="Rectangle 67"/>
            <p:cNvSpPr>
              <a:spLocks noChangeArrowheads="1"/>
            </p:cNvSpPr>
            <p:nvPr/>
          </p:nvSpPr>
          <p:spPr bwMode="auto">
            <a:xfrm>
              <a:off x="3343" y="1070"/>
              <a:ext cx="13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04" name="Rectangle 68"/>
            <p:cNvSpPr>
              <a:spLocks noChangeArrowheads="1"/>
            </p:cNvSpPr>
            <p:nvPr/>
          </p:nvSpPr>
          <p:spPr bwMode="auto">
            <a:xfrm>
              <a:off x="3343" y="1083"/>
              <a:ext cx="13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05" name="Rectangle 69"/>
            <p:cNvSpPr>
              <a:spLocks noChangeArrowheads="1"/>
            </p:cNvSpPr>
            <p:nvPr/>
          </p:nvSpPr>
          <p:spPr bwMode="auto">
            <a:xfrm>
              <a:off x="3343" y="1077"/>
              <a:ext cx="13" cy="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06" name="Rectangle 70"/>
            <p:cNvSpPr>
              <a:spLocks noChangeArrowheads="1"/>
            </p:cNvSpPr>
            <p:nvPr/>
          </p:nvSpPr>
          <p:spPr bwMode="auto">
            <a:xfrm>
              <a:off x="3343" y="1122"/>
              <a:ext cx="13" cy="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07" name="Rectangle 71"/>
            <p:cNvSpPr>
              <a:spLocks noChangeArrowheads="1"/>
            </p:cNvSpPr>
            <p:nvPr/>
          </p:nvSpPr>
          <p:spPr bwMode="auto">
            <a:xfrm>
              <a:off x="3343" y="1193"/>
              <a:ext cx="13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08" name="Rectangle 72"/>
            <p:cNvSpPr>
              <a:spLocks noChangeArrowheads="1"/>
            </p:cNvSpPr>
            <p:nvPr/>
          </p:nvSpPr>
          <p:spPr bwMode="auto">
            <a:xfrm>
              <a:off x="3343" y="1128"/>
              <a:ext cx="13" cy="6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09" name="Rectangle 73"/>
            <p:cNvSpPr>
              <a:spLocks noChangeArrowheads="1"/>
            </p:cNvSpPr>
            <p:nvPr/>
          </p:nvSpPr>
          <p:spPr bwMode="auto">
            <a:xfrm>
              <a:off x="3343" y="1238"/>
              <a:ext cx="13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10" name="Rectangle 74"/>
            <p:cNvSpPr>
              <a:spLocks noChangeArrowheads="1"/>
            </p:cNvSpPr>
            <p:nvPr/>
          </p:nvSpPr>
          <p:spPr bwMode="auto">
            <a:xfrm>
              <a:off x="3343" y="1251"/>
              <a:ext cx="13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11" name="Rectangle 75"/>
            <p:cNvSpPr>
              <a:spLocks noChangeArrowheads="1"/>
            </p:cNvSpPr>
            <p:nvPr/>
          </p:nvSpPr>
          <p:spPr bwMode="auto">
            <a:xfrm>
              <a:off x="3343" y="1245"/>
              <a:ext cx="13" cy="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12" name="Rectangle 76"/>
            <p:cNvSpPr>
              <a:spLocks noChangeArrowheads="1"/>
            </p:cNvSpPr>
            <p:nvPr/>
          </p:nvSpPr>
          <p:spPr bwMode="auto">
            <a:xfrm>
              <a:off x="3343" y="1290"/>
              <a:ext cx="13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13" name="Rectangle 77"/>
            <p:cNvSpPr>
              <a:spLocks noChangeArrowheads="1"/>
            </p:cNvSpPr>
            <p:nvPr/>
          </p:nvSpPr>
          <p:spPr bwMode="auto">
            <a:xfrm>
              <a:off x="3343" y="1361"/>
              <a:ext cx="13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14" name="Rectangle 78"/>
            <p:cNvSpPr>
              <a:spLocks noChangeArrowheads="1"/>
            </p:cNvSpPr>
            <p:nvPr/>
          </p:nvSpPr>
          <p:spPr bwMode="auto">
            <a:xfrm>
              <a:off x="3343" y="1297"/>
              <a:ext cx="13" cy="6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15" name="Rectangle 79"/>
            <p:cNvSpPr>
              <a:spLocks noChangeArrowheads="1"/>
            </p:cNvSpPr>
            <p:nvPr/>
          </p:nvSpPr>
          <p:spPr bwMode="auto">
            <a:xfrm>
              <a:off x="3343" y="1407"/>
              <a:ext cx="13" cy="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16" name="Rectangle 80"/>
            <p:cNvSpPr>
              <a:spLocks noChangeArrowheads="1"/>
            </p:cNvSpPr>
            <p:nvPr/>
          </p:nvSpPr>
          <p:spPr bwMode="auto">
            <a:xfrm>
              <a:off x="3343" y="1419"/>
              <a:ext cx="13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17" name="Rectangle 81"/>
            <p:cNvSpPr>
              <a:spLocks noChangeArrowheads="1"/>
            </p:cNvSpPr>
            <p:nvPr/>
          </p:nvSpPr>
          <p:spPr bwMode="auto">
            <a:xfrm>
              <a:off x="3343" y="1413"/>
              <a:ext cx="13" cy="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18" name="Rectangle 82"/>
            <p:cNvSpPr>
              <a:spLocks noChangeArrowheads="1"/>
            </p:cNvSpPr>
            <p:nvPr/>
          </p:nvSpPr>
          <p:spPr bwMode="auto">
            <a:xfrm>
              <a:off x="3343" y="1458"/>
              <a:ext cx="13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19" name="Rectangle 83"/>
            <p:cNvSpPr>
              <a:spLocks noChangeArrowheads="1"/>
            </p:cNvSpPr>
            <p:nvPr/>
          </p:nvSpPr>
          <p:spPr bwMode="auto">
            <a:xfrm>
              <a:off x="3343" y="1529"/>
              <a:ext cx="13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20" name="Rectangle 84"/>
            <p:cNvSpPr>
              <a:spLocks noChangeArrowheads="1"/>
            </p:cNvSpPr>
            <p:nvPr/>
          </p:nvSpPr>
          <p:spPr bwMode="auto">
            <a:xfrm>
              <a:off x="3343" y="1465"/>
              <a:ext cx="13" cy="6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21" name="Rectangle 85"/>
            <p:cNvSpPr>
              <a:spLocks noChangeArrowheads="1"/>
            </p:cNvSpPr>
            <p:nvPr/>
          </p:nvSpPr>
          <p:spPr bwMode="auto">
            <a:xfrm>
              <a:off x="3343" y="1575"/>
              <a:ext cx="13" cy="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22" name="Rectangle 86"/>
            <p:cNvSpPr>
              <a:spLocks noChangeArrowheads="1"/>
            </p:cNvSpPr>
            <p:nvPr/>
          </p:nvSpPr>
          <p:spPr bwMode="auto">
            <a:xfrm>
              <a:off x="3343" y="1588"/>
              <a:ext cx="13" cy="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23" name="Rectangle 87"/>
            <p:cNvSpPr>
              <a:spLocks noChangeArrowheads="1"/>
            </p:cNvSpPr>
            <p:nvPr/>
          </p:nvSpPr>
          <p:spPr bwMode="auto">
            <a:xfrm>
              <a:off x="3343" y="1581"/>
              <a:ext cx="13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24" name="Rectangle 88"/>
            <p:cNvSpPr>
              <a:spLocks noChangeArrowheads="1"/>
            </p:cNvSpPr>
            <p:nvPr/>
          </p:nvSpPr>
          <p:spPr bwMode="auto">
            <a:xfrm>
              <a:off x="3343" y="1626"/>
              <a:ext cx="13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25" name="Rectangle 89"/>
            <p:cNvSpPr>
              <a:spLocks noChangeArrowheads="1"/>
            </p:cNvSpPr>
            <p:nvPr/>
          </p:nvSpPr>
          <p:spPr bwMode="auto">
            <a:xfrm>
              <a:off x="3343" y="1665"/>
              <a:ext cx="13" cy="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26" name="Rectangle 90"/>
            <p:cNvSpPr>
              <a:spLocks noChangeArrowheads="1"/>
            </p:cNvSpPr>
            <p:nvPr/>
          </p:nvSpPr>
          <p:spPr bwMode="auto">
            <a:xfrm>
              <a:off x="3343" y="1633"/>
              <a:ext cx="13" cy="3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27" name="Freeform 91"/>
            <p:cNvSpPr>
              <a:spLocks/>
            </p:cNvSpPr>
            <p:nvPr/>
          </p:nvSpPr>
          <p:spPr bwMode="auto">
            <a:xfrm>
              <a:off x="3860" y="947"/>
              <a:ext cx="13" cy="13"/>
            </a:xfrm>
            <a:custGeom>
              <a:avLst/>
              <a:gdLst>
                <a:gd name="T0" fmla="*/ 6 w 13"/>
                <a:gd name="T1" fmla="*/ 13 h 13"/>
                <a:gd name="T2" fmla="*/ 6 w 13"/>
                <a:gd name="T3" fmla="*/ 13 h 13"/>
                <a:gd name="T4" fmla="*/ 13 w 13"/>
                <a:gd name="T5" fmla="*/ 13 h 13"/>
                <a:gd name="T6" fmla="*/ 13 w 13"/>
                <a:gd name="T7" fmla="*/ 7 h 13"/>
                <a:gd name="T8" fmla="*/ 13 w 13"/>
                <a:gd name="T9" fmla="*/ 0 h 13"/>
                <a:gd name="T10" fmla="*/ 6 w 13"/>
                <a:gd name="T11" fmla="*/ 0 h 13"/>
                <a:gd name="T12" fmla="*/ 0 w 13"/>
                <a:gd name="T13" fmla="*/ 7 h 13"/>
                <a:gd name="T14" fmla="*/ 0 w 13"/>
                <a:gd name="T15" fmla="*/ 7 h 13"/>
                <a:gd name="T16" fmla="*/ 6 w 13"/>
                <a:gd name="T17" fmla="*/ 13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13"/>
                <a:gd name="T29" fmla="*/ 13 w 13"/>
                <a:gd name="T30" fmla="*/ 13 h 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13">
                  <a:moveTo>
                    <a:pt x="6" y="13"/>
                  </a:moveTo>
                  <a:lnTo>
                    <a:pt x="6" y="13"/>
                  </a:lnTo>
                  <a:lnTo>
                    <a:pt x="13" y="13"/>
                  </a:lnTo>
                  <a:lnTo>
                    <a:pt x="13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528" name="Freeform 92"/>
            <p:cNvSpPr>
              <a:spLocks/>
            </p:cNvSpPr>
            <p:nvPr/>
          </p:nvSpPr>
          <p:spPr bwMode="auto">
            <a:xfrm>
              <a:off x="3834" y="934"/>
              <a:ext cx="58" cy="72"/>
            </a:xfrm>
            <a:custGeom>
              <a:avLst/>
              <a:gdLst>
                <a:gd name="T0" fmla="*/ 32 w 58"/>
                <a:gd name="T1" fmla="*/ 26 h 72"/>
                <a:gd name="T2" fmla="*/ 52 w 58"/>
                <a:gd name="T3" fmla="*/ 39 h 72"/>
                <a:gd name="T4" fmla="*/ 58 w 58"/>
                <a:gd name="T5" fmla="*/ 39 h 72"/>
                <a:gd name="T6" fmla="*/ 45 w 58"/>
                <a:gd name="T7" fmla="*/ 46 h 72"/>
                <a:gd name="T8" fmla="*/ 0 w 58"/>
                <a:gd name="T9" fmla="*/ 65 h 72"/>
                <a:gd name="T10" fmla="*/ 0 w 58"/>
                <a:gd name="T11" fmla="*/ 72 h 72"/>
                <a:gd name="T12" fmla="*/ 0 w 58"/>
                <a:gd name="T13" fmla="*/ 52 h 72"/>
                <a:gd name="T14" fmla="*/ 6 w 58"/>
                <a:gd name="T15" fmla="*/ 0 h 72"/>
                <a:gd name="T16" fmla="*/ 6 w 58"/>
                <a:gd name="T17" fmla="*/ 0 h 72"/>
                <a:gd name="T18" fmla="*/ 13 w 58"/>
                <a:gd name="T19" fmla="*/ 7 h 72"/>
                <a:gd name="T20" fmla="*/ 13 w 58"/>
                <a:gd name="T21" fmla="*/ 7 h 72"/>
                <a:gd name="T22" fmla="*/ 6 w 58"/>
                <a:gd name="T23" fmla="*/ 59 h 72"/>
                <a:gd name="T24" fmla="*/ 0 w 58"/>
                <a:gd name="T25" fmla="*/ 52 h 72"/>
                <a:gd name="T26" fmla="*/ 0 w 58"/>
                <a:gd name="T27" fmla="*/ 52 h 72"/>
                <a:gd name="T28" fmla="*/ 45 w 58"/>
                <a:gd name="T29" fmla="*/ 33 h 72"/>
                <a:gd name="T30" fmla="*/ 45 w 58"/>
                <a:gd name="T31" fmla="*/ 46 h 72"/>
                <a:gd name="T32" fmla="*/ 45 w 58"/>
                <a:gd name="T33" fmla="*/ 46 h 72"/>
                <a:gd name="T34" fmla="*/ 26 w 58"/>
                <a:gd name="T35" fmla="*/ 33 h 72"/>
                <a:gd name="T36" fmla="*/ 32 w 58"/>
                <a:gd name="T37" fmla="*/ 26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8"/>
                <a:gd name="T58" fmla="*/ 0 h 72"/>
                <a:gd name="T59" fmla="*/ 58 w 58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8" h="72">
                  <a:moveTo>
                    <a:pt x="32" y="26"/>
                  </a:moveTo>
                  <a:lnTo>
                    <a:pt x="52" y="39"/>
                  </a:lnTo>
                  <a:lnTo>
                    <a:pt x="58" y="39"/>
                  </a:lnTo>
                  <a:lnTo>
                    <a:pt x="45" y="46"/>
                  </a:lnTo>
                  <a:lnTo>
                    <a:pt x="0" y="65"/>
                  </a:lnTo>
                  <a:lnTo>
                    <a:pt x="0" y="72"/>
                  </a:lnTo>
                  <a:lnTo>
                    <a:pt x="0" y="52"/>
                  </a:lnTo>
                  <a:lnTo>
                    <a:pt x="6" y="0"/>
                  </a:lnTo>
                  <a:lnTo>
                    <a:pt x="13" y="7"/>
                  </a:lnTo>
                  <a:lnTo>
                    <a:pt x="6" y="59"/>
                  </a:lnTo>
                  <a:lnTo>
                    <a:pt x="0" y="52"/>
                  </a:lnTo>
                  <a:lnTo>
                    <a:pt x="45" y="33"/>
                  </a:lnTo>
                  <a:lnTo>
                    <a:pt x="45" y="46"/>
                  </a:lnTo>
                  <a:lnTo>
                    <a:pt x="26" y="33"/>
                  </a:lnTo>
                  <a:lnTo>
                    <a:pt x="32" y="2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529" name="Freeform 93"/>
            <p:cNvSpPr>
              <a:spLocks/>
            </p:cNvSpPr>
            <p:nvPr/>
          </p:nvSpPr>
          <p:spPr bwMode="auto">
            <a:xfrm>
              <a:off x="3840" y="941"/>
              <a:ext cx="26" cy="26"/>
            </a:xfrm>
            <a:custGeom>
              <a:avLst/>
              <a:gdLst>
                <a:gd name="T0" fmla="*/ 7 w 26"/>
                <a:gd name="T1" fmla="*/ 0 h 26"/>
                <a:gd name="T2" fmla="*/ 26 w 26"/>
                <a:gd name="T3" fmla="*/ 19 h 26"/>
                <a:gd name="T4" fmla="*/ 20 w 26"/>
                <a:gd name="T5" fmla="*/ 26 h 26"/>
                <a:gd name="T6" fmla="*/ 20 w 26"/>
                <a:gd name="T7" fmla="*/ 26 h 26"/>
                <a:gd name="T8" fmla="*/ 20 w 26"/>
                <a:gd name="T9" fmla="*/ 26 h 26"/>
                <a:gd name="T10" fmla="*/ 0 w 26"/>
                <a:gd name="T11" fmla="*/ 6 h 26"/>
                <a:gd name="T12" fmla="*/ 7 w 26"/>
                <a:gd name="T13" fmla="*/ 0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"/>
                <a:gd name="T22" fmla="*/ 0 h 26"/>
                <a:gd name="T23" fmla="*/ 26 w 26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" h="26">
                  <a:moveTo>
                    <a:pt x="7" y="0"/>
                  </a:moveTo>
                  <a:lnTo>
                    <a:pt x="26" y="19"/>
                  </a:lnTo>
                  <a:lnTo>
                    <a:pt x="20" y="26"/>
                  </a:lnTo>
                  <a:lnTo>
                    <a:pt x="0" y="6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530" name="Freeform 94"/>
            <p:cNvSpPr>
              <a:spLocks/>
            </p:cNvSpPr>
            <p:nvPr/>
          </p:nvSpPr>
          <p:spPr bwMode="auto">
            <a:xfrm>
              <a:off x="3840" y="941"/>
              <a:ext cx="46" cy="52"/>
            </a:xfrm>
            <a:custGeom>
              <a:avLst/>
              <a:gdLst>
                <a:gd name="T0" fmla="*/ 26 w 46"/>
                <a:gd name="T1" fmla="*/ 19 h 52"/>
                <a:gd name="T2" fmla="*/ 46 w 46"/>
                <a:gd name="T3" fmla="*/ 32 h 52"/>
                <a:gd name="T4" fmla="*/ 0 w 46"/>
                <a:gd name="T5" fmla="*/ 52 h 52"/>
                <a:gd name="T6" fmla="*/ 7 w 46"/>
                <a:gd name="T7" fmla="*/ 0 h 52"/>
                <a:gd name="T8" fmla="*/ 26 w 46"/>
                <a:gd name="T9" fmla="*/ 19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52"/>
                <a:gd name="T17" fmla="*/ 46 w 46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52">
                  <a:moveTo>
                    <a:pt x="26" y="19"/>
                  </a:moveTo>
                  <a:lnTo>
                    <a:pt x="46" y="32"/>
                  </a:lnTo>
                  <a:lnTo>
                    <a:pt x="0" y="52"/>
                  </a:lnTo>
                  <a:lnTo>
                    <a:pt x="7" y="0"/>
                  </a:lnTo>
                  <a:lnTo>
                    <a:pt x="26" y="19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531" name="Freeform 95"/>
            <p:cNvSpPr>
              <a:spLocks/>
            </p:cNvSpPr>
            <p:nvPr/>
          </p:nvSpPr>
          <p:spPr bwMode="auto">
            <a:xfrm>
              <a:off x="3931" y="857"/>
              <a:ext cx="13" cy="13"/>
            </a:xfrm>
            <a:custGeom>
              <a:avLst/>
              <a:gdLst>
                <a:gd name="T0" fmla="*/ 13 w 13"/>
                <a:gd name="T1" fmla="*/ 13 h 13"/>
                <a:gd name="T2" fmla="*/ 13 w 13"/>
                <a:gd name="T3" fmla="*/ 6 h 13"/>
                <a:gd name="T4" fmla="*/ 0 w 13"/>
                <a:gd name="T5" fmla="*/ 0 h 13"/>
                <a:gd name="T6" fmla="*/ 0 w 13"/>
                <a:gd name="T7" fmla="*/ 6 h 13"/>
                <a:gd name="T8" fmla="*/ 13 w 13"/>
                <a:gd name="T9" fmla="*/ 13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13" y="13"/>
                  </a:moveTo>
                  <a:lnTo>
                    <a:pt x="13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13" y="13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532" name="Freeform 96"/>
            <p:cNvSpPr>
              <a:spLocks/>
            </p:cNvSpPr>
            <p:nvPr/>
          </p:nvSpPr>
          <p:spPr bwMode="auto">
            <a:xfrm>
              <a:off x="3860" y="954"/>
              <a:ext cx="13" cy="13"/>
            </a:xfrm>
            <a:custGeom>
              <a:avLst/>
              <a:gdLst>
                <a:gd name="T0" fmla="*/ 13 w 13"/>
                <a:gd name="T1" fmla="*/ 6 h 13"/>
                <a:gd name="T2" fmla="*/ 13 w 13"/>
                <a:gd name="T3" fmla="*/ 13 h 13"/>
                <a:gd name="T4" fmla="*/ 0 w 13"/>
                <a:gd name="T5" fmla="*/ 6 h 13"/>
                <a:gd name="T6" fmla="*/ 0 w 13"/>
                <a:gd name="T7" fmla="*/ 0 h 13"/>
                <a:gd name="T8" fmla="*/ 13 w 13"/>
                <a:gd name="T9" fmla="*/ 6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13" y="6"/>
                  </a:moveTo>
                  <a:lnTo>
                    <a:pt x="13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13" y="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533" name="Freeform 97"/>
            <p:cNvSpPr>
              <a:spLocks/>
            </p:cNvSpPr>
            <p:nvPr/>
          </p:nvSpPr>
          <p:spPr bwMode="auto">
            <a:xfrm>
              <a:off x="3860" y="863"/>
              <a:ext cx="84" cy="97"/>
            </a:xfrm>
            <a:custGeom>
              <a:avLst/>
              <a:gdLst>
                <a:gd name="T0" fmla="*/ 84 w 84"/>
                <a:gd name="T1" fmla="*/ 7 h 97"/>
                <a:gd name="T2" fmla="*/ 71 w 84"/>
                <a:gd name="T3" fmla="*/ 0 h 97"/>
                <a:gd name="T4" fmla="*/ 0 w 84"/>
                <a:gd name="T5" fmla="*/ 91 h 97"/>
                <a:gd name="T6" fmla="*/ 13 w 84"/>
                <a:gd name="T7" fmla="*/ 97 h 97"/>
                <a:gd name="T8" fmla="*/ 84 w 84"/>
                <a:gd name="T9" fmla="*/ 7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97"/>
                <a:gd name="T17" fmla="*/ 84 w 84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97">
                  <a:moveTo>
                    <a:pt x="84" y="7"/>
                  </a:moveTo>
                  <a:lnTo>
                    <a:pt x="71" y="0"/>
                  </a:lnTo>
                  <a:lnTo>
                    <a:pt x="0" y="91"/>
                  </a:lnTo>
                  <a:lnTo>
                    <a:pt x="13" y="97"/>
                  </a:lnTo>
                  <a:lnTo>
                    <a:pt x="84" y="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534" name="Rectangle 98"/>
            <p:cNvSpPr>
              <a:spLocks noChangeArrowheads="1"/>
            </p:cNvSpPr>
            <p:nvPr/>
          </p:nvSpPr>
          <p:spPr bwMode="auto">
            <a:xfrm>
              <a:off x="3937" y="689"/>
              <a:ext cx="1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SiO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8535" name="Rectangle 99"/>
            <p:cNvSpPr>
              <a:spLocks noChangeArrowheads="1"/>
            </p:cNvSpPr>
            <p:nvPr/>
          </p:nvSpPr>
          <p:spPr bwMode="auto">
            <a:xfrm>
              <a:off x="4118" y="740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8536" name="Rectangle 100"/>
            <p:cNvSpPr>
              <a:spLocks noChangeArrowheads="1"/>
            </p:cNvSpPr>
            <p:nvPr/>
          </p:nvSpPr>
          <p:spPr bwMode="auto">
            <a:xfrm>
              <a:off x="2683" y="650"/>
              <a:ext cx="12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dirty="0">
                  <a:solidFill>
                    <a:srgbClr val="000000"/>
                  </a:solidFill>
                  <a:latin typeface="Times New Roman" pitchFamily="18" charset="0"/>
                </a:rPr>
                <a:t>Al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8537" name="Freeform 101"/>
            <p:cNvSpPr>
              <a:spLocks/>
            </p:cNvSpPr>
            <p:nvPr/>
          </p:nvSpPr>
          <p:spPr bwMode="auto">
            <a:xfrm>
              <a:off x="2502" y="773"/>
              <a:ext cx="13" cy="13"/>
            </a:xfrm>
            <a:custGeom>
              <a:avLst/>
              <a:gdLst>
                <a:gd name="T0" fmla="*/ 0 w 13"/>
                <a:gd name="T1" fmla="*/ 6 h 13"/>
                <a:gd name="T2" fmla="*/ 0 w 13"/>
                <a:gd name="T3" fmla="*/ 13 h 13"/>
                <a:gd name="T4" fmla="*/ 7 w 13"/>
                <a:gd name="T5" fmla="*/ 13 h 13"/>
                <a:gd name="T6" fmla="*/ 13 w 13"/>
                <a:gd name="T7" fmla="*/ 6 h 13"/>
                <a:gd name="T8" fmla="*/ 13 w 13"/>
                <a:gd name="T9" fmla="*/ 0 h 13"/>
                <a:gd name="T10" fmla="*/ 7 w 13"/>
                <a:gd name="T11" fmla="*/ 0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6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13"/>
                <a:gd name="T29" fmla="*/ 13 w 13"/>
                <a:gd name="T30" fmla="*/ 13 h 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13">
                  <a:moveTo>
                    <a:pt x="0" y="6"/>
                  </a:moveTo>
                  <a:lnTo>
                    <a:pt x="0" y="13"/>
                  </a:lnTo>
                  <a:lnTo>
                    <a:pt x="7" y="13"/>
                  </a:lnTo>
                  <a:lnTo>
                    <a:pt x="13" y="6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538" name="Freeform 102"/>
            <p:cNvSpPr>
              <a:spLocks/>
            </p:cNvSpPr>
            <p:nvPr/>
          </p:nvSpPr>
          <p:spPr bwMode="auto">
            <a:xfrm>
              <a:off x="2457" y="740"/>
              <a:ext cx="52" cy="59"/>
            </a:xfrm>
            <a:custGeom>
              <a:avLst/>
              <a:gdLst>
                <a:gd name="T0" fmla="*/ 45 w 52"/>
                <a:gd name="T1" fmla="*/ 39 h 59"/>
                <a:gd name="T2" fmla="*/ 52 w 52"/>
                <a:gd name="T3" fmla="*/ 59 h 59"/>
                <a:gd name="T4" fmla="*/ 52 w 52"/>
                <a:gd name="T5" fmla="*/ 59 h 59"/>
                <a:gd name="T6" fmla="*/ 52 w 52"/>
                <a:gd name="T7" fmla="*/ 59 h 59"/>
                <a:gd name="T8" fmla="*/ 6 w 52"/>
                <a:gd name="T9" fmla="*/ 52 h 59"/>
                <a:gd name="T10" fmla="*/ 0 w 52"/>
                <a:gd name="T11" fmla="*/ 46 h 59"/>
                <a:gd name="T12" fmla="*/ 0 w 52"/>
                <a:gd name="T13" fmla="*/ 46 h 59"/>
                <a:gd name="T14" fmla="*/ 32 w 52"/>
                <a:gd name="T15" fmla="*/ 7 h 59"/>
                <a:gd name="T16" fmla="*/ 32 w 52"/>
                <a:gd name="T17" fmla="*/ 0 h 59"/>
                <a:gd name="T18" fmla="*/ 39 w 52"/>
                <a:gd name="T19" fmla="*/ 13 h 59"/>
                <a:gd name="T20" fmla="*/ 39 w 52"/>
                <a:gd name="T21" fmla="*/ 13 h 59"/>
                <a:gd name="T22" fmla="*/ 6 w 52"/>
                <a:gd name="T23" fmla="*/ 52 h 59"/>
                <a:gd name="T24" fmla="*/ 0 w 52"/>
                <a:gd name="T25" fmla="*/ 46 h 59"/>
                <a:gd name="T26" fmla="*/ 6 w 52"/>
                <a:gd name="T27" fmla="*/ 46 h 59"/>
                <a:gd name="T28" fmla="*/ 52 w 52"/>
                <a:gd name="T29" fmla="*/ 52 h 59"/>
                <a:gd name="T30" fmla="*/ 52 w 52"/>
                <a:gd name="T31" fmla="*/ 59 h 59"/>
                <a:gd name="T32" fmla="*/ 45 w 52"/>
                <a:gd name="T33" fmla="*/ 59 h 59"/>
                <a:gd name="T34" fmla="*/ 39 w 52"/>
                <a:gd name="T35" fmla="*/ 39 h 59"/>
                <a:gd name="T36" fmla="*/ 45 w 52"/>
                <a:gd name="T37" fmla="*/ 39 h 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"/>
                <a:gd name="T58" fmla="*/ 0 h 59"/>
                <a:gd name="T59" fmla="*/ 52 w 52"/>
                <a:gd name="T60" fmla="*/ 59 h 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" h="59">
                  <a:moveTo>
                    <a:pt x="45" y="39"/>
                  </a:moveTo>
                  <a:lnTo>
                    <a:pt x="52" y="59"/>
                  </a:lnTo>
                  <a:lnTo>
                    <a:pt x="6" y="52"/>
                  </a:lnTo>
                  <a:lnTo>
                    <a:pt x="0" y="46"/>
                  </a:lnTo>
                  <a:lnTo>
                    <a:pt x="32" y="7"/>
                  </a:lnTo>
                  <a:lnTo>
                    <a:pt x="32" y="0"/>
                  </a:lnTo>
                  <a:lnTo>
                    <a:pt x="39" y="13"/>
                  </a:lnTo>
                  <a:lnTo>
                    <a:pt x="6" y="52"/>
                  </a:lnTo>
                  <a:lnTo>
                    <a:pt x="0" y="46"/>
                  </a:lnTo>
                  <a:lnTo>
                    <a:pt x="6" y="46"/>
                  </a:lnTo>
                  <a:lnTo>
                    <a:pt x="52" y="52"/>
                  </a:lnTo>
                  <a:lnTo>
                    <a:pt x="52" y="59"/>
                  </a:lnTo>
                  <a:lnTo>
                    <a:pt x="45" y="59"/>
                  </a:lnTo>
                  <a:lnTo>
                    <a:pt x="39" y="39"/>
                  </a:lnTo>
                  <a:lnTo>
                    <a:pt x="45" y="39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539" name="Freeform 103"/>
            <p:cNvSpPr>
              <a:spLocks/>
            </p:cNvSpPr>
            <p:nvPr/>
          </p:nvSpPr>
          <p:spPr bwMode="auto">
            <a:xfrm>
              <a:off x="2489" y="753"/>
              <a:ext cx="13" cy="26"/>
            </a:xfrm>
            <a:custGeom>
              <a:avLst/>
              <a:gdLst>
                <a:gd name="T0" fmla="*/ 7 w 13"/>
                <a:gd name="T1" fmla="*/ 0 h 26"/>
                <a:gd name="T2" fmla="*/ 13 w 13"/>
                <a:gd name="T3" fmla="*/ 26 h 26"/>
                <a:gd name="T4" fmla="*/ 7 w 13"/>
                <a:gd name="T5" fmla="*/ 26 h 26"/>
                <a:gd name="T6" fmla="*/ 7 w 13"/>
                <a:gd name="T7" fmla="*/ 26 h 26"/>
                <a:gd name="T8" fmla="*/ 7 w 13"/>
                <a:gd name="T9" fmla="*/ 26 h 26"/>
                <a:gd name="T10" fmla="*/ 0 w 13"/>
                <a:gd name="T11" fmla="*/ 0 h 26"/>
                <a:gd name="T12" fmla="*/ 7 w 13"/>
                <a:gd name="T13" fmla="*/ 0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26"/>
                <a:gd name="T23" fmla="*/ 13 w 13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26">
                  <a:moveTo>
                    <a:pt x="7" y="0"/>
                  </a:moveTo>
                  <a:lnTo>
                    <a:pt x="13" y="26"/>
                  </a:lnTo>
                  <a:lnTo>
                    <a:pt x="7" y="26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540" name="Freeform 104"/>
            <p:cNvSpPr>
              <a:spLocks/>
            </p:cNvSpPr>
            <p:nvPr/>
          </p:nvSpPr>
          <p:spPr bwMode="auto">
            <a:xfrm>
              <a:off x="2463" y="753"/>
              <a:ext cx="46" cy="46"/>
            </a:xfrm>
            <a:custGeom>
              <a:avLst/>
              <a:gdLst>
                <a:gd name="T0" fmla="*/ 39 w 46"/>
                <a:gd name="T1" fmla="*/ 26 h 46"/>
                <a:gd name="T2" fmla="*/ 46 w 46"/>
                <a:gd name="T3" fmla="*/ 46 h 46"/>
                <a:gd name="T4" fmla="*/ 0 w 46"/>
                <a:gd name="T5" fmla="*/ 39 h 46"/>
                <a:gd name="T6" fmla="*/ 33 w 46"/>
                <a:gd name="T7" fmla="*/ 0 h 46"/>
                <a:gd name="T8" fmla="*/ 39 w 46"/>
                <a:gd name="T9" fmla="*/ 26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46"/>
                <a:gd name="T17" fmla="*/ 46 w 46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46">
                  <a:moveTo>
                    <a:pt x="39" y="26"/>
                  </a:moveTo>
                  <a:lnTo>
                    <a:pt x="46" y="46"/>
                  </a:lnTo>
                  <a:lnTo>
                    <a:pt x="0" y="39"/>
                  </a:lnTo>
                  <a:lnTo>
                    <a:pt x="33" y="0"/>
                  </a:lnTo>
                  <a:lnTo>
                    <a:pt x="39" y="2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541" name="Freeform 105"/>
            <p:cNvSpPr>
              <a:spLocks/>
            </p:cNvSpPr>
            <p:nvPr/>
          </p:nvSpPr>
          <p:spPr bwMode="auto">
            <a:xfrm>
              <a:off x="2657" y="727"/>
              <a:ext cx="13" cy="13"/>
            </a:xfrm>
            <a:custGeom>
              <a:avLst/>
              <a:gdLst>
                <a:gd name="T0" fmla="*/ 7 w 13"/>
                <a:gd name="T1" fmla="*/ 13 h 13"/>
                <a:gd name="T2" fmla="*/ 13 w 13"/>
                <a:gd name="T3" fmla="*/ 13 h 13"/>
                <a:gd name="T4" fmla="*/ 7 w 13"/>
                <a:gd name="T5" fmla="*/ 0 h 13"/>
                <a:gd name="T6" fmla="*/ 0 w 13"/>
                <a:gd name="T7" fmla="*/ 0 h 13"/>
                <a:gd name="T8" fmla="*/ 7 w 13"/>
                <a:gd name="T9" fmla="*/ 13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7" y="13"/>
                  </a:moveTo>
                  <a:lnTo>
                    <a:pt x="13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13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542" name="Freeform 106"/>
            <p:cNvSpPr>
              <a:spLocks/>
            </p:cNvSpPr>
            <p:nvPr/>
          </p:nvSpPr>
          <p:spPr bwMode="auto">
            <a:xfrm>
              <a:off x="2502" y="773"/>
              <a:ext cx="13" cy="13"/>
            </a:xfrm>
            <a:custGeom>
              <a:avLst/>
              <a:gdLst>
                <a:gd name="T0" fmla="*/ 13 w 13"/>
                <a:gd name="T1" fmla="*/ 13 h 13"/>
                <a:gd name="T2" fmla="*/ 7 w 13"/>
                <a:gd name="T3" fmla="*/ 13 h 13"/>
                <a:gd name="T4" fmla="*/ 0 w 13"/>
                <a:gd name="T5" fmla="*/ 0 h 13"/>
                <a:gd name="T6" fmla="*/ 7 w 13"/>
                <a:gd name="T7" fmla="*/ 0 h 13"/>
                <a:gd name="T8" fmla="*/ 13 w 13"/>
                <a:gd name="T9" fmla="*/ 13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13" y="13"/>
                  </a:moveTo>
                  <a:lnTo>
                    <a:pt x="7" y="13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13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8543" name="Freeform 107"/>
            <p:cNvSpPr>
              <a:spLocks/>
            </p:cNvSpPr>
            <p:nvPr/>
          </p:nvSpPr>
          <p:spPr bwMode="auto">
            <a:xfrm>
              <a:off x="2509" y="727"/>
              <a:ext cx="155" cy="59"/>
            </a:xfrm>
            <a:custGeom>
              <a:avLst/>
              <a:gdLst>
                <a:gd name="T0" fmla="*/ 155 w 155"/>
                <a:gd name="T1" fmla="*/ 13 h 59"/>
                <a:gd name="T2" fmla="*/ 148 w 155"/>
                <a:gd name="T3" fmla="*/ 0 h 59"/>
                <a:gd name="T4" fmla="*/ 0 w 155"/>
                <a:gd name="T5" fmla="*/ 46 h 59"/>
                <a:gd name="T6" fmla="*/ 6 w 155"/>
                <a:gd name="T7" fmla="*/ 59 h 59"/>
                <a:gd name="T8" fmla="*/ 155 w 155"/>
                <a:gd name="T9" fmla="*/ 13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59"/>
                <a:gd name="T17" fmla="*/ 155 w 15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59">
                  <a:moveTo>
                    <a:pt x="155" y="13"/>
                  </a:moveTo>
                  <a:lnTo>
                    <a:pt x="148" y="0"/>
                  </a:lnTo>
                  <a:lnTo>
                    <a:pt x="0" y="46"/>
                  </a:lnTo>
                  <a:lnTo>
                    <a:pt x="6" y="59"/>
                  </a:lnTo>
                  <a:lnTo>
                    <a:pt x="155" y="13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l-GR" dirty="0"/>
            </a:p>
          </p:txBody>
        </p:sp>
      </p:grpSp>
      <p:sp>
        <p:nvSpPr>
          <p:cNvPr id="18436" name="Rectangle 154"/>
          <p:cNvSpPr>
            <a:spLocks noChangeArrowheads="1"/>
          </p:cNvSpPr>
          <p:nvPr/>
        </p:nvSpPr>
        <p:spPr bwMode="auto">
          <a:xfrm>
            <a:off x="1835150" y="2781300"/>
            <a:ext cx="5688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l-GR" sz="1600" dirty="0">
                <a:solidFill>
                  <a:srgbClr val="000000"/>
                </a:solidFill>
              </a:rPr>
              <a:t>Τομή μιας   </a:t>
            </a:r>
            <a:r>
              <a:rPr lang="en-US" sz="1600" i="1" dirty="0">
                <a:solidFill>
                  <a:srgbClr val="000000"/>
                </a:solidFill>
              </a:rPr>
              <a:t>pn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l-GR" sz="1600" dirty="0">
                <a:solidFill>
                  <a:srgbClr val="000000"/>
                </a:solidFill>
              </a:rPr>
              <a:t> επαφής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l-GR" sz="1600" dirty="0">
                <a:solidFill>
                  <a:srgbClr val="000000"/>
                </a:solidFill>
              </a:rPr>
              <a:t>σε ένα ολοκληρωμένο κύκλωμα</a:t>
            </a:r>
            <a:endParaRPr lang="en-US" sz="1600" dirty="0"/>
          </a:p>
        </p:txBody>
      </p:sp>
      <p:sp>
        <p:nvSpPr>
          <p:cNvPr id="18438" name="Line 159"/>
          <p:cNvSpPr>
            <a:spLocks noChangeShapeType="1"/>
          </p:cNvSpPr>
          <p:nvPr/>
        </p:nvSpPr>
        <p:spPr bwMode="auto">
          <a:xfrm flipH="1">
            <a:off x="2700338" y="4724400"/>
            <a:ext cx="503237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90000" tIns="46800" rIns="90000" bIns="46800">
            <a:spAutoFit/>
          </a:bodyPr>
          <a:lstStyle/>
          <a:p>
            <a:endParaRPr lang="el-GR" dirty="0"/>
          </a:p>
        </p:txBody>
      </p:sp>
      <p:grpSp>
        <p:nvGrpSpPr>
          <p:cNvPr id="10" name="Group 9"/>
          <p:cNvGrpSpPr/>
          <p:nvPr/>
        </p:nvGrpSpPr>
        <p:grpSpPr>
          <a:xfrm>
            <a:off x="971600" y="3644900"/>
            <a:ext cx="6942088" cy="2346979"/>
            <a:chOff x="971600" y="3644900"/>
            <a:chExt cx="6942088" cy="2346979"/>
          </a:xfrm>
        </p:grpSpPr>
        <p:sp>
          <p:nvSpPr>
            <p:cNvPr id="18439" name="Text Box 160"/>
            <p:cNvSpPr txBox="1">
              <a:spLocks noChangeArrowheads="1"/>
            </p:cNvSpPr>
            <p:nvPr/>
          </p:nvSpPr>
          <p:spPr bwMode="auto">
            <a:xfrm>
              <a:off x="1908175" y="5589588"/>
              <a:ext cx="2087563" cy="402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000" b="1" dirty="0"/>
                <a:t>Επαφή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258888" y="3644900"/>
              <a:ext cx="6654800" cy="1970088"/>
              <a:chOff x="1258888" y="3644900"/>
              <a:chExt cx="6654800" cy="1970088"/>
            </a:xfrm>
          </p:grpSpPr>
          <p:pic>
            <p:nvPicPr>
              <p:cNvPr id="18437" name="Picture 158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1258888" y="3644900"/>
                <a:ext cx="6654800" cy="1970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5868144" y="3933056"/>
                <a:ext cx="300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</a:t>
                </a:r>
                <a:endParaRPr lang="el-GR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607175" y="3933056"/>
                <a:ext cx="269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  <a:endParaRPr lang="el-GR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2674144" y="4724400"/>
              <a:ext cx="457696" cy="890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71600" y="364490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άνοδος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6069" y="3644900"/>
              <a:ext cx="1139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κάθοδος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l-GR" sz="3200" dirty="0">
                <a:solidFill>
                  <a:srgbClr val="FF0000"/>
                </a:solidFill>
              </a:rPr>
              <a:t>Ρεύμα διάχυσης (Ι</a:t>
            </a:r>
            <a:r>
              <a:rPr lang="en-US" sz="3200" baseline="-25000" dirty="0">
                <a:solidFill>
                  <a:srgbClr val="FF0000"/>
                </a:solidFill>
              </a:rPr>
              <a:t>D</a:t>
            </a:r>
            <a:r>
              <a:rPr lang="en-US" sz="3200" dirty="0">
                <a:solidFill>
                  <a:srgbClr val="FF0000"/>
                </a:solidFill>
              </a:rPr>
              <a:t>) </a:t>
            </a:r>
            <a:r>
              <a:rPr lang="el-GR" sz="3200" dirty="0">
                <a:solidFill>
                  <a:srgbClr val="FF0000"/>
                </a:solidFill>
              </a:rPr>
              <a:t>Λειτουργία ανοιχτού κυκλώματος δηλ. χωρίς εφαρμογή τάσης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21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3644" y="1318418"/>
            <a:ext cx="8229600" cy="4525963"/>
          </a:xfrm>
        </p:spPr>
        <p:txBody>
          <a:bodyPr>
            <a:normAutofit/>
          </a:bodyPr>
          <a:lstStyle/>
          <a:p>
            <a:r>
              <a:rPr lang="el-GR" sz="2000" dirty="0"/>
              <a:t>Τι σημβαίνει όταν τα 2 κομμάτια του ημιαγωγού- </a:t>
            </a:r>
            <a:r>
              <a:rPr lang="en-US" sz="2000" i="1" dirty="0" err="1">
                <a:solidFill>
                  <a:srgbClr val="FF0000"/>
                </a:solidFill>
              </a:rPr>
              <a:t>pn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l-GR" sz="2000" i="1" dirty="0"/>
              <a:t>έρχονται</a:t>
            </a:r>
            <a:r>
              <a:rPr lang="el-GR" sz="2000" dirty="0"/>
              <a:t> σε επαφή για πρώτη φορά</a:t>
            </a:r>
            <a:r>
              <a:rPr lang="en-US" sz="2000" dirty="0"/>
              <a:t>? </a:t>
            </a:r>
          </a:p>
          <a:p>
            <a:pPr marL="457200" lvl="1" indent="0">
              <a:buNone/>
            </a:pPr>
            <a:endParaRPr lang="el-GR" sz="2000" dirty="0"/>
          </a:p>
        </p:txBody>
      </p:sp>
      <p:sp>
        <p:nvSpPr>
          <p:cNvPr id="8" name="Line 139">
            <a:extLst>
              <a:ext uri="{FF2B5EF4-FFF2-40B4-BE49-F238E27FC236}">
                <a16:creationId xmlns:a16="http://schemas.microsoft.com/office/drawing/2014/main" id="{D43282C0-572F-4DF2-8DF1-AB817A2D1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343400"/>
            <a:ext cx="6019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 dirty="0"/>
          </a:p>
        </p:txBody>
      </p:sp>
      <p:sp>
        <p:nvSpPr>
          <p:cNvPr id="9" name="Oval 138">
            <a:extLst>
              <a:ext uri="{FF2B5EF4-FFF2-40B4-BE49-F238E27FC236}">
                <a16:creationId xmlns:a16="http://schemas.microsoft.com/office/drawing/2014/main" id="{FCC39FAF-9DB5-401A-A6B0-60603D63B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2672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C6FDC104-589D-4A4C-814F-896B5C341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352800"/>
            <a:ext cx="2133600" cy="1905000"/>
          </a:xfrm>
          <a:prstGeom prst="rect">
            <a:avLst/>
          </a:prstGeom>
          <a:solidFill>
            <a:srgbClr val="99CCFF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6DAC14B-6DC5-48C5-93CC-9F34AFAA3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352800"/>
            <a:ext cx="2133600" cy="1905000"/>
          </a:xfrm>
          <a:prstGeom prst="rect">
            <a:avLst/>
          </a:prstGeom>
          <a:solidFill>
            <a:srgbClr val="DDDDDD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grpSp>
        <p:nvGrpSpPr>
          <p:cNvPr id="12" name="Group 147">
            <a:extLst>
              <a:ext uri="{FF2B5EF4-FFF2-40B4-BE49-F238E27FC236}">
                <a16:creationId xmlns:a16="http://schemas.microsoft.com/office/drawing/2014/main" id="{E03A50AB-73D0-4DC4-90F8-3B2BB1876EB5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581400"/>
            <a:ext cx="304800" cy="304800"/>
            <a:chOff x="1728" y="2256"/>
            <a:chExt cx="192" cy="192"/>
          </a:xfrm>
        </p:grpSpPr>
        <p:grpSp>
          <p:nvGrpSpPr>
            <p:cNvPr id="13" name="Group 62">
              <a:extLst>
                <a:ext uri="{FF2B5EF4-FFF2-40B4-BE49-F238E27FC236}">
                  <a16:creationId xmlns:a16="http://schemas.microsoft.com/office/drawing/2014/main" id="{33925E9E-4C82-49B9-94F5-E44961E590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15" name="Oval 63">
                <a:extLst>
                  <a:ext uri="{FF2B5EF4-FFF2-40B4-BE49-F238E27FC236}">
                    <a16:creationId xmlns:a16="http://schemas.microsoft.com/office/drawing/2014/main" id="{ED6E0649-C7CF-4370-B804-13D818283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16" name="Line 64">
                <a:extLst>
                  <a:ext uri="{FF2B5EF4-FFF2-40B4-BE49-F238E27FC236}">
                    <a16:creationId xmlns:a16="http://schemas.microsoft.com/office/drawing/2014/main" id="{C89A0D58-F208-4AE9-8392-64F7A1775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14" name="Line 113">
              <a:extLst>
                <a:ext uri="{FF2B5EF4-FFF2-40B4-BE49-F238E27FC236}">
                  <a16:creationId xmlns:a16="http://schemas.microsoft.com/office/drawing/2014/main" id="{27D14531-FFAE-4E1A-91EC-1062D333B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sp>
        <p:nvSpPr>
          <p:cNvPr id="17" name="Line 144">
            <a:extLst>
              <a:ext uri="{FF2B5EF4-FFF2-40B4-BE49-F238E27FC236}">
                <a16:creationId xmlns:a16="http://schemas.microsoft.com/office/drawing/2014/main" id="{EE0B9270-3B47-440A-9543-9A739A7B0A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14600"/>
            <a:ext cx="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 dirty="0"/>
          </a:p>
        </p:txBody>
      </p:sp>
      <p:sp>
        <p:nvSpPr>
          <p:cNvPr id="18" name="Line 145">
            <a:extLst>
              <a:ext uri="{FF2B5EF4-FFF2-40B4-BE49-F238E27FC236}">
                <a16:creationId xmlns:a16="http://schemas.microsoft.com/office/drawing/2014/main" id="{21802193-C654-4507-9701-B141C6D489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590800"/>
            <a:ext cx="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 dirty="0"/>
          </a:p>
        </p:txBody>
      </p:sp>
      <p:sp>
        <p:nvSpPr>
          <p:cNvPr id="19" name="Text Box 142">
            <a:extLst>
              <a:ext uri="{FF2B5EF4-FFF2-40B4-BE49-F238E27FC236}">
                <a16:creationId xmlns:a16="http://schemas.microsoft.com/office/drawing/2014/main" id="{E272CC67-BB09-4D94-BB12-60D76B6B7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209800"/>
            <a:ext cx="2743200" cy="92333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i="1" dirty="0">
                <a:solidFill>
                  <a:srgbClr val="FF0000"/>
                </a:solidFill>
              </a:rPr>
              <a:t>Ημιαγωγός τύπου-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l-GR" i="1" dirty="0">
                <a:solidFill>
                  <a:srgbClr val="FF0000"/>
                </a:solidFill>
              </a:rPr>
              <a:t> </a:t>
            </a:r>
            <a:r>
              <a:rPr lang="el-GR" dirty="0">
                <a:solidFill>
                  <a:srgbClr val="FF0000"/>
                </a:solidFill>
              </a:rPr>
              <a:t>γεμάτος με ελεύθερα ηλεκτρόνια Ν</a:t>
            </a:r>
            <a:r>
              <a:rPr lang="en-US" baseline="-250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Text Box 136">
            <a:extLst>
              <a:ext uri="{FF2B5EF4-FFF2-40B4-BE49-F238E27FC236}">
                <a16:creationId xmlns:a16="http://schemas.microsoft.com/office/drawing/2014/main" id="{D1734B7E-3F6E-4A96-BDF8-178F91B4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93925"/>
            <a:ext cx="2743200" cy="92333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i="1" dirty="0">
                <a:solidFill>
                  <a:srgbClr val="FF0000"/>
                </a:solidFill>
              </a:rPr>
              <a:t>Ημιαγωγός τύπου-</a:t>
            </a:r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l-GR" dirty="0">
                <a:solidFill>
                  <a:srgbClr val="FF0000"/>
                </a:solidFill>
              </a:rPr>
              <a:t>γεμάτος με ελεύθερες οπές Ν</a:t>
            </a:r>
            <a:r>
              <a:rPr lang="el-GR" baseline="-25000" dirty="0">
                <a:solidFill>
                  <a:srgbClr val="FF0000"/>
                </a:solidFill>
              </a:rPr>
              <a:t>Α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Line 146">
            <a:extLst>
              <a:ext uri="{FF2B5EF4-FFF2-40B4-BE49-F238E27FC236}">
                <a16:creationId xmlns:a16="http://schemas.microsoft.com/office/drawing/2014/main" id="{8CD6B116-BD51-4E49-81CC-D819BD7A6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51460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 dirty="0"/>
          </a:p>
        </p:txBody>
      </p:sp>
      <p:sp>
        <p:nvSpPr>
          <p:cNvPr id="22" name="Text Box 143">
            <a:extLst>
              <a:ext uri="{FF2B5EF4-FFF2-40B4-BE49-F238E27FC236}">
                <a16:creationId xmlns:a16="http://schemas.microsoft.com/office/drawing/2014/main" id="{93ADC226-6568-4056-927B-D5D7C9132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362200"/>
            <a:ext cx="2514600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dirty="0">
                <a:solidFill>
                  <a:srgbClr val="FF0000"/>
                </a:solidFill>
              </a:rPr>
              <a:t>επαφή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3" name="Group 153">
            <a:extLst>
              <a:ext uri="{FF2B5EF4-FFF2-40B4-BE49-F238E27FC236}">
                <a16:creationId xmlns:a16="http://schemas.microsoft.com/office/drawing/2014/main" id="{E4871020-7DDC-4245-8CAD-D59F5CC5AF7C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581400"/>
            <a:ext cx="304800" cy="304800"/>
            <a:chOff x="1728" y="2256"/>
            <a:chExt cx="192" cy="192"/>
          </a:xfrm>
        </p:grpSpPr>
        <p:grpSp>
          <p:nvGrpSpPr>
            <p:cNvPr id="24" name="Group 154">
              <a:extLst>
                <a:ext uri="{FF2B5EF4-FFF2-40B4-BE49-F238E27FC236}">
                  <a16:creationId xmlns:a16="http://schemas.microsoft.com/office/drawing/2014/main" id="{2B172E9B-AA1B-46A6-AA44-2E73D27146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6" name="Oval 155">
                <a:extLst>
                  <a:ext uri="{FF2B5EF4-FFF2-40B4-BE49-F238E27FC236}">
                    <a16:creationId xmlns:a16="http://schemas.microsoft.com/office/drawing/2014/main" id="{CE2E43BA-28E2-4A8A-8086-3A5F13275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7" name="Line 156">
                <a:extLst>
                  <a:ext uri="{FF2B5EF4-FFF2-40B4-BE49-F238E27FC236}">
                    <a16:creationId xmlns:a16="http://schemas.microsoft.com/office/drawing/2014/main" id="{B90FDDBA-77D5-43D0-B3E6-EA55EA37B5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5" name="Line 157">
              <a:extLst>
                <a:ext uri="{FF2B5EF4-FFF2-40B4-BE49-F238E27FC236}">
                  <a16:creationId xmlns:a16="http://schemas.microsoft.com/office/drawing/2014/main" id="{865F1F49-6FA2-4BE5-BD0E-69D170C0F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8" name="Group 163">
            <a:extLst>
              <a:ext uri="{FF2B5EF4-FFF2-40B4-BE49-F238E27FC236}">
                <a16:creationId xmlns:a16="http://schemas.microsoft.com/office/drawing/2014/main" id="{648CC2D6-9F11-46FD-B7FD-664D93125033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581400"/>
            <a:ext cx="304800" cy="304800"/>
            <a:chOff x="1728" y="2256"/>
            <a:chExt cx="192" cy="192"/>
          </a:xfrm>
        </p:grpSpPr>
        <p:grpSp>
          <p:nvGrpSpPr>
            <p:cNvPr id="29" name="Group 164">
              <a:extLst>
                <a:ext uri="{FF2B5EF4-FFF2-40B4-BE49-F238E27FC236}">
                  <a16:creationId xmlns:a16="http://schemas.microsoft.com/office/drawing/2014/main" id="{30F7D422-7C17-47F0-A0DA-D895DF5E44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31" name="Oval 165">
                <a:extLst>
                  <a:ext uri="{FF2B5EF4-FFF2-40B4-BE49-F238E27FC236}">
                    <a16:creationId xmlns:a16="http://schemas.microsoft.com/office/drawing/2014/main" id="{4C11300C-5FD0-41AA-99EA-A5B5F0435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32" name="Line 166">
                <a:extLst>
                  <a:ext uri="{FF2B5EF4-FFF2-40B4-BE49-F238E27FC236}">
                    <a16:creationId xmlns:a16="http://schemas.microsoft.com/office/drawing/2014/main" id="{37DBA76B-E938-4531-83AA-F95649E468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30" name="Line 167">
              <a:extLst>
                <a:ext uri="{FF2B5EF4-FFF2-40B4-BE49-F238E27FC236}">
                  <a16:creationId xmlns:a16="http://schemas.microsoft.com/office/drawing/2014/main" id="{F0CD0A1C-FA04-4D36-86EA-1054E8E2E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33" name="Group 173">
            <a:extLst>
              <a:ext uri="{FF2B5EF4-FFF2-40B4-BE49-F238E27FC236}">
                <a16:creationId xmlns:a16="http://schemas.microsoft.com/office/drawing/2014/main" id="{F75486B0-3B9E-4F2D-9B83-9A49A70D1B18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962400"/>
            <a:ext cx="304800" cy="304800"/>
            <a:chOff x="1728" y="2256"/>
            <a:chExt cx="192" cy="192"/>
          </a:xfrm>
        </p:grpSpPr>
        <p:grpSp>
          <p:nvGrpSpPr>
            <p:cNvPr id="34" name="Group 174">
              <a:extLst>
                <a:ext uri="{FF2B5EF4-FFF2-40B4-BE49-F238E27FC236}">
                  <a16:creationId xmlns:a16="http://schemas.microsoft.com/office/drawing/2014/main" id="{2A8D8E9E-E400-46DF-A800-F538145C1D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36" name="Oval 175">
                <a:extLst>
                  <a:ext uri="{FF2B5EF4-FFF2-40B4-BE49-F238E27FC236}">
                    <a16:creationId xmlns:a16="http://schemas.microsoft.com/office/drawing/2014/main" id="{50199C50-389D-4499-99BA-2D1B27B15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37" name="Line 176">
                <a:extLst>
                  <a:ext uri="{FF2B5EF4-FFF2-40B4-BE49-F238E27FC236}">
                    <a16:creationId xmlns:a16="http://schemas.microsoft.com/office/drawing/2014/main" id="{AB52FB16-24DF-48A7-AC2C-A2CBC7122C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35" name="Line 177">
              <a:extLst>
                <a:ext uri="{FF2B5EF4-FFF2-40B4-BE49-F238E27FC236}">
                  <a16:creationId xmlns:a16="http://schemas.microsoft.com/office/drawing/2014/main" id="{E9B5F324-ABFF-4E68-ADEC-A361676CE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38" name="Group 183">
            <a:extLst>
              <a:ext uri="{FF2B5EF4-FFF2-40B4-BE49-F238E27FC236}">
                <a16:creationId xmlns:a16="http://schemas.microsoft.com/office/drawing/2014/main" id="{1F915D4F-EF11-4284-B315-F2F76D6373C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962400"/>
            <a:ext cx="304800" cy="304800"/>
            <a:chOff x="1728" y="2256"/>
            <a:chExt cx="192" cy="192"/>
          </a:xfrm>
        </p:grpSpPr>
        <p:grpSp>
          <p:nvGrpSpPr>
            <p:cNvPr id="39" name="Group 184">
              <a:extLst>
                <a:ext uri="{FF2B5EF4-FFF2-40B4-BE49-F238E27FC236}">
                  <a16:creationId xmlns:a16="http://schemas.microsoft.com/office/drawing/2014/main" id="{DF311216-7C26-41DC-8333-305759542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41" name="Oval 185">
                <a:extLst>
                  <a:ext uri="{FF2B5EF4-FFF2-40B4-BE49-F238E27FC236}">
                    <a16:creationId xmlns:a16="http://schemas.microsoft.com/office/drawing/2014/main" id="{D69100E6-E50D-4A17-AC49-CBD0D6BA2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42" name="Line 186">
                <a:extLst>
                  <a:ext uri="{FF2B5EF4-FFF2-40B4-BE49-F238E27FC236}">
                    <a16:creationId xmlns:a16="http://schemas.microsoft.com/office/drawing/2014/main" id="{5BDE1AA9-4EB1-4312-AFFE-65CEA52D0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40" name="Line 187">
              <a:extLst>
                <a:ext uri="{FF2B5EF4-FFF2-40B4-BE49-F238E27FC236}">
                  <a16:creationId xmlns:a16="http://schemas.microsoft.com/office/drawing/2014/main" id="{F50D23DD-6AAA-400C-8F95-1FB3BBDBA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43" name="Group 208">
            <a:extLst>
              <a:ext uri="{FF2B5EF4-FFF2-40B4-BE49-F238E27FC236}">
                <a16:creationId xmlns:a16="http://schemas.microsoft.com/office/drawing/2014/main" id="{5EA8C38C-69F0-47BB-927C-9D57010BACE1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3962400"/>
            <a:ext cx="304800" cy="304800"/>
            <a:chOff x="1728" y="2256"/>
            <a:chExt cx="192" cy="192"/>
          </a:xfrm>
        </p:grpSpPr>
        <p:grpSp>
          <p:nvGrpSpPr>
            <p:cNvPr id="44" name="Group 209">
              <a:extLst>
                <a:ext uri="{FF2B5EF4-FFF2-40B4-BE49-F238E27FC236}">
                  <a16:creationId xmlns:a16="http://schemas.microsoft.com/office/drawing/2014/main" id="{A9A3CDDD-83BB-4C16-9861-7F223B7B46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46" name="Oval 210">
                <a:extLst>
                  <a:ext uri="{FF2B5EF4-FFF2-40B4-BE49-F238E27FC236}">
                    <a16:creationId xmlns:a16="http://schemas.microsoft.com/office/drawing/2014/main" id="{0D3EA7B9-9129-4CF3-9872-AC5868719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47" name="Line 211">
                <a:extLst>
                  <a:ext uri="{FF2B5EF4-FFF2-40B4-BE49-F238E27FC236}">
                    <a16:creationId xmlns:a16="http://schemas.microsoft.com/office/drawing/2014/main" id="{1C3C8B7D-07F2-4B67-8B7A-F88DE7C86D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45" name="Line 212">
              <a:extLst>
                <a:ext uri="{FF2B5EF4-FFF2-40B4-BE49-F238E27FC236}">
                  <a16:creationId xmlns:a16="http://schemas.microsoft.com/office/drawing/2014/main" id="{B4C966EF-DE14-4DF6-8089-798E1C11E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48" name="Group 213">
            <a:extLst>
              <a:ext uri="{FF2B5EF4-FFF2-40B4-BE49-F238E27FC236}">
                <a16:creationId xmlns:a16="http://schemas.microsoft.com/office/drawing/2014/main" id="{A0E1AB3D-0474-4A6B-904E-FD0E01FC9794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343400"/>
            <a:ext cx="304800" cy="304800"/>
            <a:chOff x="1728" y="2256"/>
            <a:chExt cx="192" cy="192"/>
          </a:xfrm>
        </p:grpSpPr>
        <p:grpSp>
          <p:nvGrpSpPr>
            <p:cNvPr id="49" name="Group 214">
              <a:extLst>
                <a:ext uri="{FF2B5EF4-FFF2-40B4-BE49-F238E27FC236}">
                  <a16:creationId xmlns:a16="http://schemas.microsoft.com/office/drawing/2014/main" id="{D9960DF4-011D-49E1-99E9-ED586F291E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51" name="Oval 215">
                <a:extLst>
                  <a:ext uri="{FF2B5EF4-FFF2-40B4-BE49-F238E27FC236}">
                    <a16:creationId xmlns:a16="http://schemas.microsoft.com/office/drawing/2014/main" id="{8EFDC0A1-860C-4ECD-A540-FDF2FAE9F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52" name="Line 216">
                <a:extLst>
                  <a:ext uri="{FF2B5EF4-FFF2-40B4-BE49-F238E27FC236}">
                    <a16:creationId xmlns:a16="http://schemas.microsoft.com/office/drawing/2014/main" id="{FD4026A6-2F2E-42C5-8A4A-2C51D0CE15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50" name="Line 217">
              <a:extLst>
                <a:ext uri="{FF2B5EF4-FFF2-40B4-BE49-F238E27FC236}">
                  <a16:creationId xmlns:a16="http://schemas.microsoft.com/office/drawing/2014/main" id="{7DE723AD-FC09-47D5-9A18-C3E02A7A5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53" name="Group 221">
            <a:extLst>
              <a:ext uri="{FF2B5EF4-FFF2-40B4-BE49-F238E27FC236}">
                <a16:creationId xmlns:a16="http://schemas.microsoft.com/office/drawing/2014/main" id="{7BF0AE2C-8F20-409D-AD5E-F250C527D58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304800" cy="304800"/>
            <a:chOff x="1728" y="2256"/>
            <a:chExt cx="192" cy="192"/>
          </a:xfrm>
        </p:grpSpPr>
        <p:grpSp>
          <p:nvGrpSpPr>
            <p:cNvPr id="54" name="Group 222">
              <a:extLst>
                <a:ext uri="{FF2B5EF4-FFF2-40B4-BE49-F238E27FC236}">
                  <a16:creationId xmlns:a16="http://schemas.microsoft.com/office/drawing/2014/main" id="{068B4C45-655F-4904-AD2A-9510B1A357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56" name="Oval 223">
                <a:extLst>
                  <a:ext uri="{FF2B5EF4-FFF2-40B4-BE49-F238E27FC236}">
                    <a16:creationId xmlns:a16="http://schemas.microsoft.com/office/drawing/2014/main" id="{72B6B467-0530-4D7A-94C2-B525C4CFE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57" name="Line 224">
                <a:extLst>
                  <a:ext uri="{FF2B5EF4-FFF2-40B4-BE49-F238E27FC236}">
                    <a16:creationId xmlns:a16="http://schemas.microsoft.com/office/drawing/2014/main" id="{A43C0E47-FFE2-466E-9E94-EA05370D5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55" name="Line 225">
              <a:extLst>
                <a:ext uri="{FF2B5EF4-FFF2-40B4-BE49-F238E27FC236}">
                  <a16:creationId xmlns:a16="http://schemas.microsoft.com/office/drawing/2014/main" id="{97DE8407-E625-4128-952F-B7F6DD873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58" name="Group 226">
            <a:extLst>
              <a:ext uri="{FF2B5EF4-FFF2-40B4-BE49-F238E27FC236}">
                <a16:creationId xmlns:a16="http://schemas.microsoft.com/office/drawing/2014/main" id="{1F00C664-2064-45F7-BA3C-EB286CAD5848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4343400"/>
            <a:ext cx="304800" cy="304800"/>
            <a:chOff x="1728" y="2256"/>
            <a:chExt cx="192" cy="192"/>
          </a:xfrm>
        </p:grpSpPr>
        <p:grpSp>
          <p:nvGrpSpPr>
            <p:cNvPr id="59" name="Group 227">
              <a:extLst>
                <a:ext uri="{FF2B5EF4-FFF2-40B4-BE49-F238E27FC236}">
                  <a16:creationId xmlns:a16="http://schemas.microsoft.com/office/drawing/2014/main" id="{A5232A40-25A2-49DD-A5F0-519DE4D0DE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61" name="Oval 228">
                <a:extLst>
                  <a:ext uri="{FF2B5EF4-FFF2-40B4-BE49-F238E27FC236}">
                    <a16:creationId xmlns:a16="http://schemas.microsoft.com/office/drawing/2014/main" id="{D370BA41-CDE3-4BC7-A7C3-5DCE94C3B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62" name="Line 229">
                <a:extLst>
                  <a:ext uri="{FF2B5EF4-FFF2-40B4-BE49-F238E27FC236}">
                    <a16:creationId xmlns:a16="http://schemas.microsoft.com/office/drawing/2014/main" id="{5E3B7804-E162-4D9B-BBDF-52C5C8FAC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60" name="Line 230">
              <a:extLst>
                <a:ext uri="{FF2B5EF4-FFF2-40B4-BE49-F238E27FC236}">
                  <a16:creationId xmlns:a16="http://schemas.microsoft.com/office/drawing/2014/main" id="{020BD8FB-EA05-4CC5-9E2B-270EA2B8C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63" name="Group 231">
            <a:extLst>
              <a:ext uri="{FF2B5EF4-FFF2-40B4-BE49-F238E27FC236}">
                <a16:creationId xmlns:a16="http://schemas.microsoft.com/office/drawing/2014/main" id="{5C6E60FE-B183-4D23-A625-CA03EA8DA480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724400"/>
            <a:ext cx="304800" cy="304800"/>
            <a:chOff x="1728" y="2256"/>
            <a:chExt cx="192" cy="192"/>
          </a:xfrm>
        </p:grpSpPr>
        <p:grpSp>
          <p:nvGrpSpPr>
            <p:cNvPr id="64" name="Group 232">
              <a:extLst>
                <a:ext uri="{FF2B5EF4-FFF2-40B4-BE49-F238E27FC236}">
                  <a16:creationId xmlns:a16="http://schemas.microsoft.com/office/drawing/2014/main" id="{4A7E4C54-A31D-458B-BDF9-8DC62B4880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66" name="Oval 233">
                <a:extLst>
                  <a:ext uri="{FF2B5EF4-FFF2-40B4-BE49-F238E27FC236}">
                    <a16:creationId xmlns:a16="http://schemas.microsoft.com/office/drawing/2014/main" id="{18DDFC48-EF49-4E35-97BE-4A8A44B46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67" name="Line 234">
                <a:extLst>
                  <a:ext uri="{FF2B5EF4-FFF2-40B4-BE49-F238E27FC236}">
                    <a16:creationId xmlns:a16="http://schemas.microsoft.com/office/drawing/2014/main" id="{F23B434A-D187-4DEA-A881-4FD88C3C2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65" name="Line 235">
              <a:extLst>
                <a:ext uri="{FF2B5EF4-FFF2-40B4-BE49-F238E27FC236}">
                  <a16:creationId xmlns:a16="http://schemas.microsoft.com/office/drawing/2014/main" id="{BEEF1797-EA0C-4048-9998-E5431F11E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68" name="Group 236">
            <a:extLst>
              <a:ext uri="{FF2B5EF4-FFF2-40B4-BE49-F238E27FC236}">
                <a16:creationId xmlns:a16="http://schemas.microsoft.com/office/drawing/2014/main" id="{AD4CC688-1675-42AD-BBBC-237800CE497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724400"/>
            <a:ext cx="304800" cy="304800"/>
            <a:chOff x="1728" y="2256"/>
            <a:chExt cx="192" cy="192"/>
          </a:xfrm>
        </p:grpSpPr>
        <p:grpSp>
          <p:nvGrpSpPr>
            <p:cNvPr id="69" name="Group 237">
              <a:extLst>
                <a:ext uri="{FF2B5EF4-FFF2-40B4-BE49-F238E27FC236}">
                  <a16:creationId xmlns:a16="http://schemas.microsoft.com/office/drawing/2014/main" id="{CC1CCE0D-52B1-47B4-B615-EC00AD35C4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71" name="Oval 238">
                <a:extLst>
                  <a:ext uri="{FF2B5EF4-FFF2-40B4-BE49-F238E27FC236}">
                    <a16:creationId xmlns:a16="http://schemas.microsoft.com/office/drawing/2014/main" id="{5638FA27-BEBE-4B29-8201-3572A33C2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72" name="Line 239">
                <a:extLst>
                  <a:ext uri="{FF2B5EF4-FFF2-40B4-BE49-F238E27FC236}">
                    <a16:creationId xmlns:a16="http://schemas.microsoft.com/office/drawing/2014/main" id="{9B60B263-F5E9-44D0-BB7F-732FA1A4F0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70" name="Line 240">
              <a:extLst>
                <a:ext uri="{FF2B5EF4-FFF2-40B4-BE49-F238E27FC236}">
                  <a16:creationId xmlns:a16="http://schemas.microsoft.com/office/drawing/2014/main" id="{657B868F-E7C4-41B9-B904-E15583559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73" name="Group 256">
            <a:extLst>
              <a:ext uri="{FF2B5EF4-FFF2-40B4-BE49-F238E27FC236}">
                <a16:creationId xmlns:a16="http://schemas.microsoft.com/office/drawing/2014/main" id="{84D5B828-5E8B-4D6F-A9E0-94BD930A4BD4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724400"/>
            <a:ext cx="304800" cy="304800"/>
            <a:chOff x="1728" y="2256"/>
            <a:chExt cx="192" cy="192"/>
          </a:xfrm>
        </p:grpSpPr>
        <p:grpSp>
          <p:nvGrpSpPr>
            <p:cNvPr id="74" name="Group 257">
              <a:extLst>
                <a:ext uri="{FF2B5EF4-FFF2-40B4-BE49-F238E27FC236}">
                  <a16:creationId xmlns:a16="http://schemas.microsoft.com/office/drawing/2014/main" id="{7E493685-42EB-41F5-A314-8499D2FDB8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76" name="Oval 258">
                <a:extLst>
                  <a:ext uri="{FF2B5EF4-FFF2-40B4-BE49-F238E27FC236}">
                    <a16:creationId xmlns:a16="http://schemas.microsoft.com/office/drawing/2014/main" id="{45CC0385-9E4D-42A2-BE3F-22013FFC0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77" name="Line 259">
                <a:extLst>
                  <a:ext uri="{FF2B5EF4-FFF2-40B4-BE49-F238E27FC236}">
                    <a16:creationId xmlns:a16="http://schemas.microsoft.com/office/drawing/2014/main" id="{4196D803-C7F6-442B-8663-477B8012B4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75" name="Line 260">
              <a:extLst>
                <a:ext uri="{FF2B5EF4-FFF2-40B4-BE49-F238E27FC236}">
                  <a16:creationId xmlns:a16="http://schemas.microsoft.com/office/drawing/2014/main" id="{DC9B90C6-9DCD-4D8D-BA48-CDDE2A707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sp>
        <p:nvSpPr>
          <p:cNvPr id="78" name="Oval 261">
            <a:extLst>
              <a:ext uri="{FF2B5EF4-FFF2-40B4-BE49-F238E27FC236}">
                <a16:creationId xmlns:a16="http://schemas.microsoft.com/office/drawing/2014/main" id="{EF230C14-22A2-48CA-A00E-12A4DFD99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672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grpSp>
        <p:nvGrpSpPr>
          <p:cNvPr id="79" name="Group 263">
            <a:extLst>
              <a:ext uri="{FF2B5EF4-FFF2-40B4-BE49-F238E27FC236}">
                <a16:creationId xmlns:a16="http://schemas.microsoft.com/office/drawing/2014/main" id="{4FCBEC45-65B0-4BF7-8891-18A6587FE27C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581400"/>
            <a:ext cx="304800" cy="304800"/>
            <a:chOff x="576" y="2160"/>
            <a:chExt cx="192" cy="192"/>
          </a:xfrm>
        </p:grpSpPr>
        <p:sp>
          <p:nvSpPr>
            <p:cNvPr id="80" name="Oval 264">
              <a:extLst>
                <a:ext uri="{FF2B5EF4-FFF2-40B4-BE49-F238E27FC236}">
                  <a16:creationId xmlns:a16="http://schemas.microsoft.com/office/drawing/2014/main" id="{512A6546-2E30-49E7-B064-9B8F28A1D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81" name="Line 265">
              <a:extLst>
                <a:ext uri="{FF2B5EF4-FFF2-40B4-BE49-F238E27FC236}">
                  <a16:creationId xmlns:a16="http://schemas.microsoft.com/office/drawing/2014/main" id="{C7B24A0E-0DB3-4F40-BA8C-37E6EFED8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82" name="Group 281">
            <a:extLst>
              <a:ext uri="{FF2B5EF4-FFF2-40B4-BE49-F238E27FC236}">
                <a16:creationId xmlns:a16="http://schemas.microsoft.com/office/drawing/2014/main" id="{3032C916-A7C7-4CCA-950B-53ED349114AE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581400"/>
            <a:ext cx="304800" cy="304800"/>
            <a:chOff x="576" y="2160"/>
            <a:chExt cx="192" cy="192"/>
          </a:xfrm>
        </p:grpSpPr>
        <p:sp>
          <p:nvSpPr>
            <p:cNvPr id="83" name="Oval 282">
              <a:extLst>
                <a:ext uri="{FF2B5EF4-FFF2-40B4-BE49-F238E27FC236}">
                  <a16:creationId xmlns:a16="http://schemas.microsoft.com/office/drawing/2014/main" id="{CC008B0E-6900-4666-9BFB-B62ECE460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84" name="Line 283">
              <a:extLst>
                <a:ext uri="{FF2B5EF4-FFF2-40B4-BE49-F238E27FC236}">
                  <a16:creationId xmlns:a16="http://schemas.microsoft.com/office/drawing/2014/main" id="{AEB0F7F1-C026-4024-BC02-446FC993C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85" name="Group 289">
            <a:extLst>
              <a:ext uri="{FF2B5EF4-FFF2-40B4-BE49-F238E27FC236}">
                <a16:creationId xmlns:a16="http://schemas.microsoft.com/office/drawing/2014/main" id="{5A1AFBDF-5A45-45CB-93C3-4D3D12E8ECA2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581400"/>
            <a:ext cx="304800" cy="304800"/>
            <a:chOff x="576" y="2160"/>
            <a:chExt cx="192" cy="192"/>
          </a:xfrm>
        </p:grpSpPr>
        <p:sp>
          <p:nvSpPr>
            <p:cNvPr id="86" name="Oval 290">
              <a:extLst>
                <a:ext uri="{FF2B5EF4-FFF2-40B4-BE49-F238E27FC236}">
                  <a16:creationId xmlns:a16="http://schemas.microsoft.com/office/drawing/2014/main" id="{6C1812E2-3075-4F25-B996-4B6BC4D8C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87" name="Line 291">
              <a:extLst>
                <a:ext uri="{FF2B5EF4-FFF2-40B4-BE49-F238E27FC236}">
                  <a16:creationId xmlns:a16="http://schemas.microsoft.com/office/drawing/2014/main" id="{F9501218-763B-4909-9100-81F433785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88" name="Group 302">
            <a:extLst>
              <a:ext uri="{FF2B5EF4-FFF2-40B4-BE49-F238E27FC236}">
                <a16:creationId xmlns:a16="http://schemas.microsoft.com/office/drawing/2014/main" id="{87EB72C5-F863-4F40-98AE-5A85A24E6C94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962400"/>
            <a:ext cx="304800" cy="304800"/>
            <a:chOff x="576" y="2160"/>
            <a:chExt cx="192" cy="192"/>
          </a:xfrm>
        </p:grpSpPr>
        <p:sp>
          <p:nvSpPr>
            <p:cNvPr id="89" name="Oval 303">
              <a:extLst>
                <a:ext uri="{FF2B5EF4-FFF2-40B4-BE49-F238E27FC236}">
                  <a16:creationId xmlns:a16="http://schemas.microsoft.com/office/drawing/2014/main" id="{55211C45-A412-4BBF-A3CB-9FFF0C6F6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90" name="Line 304">
              <a:extLst>
                <a:ext uri="{FF2B5EF4-FFF2-40B4-BE49-F238E27FC236}">
                  <a16:creationId xmlns:a16="http://schemas.microsoft.com/office/drawing/2014/main" id="{9FE2D52E-F2A9-4950-AD5E-3A278A365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91" name="Group 310">
            <a:extLst>
              <a:ext uri="{FF2B5EF4-FFF2-40B4-BE49-F238E27FC236}">
                <a16:creationId xmlns:a16="http://schemas.microsoft.com/office/drawing/2014/main" id="{E12D914C-1192-48C8-A49E-0F6E79A51153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962400"/>
            <a:ext cx="304800" cy="304800"/>
            <a:chOff x="576" y="2160"/>
            <a:chExt cx="192" cy="192"/>
          </a:xfrm>
        </p:grpSpPr>
        <p:sp>
          <p:nvSpPr>
            <p:cNvPr id="92" name="Oval 311">
              <a:extLst>
                <a:ext uri="{FF2B5EF4-FFF2-40B4-BE49-F238E27FC236}">
                  <a16:creationId xmlns:a16="http://schemas.microsoft.com/office/drawing/2014/main" id="{B524CE15-27D9-47F5-A5EC-93049BE84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93" name="Line 312">
              <a:extLst>
                <a:ext uri="{FF2B5EF4-FFF2-40B4-BE49-F238E27FC236}">
                  <a16:creationId xmlns:a16="http://schemas.microsoft.com/office/drawing/2014/main" id="{2A5D5309-2000-45DE-AF54-03EC6171A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94" name="Group 318">
            <a:extLst>
              <a:ext uri="{FF2B5EF4-FFF2-40B4-BE49-F238E27FC236}">
                <a16:creationId xmlns:a16="http://schemas.microsoft.com/office/drawing/2014/main" id="{CCA2EE3F-076C-4B1F-86AE-2C632CE1C247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3962400"/>
            <a:ext cx="304800" cy="304800"/>
            <a:chOff x="576" y="2160"/>
            <a:chExt cx="192" cy="192"/>
          </a:xfrm>
        </p:grpSpPr>
        <p:sp>
          <p:nvSpPr>
            <p:cNvPr id="95" name="Oval 319">
              <a:extLst>
                <a:ext uri="{FF2B5EF4-FFF2-40B4-BE49-F238E27FC236}">
                  <a16:creationId xmlns:a16="http://schemas.microsoft.com/office/drawing/2014/main" id="{C8270C71-ADD4-4D25-A88D-85D7C4CDA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96" name="Line 320">
              <a:extLst>
                <a:ext uri="{FF2B5EF4-FFF2-40B4-BE49-F238E27FC236}">
                  <a16:creationId xmlns:a16="http://schemas.microsoft.com/office/drawing/2014/main" id="{2E99428F-1DD9-46DD-8813-6F467B851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97" name="Group 321">
            <a:extLst>
              <a:ext uri="{FF2B5EF4-FFF2-40B4-BE49-F238E27FC236}">
                <a16:creationId xmlns:a16="http://schemas.microsoft.com/office/drawing/2014/main" id="{37BBDFB7-DAFB-4D0C-B5BC-3A787FE985EE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343400"/>
            <a:ext cx="304800" cy="304800"/>
            <a:chOff x="576" y="2160"/>
            <a:chExt cx="192" cy="192"/>
          </a:xfrm>
        </p:grpSpPr>
        <p:sp>
          <p:nvSpPr>
            <p:cNvPr id="98" name="Oval 322">
              <a:extLst>
                <a:ext uri="{FF2B5EF4-FFF2-40B4-BE49-F238E27FC236}">
                  <a16:creationId xmlns:a16="http://schemas.microsoft.com/office/drawing/2014/main" id="{C62A9869-9925-4722-97CF-9AAD9A403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99" name="Line 323">
              <a:extLst>
                <a:ext uri="{FF2B5EF4-FFF2-40B4-BE49-F238E27FC236}">
                  <a16:creationId xmlns:a16="http://schemas.microsoft.com/office/drawing/2014/main" id="{3F3AC6B0-686A-4F5C-9908-2A37D1EE7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100" name="Group 329">
            <a:extLst>
              <a:ext uri="{FF2B5EF4-FFF2-40B4-BE49-F238E27FC236}">
                <a16:creationId xmlns:a16="http://schemas.microsoft.com/office/drawing/2014/main" id="{FC71EEA6-77CF-4847-BFFF-233F6D1C4D40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343400"/>
            <a:ext cx="304800" cy="304800"/>
            <a:chOff x="576" y="2160"/>
            <a:chExt cx="192" cy="192"/>
          </a:xfrm>
        </p:grpSpPr>
        <p:sp>
          <p:nvSpPr>
            <p:cNvPr id="101" name="Oval 330">
              <a:extLst>
                <a:ext uri="{FF2B5EF4-FFF2-40B4-BE49-F238E27FC236}">
                  <a16:creationId xmlns:a16="http://schemas.microsoft.com/office/drawing/2014/main" id="{BC1EBA87-7C0C-4017-964C-658E6F780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102" name="Line 331">
              <a:extLst>
                <a:ext uri="{FF2B5EF4-FFF2-40B4-BE49-F238E27FC236}">
                  <a16:creationId xmlns:a16="http://schemas.microsoft.com/office/drawing/2014/main" id="{A66FF60C-8D02-4E74-91EB-A650B726F0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103" name="Group 337">
            <a:extLst>
              <a:ext uri="{FF2B5EF4-FFF2-40B4-BE49-F238E27FC236}">
                <a16:creationId xmlns:a16="http://schemas.microsoft.com/office/drawing/2014/main" id="{D9EAEAD8-5818-4CF6-A4B1-851A43A210CF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343400"/>
            <a:ext cx="304800" cy="304800"/>
            <a:chOff x="576" y="2160"/>
            <a:chExt cx="192" cy="192"/>
          </a:xfrm>
        </p:grpSpPr>
        <p:sp>
          <p:nvSpPr>
            <p:cNvPr id="104" name="Oval 338">
              <a:extLst>
                <a:ext uri="{FF2B5EF4-FFF2-40B4-BE49-F238E27FC236}">
                  <a16:creationId xmlns:a16="http://schemas.microsoft.com/office/drawing/2014/main" id="{70397AE4-A3B8-4E38-A087-97B0AAA47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105" name="Line 339">
              <a:extLst>
                <a:ext uri="{FF2B5EF4-FFF2-40B4-BE49-F238E27FC236}">
                  <a16:creationId xmlns:a16="http://schemas.microsoft.com/office/drawing/2014/main" id="{6608BB9A-8C0C-4394-B917-799D3BE71C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106" name="Group 350">
            <a:extLst>
              <a:ext uri="{FF2B5EF4-FFF2-40B4-BE49-F238E27FC236}">
                <a16:creationId xmlns:a16="http://schemas.microsoft.com/office/drawing/2014/main" id="{8B40F11F-595C-4B9C-B2FA-8BD1A29C35D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724400"/>
            <a:ext cx="304800" cy="304800"/>
            <a:chOff x="576" y="2160"/>
            <a:chExt cx="192" cy="192"/>
          </a:xfrm>
        </p:grpSpPr>
        <p:sp>
          <p:nvSpPr>
            <p:cNvPr id="107" name="Oval 351">
              <a:extLst>
                <a:ext uri="{FF2B5EF4-FFF2-40B4-BE49-F238E27FC236}">
                  <a16:creationId xmlns:a16="http://schemas.microsoft.com/office/drawing/2014/main" id="{4FD1FCB1-E77C-4F7C-B30F-3C5C0A18F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108" name="Line 352">
              <a:extLst>
                <a:ext uri="{FF2B5EF4-FFF2-40B4-BE49-F238E27FC236}">
                  <a16:creationId xmlns:a16="http://schemas.microsoft.com/office/drawing/2014/main" id="{5916DA44-8D5A-4BD9-8491-A3CB7BA88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109" name="Group 358">
            <a:extLst>
              <a:ext uri="{FF2B5EF4-FFF2-40B4-BE49-F238E27FC236}">
                <a16:creationId xmlns:a16="http://schemas.microsoft.com/office/drawing/2014/main" id="{9C68DEC1-CDFA-4FF8-B07B-22037155EC3F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724400"/>
            <a:ext cx="304800" cy="304800"/>
            <a:chOff x="576" y="2160"/>
            <a:chExt cx="192" cy="192"/>
          </a:xfrm>
        </p:grpSpPr>
        <p:sp>
          <p:nvSpPr>
            <p:cNvPr id="110" name="Oval 359">
              <a:extLst>
                <a:ext uri="{FF2B5EF4-FFF2-40B4-BE49-F238E27FC236}">
                  <a16:creationId xmlns:a16="http://schemas.microsoft.com/office/drawing/2014/main" id="{E459343E-F792-496A-BC9A-CEA852681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111" name="Line 360">
              <a:extLst>
                <a:ext uri="{FF2B5EF4-FFF2-40B4-BE49-F238E27FC236}">
                  <a16:creationId xmlns:a16="http://schemas.microsoft.com/office/drawing/2014/main" id="{F1E18340-842B-449E-BFA5-02166A423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112" name="Group 366">
            <a:extLst>
              <a:ext uri="{FF2B5EF4-FFF2-40B4-BE49-F238E27FC236}">
                <a16:creationId xmlns:a16="http://schemas.microsoft.com/office/drawing/2014/main" id="{A18DE8A3-F59E-42C5-A256-F1A9FFCFA420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724400"/>
            <a:ext cx="304800" cy="304800"/>
            <a:chOff x="576" y="2160"/>
            <a:chExt cx="192" cy="192"/>
          </a:xfrm>
        </p:grpSpPr>
        <p:sp>
          <p:nvSpPr>
            <p:cNvPr id="113" name="Oval 367">
              <a:extLst>
                <a:ext uri="{FF2B5EF4-FFF2-40B4-BE49-F238E27FC236}">
                  <a16:creationId xmlns:a16="http://schemas.microsoft.com/office/drawing/2014/main" id="{3C9D9D7F-DDE1-46A2-8C9A-E4CD04C65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114" name="Line 368">
              <a:extLst>
                <a:ext uri="{FF2B5EF4-FFF2-40B4-BE49-F238E27FC236}">
                  <a16:creationId xmlns:a16="http://schemas.microsoft.com/office/drawing/2014/main" id="{B910B571-0D50-470C-9FEA-7AEB9EC7C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</p:spTree>
    <p:extLst>
      <p:ext uri="{BB962C8B-B14F-4D97-AF65-F5344CB8AC3E}">
        <p14:creationId xmlns:p14="http://schemas.microsoft.com/office/powerpoint/2010/main" val="17845355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>
            <a:extLst>
              <a:ext uri="{FF2B5EF4-FFF2-40B4-BE49-F238E27FC236}">
                <a16:creationId xmlns:a16="http://schemas.microsoft.com/office/drawing/2014/main" id="{705BFFF4-85E2-4E03-BAA0-2C68BBA38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94" y="981848"/>
            <a:ext cx="8135938" cy="36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l-GR" dirty="0"/>
          </a:p>
          <a:p>
            <a:pPr>
              <a:spcBef>
                <a:spcPct val="50000"/>
              </a:spcBef>
            </a:pPr>
            <a:endParaRPr lang="el-GR" dirty="0"/>
          </a:p>
          <a:p>
            <a:pPr>
              <a:spcBef>
                <a:spcPct val="50000"/>
              </a:spcBef>
            </a:pPr>
            <a:endParaRPr lang="el-GR" dirty="0"/>
          </a:p>
          <a:p>
            <a:pPr>
              <a:spcBef>
                <a:spcPct val="50000"/>
              </a:spcBef>
            </a:pPr>
            <a:endParaRPr lang="el-GR" dirty="0"/>
          </a:p>
          <a:p>
            <a:pPr>
              <a:spcBef>
                <a:spcPct val="50000"/>
              </a:spcBef>
            </a:pPr>
            <a:endParaRPr lang="el-GR" dirty="0"/>
          </a:p>
          <a:p>
            <a:pPr>
              <a:spcBef>
                <a:spcPct val="50000"/>
              </a:spcBef>
            </a:pPr>
            <a:endParaRPr lang="el-GR" dirty="0"/>
          </a:p>
          <a:p>
            <a:pPr>
              <a:spcBef>
                <a:spcPct val="50000"/>
              </a:spcBef>
            </a:pP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0">
                <a:extLst>
                  <a:ext uri="{FF2B5EF4-FFF2-40B4-BE49-F238E27FC236}">
                    <a16:creationId xmlns:a16="http://schemas.microsoft.com/office/drawing/2014/main" id="{0C5A1D89-323B-4E15-AF32-EB91D9949D83}"/>
                  </a:ext>
                </a:extLst>
              </p:cNvPr>
              <p:cNvSpPr txBox="1"/>
              <p:nvPr/>
            </p:nvSpPr>
            <p:spPr bwMode="auto">
              <a:xfrm>
                <a:off x="5617603" y="5758546"/>
                <a:ext cx="3274877" cy="950624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  <a:miter lim="800000"/>
                <a:headEnd/>
                <a:tailEnd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𝟏𝟕</m:t>
                          </m:r>
                        </m:sup>
                      </m:sSup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l-GR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l-G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l-GR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𝟏𝟕</m:t>
                          </m:r>
                        </m:sup>
                      </m:sSup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𝟏𝟕</m:t>
                          </m:r>
                        </m:sup>
                      </m:sSup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Object 10">
                <a:extLst>
                  <a:ext uri="{FF2B5EF4-FFF2-40B4-BE49-F238E27FC236}">
                    <a16:creationId xmlns:a16="http://schemas.microsoft.com/office/drawing/2014/main" id="{0C5A1D89-323B-4E15-AF32-EB91D9949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7603" y="5758546"/>
                <a:ext cx="3274877" cy="950624"/>
              </a:xfrm>
              <a:prstGeom prst="rect">
                <a:avLst/>
              </a:prstGeom>
              <a:blipFill>
                <a:blip r:embed="rId3"/>
                <a:stretch>
                  <a:fillRect b="-1863"/>
                </a:stretch>
              </a:blipFill>
              <a:ln w="28575">
                <a:solidFill>
                  <a:srgbClr val="00B0F0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139">
            <a:extLst>
              <a:ext uri="{FF2B5EF4-FFF2-40B4-BE49-F238E27FC236}">
                <a16:creationId xmlns:a16="http://schemas.microsoft.com/office/drawing/2014/main" id="{C430DED6-1B87-4E77-92E8-2A0F7FDE0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475" y="3845006"/>
            <a:ext cx="79350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 dirty="0"/>
          </a:p>
        </p:txBody>
      </p:sp>
      <p:sp>
        <p:nvSpPr>
          <p:cNvPr id="12" name="Oval 138">
            <a:extLst>
              <a:ext uri="{FF2B5EF4-FFF2-40B4-BE49-F238E27FC236}">
                <a16:creationId xmlns:a16="http://schemas.microsoft.com/office/drawing/2014/main" id="{F3402A13-53F0-40B2-B7BF-FB28D1B5D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9081" y="3741402"/>
            <a:ext cx="200887" cy="2072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2D43B-A4E5-43B4-B7A4-8FF2C35EA745}"/>
              </a:ext>
            </a:extLst>
          </p:cNvPr>
          <p:cNvSpPr txBox="1"/>
          <p:nvPr/>
        </p:nvSpPr>
        <p:spPr>
          <a:xfrm>
            <a:off x="251520" y="60840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Ν</a:t>
            </a:r>
            <a:r>
              <a:rPr lang="el-GR" baseline="-25000" dirty="0"/>
              <a:t>Α</a:t>
            </a:r>
            <a:r>
              <a:rPr lang="el-GR" dirty="0"/>
              <a:t>~</a:t>
            </a:r>
            <a:r>
              <a:rPr lang="en-US" dirty="0"/>
              <a:t>p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BDE73-3562-4249-8BF7-8E92DAF92310}"/>
              </a:ext>
            </a:extLst>
          </p:cNvPr>
          <p:cNvSpPr txBox="1"/>
          <p:nvPr/>
        </p:nvSpPr>
        <p:spPr>
          <a:xfrm>
            <a:off x="2056133" y="104685"/>
            <a:ext cx="71963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Πλευρά τύπου-</a:t>
            </a:r>
            <a:r>
              <a:rPr lang="en-US" b="1" dirty="0">
                <a:solidFill>
                  <a:srgbClr val="FF0000"/>
                </a:solidFill>
              </a:rPr>
              <a:t>p </a:t>
            </a:r>
            <a:r>
              <a:rPr lang="el-GR" b="1" dirty="0">
                <a:solidFill>
                  <a:srgbClr val="FF0000"/>
                </a:solidFill>
              </a:rPr>
              <a:t>υπάρχουν: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Λόγω θερμοκρασίας (Τ=300</a:t>
            </a:r>
            <a:r>
              <a:rPr lang="el-GR" baseline="30000" dirty="0"/>
              <a:t>0</a:t>
            </a:r>
            <a:r>
              <a:rPr lang="el-GR" dirty="0"/>
              <a:t>Κ) τα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/>
              <a:t> &amp; 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l-GR" dirty="0"/>
              <a:t>του </a:t>
            </a:r>
            <a:r>
              <a:rPr lang="en-US" dirty="0"/>
              <a:t>Si</a:t>
            </a:r>
            <a:r>
              <a:rPr lang="el-GR" dirty="0"/>
              <a:t> (πολύ λίγα) ελεύθερα φορτία</a:t>
            </a:r>
            <a:r>
              <a:rPr lang="en-US" dirty="0"/>
              <a:t> (</a:t>
            </a:r>
            <a:r>
              <a:rPr lang="el-GR" dirty="0"/>
              <a:t>κόκκινες μπίλιες)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 </a:t>
            </a:r>
            <a:r>
              <a:rPr lang="el-GR" b="1" dirty="0">
                <a:solidFill>
                  <a:srgbClr val="FF0000"/>
                </a:solidFill>
              </a:rPr>
              <a:t>Ν</a:t>
            </a:r>
            <a:r>
              <a:rPr lang="el-GR" b="1" baseline="-25000" dirty="0">
                <a:solidFill>
                  <a:srgbClr val="FF0000"/>
                </a:solidFill>
              </a:rPr>
              <a:t>Α</a:t>
            </a:r>
            <a:r>
              <a:rPr lang="el-GR" dirty="0"/>
              <a:t> </a:t>
            </a:r>
            <a:r>
              <a:rPr lang="el-GR" b="1" dirty="0">
                <a:solidFill>
                  <a:srgbClr val="FF0000"/>
                </a:solidFill>
              </a:rPr>
              <a:t>(+) </a:t>
            </a:r>
            <a:r>
              <a:rPr lang="el-GR" dirty="0"/>
              <a:t>του δέκτη (Βόριο στο παράδειγμα)-(μεγάλες κίτρινες μπίλιες)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Τα αρνητικά ακίνητα φορτία (από το Βόριο στο παράδειγμα) που είναι ίσα με τον αριθμό των Ν</a:t>
            </a:r>
            <a:r>
              <a:rPr lang="el-GR" baseline="-25000" dirty="0"/>
              <a:t>Α</a:t>
            </a:r>
            <a:r>
              <a:rPr lang="el-GR" dirty="0"/>
              <a:t> (μικρές κίτρινες μπίλιες)</a:t>
            </a:r>
            <a:endParaRPr lang="en-GB" dirty="0"/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096EB7B0-7A43-46B8-99A9-8998DB591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40" y="202473"/>
            <a:ext cx="1522200" cy="165336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928A555-08E8-4D10-8322-A87162BC9CF5}"/>
              </a:ext>
            </a:extLst>
          </p:cNvPr>
          <p:cNvSpPr txBox="1"/>
          <p:nvPr/>
        </p:nvSpPr>
        <p:spPr>
          <a:xfrm>
            <a:off x="7233397" y="2291193"/>
            <a:ext cx="1953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Αρνητικά ακίνητα –ίσα με τον αριθμό των Ν</a:t>
            </a:r>
            <a:r>
              <a:rPr lang="el-GR" baseline="-25000" dirty="0"/>
              <a:t>Α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C330EA-BF5E-4ABA-B6FF-7846DCA0ACD3}"/>
              </a:ext>
            </a:extLst>
          </p:cNvPr>
          <p:cNvSpPr txBox="1"/>
          <p:nvPr/>
        </p:nvSpPr>
        <p:spPr>
          <a:xfrm>
            <a:off x="2268905" y="6062839"/>
            <a:ext cx="3195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Φορείς (</a:t>
            </a:r>
            <a:r>
              <a:rPr lang="en-US" dirty="0"/>
              <a:t>p &amp; n)</a:t>
            </a:r>
            <a:r>
              <a:rPr lang="el-GR" dirty="0"/>
              <a:t> από το </a:t>
            </a:r>
            <a:r>
              <a:rPr lang="en-US" dirty="0"/>
              <a:t>Si </a:t>
            </a:r>
            <a:r>
              <a:rPr lang="el-GR" dirty="0"/>
              <a:t>λόγω Τ –ίσα σε αριθμό</a:t>
            </a:r>
            <a:endParaRPr lang="en-GB" dirty="0"/>
          </a:p>
        </p:txBody>
      </p:sp>
      <p:grpSp>
        <p:nvGrpSpPr>
          <p:cNvPr id="5" name="Ομάδα 4">
            <a:extLst>
              <a:ext uri="{FF2B5EF4-FFF2-40B4-BE49-F238E27FC236}">
                <a16:creationId xmlns:a16="http://schemas.microsoft.com/office/drawing/2014/main" id="{C803D4E8-39EE-489C-9FFC-3CC24BE82390}"/>
              </a:ext>
            </a:extLst>
          </p:cNvPr>
          <p:cNvGrpSpPr/>
          <p:nvPr/>
        </p:nvGrpSpPr>
        <p:grpSpPr>
          <a:xfrm>
            <a:off x="504031" y="2498159"/>
            <a:ext cx="6228209" cy="2590090"/>
            <a:chOff x="504031" y="2498159"/>
            <a:chExt cx="6228209" cy="2590090"/>
          </a:xfrm>
        </p:grpSpPr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4B0816CD-C6DF-47B7-9FB6-2A13E0802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140" y="2498159"/>
              <a:ext cx="5059100" cy="2590090"/>
            </a:xfrm>
            <a:prstGeom prst="rect">
              <a:avLst/>
            </a:prstGeom>
            <a:solidFill>
              <a:srgbClr val="99CCFF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grpSp>
          <p:nvGrpSpPr>
            <p:cNvPr id="15" name="Group 147">
              <a:extLst>
                <a:ext uri="{FF2B5EF4-FFF2-40B4-BE49-F238E27FC236}">
                  <a16:creationId xmlns:a16="http://schemas.microsoft.com/office/drawing/2014/main" id="{1BC8DD1F-2AB7-4C36-A447-4A5DAABAFB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0242" y="2808970"/>
              <a:ext cx="401775" cy="414414"/>
              <a:chOff x="1728" y="2256"/>
              <a:chExt cx="192" cy="192"/>
            </a:xfrm>
          </p:grpSpPr>
          <p:grpSp>
            <p:nvGrpSpPr>
              <p:cNvPr id="16" name="Group 62">
                <a:extLst>
                  <a:ext uri="{FF2B5EF4-FFF2-40B4-BE49-F238E27FC236}">
                    <a16:creationId xmlns:a16="http://schemas.microsoft.com/office/drawing/2014/main" id="{D79AB728-3697-449B-9CDD-6EA26A46BA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18" name="Oval 63">
                  <a:extLst>
                    <a:ext uri="{FF2B5EF4-FFF2-40B4-BE49-F238E27FC236}">
                      <a16:creationId xmlns:a16="http://schemas.microsoft.com/office/drawing/2014/main" id="{F63D9E3C-775F-48F4-BA1B-92F53AAA7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19" name="Line 64">
                  <a:extLst>
                    <a:ext uri="{FF2B5EF4-FFF2-40B4-BE49-F238E27FC236}">
                      <a16:creationId xmlns:a16="http://schemas.microsoft.com/office/drawing/2014/main" id="{CE1A294D-DC2F-41FA-ACBA-1532DD0156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17" name="Line 113">
                <a:extLst>
                  <a:ext uri="{FF2B5EF4-FFF2-40B4-BE49-F238E27FC236}">
                    <a16:creationId xmlns:a16="http://schemas.microsoft.com/office/drawing/2014/main" id="{D7E1E05A-1673-46ED-A5F7-EAD44C4B2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0" name="Group 153">
              <a:extLst>
                <a:ext uri="{FF2B5EF4-FFF2-40B4-BE49-F238E27FC236}">
                  <a16:creationId xmlns:a16="http://schemas.microsoft.com/office/drawing/2014/main" id="{DD2E45C9-444D-45BA-9029-A4058BC50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3792" y="2808970"/>
              <a:ext cx="401775" cy="414414"/>
              <a:chOff x="1728" y="2256"/>
              <a:chExt cx="192" cy="192"/>
            </a:xfrm>
          </p:grpSpPr>
          <p:grpSp>
            <p:nvGrpSpPr>
              <p:cNvPr id="21" name="Group 154">
                <a:extLst>
                  <a:ext uri="{FF2B5EF4-FFF2-40B4-BE49-F238E27FC236}">
                    <a16:creationId xmlns:a16="http://schemas.microsoft.com/office/drawing/2014/main" id="{D915E626-CF7F-4C05-AF20-206719BDCA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3" name="Oval 155">
                  <a:extLst>
                    <a:ext uri="{FF2B5EF4-FFF2-40B4-BE49-F238E27FC236}">
                      <a16:creationId xmlns:a16="http://schemas.microsoft.com/office/drawing/2014/main" id="{2FDC6348-E61D-4C62-ABF8-6ABA2BA0F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4" name="Line 156">
                  <a:extLst>
                    <a:ext uri="{FF2B5EF4-FFF2-40B4-BE49-F238E27FC236}">
                      <a16:creationId xmlns:a16="http://schemas.microsoft.com/office/drawing/2014/main" id="{7496F2D0-DD29-45E6-85E1-FEBA99E084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2" name="Line 157">
                <a:extLst>
                  <a:ext uri="{FF2B5EF4-FFF2-40B4-BE49-F238E27FC236}">
                    <a16:creationId xmlns:a16="http://schemas.microsoft.com/office/drawing/2014/main" id="{991905D3-F0AB-4C4A-AA79-2BA1771475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5" name="Group 163">
              <a:extLst>
                <a:ext uri="{FF2B5EF4-FFF2-40B4-BE49-F238E27FC236}">
                  <a16:creationId xmlns:a16="http://schemas.microsoft.com/office/drawing/2014/main" id="{FF57712D-AF3E-482E-8100-01C6CE73BD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7341" y="2808970"/>
              <a:ext cx="401775" cy="414414"/>
              <a:chOff x="1728" y="2256"/>
              <a:chExt cx="192" cy="192"/>
            </a:xfrm>
          </p:grpSpPr>
          <p:grpSp>
            <p:nvGrpSpPr>
              <p:cNvPr id="26" name="Group 164">
                <a:extLst>
                  <a:ext uri="{FF2B5EF4-FFF2-40B4-BE49-F238E27FC236}">
                    <a16:creationId xmlns:a16="http://schemas.microsoft.com/office/drawing/2014/main" id="{F7927E7B-AB08-4DE7-A7F3-33F144DFCA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8" name="Oval 165">
                  <a:extLst>
                    <a:ext uri="{FF2B5EF4-FFF2-40B4-BE49-F238E27FC236}">
                      <a16:creationId xmlns:a16="http://schemas.microsoft.com/office/drawing/2014/main" id="{20FF214E-2189-432E-82A5-8732E1F1E3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9" name="Line 166">
                  <a:extLst>
                    <a:ext uri="{FF2B5EF4-FFF2-40B4-BE49-F238E27FC236}">
                      <a16:creationId xmlns:a16="http://schemas.microsoft.com/office/drawing/2014/main" id="{6DDFD80E-4F06-4B5A-97CD-EA2F208989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7" name="Line 167">
                <a:extLst>
                  <a:ext uri="{FF2B5EF4-FFF2-40B4-BE49-F238E27FC236}">
                    <a16:creationId xmlns:a16="http://schemas.microsoft.com/office/drawing/2014/main" id="{B359C18F-23E9-4468-8CC4-42AF0AF09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30" name="Group 173">
              <a:extLst>
                <a:ext uri="{FF2B5EF4-FFF2-40B4-BE49-F238E27FC236}">
                  <a16:creationId xmlns:a16="http://schemas.microsoft.com/office/drawing/2014/main" id="{A190FA39-E3E0-48F2-9D3E-4E7989BC8A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9261" y="3528817"/>
              <a:ext cx="401775" cy="414414"/>
              <a:chOff x="1728" y="2256"/>
              <a:chExt cx="192" cy="192"/>
            </a:xfrm>
          </p:grpSpPr>
          <p:grpSp>
            <p:nvGrpSpPr>
              <p:cNvPr id="31" name="Group 174">
                <a:extLst>
                  <a:ext uri="{FF2B5EF4-FFF2-40B4-BE49-F238E27FC236}">
                    <a16:creationId xmlns:a16="http://schemas.microsoft.com/office/drawing/2014/main" id="{325B56CF-E40C-43DB-9574-0118BCE6AA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33" name="Oval 175">
                  <a:extLst>
                    <a:ext uri="{FF2B5EF4-FFF2-40B4-BE49-F238E27FC236}">
                      <a16:creationId xmlns:a16="http://schemas.microsoft.com/office/drawing/2014/main" id="{5F985A81-7FE7-4F92-BB83-055886E6B6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34" name="Line 176">
                  <a:extLst>
                    <a:ext uri="{FF2B5EF4-FFF2-40B4-BE49-F238E27FC236}">
                      <a16:creationId xmlns:a16="http://schemas.microsoft.com/office/drawing/2014/main" id="{0318A14E-3117-4D2C-B73A-CBCF66F1A7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32" name="Line 177">
                <a:extLst>
                  <a:ext uri="{FF2B5EF4-FFF2-40B4-BE49-F238E27FC236}">
                    <a16:creationId xmlns:a16="http://schemas.microsoft.com/office/drawing/2014/main" id="{F5CA8D23-B99A-45E5-BD5C-4996CB845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40" name="Group 208">
              <a:extLst>
                <a:ext uri="{FF2B5EF4-FFF2-40B4-BE49-F238E27FC236}">
                  <a16:creationId xmlns:a16="http://schemas.microsoft.com/office/drawing/2014/main" id="{62A02C0B-CB46-4757-95A0-D576DDB74D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0112" y="3010799"/>
              <a:ext cx="401775" cy="414414"/>
              <a:chOff x="1728" y="2256"/>
              <a:chExt cx="192" cy="192"/>
            </a:xfrm>
          </p:grpSpPr>
          <p:grpSp>
            <p:nvGrpSpPr>
              <p:cNvPr id="41" name="Group 209">
                <a:extLst>
                  <a:ext uri="{FF2B5EF4-FFF2-40B4-BE49-F238E27FC236}">
                    <a16:creationId xmlns:a16="http://schemas.microsoft.com/office/drawing/2014/main" id="{B6E4F0BD-7E93-4FB7-AEF2-65A77C763D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43" name="Oval 210">
                  <a:extLst>
                    <a:ext uri="{FF2B5EF4-FFF2-40B4-BE49-F238E27FC236}">
                      <a16:creationId xmlns:a16="http://schemas.microsoft.com/office/drawing/2014/main" id="{1D809528-C9DC-415A-AF06-E370516AD4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44" name="Line 211">
                  <a:extLst>
                    <a:ext uri="{FF2B5EF4-FFF2-40B4-BE49-F238E27FC236}">
                      <a16:creationId xmlns:a16="http://schemas.microsoft.com/office/drawing/2014/main" id="{FCE21425-9D8D-4D66-BCD4-EE20D87A8D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42" name="Line 212">
                <a:extLst>
                  <a:ext uri="{FF2B5EF4-FFF2-40B4-BE49-F238E27FC236}">
                    <a16:creationId xmlns:a16="http://schemas.microsoft.com/office/drawing/2014/main" id="{88CE614A-E53A-4221-B7D8-10321C097D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45" name="Group 213">
              <a:extLst>
                <a:ext uri="{FF2B5EF4-FFF2-40B4-BE49-F238E27FC236}">
                  <a16:creationId xmlns:a16="http://schemas.microsoft.com/office/drawing/2014/main" id="{5BD9864A-C25C-439F-9934-A0DAB0DD3A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0242" y="3845006"/>
              <a:ext cx="401775" cy="414414"/>
              <a:chOff x="1728" y="2256"/>
              <a:chExt cx="192" cy="192"/>
            </a:xfrm>
          </p:grpSpPr>
          <p:grpSp>
            <p:nvGrpSpPr>
              <p:cNvPr id="46" name="Group 214">
                <a:extLst>
                  <a:ext uri="{FF2B5EF4-FFF2-40B4-BE49-F238E27FC236}">
                    <a16:creationId xmlns:a16="http://schemas.microsoft.com/office/drawing/2014/main" id="{9550D191-7B1A-49DC-B1C8-7BC6C7EF9B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48" name="Oval 215">
                  <a:extLst>
                    <a:ext uri="{FF2B5EF4-FFF2-40B4-BE49-F238E27FC236}">
                      <a16:creationId xmlns:a16="http://schemas.microsoft.com/office/drawing/2014/main" id="{ECE2022E-07B6-4372-A014-A112B4DDD4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49" name="Line 216">
                  <a:extLst>
                    <a:ext uri="{FF2B5EF4-FFF2-40B4-BE49-F238E27FC236}">
                      <a16:creationId xmlns:a16="http://schemas.microsoft.com/office/drawing/2014/main" id="{901F25BF-8753-4718-9655-7D1AAC9FA8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47" name="Line 217">
                <a:extLst>
                  <a:ext uri="{FF2B5EF4-FFF2-40B4-BE49-F238E27FC236}">
                    <a16:creationId xmlns:a16="http://schemas.microsoft.com/office/drawing/2014/main" id="{45C8ED26-8911-47CB-A30A-C633620CE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55" name="Group 226">
              <a:extLst>
                <a:ext uri="{FF2B5EF4-FFF2-40B4-BE49-F238E27FC236}">
                  <a16:creationId xmlns:a16="http://schemas.microsoft.com/office/drawing/2014/main" id="{611136A4-11C7-4952-A89A-7912505918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5147" y="3689602"/>
              <a:ext cx="401775" cy="414414"/>
              <a:chOff x="1728" y="2256"/>
              <a:chExt cx="192" cy="192"/>
            </a:xfrm>
          </p:grpSpPr>
          <p:grpSp>
            <p:nvGrpSpPr>
              <p:cNvPr id="56" name="Group 227">
                <a:extLst>
                  <a:ext uri="{FF2B5EF4-FFF2-40B4-BE49-F238E27FC236}">
                    <a16:creationId xmlns:a16="http://schemas.microsoft.com/office/drawing/2014/main" id="{E002EC44-2741-4E62-90A5-17B90BD5E3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58" name="Oval 228">
                  <a:extLst>
                    <a:ext uri="{FF2B5EF4-FFF2-40B4-BE49-F238E27FC236}">
                      <a16:creationId xmlns:a16="http://schemas.microsoft.com/office/drawing/2014/main" id="{E30486E6-DF78-41F4-B3A5-0DDFD8F61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59" name="Line 229">
                  <a:extLst>
                    <a:ext uri="{FF2B5EF4-FFF2-40B4-BE49-F238E27FC236}">
                      <a16:creationId xmlns:a16="http://schemas.microsoft.com/office/drawing/2014/main" id="{FF5C06B6-6856-43E1-966E-D7E96F4AB2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57" name="Line 230">
                <a:extLst>
                  <a:ext uri="{FF2B5EF4-FFF2-40B4-BE49-F238E27FC236}">
                    <a16:creationId xmlns:a16="http://schemas.microsoft.com/office/drawing/2014/main" id="{67746AA2-DB06-4D06-8E78-6414B3329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60" name="Group 231">
              <a:extLst>
                <a:ext uri="{FF2B5EF4-FFF2-40B4-BE49-F238E27FC236}">
                  <a16:creationId xmlns:a16="http://schemas.microsoft.com/office/drawing/2014/main" id="{CEC5EC0C-1F87-4FE8-9082-096988EC01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017" y="4363024"/>
              <a:ext cx="401775" cy="414414"/>
              <a:chOff x="1728" y="2256"/>
              <a:chExt cx="192" cy="192"/>
            </a:xfrm>
          </p:grpSpPr>
          <p:grpSp>
            <p:nvGrpSpPr>
              <p:cNvPr id="61" name="Group 232">
                <a:extLst>
                  <a:ext uri="{FF2B5EF4-FFF2-40B4-BE49-F238E27FC236}">
                    <a16:creationId xmlns:a16="http://schemas.microsoft.com/office/drawing/2014/main" id="{742C3982-0E88-48B4-8EB9-3148F958B8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63" name="Oval 233">
                  <a:extLst>
                    <a:ext uri="{FF2B5EF4-FFF2-40B4-BE49-F238E27FC236}">
                      <a16:creationId xmlns:a16="http://schemas.microsoft.com/office/drawing/2014/main" id="{42E38455-118A-4354-B670-0A11276916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64" name="Line 234">
                  <a:extLst>
                    <a:ext uri="{FF2B5EF4-FFF2-40B4-BE49-F238E27FC236}">
                      <a16:creationId xmlns:a16="http://schemas.microsoft.com/office/drawing/2014/main" id="{F687F88A-8706-4BE3-9AAC-85D6EBFB5E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62" name="Line 235">
                <a:extLst>
                  <a:ext uri="{FF2B5EF4-FFF2-40B4-BE49-F238E27FC236}">
                    <a16:creationId xmlns:a16="http://schemas.microsoft.com/office/drawing/2014/main" id="{E5D68672-FE10-4069-A60B-FB758BB788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65" name="Group 236">
              <a:extLst>
                <a:ext uri="{FF2B5EF4-FFF2-40B4-BE49-F238E27FC236}">
                  <a16:creationId xmlns:a16="http://schemas.microsoft.com/office/drawing/2014/main" id="{EF6460D5-470F-4783-ADCC-F870BE82B2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5566" y="4363024"/>
              <a:ext cx="401775" cy="414414"/>
              <a:chOff x="1728" y="2256"/>
              <a:chExt cx="192" cy="192"/>
            </a:xfrm>
          </p:grpSpPr>
          <p:grpSp>
            <p:nvGrpSpPr>
              <p:cNvPr id="66" name="Group 237">
                <a:extLst>
                  <a:ext uri="{FF2B5EF4-FFF2-40B4-BE49-F238E27FC236}">
                    <a16:creationId xmlns:a16="http://schemas.microsoft.com/office/drawing/2014/main" id="{5D8896B9-04C2-4D18-A657-A34430312E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68" name="Oval 238">
                  <a:extLst>
                    <a:ext uri="{FF2B5EF4-FFF2-40B4-BE49-F238E27FC236}">
                      <a16:creationId xmlns:a16="http://schemas.microsoft.com/office/drawing/2014/main" id="{5AB6366C-4E6C-4760-B4EA-06827D0262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69" name="Line 239">
                  <a:extLst>
                    <a:ext uri="{FF2B5EF4-FFF2-40B4-BE49-F238E27FC236}">
                      <a16:creationId xmlns:a16="http://schemas.microsoft.com/office/drawing/2014/main" id="{D98AB90A-21EC-4651-A1CD-014864EFEE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67" name="Line 240">
                <a:extLst>
                  <a:ext uri="{FF2B5EF4-FFF2-40B4-BE49-F238E27FC236}">
                    <a16:creationId xmlns:a16="http://schemas.microsoft.com/office/drawing/2014/main" id="{808E9469-2EF2-491F-AF73-3CE3DD082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70" name="Group 256">
              <a:extLst>
                <a:ext uri="{FF2B5EF4-FFF2-40B4-BE49-F238E27FC236}">
                  <a16:creationId xmlns:a16="http://schemas.microsoft.com/office/drawing/2014/main" id="{0AE1EFE1-7FC8-4B35-B1FE-BB3A68FC52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9116" y="4363024"/>
              <a:ext cx="401775" cy="414414"/>
              <a:chOff x="1728" y="2256"/>
              <a:chExt cx="192" cy="192"/>
            </a:xfrm>
          </p:grpSpPr>
          <p:grpSp>
            <p:nvGrpSpPr>
              <p:cNvPr id="71" name="Group 257">
                <a:extLst>
                  <a:ext uri="{FF2B5EF4-FFF2-40B4-BE49-F238E27FC236}">
                    <a16:creationId xmlns:a16="http://schemas.microsoft.com/office/drawing/2014/main" id="{F481CEEA-EF9B-400D-BC3E-9A3D74E385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73" name="Oval 258">
                  <a:extLst>
                    <a:ext uri="{FF2B5EF4-FFF2-40B4-BE49-F238E27FC236}">
                      <a16:creationId xmlns:a16="http://schemas.microsoft.com/office/drawing/2014/main" id="{65B6A235-F0C3-46F9-988C-01BAC4A67B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74" name="Line 259">
                  <a:extLst>
                    <a:ext uri="{FF2B5EF4-FFF2-40B4-BE49-F238E27FC236}">
                      <a16:creationId xmlns:a16="http://schemas.microsoft.com/office/drawing/2014/main" id="{FC1D303D-230B-4099-95E9-70BCE71FCB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72" name="Line 260">
                <a:extLst>
                  <a:ext uri="{FF2B5EF4-FFF2-40B4-BE49-F238E27FC236}">
                    <a16:creationId xmlns:a16="http://schemas.microsoft.com/office/drawing/2014/main" id="{78249FF4-BE68-4669-AA04-2254F0ED3C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75" name="Oval 261">
              <a:extLst>
                <a:ext uri="{FF2B5EF4-FFF2-40B4-BE49-F238E27FC236}">
                  <a16:creationId xmlns:a16="http://schemas.microsoft.com/office/drawing/2014/main" id="{8D2AC337-F32F-482D-A76B-2997C8212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31" y="3741402"/>
              <a:ext cx="200887" cy="20720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grpSp>
          <p:nvGrpSpPr>
            <p:cNvPr id="97" name="Group 173">
              <a:extLst>
                <a:ext uri="{FF2B5EF4-FFF2-40B4-BE49-F238E27FC236}">
                  <a16:creationId xmlns:a16="http://schemas.microsoft.com/office/drawing/2014/main" id="{B18013F4-F25F-465D-B611-CB6AB4BBFC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9290" y="3425213"/>
              <a:ext cx="401775" cy="414414"/>
              <a:chOff x="1728" y="2256"/>
              <a:chExt cx="192" cy="192"/>
            </a:xfrm>
          </p:grpSpPr>
          <p:grpSp>
            <p:nvGrpSpPr>
              <p:cNvPr id="98" name="Group 174">
                <a:extLst>
                  <a:ext uri="{FF2B5EF4-FFF2-40B4-BE49-F238E27FC236}">
                    <a16:creationId xmlns:a16="http://schemas.microsoft.com/office/drawing/2014/main" id="{84B8BCDA-F809-479E-81B2-B4E8DEB6C6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112" name="Oval 175">
                  <a:extLst>
                    <a:ext uri="{FF2B5EF4-FFF2-40B4-BE49-F238E27FC236}">
                      <a16:creationId xmlns:a16="http://schemas.microsoft.com/office/drawing/2014/main" id="{6C921F0C-EFDD-4D29-8A30-82EB10D196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113" name="Line 176">
                  <a:extLst>
                    <a:ext uri="{FF2B5EF4-FFF2-40B4-BE49-F238E27FC236}">
                      <a16:creationId xmlns:a16="http://schemas.microsoft.com/office/drawing/2014/main" id="{A5A84FD6-7C46-412E-A7BF-9C175C6997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99" name="Line 177">
                <a:extLst>
                  <a:ext uri="{FF2B5EF4-FFF2-40B4-BE49-F238E27FC236}">
                    <a16:creationId xmlns:a16="http://schemas.microsoft.com/office/drawing/2014/main" id="{3D2AA569-6E5E-4413-A88A-99BA020CA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114" name="Group 173">
              <a:extLst>
                <a:ext uri="{FF2B5EF4-FFF2-40B4-BE49-F238E27FC236}">
                  <a16:creationId xmlns:a16="http://schemas.microsoft.com/office/drawing/2014/main" id="{BC1024D3-1607-44F9-9336-4D2F2B7759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0571" y="2737703"/>
              <a:ext cx="401775" cy="414414"/>
              <a:chOff x="1728" y="2256"/>
              <a:chExt cx="192" cy="192"/>
            </a:xfrm>
          </p:grpSpPr>
          <p:grpSp>
            <p:nvGrpSpPr>
              <p:cNvPr id="115" name="Group 174">
                <a:extLst>
                  <a:ext uri="{FF2B5EF4-FFF2-40B4-BE49-F238E27FC236}">
                    <a16:creationId xmlns:a16="http://schemas.microsoft.com/office/drawing/2014/main" id="{A3DEDB22-F5EF-4DE6-84DA-AD0D1745CC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117" name="Oval 175">
                  <a:extLst>
                    <a:ext uri="{FF2B5EF4-FFF2-40B4-BE49-F238E27FC236}">
                      <a16:creationId xmlns:a16="http://schemas.microsoft.com/office/drawing/2014/main" id="{546E00CD-9AAB-4C11-B500-76D6CD4DBF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118" name="Line 176">
                  <a:extLst>
                    <a:ext uri="{FF2B5EF4-FFF2-40B4-BE49-F238E27FC236}">
                      <a16:creationId xmlns:a16="http://schemas.microsoft.com/office/drawing/2014/main" id="{E9723AA5-8CFC-4CE9-BC2F-C1D9E92A88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116" name="Line 177">
                <a:extLst>
                  <a:ext uri="{FF2B5EF4-FFF2-40B4-BE49-F238E27FC236}">
                    <a16:creationId xmlns:a16="http://schemas.microsoft.com/office/drawing/2014/main" id="{C24E0B64-0F93-4B2D-BCEA-F02302730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119" name="Group 173">
              <a:extLst>
                <a:ext uri="{FF2B5EF4-FFF2-40B4-BE49-F238E27FC236}">
                  <a16:creationId xmlns:a16="http://schemas.microsoft.com/office/drawing/2014/main" id="{B993A69B-6950-4B56-AF36-F1FDF5BCAD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269" y="3854282"/>
              <a:ext cx="401775" cy="414414"/>
              <a:chOff x="1728" y="2256"/>
              <a:chExt cx="192" cy="192"/>
            </a:xfrm>
          </p:grpSpPr>
          <p:grpSp>
            <p:nvGrpSpPr>
              <p:cNvPr id="120" name="Group 174">
                <a:extLst>
                  <a:ext uri="{FF2B5EF4-FFF2-40B4-BE49-F238E27FC236}">
                    <a16:creationId xmlns:a16="http://schemas.microsoft.com/office/drawing/2014/main" id="{66287B2D-01C4-41EF-9F76-8508EBB41D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122" name="Oval 175">
                  <a:extLst>
                    <a:ext uri="{FF2B5EF4-FFF2-40B4-BE49-F238E27FC236}">
                      <a16:creationId xmlns:a16="http://schemas.microsoft.com/office/drawing/2014/main" id="{A02D1DD6-CF1A-4058-90AB-D1CDBF1B9E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123" name="Line 176">
                  <a:extLst>
                    <a:ext uri="{FF2B5EF4-FFF2-40B4-BE49-F238E27FC236}">
                      <a16:creationId xmlns:a16="http://schemas.microsoft.com/office/drawing/2014/main" id="{26E7C71F-2A81-402E-B22D-EB475C567A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121" name="Line 177">
                <a:extLst>
                  <a:ext uri="{FF2B5EF4-FFF2-40B4-BE49-F238E27FC236}">
                    <a16:creationId xmlns:a16="http://schemas.microsoft.com/office/drawing/2014/main" id="{10E9C284-8E6A-4593-8685-6F31864886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124" name="Group 173">
              <a:extLst>
                <a:ext uri="{FF2B5EF4-FFF2-40B4-BE49-F238E27FC236}">
                  <a16:creationId xmlns:a16="http://schemas.microsoft.com/office/drawing/2014/main" id="{55A57033-E35E-4D2F-B6C4-8B04AFEDA4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3903" y="4384369"/>
              <a:ext cx="401775" cy="414414"/>
              <a:chOff x="1728" y="2256"/>
              <a:chExt cx="192" cy="192"/>
            </a:xfrm>
          </p:grpSpPr>
          <p:grpSp>
            <p:nvGrpSpPr>
              <p:cNvPr id="125" name="Group 174">
                <a:extLst>
                  <a:ext uri="{FF2B5EF4-FFF2-40B4-BE49-F238E27FC236}">
                    <a16:creationId xmlns:a16="http://schemas.microsoft.com/office/drawing/2014/main" id="{0F6EF4A3-A1BA-472E-9693-7F4E333948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127" name="Oval 175">
                  <a:extLst>
                    <a:ext uri="{FF2B5EF4-FFF2-40B4-BE49-F238E27FC236}">
                      <a16:creationId xmlns:a16="http://schemas.microsoft.com/office/drawing/2014/main" id="{54EE2B2A-3C52-48D4-B9C0-A936601B75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128" name="Line 176">
                  <a:extLst>
                    <a:ext uri="{FF2B5EF4-FFF2-40B4-BE49-F238E27FC236}">
                      <a16:creationId xmlns:a16="http://schemas.microsoft.com/office/drawing/2014/main" id="{0EDE00E4-A9EC-49E8-B0C6-798DB374C8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126" name="Line 177">
                <a:extLst>
                  <a:ext uri="{FF2B5EF4-FFF2-40B4-BE49-F238E27FC236}">
                    <a16:creationId xmlns:a16="http://schemas.microsoft.com/office/drawing/2014/main" id="{839D47F1-9383-4B87-B528-2EA18F2F5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129" name="Group 173">
              <a:extLst>
                <a:ext uri="{FF2B5EF4-FFF2-40B4-BE49-F238E27FC236}">
                  <a16:creationId xmlns:a16="http://schemas.microsoft.com/office/drawing/2014/main" id="{99B105CA-ECD3-4884-A1DC-E387DFD0CF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8071" y="4155817"/>
              <a:ext cx="401775" cy="414414"/>
              <a:chOff x="1728" y="2256"/>
              <a:chExt cx="192" cy="192"/>
            </a:xfrm>
          </p:grpSpPr>
          <p:grpSp>
            <p:nvGrpSpPr>
              <p:cNvPr id="130" name="Group 174">
                <a:extLst>
                  <a:ext uri="{FF2B5EF4-FFF2-40B4-BE49-F238E27FC236}">
                    <a16:creationId xmlns:a16="http://schemas.microsoft.com/office/drawing/2014/main" id="{9600B60E-A61D-49E8-9712-7329D41147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132" name="Oval 175">
                  <a:extLst>
                    <a:ext uri="{FF2B5EF4-FFF2-40B4-BE49-F238E27FC236}">
                      <a16:creationId xmlns:a16="http://schemas.microsoft.com/office/drawing/2014/main" id="{C3159013-61D1-4AF0-845B-F0636BE602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133" name="Line 176">
                  <a:extLst>
                    <a:ext uri="{FF2B5EF4-FFF2-40B4-BE49-F238E27FC236}">
                      <a16:creationId xmlns:a16="http://schemas.microsoft.com/office/drawing/2014/main" id="{6D447E26-28EC-4B45-85F4-4BC1DE0A2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131" name="Line 177">
                <a:extLst>
                  <a:ext uri="{FF2B5EF4-FFF2-40B4-BE49-F238E27FC236}">
                    <a16:creationId xmlns:a16="http://schemas.microsoft.com/office/drawing/2014/main" id="{E73BE83E-995F-4254-9BFB-EF6B76D8BC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139" name="Group 49">
              <a:extLst>
                <a:ext uri="{FF2B5EF4-FFF2-40B4-BE49-F238E27FC236}">
                  <a16:creationId xmlns:a16="http://schemas.microsoft.com/office/drawing/2014/main" id="{A2C9CFCA-9418-42E2-92EA-AE56D783E7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8616" y="3708785"/>
              <a:ext cx="152400" cy="152400"/>
              <a:chOff x="576" y="2160"/>
              <a:chExt cx="192" cy="192"/>
            </a:xfrm>
          </p:grpSpPr>
          <p:sp>
            <p:nvSpPr>
              <p:cNvPr id="140" name="Oval 50">
                <a:extLst>
                  <a:ext uri="{FF2B5EF4-FFF2-40B4-BE49-F238E27FC236}">
                    <a16:creationId xmlns:a16="http://schemas.microsoft.com/office/drawing/2014/main" id="{A8155006-1EC3-4FEF-9ACE-45B403132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141" name="Line 51">
                <a:extLst>
                  <a:ext uri="{FF2B5EF4-FFF2-40B4-BE49-F238E27FC236}">
                    <a16:creationId xmlns:a16="http://schemas.microsoft.com/office/drawing/2014/main" id="{4636707B-218A-4D5C-907D-5E36E6F54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142" name="Group 49">
              <a:extLst>
                <a:ext uri="{FF2B5EF4-FFF2-40B4-BE49-F238E27FC236}">
                  <a16:creationId xmlns:a16="http://schemas.microsoft.com/office/drawing/2014/main" id="{CC7F1446-279E-45E4-9982-9FDDF00CB7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4816" y="2742258"/>
              <a:ext cx="152400" cy="152400"/>
              <a:chOff x="576" y="2160"/>
              <a:chExt cx="192" cy="192"/>
            </a:xfrm>
          </p:grpSpPr>
          <p:sp>
            <p:nvSpPr>
              <p:cNvPr id="143" name="Oval 50">
                <a:extLst>
                  <a:ext uri="{FF2B5EF4-FFF2-40B4-BE49-F238E27FC236}">
                    <a16:creationId xmlns:a16="http://schemas.microsoft.com/office/drawing/2014/main" id="{66CAAE2F-AA9E-4420-8817-D8BED2521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144" name="Line 51">
                <a:extLst>
                  <a:ext uri="{FF2B5EF4-FFF2-40B4-BE49-F238E27FC236}">
                    <a16:creationId xmlns:a16="http://schemas.microsoft.com/office/drawing/2014/main" id="{18D3EC98-CC94-401E-9B98-6BD69757AF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145" name="Group 49">
              <a:extLst>
                <a:ext uri="{FF2B5EF4-FFF2-40B4-BE49-F238E27FC236}">
                  <a16:creationId xmlns:a16="http://schemas.microsoft.com/office/drawing/2014/main" id="{190ECB3B-C920-47EC-9BAC-DA4A94AD8D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8491" y="2708863"/>
              <a:ext cx="152400" cy="152400"/>
              <a:chOff x="576" y="2160"/>
              <a:chExt cx="192" cy="192"/>
            </a:xfrm>
          </p:grpSpPr>
          <p:sp>
            <p:nvSpPr>
              <p:cNvPr id="146" name="Oval 50">
                <a:extLst>
                  <a:ext uri="{FF2B5EF4-FFF2-40B4-BE49-F238E27FC236}">
                    <a16:creationId xmlns:a16="http://schemas.microsoft.com/office/drawing/2014/main" id="{ABBAA436-7E27-44D0-A1F1-69F753C08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147" name="Line 51">
                <a:extLst>
                  <a:ext uri="{FF2B5EF4-FFF2-40B4-BE49-F238E27FC236}">
                    <a16:creationId xmlns:a16="http://schemas.microsoft.com/office/drawing/2014/main" id="{E6BC473F-4F76-4922-B9F6-4F5079B84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148" name="Group 49">
              <a:extLst>
                <a:ext uri="{FF2B5EF4-FFF2-40B4-BE49-F238E27FC236}">
                  <a16:creationId xmlns:a16="http://schemas.microsoft.com/office/drawing/2014/main" id="{CE4844DD-094E-4B58-AC79-6302C694DC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9524" y="3537202"/>
              <a:ext cx="152400" cy="152400"/>
              <a:chOff x="576" y="2160"/>
              <a:chExt cx="192" cy="192"/>
            </a:xfrm>
          </p:grpSpPr>
          <p:sp>
            <p:nvSpPr>
              <p:cNvPr id="149" name="Oval 50">
                <a:extLst>
                  <a:ext uri="{FF2B5EF4-FFF2-40B4-BE49-F238E27FC236}">
                    <a16:creationId xmlns:a16="http://schemas.microsoft.com/office/drawing/2014/main" id="{8BAAEAF7-226E-4B0C-888F-944369483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150" name="Line 51">
                <a:extLst>
                  <a:ext uri="{FF2B5EF4-FFF2-40B4-BE49-F238E27FC236}">
                    <a16:creationId xmlns:a16="http://schemas.microsoft.com/office/drawing/2014/main" id="{8FC29C48-C6CA-4BF2-A1DD-6657F8F78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151" name="Group 49">
              <a:extLst>
                <a:ext uri="{FF2B5EF4-FFF2-40B4-BE49-F238E27FC236}">
                  <a16:creationId xmlns:a16="http://schemas.microsoft.com/office/drawing/2014/main" id="{3E716105-78AE-4BA1-8DF4-3E86B0498D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3842" y="4235022"/>
              <a:ext cx="152400" cy="152400"/>
              <a:chOff x="576" y="2160"/>
              <a:chExt cx="192" cy="192"/>
            </a:xfrm>
          </p:grpSpPr>
          <p:sp>
            <p:nvSpPr>
              <p:cNvPr id="152" name="Oval 50">
                <a:extLst>
                  <a:ext uri="{FF2B5EF4-FFF2-40B4-BE49-F238E27FC236}">
                    <a16:creationId xmlns:a16="http://schemas.microsoft.com/office/drawing/2014/main" id="{6BA6EE1B-DE8D-4E20-B743-7E994458B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153" name="Line 51">
                <a:extLst>
                  <a:ext uri="{FF2B5EF4-FFF2-40B4-BE49-F238E27FC236}">
                    <a16:creationId xmlns:a16="http://schemas.microsoft.com/office/drawing/2014/main" id="{3BBDE5D7-EACF-4D02-AD2E-45CBC88B6D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154" name="Group 49">
              <a:extLst>
                <a:ext uri="{FF2B5EF4-FFF2-40B4-BE49-F238E27FC236}">
                  <a16:creationId xmlns:a16="http://schemas.microsoft.com/office/drawing/2014/main" id="{08F3FBBD-0419-46F0-861F-DF9D2D9123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9894" y="4752550"/>
              <a:ext cx="152400" cy="152400"/>
              <a:chOff x="576" y="2160"/>
              <a:chExt cx="192" cy="192"/>
            </a:xfrm>
          </p:grpSpPr>
          <p:sp>
            <p:nvSpPr>
              <p:cNvPr id="155" name="Oval 50">
                <a:extLst>
                  <a:ext uri="{FF2B5EF4-FFF2-40B4-BE49-F238E27FC236}">
                    <a16:creationId xmlns:a16="http://schemas.microsoft.com/office/drawing/2014/main" id="{A2B015CC-9A01-49F1-BA55-70EFE6B6D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156" name="Line 51">
                <a:extLst>
                  <a:ext uri="{FF2B5EF4-FFF2-40B4-BE49-F238E27FC236}">
                    <a16:creationId xmlns:a16="http://schemas.microsoft.com/office/drawing/2014/main" id="{238D9471-E1BB-4819-948C-40BFBFCDC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157" name="Group 49">
              <a:extLst>
                <a:ext uri="{FF2B5EF4-FFF2-40B4-BE49-F238E27FC236}">
                  <a16:creationId xmlns:a16="http://schemas.microsoft.com/office/drawing/2014/main" id="{8A9FB6FC-739C-4E5A-BD89-EB69C350A1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5516" y="2737081"/>
              <a:ext cx="152400" cy="152400"/>
              <a:chOff x="576" y="2160"/>
              <a:chExt cx="192" cy="192"/>
            </a:xfrm>
          </p:grpSpPr>
          <p:sp>
            <p:nvSpPr>
              <p:cNvPr id="158" name="Oval 50">
                <a:extLst>
                  <a:ext uri="{FF2B5EF4-FFF2-40B4-BE49-F238E27FC236}">
                    <a16:creationId xmlns:a16="http://schemas.microsoft.com/office/drawing/2014/main" id="{34D0FF32-A10A-44E8-B9BD-5077A5E4E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159" name="Line 51">
                <a:extLst>
                  <a:ext uri="{FF2B5EF4-FFF2-40B4-BE49-F238E27FC236}">
                    <a16:creationId xmlns:a16="http://schemas.microsoft.com/office/drawing/2014/main" id="{8A5AE3AE-B5C8-4BDE-AF68-9EEF7CEDC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160" name="Group 49">
              <a:extLst>
                <a:ext uri="{FF2B5EF4-FFF2-40B4-BE49-F238E27FC236}">
                  <a16:creationId xmlns:a16="http://schemas.microsoft.com/office/drawing/2014/main" id="{5C0598BA-D8E8-42C9-8A66-C990A2623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0173" y="3680653"/>
              <a:ext cx="152400" cy="152400"/>
              <a:chOff x="576" y="2160"/>
              <a:chExt cx="192" cy="192"/>
            </a:xfrm>
          </p:grpSpPr>
          <p:sp>
            <p:nvSpPr>
              <p:cNvPr id="161" name="Oval 50">
                <a:extLst>
                  <a:ext uri="{FF2B5EF4-FFF2-40B4-BE49-F238E27FC236}">
                    <a16:creationId xmlns:a16="http://schemas.microsoft.com/office/drawing/2014/main" id="{EFEE1B9F-24A9-45A3-9908-A53FFDE4B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162" name="Line 51">
                <a:extLst>
                  <a:ext uri="{FF2B5EF4-FFF2-40B4-BE49-F238E27FC236}">
                    <a16:creationId xmlns:a16="http://schemas.microsoft.com/office/drawing/2014/main" id="{7DDB24B7-C0B8-4D8D-A799-2DD7C9929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163" name="Group 49">
              <a:extLst>
                <a:ext uri="{FF2B5EF4-FFF2-40B4-BE49-F238E27FC236}">
                  <a16:creationId xmlns:a16="http://schemas.microsoft.com/office/drawing/2014/main" id="{EE8680E0-FFBF-4EA2-9E2D-5855764B70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1974" y="2873849"/>
              <a:ext cx="152400" cy="152400"/>
              <a:chOff x="576" y="2160"/>
              <a:chExt cx="192" cy="192"/>
            </a:xfrm>
          </p:grpSpPr>
          <p:sp>
            <p:nvSpPr>
              <p:cNvPr id="164" name="Oval 50">
                <a:extLst>
                  <a:ext uri="{FF2B5EF4-FFF2-40B4-BE49-F238E27FC236}">
                    <a16:creationId xmlns:a16="http://schemas.microsoft.com/office/drawing/2014/main" id="{DD11CBD0-9035-462F-BC73-74E456AF0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165" name="Line 51">
                <a:extLst>
                  <a:ext uri="{FF2B5EF4-FFF2-40B4-BE49-F238E27FC236}">
                    <a16:creationId xmlns:a16="http://schemas.microsoft.com/office/drawing/2014/main" id="{9C9B5DD4-EC74-45FB-A87A-A0301F77CB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166" name="Group 49">
              <a:extLst>
                <a:ext uri="{FF2B5EF4-FFF2-40B4-BE49-F238E27FC236}">
                  <a16:creationId xmlns:a16="http://schemas.microsoft.com/office/drawing/2014/main" id="{768FD824-0AC0-4090-9569-DAD7A301C0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4052" y="2789353"/>
              <a:ext cx="152400" cy="152400"/>
              <a:chOff x="576" y="2160"/>
              <a:chExt cx="192" cy="192"/>
            </a:xfrm>
          </p:grpSpPr>
          <p:sp>
            <p:nvSpPr>
              <p:cNvPr id="167" name="Oval 50">
                <a:extLst>
                  <a:ext uri="{FF2B5EF4-FFF2-40B4-BE49-F238E27FC236}">
                    <a16:creationId xmlns:a16="http://schemas.microsoft.com/office/drawing/2014/main" id="{CB6D2EC2-4E24-443F-B2C0-E776D9DA1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168" name="Line 51">
                <a:extLst>
                  <a:ext uri="{FF2B5EF4-FFF2-40B4-BE49-F238E27FC236}">
                    <a16:creationId xmlns:a16="http://schemas.microsoft.com/office/drawing/2014/main" id="{2BEDF863-B248-49A5-9AA6-DF2BCD08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169" name="Group 49">
              <a:extLst>
                <a:ext uri="{FF2B5EF4-FFF2-40B4-BE49-F238E27FC236}">
                  <a16:creationId xmlns:a16="http://schemas.microsoft.com/office/drawing/2014/main" id="{21E892D7-A9DA-4592-B48F-D953D33805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4940" y="3534512"/>
              <a:ext cx="152400" cy="152400"/>
              <a:chOff x="576" y="2160"/>
              <a:chExt cx="192" cy="192"/>
            </a:xfrm>
          </p:grpSpPr>
          <p:sp>
            <p:nvSpPr>
              <p:cNvPr id="170" name="Oval 50">
                <a:extLst>
                  <a:ext uri="{FF2B5EF4-FFF2-40B4-BE49-F238E27FC236}">
                    <a16:creationId xmlns:a16="http://schemas.microsoft.com/office/drawing/2014/main" id="{C5B6A51A-2CA5-48F0-9220-7D09D10C3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171" name="Line 51">
                <a:extLst>
                  <a:ext uri="{FF2B5EF4-FFF2-40B4-BE49-F238E27FC236}">
                    <a16:creationId xmlns:a16="http://schemas.microsoft.com/office/drawing/2014/main" id="{0D20A74D-7982-4536-9F25-E00CF09288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172" name="Group 49">
              <a:extLst>
                <a:ext uri="{FF2B5EF4-FFF2-40B4-BE49-F238E27FC236}">
                  <a16:creationId xmlns:a16="http://schemas.microsoft.com/office/drawing/2014/main" id="{DAD3EDA8-8A4F-4734-A035-798334D1D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9922" y="4286824"/>
              <a:ext cx="152400" cy="152400"/>
              <a:chOff x="576" y="2160"/>
              <a:chExt cx="192" cy="192"/>
            </a:xfrm>
          </p:grpSpPr>
          <p:sp>
            <p:nvSpPr>
              <p:cNvPr id="173" name="Oval 50">
                <a:extLst>
                  <a:ext uri="{FF2B5EF4-FFF2-40B4-BE49-F238E27FC236}">
                    <a16:creationId xmlns:a16="http://schemas.microsoft.com/office/drawing/2014/main" id="{2A0480D2-3A19-4D0E-9238-3590E93A7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174" name="Line 51">
                <a:extLst>
                  <a:ext uri="{FF2B5EF4-FFF2-40B4-BE49-F238E27FC236}">
                    <a16:creationId xmlns:a16="http://schemas.microsoft.com/office/drawing/2014/main" id="{0CA7E236-E871-4768-9281-06E833C57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175" name="Group 49">
              <a:extLst>
                <a:ext uri="{FF2B5EF4-FFF2-40B4-BE49-F238E27FC236}">
                  <a16:creationId xmlns:a16="http://schemas.microsoft.com/office/drawing/2014/main" id="{4C17B9D6-133A-47A4-918A-500D05F39D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9363" y="4632542"/>
              <a:ext cx="152400" cy="152400"/>
              <a:chOff x="576" y="2160"/>
              <a:chExt cx="192" cy="192"/>
            </a:xfrm>
          </p:grpSpPr>
          <p:sp>
            <p:nvSpPr>
              <p:cNvPr id="176" name="Oval 50">
                <a:extLst>
                  <a:ext uri="{FF2B5EF4-FFF2-40B4-BE49-F238E27FC236}">
                    <a16:creationId xmlns:a16="http://schemas.microsoft.com/office/drawing/2014/main" id="{B06CC4E0-6A20-419B-9E78-9CF977E4A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177" name="Line 51">
                <a:extLst>
                  <a:ext uri="{FF2B5EF4-FFF2-40B4-BE49-F238E27FC236}">
                    <a16:creationId xmlns:a16="http://schemas.microsoft.com/office/drawing/2014/main" id="{2C6FE25F-C921-426E-AD3C-7C7B5E3D0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178" name="Group 49">
              <a:extLst>
                <a:ext uri="{FF2B5EF4-FFF2-40B4-BE49-F238E27FC236}">
                  <a16:creationId xmlns:a16="http://schemas.microsoft.com/office/drawing/2014/main" id="{02B221B2-8DE1-4C56-92CF-0907C1C49A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5066" y="3640804"/>
              <a:ext cx="152400" cy="152400"/>
              <a:chOff x="576" y="2160"/>
              <a:chExt cx="192" cy="192"/>
            </a:xfrm>
          </p:grpSpPr>
          <p:sp>
            <p:nvSpPr>
              <p:cNvPr id="179" name="Oval 50">
                <a:extLst>
                  <a:ext uri="{FF2B5EF4-FFF2-40B4-BE49-F238E27FC236}">
                    <a16:creationId xmlns:a16="http://schemas.microsoft.com/office/drawing/2014/main" id="{77CE5CF8-64A0-46B2-9239-A880C2FDD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180" name="Line 51">
                <a:extLst>
                  <a:ext uri="{FF2B5EF4-FFF2-40B4-BE49-F238E27FC236}">
                    <a16:creationId xmlns:a16="http://schemas.microsoft.com/office/drawing/2014/main" id="{10EEA46D-A5DC-4DF4-ADAD-3E8F14FB29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181" name="Group 49">
              <a:extLst>
                <a:ext uri="{FF2B5EF4-FFF2-40B4-BE49-F238E27FC236}">
                  <a16:creationId xmlns:a16="http://schemas.microsoft.com/office/drawing/2014/main" id="{1DCC307F-B2B5-4EE7-A3B6-015ED7748C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18144" y="4597635"/>
              <a:ext cx="152400" cy="152400"/>
              <a:chOff x="576" y="2160"/>
              <a:chExt cx="192" cy="192"/>
            </a:xfrm>
          </p:grpSpPr>
          <p:sp>
            <p:nvSpPr>
              <p:cNvPr id="182" name="Oval 50">
                <a:extLst>
                  <a:ext uri="{FF2B5EF4-FFF2-40B4-BE49-F238E27FC236}">
                    <a16:creationId xmlns:a16="http://schemas.microsoft.com/office/drawing/2014/main" id="{11C3E859-8DFE-4E99-A33D-F3ECD1C94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183" name="Line 51">
                <a:extLst>
                  <a:ext uri="{FF2B5EF4-FFF2-40B4-BE49-F238E27FC236}">
                    <a16:creationId xmlns:a16="http://schemas.microsoft.com/office/drawing/2014/main" id="{3AFCE8A3-9691-44AD-B51F-B8FFE00CC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184" name="Group 49">
              <a:extLst>
                <a:ext uri="{FF2B5EF4-FFF2-40B4-BE49-F238E27FC236}">
                  <a16:creationId xmlns:a16="http://schemas.microsoft.com/office/drawing/2014/main" id="{D870EADE-B530-4300-BBB7-41AB0E127B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3374" y="3254987"/>
              <a:ext cx="152400" cy="152400"/>
              <a:chOff x="576" y="2160"/>
              <a:chExt cx="192" cy="192"/>
            </a:xfrm>
            <a:solidFill>
              <a:srgbClr val="C00000"/>
            </a:solidFill>
          </p:grpSpPr>
          <p:sp>
            <p:nvSpPr>
              <p:cNvPr id="185" name="Oval 50">
                <a:extLst>
                  <a:ext uri="{FF2B5EF4-FFF2-40B4-BE49-F238E27FC236}">
                    <a16:creationId xmlns:a16="http://schemas.microsoft.com/office/drawing/2014/main" id="{B2BAE575-FAA4-4BF6-85D9-D8B6712AE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grp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186" name="Line 51">
                <a:extLst>
                  <a:ext uri="{FF2B5EF4-FFF2-40B4-BE49-F238E27FC236}">
                    <a16:creationId xmlns:a16="http://schemas.microsoft.com/office/drawing/2014/main" id="{BDA3FC35-9315-4B96-997C-EAE7F1FFB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187" name="Group 49">
              <a:extLst>
                <a:ext uri="{FF2B5EF4-FFF2-40B4-BE49-F238E27FC236}">
                  <a16:creationId xmlns:a16="http://schemas.microsoft.com/office/drawing/2014/main" id="{C619042B-688E-44FA-9B89-3DFF972363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4969" y="4831011"/>
              <a:ext cx="152400" cy="152400"/>
              <a:chOff x="576" y="2160"/>
              <a:chExt cx="192" cy="192"/>
            </a:xfrm>
            <a:solidFill>
              <a:srgbClr val="C00000"/>
            </a:solidFill>
          </p:grpSpPr>
          <p:sp>
            <p:nvSpPr>
              <p:cNvPr id="188" name="Oval 50">
                <a:extLst>
                  <a:ext uri="{FF2B5EF4-FFF2-40B4-BE49-F238E27FC236}">
                    <a16:creationId xmlns:a16="http://schemas.microsoft.com/office/drawing/2014/main" id="{1F24482E-C062-428B-8695-7BECAF0D9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grp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189" name="Line 51">
                <a:extLst>
                  <a:ext uri="{FF2B5EF4-FFF2-40B4-BE49-F238E27FC236}">
                    <a16:creationId xmlns:a16="http://schemas.microsoft.com/office/drawing/2014/main" id="{A2C1C99B-BEEF-4699-A444-34E9A13388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190" name="Group 49">
              <a:extLst>
                <a:ext uri="{FF2B5EF4-FFF2-40B4-BE49-F238E27FC236}">
                  <a16:creationId xmlns:a16="http://schemas.microsoft.com/office/drawing/2014/main" id="{E4A49166-D529-447C-9446-CDEDD1DCB7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4236" y="4114487"/>
              <a:ext cx="152400" cy="152400"/>
              <a:chOff x="576" y="2160"/>
              <a:chExt cx="192" cy="192"/>
            </a:xfrm>
            <a:solidFill>
              <a:srgbClr val="C00000"/>
            </a:solidFill>
          </p:grpSpPr>
          <p:sp>
            <p:nvSpPr>
              <p:cNvPr id="191" name="Oval 50">
                <a:extLst>
                  <a:ext uri="{FF2B5EF4-FFF2-40B4-BE49-F238E27FC236}">
                    <a16:creationId xmlns:a16="http://schemas.microsoft.com/office/drawing/2014/main" id="{850C2899-1826-4D38-8FD6-19A38730A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grp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192" name="Line 51">
                <a:extLst>
                  <a:ext uri="{FF2B5EF4-FFF2-40B4-BE49-F238E27FC236}">
                    <a16:creationId xmlns:a16="http://schemas.microsoft.com/office/drawing/2014/main" id="{99B006F8-3264-4EC8-8392-A76FA4AC6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193" name="Group 49">
              <a:extLst>
                <a:ext uri="{FF2B5EF4-FFF2-40B4-BE49-F238E27FC236}">
                  <a16:creationId xmlns:a16="http://schemas.microsoft.com/office/drawing/2014/main" id="{4B8BAB7B-C2AD-447B-AC25-FAAE703E75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4504" y="3406132"/>
              <a:ext cx="152400" cy="152400"/>
              <a:chOff x="576" y="2160"/>
              <a:chExt cx="192" cy="192"/>
            </a:xfrm>
            <a:solidFill>
              <a:srgbClr val="C00000"/>
            </a:solidFill>
          </p:grpSpPr>
          <p:sp>
            <p:nvSpPr>
              <p:cNvPr id="194" name="Oval 50">
                <a:extLst>
                  <a:ext uri="{FF2B5EF4-FFF2-40B4-BE49-F238E27FC236}">
                    <a16:creationId xmlns:a16="http://schemas.microsoft.com/office/drawing/2014/main" id="{0730038D-AC9F-46C1-AB08-470E62565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grp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195" name="Line 51">
                <a:extLst>
                  <a:ext uri="{FF2B5EF4-FFF2-40B4-BE49-F238E27FC236}">
                    <a16:creationId xmlns:a16="http://schemas.microsoft.com/office/drawing/2014/main" id="{A3614B30-31D8-4EEB-99FB-36D121DF9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196" name="Group 49">
              <a:extLst>
                <a:ext uri="{FF2B5EF4-FFF2-40B4-BE49-F238E27FC236}">
                  <a16:creationId xmlns:a16="http://schemas.microsoft.com/office/drawing/2014/main" id="{DF6BE4A3-F29C-4C28-9262-7A92406586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29882" y="3820609"/>
              <a:ext cx="152400" cy="152400"/>
              <a:chOff x="576" y="2160"/>
              <a:chExt cx="192" cy="192"/>
            </a:xfrm>
            <a:solidFill>
              <a:srgbClr val="C00000"/>
            </a:solidFill>
          </p:grpSpPr>
          <p:sp>
            <p:nvSpPr>
              <p:cNvPr id="197" name="Oval 50">
                <a:extLst>
                  <a:ext uri="{FF2B5EF4-FFF2-40B4-BE49-F238E27FC236}">
                    <a16:creationId xmlns:a16="http://schemas.microsoft.com/office/drawing/2014/main" id="{22A8D4F3-D575-400E-85D7-0877DEA17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grp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198" name="Line 51">
                <a:extLst>
                  <a:ext uri="{FF2B5EF4-FFF2-40B4-BE49-F238E27FC236}">
                    <a16:creationId xmlns:a16="http://schemas.microsoft.com/office/drawing/2014/main" id="{E641EAF5-B0AA-493B-AF19-FF32DC2BE9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00" name="Oval 50">
              <a:extLst>
                <a:ext uri="{FF2B5EF4-FFF2-40B4-BE49-F238E27FC236}">
                  <a16:creationId xmlns:a16="http://schemas.microsoft.com/office/drawing/2014/main" id="{395CE55A-EA33-4F35-AFFE-04B34B534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882" y="3287881"/>
              <a:ext cx="112393" cy="130326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l-GR" dirty="0"/>
                <a:t>+</a:t>
              </a:r>
            </a:p>
          </p:txBody>
        </p:sp>
        <p:sp>
          <p:nvSpPr>
            <p:cNvPr id="202" name="Oval 50">
              <a:extLst>
                <a:ext uri="{FF2B5EF4-FFF2-40B4-BE49-F238E27FC236}">
                  <a16:creationId xmlns:a16="http://schemas.microsoft.com/office/drawing/2014/main" id="{3CB6C5E7-EDED-408D-BEC6-333768B04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9805" y="3425213"/>
              <a:ext cx="112393" cy="130326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l-GR" dirty="0"/>
                <a:t>+</a:t>
              </a:r>
            </a:p>
          </p:txBody>
        </p:sp>
        <p:sp>
          <p:nvSpPr>
            <p:cNvPr id="203" name="Oval 50">
              <a:extLst>
                <a:ext uri="{FF2B5EF4-FFF2-40B4-BE49-F238E27FC236}">
                  <a16:creationId xmlns:a16="http://schemas.microsoft.com/office/drawing/2014/main" id="{7941E704-5C11-4C07-9046-0E51EEB51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1358" y="4164542"/>
              <a:ext cx="112393" cy="130326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l-GR" dirty="0"/>
                <a:t>+</a:t>
              </a:r>
            </a:p>
          </p:txBody>
        </p:sp>
        <p:sp>
          <p:nvSpPr>
            <p:cNvPr id="204" name="Oval 50">
              <a:extLst>
                <a:ext uri="{FF2B5EF4-FFF2-40B4-BE49-F238E27FC236}">
                  <a16:creationId xmlns:a16="http://schemas.microsoft.com/office/drawing/2014/main" id="{B5027C23-6840-429D-815D-3D6AE9D18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9929" y="3919924"/>
              <a:ext cx="112393" cy="130326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l-GR" dirty="0"/>
                <a:t>+</a:t>
              </a:r>
            </a:p>
          </p:txBody>
        </p:sp>
        <p:sp>
          <p:nvSpPr>
            <p:cNvPr id="205" name="Oval 50">
              <a:extLst>
                <a:ext uri="{FF2B5EF4-FFF2-40B4-BE49-F238E27FC236}">
                  <a16:creationId xmlns:a16="http://schemas.microsoft.com/office/drawing/2014/main" id="{481FC191-F86A-4A67-8CFB-ED637FB23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1065" y="4809953"/>
              <a:ext cx="112393" cy="130326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l-GR" dirty="0"/>
                <a:t>+</a:t>
              </a:r>
            </a:p>
          </p:txBody>
        </p:sp>
      </p:grpSp>
      <p:cxnSp>
        <p:nvCxnSpPr>
          <p:cNvPr id="3" name="Ευθύγραμμο βέλος σύνδεσης 2">
            <a:extLst>
              <a:ext uri="{FF2B5EF4-FFF2-40B4-BE49-F238E27FC236}">
                <a16:creationId xmlns:a16="http://schemas.microsoft.com/office/drawing/2014/main" id="{7669676C-8719-4EB7-8429-919EF4DCA9B3}"/>
              </a:ext>
            </a:extLst>
          </p:cNvPr>
          <p:cNvCxnSpPr/>
          <p:nvPr/>
        </p:nvCxnSpPr>
        <p:spPr>
          <a:xfrm flipV="1">
            <a:off x="311717" y="4695180"/>
            <a:ext cx="2200837" cy="11656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Ευθύγραμμο βέλος σύνδεσης 35">
            <a:extLst>
              <a:ext uri="{FF2B5EF4-FFF2-40B4-BE49-F238E27FC236}">
                <a16:creationId xmlns:a16="http://schemas.microsoft.com/office/drawing/2014/main" id="{F7EE08A6-686D-4ABE-B653-D07F5263B682}"/>
              </a:ext>
            </a:extLst>
          </p:cNvPr>
          <p:cNvCxnSpPr/>
          <p:nvPr/>
        </p:nvCxnSpPr>
        <p:spPr>
          <a:xfrm flipH="1">
            <a:off x="6356244" y="2498159"/>
            <a:ext cx="1600132" cy="1030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Ευθύγραμμο βέλος σύνδεσης 51">
            <a:extLst>
              <a:ext uri="{FF2B5EF4-FFF2-40B4-BE49-F238E27FC236}">
                <a16:creationId xmlns:a16="http://schemas.microsoft.com/office/drawing/2014/main" id="{5E7E34AD-9F99-44B3-B3DE-6F647CEBBF27}"/>
              </a:ext>
            </a:extLst>
          </p:cNvPr>
          <p:cNvCxnSpPr>
            <a:cxnSpLocks/>
          </p:cNvCxnSpPr>
          <p:nvPr/>
        </p:nvCxnSpPr>
        <p:spPr>
          <a:xfrm flipV="1">
            <a:off x="4120003" y="4983412"/>
            <a:ext cx="1587985" cy="10952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76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>
            <a:extLst>
              <a:ext uri="{FF2B5EF4-FFF2-40B4-BE49-F238E27FC236}">
                <a16:creationId xmlns:a16="http://schemas.microsoft.com/office/drawing/2014/main" id="{705BFFF4-85E2-4E03-BAA0-2C68BBA38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64" y="1006090"/>
            <a:ext cx="8135938" cy="36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l-GR" dirty="0"/>
          </a:p>
          <a:p>
            <a:pPr>
              <a:spcBef>
                <a:spcPct val="50000"/>
              </a:spcBef>
            </a:pPr>
            <a:endParaRPr lang="el-GR" dirty="0"/>
          </a:p>
          <a:p>
            <a:pPr>
              <a:spcBef>
                <a:spcPct val="50000"/>
              </a:spcBef>
            </a:pPr>
            <a:endParaRPr lang="el-GR" dirty="0"/>
          </a:p>
          <a:p>
            <a:pPr>
              <a:spcBef>
                <a:spcPct val="50000"/>
              </a:spcBef>
            </a:pPr>
            <a:endParaRPr lang="el-GR" dirty="0"/>
          </a:p>
          <a:p>
            <a:pPr>
              <a:spcBef>
                <a:spcPct val="50000"/>
              </a:spcBef>
            </a:pPr>
            <a:endParaRPr lang="el-GR" dirty="0"/>
          </a:p>
          <a:p>
            <a:pPr>
              <a:spcBef>
                <a:spcPct val="50000"/>
              </a:spcBef>
            </a:pPr>
            <a:endParaRPr lang="el-GR" dirty="0"/>
          </a:p>
          <a:p>
            <a:pPr>
              <a:spcBef>
                <a:spcPct val="50000"/>
              </a:spcBef>
            </a:pP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2D43B-A4E5-43B4-B7A4-8FF2C35EA745}"/>
              </a:ext>
            </a:extLst>
          </p:cNvPr>
          <p:cNvSpPr txBox="1"/>
          <p:nvPr/>
        </p:nvSpPr>
        <p:spPr>
          <a:xfrm>
            <a:off x="251520" y="60840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Ν</a:t>
            </a:r>
            <a:r>
              <a:rPr lang="en-US" baseline="-25000" dirty="0"/>
              <a:t>D</a:t>
            </a:r>
            <a:r>
              <a:rPr lang="el-GR" dirty="0"/>
              <a:t>~</a:t>
            </a:r>
            <a:r>
              <a:rPr lang="en-US" dirty="0"/>
              <a:t>n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BDE73-3562-4249-8BF7-8E92DAF92310}"/>
              </a:ext>
            </a:extLst>
          </p:cNvPr>
          <p:cNvSpPr txBox="1"/>
          <p:nvPr/>
        </p:nvSpPr>
        <p:spPr>
          <a:xfrm>
            <a:off x="1844425" y="-5381"/>
            <a:ext cx="74427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Πλευρά τύπου-</a:t>
            </a:r>
            <a:r>
              <a:rPr lang="en-US" b="1" dirty="0">
                <a:solidFill>
                  <a:srgbClr val="FF0000"/>
                </a:solidFill>
              </a:rPr>
              <a:t>n </a:t>
            </a:r>
            <a:r>
              <a:rPr lang="el-GR" b="1" dirty="0">
                <a:solidFill>
                  <a:srgbClr val="FF0000"/>
                </a:solidFill>
              </a:rPr>
              <a:t>υπάρχουν: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Λόγω θερμοκρασίας περιβάλλοντος τα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/>
              <a:t> &amp; 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l-GR" dirty="0"/>
              <a:t>του </a:t>
            </a:r>
            <a:r>
              <a:rPr lang="en-US" dirty="0"/>
              <a:t>Si</a:t>
            </a:r>
            <a:r>
              <a:rPr lang="el-GR" dirty="0"/>
              <a:t> (πολύ λίγα) ελεύθερα φορτία (κόκκινες μπίλιες)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 </a:t>
            </a:r>
            <a:r>
              <a:rPr lang="el-GR" b="1" dirty="0">
                <a:solidFill>
                  <a:srgbClr val="FF0000"/>
                </a:solidFill>
              </a:rPr>
              <a:t>Ν</a:t>
            </a:r>
            <a:r>
              <a:rPr lang="en-US" b="1" baseline="-25000" dirty="0">
                <a:solidFill>
                  <a:srgbClr val="FF0000"/>
                </a:solidFill>
              </a:rPr>
              <a:t>D</a:t>
            </a:r>
            <a:r>
              <a:rPr lang="el-GR" dirty="0"/>
              <a:t> </a:t>
            </a:r>
            <a:r>
              <a:rPr lang="el-GR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l-GR" b="1" dirty="0">
                <a:solidFill>
                  <a:srgbClr val="FF0000"/>
                </a:solidFill>
              </a:rPr>
              <a:t>) </a:t>
            </a:r>
            <a:r>
              <a:rPr lang="el-GR" dirty="0"/>
              <a:t>του δότη (Αντιμόνιο (</a:t>
            </a:r>
            <a:r>
              <a:rPr lang="en-US" dirty="0"/>
              <a:t>Sb)</a:t>
            </a:r>
            <a:r>
              <a:rPr lang="el-GR" dirty="0"/>
              <a:t> στο παράδειγμα)- (μεγάλες κίτρινες μπίλιες)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Τα θετικά ακίνητα φορτία (από το αντιμόνιο στο παράδειγμα) που είναι ίσα με τον αριθμό των Ν</a:t>
            </a:r>
            <a:r>
              <a:rPr lang="en-US" baseline="-25000" dirty="0"/>
              <a:t>D</a:t>
            </a:r>
            <a:r>
              <a:rPr lang="el-GR" dirty="0"/>
              <a:t> (μικρές κίτρινες μπίλιες)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bject 11">
                <a:extLst>
                  <a:ext uri="{FF2B5EF4-FFF2-40B4-BE49-F238E27FC236}">
                    <a16:creationId xmlns:a16="http://schemas.microsoft.com/office/drawing/2014/main" id="{F73FAEF2-0BD0-4C2E-A38E-C8EA45A08EEA}"/>
                  </a:ext>
                </a:extLst>
              </p:cNvPr>
              <p:cNvSpPr txBox="1"/>
              <p:nvPr/>
            </p:nvSpPr>
            <p:spPr bwMode="auto">
              <a:xfrm>
                <a:off x="5753634" y="5797603"/>
                <a:ext cx="3127208" cy="103575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sup>
                      </m:sSup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l-G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l-G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l-G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sup>
                      </m:sSup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l-GR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36" name="Object 11">
                <a:extLst>
                  <a:ext uri="{FF2B5EF4-FFF2-40B4-BE49-F238E27FC236}">
                    <a16:creationId xmlns:a16="http://schemas.microsoft.com/office/drawing/2014/main" id="{F73FAEF2-0BD0-4C2E-A38E-C8EA45A08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3634" y="5797603"/>
                <a:ext cx="3127208" cy="1035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7" name="Object 5">
            <a:extLst>
              <a:ext uri="{FF2B5EF4-FFF2-40B4-BE49-F238E27FC236}">
                <a16:creationId xmlns:a16="http://schemas.microsoft.com/office/drawing/2014/main" id="{D9014D13-DCBD-4572-B5CB-07DFC95DEA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905257"/>
              </p:ext>
            </p:extLst>
          </p:nvPr>
        </p:nvGraphicFramePr>
        <p:xfrm>
          <a:off x="132820" y="255953"/>
          <a:ext cx="1540320" cy="1403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2" name="Bitmap Image" r:id="rId5" imgW="3000000" imgH="2734057" progId="PBrush">
                  <p:embed/>
                </p:oleObj>
              </mc:Choice>
              <mc:Fallback>
                <p:oleObj name="Bitmap Image" r:id="rId5" imgW="3000000" imgH="2734057" progId="PBrush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7D10665A-89C6-4754-BE7D-7C233E53D1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20" y="255953"/>
                        <a:ext cx="1540320" cy="1403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Ομάδα 4">
            <a:extLst>
              <a:ext uri="{FF2B5EF4-FFF2-40B4-BE49-F238E27FC236}">
                <a16:creationId xmlns:a16="http://schemas.microsoft.com/office/drawing/2014/main" id="{4598E170-C626-425A-AE70-1ABF6EA5C83E}"/>
              </a:ext>
            </a:extLst>
          </p:cNvPr>
          <p:cNvGrpSpPr/>
          <p:nvPr/>
        </p:nvGrpSpPr>
        <p:grpSpPr>
          <a:xfrm>
            <a:off x="504031" y="2063045"/>
            <a:ext cx="8682554" cy="3238139"/>
            <a:chOff x="504031" y="2063045"/>
            <a:chExt cx="8682554" cy="3238139"/>
          </a:xfrm>
        </p:grpSpPr>
        <p:sp>
          <p:nvSpPr>
            <p:cNvPr id="11" name="Line 139">
              <a:extLst>
                <a:ext uri="{FF2B5EF4-FFF2-40B4-BE49-F238E27FC236}">
                  <a16:creationId xmlns:a16="http://schemas.microsoft.com/office/drawing/2014/main" id="{C430DED6-1B87-4E77-92E8-2A0F7FDE0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475" y="3845006"/>
              <a:ext cx="793505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  <p:sp>
          <p:nvSpPr>
            <p:cNvPr id="12" name="Oval 138">
              <a:extLst>
                <a:ext uri="{FF2B5EF4-FFF2-40B4-BE49-F238E27FC236}">
                  <a16:creationId xmlns:a16="http://schemas.microsoft.com/office/drawing/2014/main" id="{F3402A13-53F0-40B2-B7BF-FB28D1B5D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9081" y="3741402"/>
              <a:ext cx="200887" cy="20720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75" name="Oval 261">
              <a:extLst>
                <a:ext uri="{FF2B5EF4-FFF2-40B4-BE49-F238E27FC236}">
                  <a16:creationId xmlns:a16="http://schemas.microsoft.com/office/drawing/2014/main" id="{8D2AC337-F32F-482D-A76B-2997C8212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31" y="3741402"/>
              <a:ext cx="200887" cy="20720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928A555-08E8-4D10-8322-A87162BC9CF5}"/>
                </a:ext>
              </a:extLst>
            </p:cNvPr>
            <p:cNvSpPr txBox="1"/>
            <p:nvPr/>
          </p:nvSpPr>
          <p:spPr>
            <a:xfrm>
              <a:off x="7692965" y="2146155"/>
              <a:ext cx="149362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θετικά ακίνητα ίσα με τον αριθμό των Ν</a:t>
              </a:r>
              <a:r>
                <a:rPr lang="en-US" baseline="-25000" dirty="0"/>
                <a:t>D</a:t>
              </a:r>
              <a:r>
                <a:rPr lang="el-GR" dirty="0"/>
                <a:t> </a:t>
              </a:r>
              <a:endParaRPr lang="en-GB" dirty="0"/>
            </a:p>
          </p:txBody>
        </p:sp>
        <p:sp>
          <p:nvSpPr>
            <p:cNvPr id="138" name="Rectangle 9">
              <a:extLst>
                <a:ext uri="{FF2B5EF4-FFF2-40B4-BE49-F238E27FC236}">
                  <a16:creationId xmlns:a16="http://schemas.microsoft.com/office/drawing/2014/main" id="{4581DED4-9F54-484A-BFB9-A42EF961B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555" y="2063045"/>
              <a:ext cx="4821646" cy="3238139"/>
            </a:xfrm>
            <a:prstGeom prst="rect">
              <a:avLst/>
            </a:prstGeom>
            <a:solidFill>
              <a:srgbClr val="DDDDDD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grpSp>
          <p:nvGrpSpPr>
            <p:cNvPr id="184" name="Group 263">
              <a:extLst>
                <a:ext uri="{FF2B5EF4-FFF2-40B4-BE49-F238E27FC236}">
                  <a16:creationId xmlns:a16="http://schemas.microsoft.com/office/drawing/2014/main" id="{A79A46AD-ED04-4C81-A2E9-3C13FD1891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2665" y="2373857"/>
              <a:ext cx="401775" cy="414414"/>
              <a:chOff x="576" y="2160"/>
              <a:chExt cx="192" cy="192"/>
            </a:xfrm>
          </p:grpSpPr>
          <p:sp>
            <p:nvSpPr>
              <p:cNvPr id="185" name="Oval 264">
                <a:extLst>
                  <a:ext uri="{FF2B5EF4-FFF2-40B4-BE49-F238E27FC236}">
                    <a16:creationId xmlns:a16="http://schemas.microsoft.com/office/drawing/2014/main" id="{A86110B4-3725-4C0C-AD5F-F2EA63953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186" name="Line 265">
                <a:extLst>
                  <a:ext uri="{FF2B5EF4-FFF2-40B4-BE49-F238E27FC236}">
                    <a16:creationId xmlns:a16="http://schemas.microsoft.com/office/drawing/2014/main" id="{68DD0C23-13FF-4012-9DAF-0AD98F80A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187" name="Group 281">
              <a:extLst>
                <a:ext uri="{FF2B5EF4-FFF2-40B4-BE49-F238E27FC236}">
                  <a16:creationId xmlns:a16="http://schemas.microsoft.com/office/drawing/2014/main" id="{B293A196-48FF-494D-8A2A-D4C8B1F283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6214" y="2373857"/>
              <a:ext cx="401775" cy="414414"/>
              <a:chOff x="576" y="2160"/>
              <a:chExt cx="192" cy="192"/>
            </a:xfrm>
          </p:grpSpPr>
          <p:sp>
            <p:nvSpPr>
              <p:cNvPr id="188" name="Oval 282">
                <a:extLst>
                  <a:ext uri="{FF2B5EF4-FFF2-40B4-BE49-F238E27FC236}">
                    <a16:creationId xmlns:a16="http://schemas.microsoft.com/office/drawing/2014/main" id="{B1A82A38-2D91-4224-8E39-4CE4C29C0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189" name="Line 283">
                <a:extLst>
                  <a:ext uri="{FF2B5EF4-FFF2-40B4-BE49-F238E27FC236}">
                    <a16:creationId xmlns:a16="http://schemas.microsoft.com/office/drawing/2014/main" id="{6BC38959-BDAF-4E0E-83CB-9D113EE6C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190" name="Group 289">
              <a:extLst>
                <a:ext uri="{FF2B5EF4-FFF2-40B4-BE49-F238E27FC236}">
                  <a16:creationId xmlns:a16="http://schemas.microsoft.com/office/drawing/2014/main" id="{CB19E97E-B5DC-4B6D-A6C9-232A41AEAC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9764" y="2373857"/>
              <a:ext cx="401775" cy="414414"/>
              <a:chOff x="576" y="2160"/>
              <a:chExt cx="192" cy="192"/>
            </a:xfrm>
          </p:grpSpPr>
          <p:sp>
            <p:nvSpPr>
              <p:cNvPr id="191" name="Oval 290">
                <a:extLst>
                  <a:ext uri="{FF2B5EF4-FFF2-40B4-BE49-F238E27FC236}">
                    <a16:creationId xmlns:a16="http://schemas.microsoft.com/office/drawing/2014/main" id="{1B44DD14-6648-44F8-9E4A-3A1F64E0A0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192" name="Line 291">
                <a:extLst>
                  <a:ext uri="{FF2B5EF4-FFF2-40B4-BE49-F238E27FC236}">
                    <a16:creationId xmlns:a16="http://schemas.microsoft.com/office/drawing/2014/main" id="{DA37E561-4817-43E7-8323-102D6DD01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193" name="Group 302">
              <a:extLst>
                <a:ext uri="{FF2B5EF4-FFF2-40B4-BE49-F238E27FC236}">
                  <a16:creationId xmlns:a16="http://schemas.microsoft.com/office/drawing/2014/main" id="{1F64BDE8-E9A4-4857-87AB-B7EEFB208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1683" y="2998233"/>
              <a:ext cx="401775" cy="414414"/>
              <a:chOff x="576" y="2160"/>
              <a:chExt cx="192" cy="192"/>
            </a:xfrm>
          </p:grpSpPr>
          <p:sp>
            <p:nvSpPr>
              <p:cNvPr id="194" name="Oval 303">
                <a:extLst>
                  <a:ext uri="{FF2B5EF4-FFF2-40B4-BE49-F238E27FC236}">
                    <a16:creationId xmlns:a16="http://schemas.microsoft.com/office/drawing/2014/main" id="{54E9F53F-801F-4DD1-A9BC-CDAA2C7E1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195" name="Line 304">
                <a:extLst>
                  <a:ext uri="{FF2B5EF4-FFF2-40B4-BE49-F238E27FC236}">
                    <a16:creationId xmlns:a16="http://schemas.microsoft.com/office/drawing/2014/main" id="{ADCDF465-DB4B-43EF-BB0E-30F1D307A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196" name="Group 318">
              <a:extLst>
                <a:ext uri="{FF2B5EF4-FFF2-40B4-BE49-F238E27FC236}">
                  <a16:creationId xmlns:a16="http://schemas.microsoft.com/office/drawing/2014/main" id="{31E06275-8A94-4AF2-A132-66E38C6628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1538" y="2891875"/>
              <a:ext cx="401775" cy="414414"/>
              <a:chOff x="576" y="2160"/>
              <a:chExt cx="192" cy="192"/>
            </a:xfrm>
          </p:grpSpPr>
          <p:sp>
            <p:nvSpPr>
              <p:cNvPr id="197" name="Oval 319">
                <a:extLst>
                  <a:ext uri="{FF2B5EF4-FFF2-40B4-BE49-F238E27FC236}">
                    <a16:creationId xmlns:a16="http://schemas.microsoft.com/office/drawing/2014/main" id="{616E5B70-746D-49B6-A88F-123F5D016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198" name="Line 320">
                <a:extLst>
                  <a:ext uri="{FF2B5EF4-FFF2-40B4-BE49-F238E27FC236}">
                    <a16:creationId xmlns:a16="http://schemas.microsoft.com/office/drawing/2014/main" id="{C72C7210-E30B-4971-9C50-6F47BDBB0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199" name="Group 321">
              <a:extLst>
                <a:ext uri="{FF2B5EF4-FFF2-40B4-BE49-F238E27FC236}">
                  <a16:creationId xmlns:a16="http://schemas.microsoft.com/office/drawing/2014/main" id="{1A4B3B2E-FD8F-4E21-8AF5-E1F0E8A69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2967" y="3563518"/>
              <a:ext cx="401775" cy="414414"/>
              <a:chOff x="576" y="2160"/>
              <a:chExt cx="192" cy="192"/>
            </a:xfrm>
          </p:grpSpPr>
          <p:sp>
            <p:nvSpPr>
              <p:cNvPr id="200" name="Oval 322">
                <a:extLst>
                  <a:ext uri="{FF2B5EF4-FFF2-40B4-BE49-F238E27FC236}">
                    <a16:creationId xmlns:a16="http://schemas.microsoft.com/office/drawing/2014/main" id="{15F27A58-6C7F-41D3-B9B5-5AC9C38CE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01" name="Line 323">
                <a:extLst>
                  <a:ext uri="{FF2B5EF4-FFF2-40B4-BE49-F238E27FC236}">
                    <a16:creationId xmlns:a16="http://schemas.microsoft.com/office/drawing/2014/main" id="{555D375B-10A3-42C2-815E-D1917E3A4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02" name="Group 337">
              <a:extLst>
                <a:ext uri="{FF2B5EF4-FFF2-40B4-BE49-F238E27FC236}">
                  <a16:creationId xmlns:a16="http://schemas.microsoft.com/office/drawing/2014/main" id="{2ABD57D7-6EEC-4AFF-BD7B-EAC02FE221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1918" y="3216025"/>
              <a:ext cx="401775" cy="414414"/>
              <a:chOff x="576" y="2160"/>
              <a:chExt cx="192" cy="192"/>
            </a:xfrm>
          </p:grpSpPr>
          <p:sp>
            <p:nvSpPr>
              <p:cNvPr id="203" name="Oval 338">
                <a:extLst>
                  <a:ext uri="{FF2B5EF4-FFF2-40B4-BE49-F238E27FC236}">
                    <a16:creationId xmlns:a16="http://schemas.microsoft.com/office/drawing/2014/main" id="{E5DFE38E-8B87-4634-AE56-0E4A07B10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04" name="Line 339">
                <a:extLst>
                  <a:ext uri="{FF2B5EF4-FFF2-40B4-BE49-F238E27FC236}">
                    <a16:creationId xmlns:a16="http://schemas.microsoft.com/office/drawing/2014/main" id="{72009D4F-47BB-4732-B79D-DDCEEDA2D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05" name="Group 350">
              <a:extLst>
                <a:ext uri="{FF2B5EF4-FFF2-40B4-BE49-F238E27FC236}">
                  <a16:creationId xmlns:a16="http://schemas.microsoft.com/office/drawing/2014/main" id="{FA6FD28C-C273-44F2-8123-DCA5483D5B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7059" y="4233352"/>
              <a:ext cx="401775" cy="414414"/>
              <a:chOff x="576" y="2160"/>
              <a:chExt cx="192" cy="192"/>
            </a:xfrm>
          </p:grpSpPr>
          <p:sp>
            <p:nvSpPr>
              <p:cNvPr id="206" name="Oval 351">
                <a:extLst>
                  <a:ext uri="{FF2B5EF4-FFF2-40B4-BE49-F238E27FC236}">
                    <a16:creationId xmlns:a16="http://schemas.microsoft.com/office/drawing/2014/main" id="{DEEDE897-E32C-4582-91B7-D0386C099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07" name="Line 352">
                <a:extLst>
                  <a:ext uri="{FF2B5EF4-FFF2-40B4-BE49-F238E27FC236}">
                    <a16:creationId xmlns:a16="http://schemas.microsoft.com/office/drawing/2014/main" id="{5E9A452D-939C-480D-8EFC-9E2BFD6B7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08" name="Group 358">
              <a:extLst>
                <a:ext uri="{FF2B5EF4-FFF2-40B4-BE49-F238E27FC236}">
                  <a16:creationId xmlns:a16="http://schemas.microsoft.com/office/drawing/2014/main" id="{245EC84B-0514-4B79-8896-2048D54171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38937" y="3633824"/>
              <a:ext cx="401775" cy="414414"/>
              <a:chOff x="576" y="2160"/>
              <a:chExt cx="192" cy="192"/>
            </a:xfrm>
          </p:grpSpPr>
          <p:sp>
            <p:nvSpPr>
              <p:cNvPr id="209" name="Oval 359">
                <a:extLst>
                  <a:ext uri="{FF2B5EF4-FFF2-40B4-BE49-F238E27FC236}">
                    <a16:creationId xmlns:a16="http://schemas.microsoft.com/office/drawing/2014/main" id="{FE022EB8-0E70-4DAD-B895-6764F6BF3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10" name="Line 360">
                <a:extLst>
                  <a:ext uri="{FF2B5EF4-FFF2-40B4-BE49-F238E27FC236}">
                    <a16:creationId xmlns:a16="http://schemas.microsoft.com/office/drawing/2014/main" id="{D74EA429-8861-428A-BFE2-0BBE2D7F8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11" name="Group 366">
              <a:extLst>
                <a:ext uri="{FF2B5EF4-FFF2-40B4-BE49-F238E27FC236}">
                  <a16:creationId xmlns:a16="http://schemas.microsoft.com/office/drawing/2014/main" id="{749F50AE-2715-46F0-9D8A-1B9BB7369E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1538" y="3927911"/>
              <a:ext cx="401775" cy="414414"/>
              <a:chOff x="576" y="2160"/>
              <a:chExt cx="192" cy="192"/>
            </a:xfrm>
          </p:grpSpPr>
          <p:sp>
            <p:nvSpPr>
              <p:cNvPr id="212" name="Oval 367">
                <a:extLst>
                  <a:ext uri="{FF2B5EF4-FFF2-40B4-BE49-F238E27FC236}">
                    <a16:creationId xmlns:a16="http://schemas.microsoft.com/office/drawing/2014/main" id="{AE58DE58-BC24-4692-9929-FC8DF11F7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13" name="Line 368">
                <a:extLst>
                  <a:ext uri="{FF2B5EF4-FFF2-40B4-BE49-F238E27FC236}">
                    <a16:creationId xmlns:a16="http://schemas.microsoft.com/office/drawing/2014/main" id="{66B2F555-8409-462B-928B-30DB9B1782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14" name="Group 321">
              <a:extLst>
                <a:ext uri="{FF2B5EF4-FFF2-40B4-BE49-F238E27FC236}">
                  <a16:creationId xmlns:a16="http://schemas.microsoft.com/office/drawing/2014/main" id="{8EEBE2C9-3177-40C2-9864-7180A1140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2931" y="2455784"/>
              <a:ext cx="401775" cy="414414"/>
              <a:chOff x="576" y="2160"/>
              <a:chExt cx="192" cy="192"/>
            </a:xfrm>
          </p:grpSpPr>
          <p:sp>
            <p:nvSpPr>
              <p:cNvPr id="215" name="Oval 322">
                <a:extLst>
                  <a:ext uri="{FF2B5EF4-FFF2-40B4-BE49-F238E27FC236}">
                    <a16:creationId xmlns:a16="http://schemas.microsoft.com/office/drawing/2014/main" id="{4BC34470-AAED-4B53-9E3E-BBFE428A5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16" name="Line 323">
                <a:extLst>
                  <a:ext uri="{FF2B5EF4-FFF2-40B4-BE49-F238E27FC236}">
                    <a16:creationId xmlns:a16="http://schemas.microsoft.com/office/drawing/2014/main" id="{14A8E753-7B6D-4D83-846E-1D3EACFEE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17" name="Group 321">
              <a:extLst>
                <a:ext uri="{FF2B5EF4-FFF2-40B4-BE49-F238E27FC236}">
                  <a16:creationId xmlns:a16="http://schemas.microsoft.com/office/drawing/2014/main" id="{E098369C-8CD8-4319-8FF8-8BBAA730EB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0140" y="4029983"/>
              <a:ext cx="401775" cy="414414"/>
              <a:chOff x="576" y="2160"/>
              <a:chExt cx="192" cy="192"/>
            </a:xfrm>
          </p:grpSpPr>
          <p:sp>
            <p:nvSpPr>
              <p:cNvPr id="218" name="Oval 322">
                <a:extLst>
                  <a:ext uri="{FF2B5EF4-FFF2-40B4-BE49-F238E27FC236}">
                    <a16:creationId xmlns:a16="http://schemas.microsoft.com/office/drawing/2014/main" id="{724F2FBF-5845-47FB-9B41-F818D6E93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19" name="Line 323">
                <a:extLst>
                  <a:ext uri="{FF2B5EF4-FFF2-40B4-BE49-F238E27FC236}">
                    <a16:creationId xmlns:a16="http://schemas.microsoft.com/office/drawing/2014/main" id="{A3B553FC-1143-40EF-8343-02CF103121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0" name="Group 321">
              <a:extLst>
                <a:ext uri="{FF2B5EF4-FFF2-40B4-BE49-F238E27FC236}">
                  <a16:creationId xmlns:a16="http://schemas.microsoft.com/office/drawing/2014/main" id="{60051114-E2B1-48B0-A0E8-AA5AC0A5E4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9817" y="4608389"/>
              <a:ext cx="401775" cy="414414"/>
              <a:chOff x="576" y="2160"/>
              <a:chExt cx="192" cy="192"/>
            </a:xfrm>
          </p:grpSpPr>
          <p:sp>
            <p:nvSpPr>
              <p:cNvPr id="221" name="Oval 322">
                <a:extLst>
                  <a:ext uri="{FF2B5EF4-FFF2-40B4-BE49-F238E27FC236}">
                    <a16:creationId xmlns:a16="http://schemas.microsoft.com/office/drawing/2014/main" id="{93FD3D93-A199-48B8-897E-8D4087666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2" name="Line 323">
                <a:extLst>
                  <a:ext uri="{FF2B5EF4-FFF2-40B4-BE49-F238E27FC236}">
                    <a16:creationId xmlns:a16="http://schemas.microsoft.com/office/drawing/2014/main" id="{BCF10A48-B9A5-4D22-A122-7A7378CF4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3" name="Group 321">
              <a:extLst>
                <a:ext uri="{FF2B5EF4-FFF2-40B4-BE49-F238E27FC236}">
                  <a16:creationId xmlns:a16="http://schemas.microsoft.com/office/drawing/2014/main" id="{DC983CF4-A6B6-403E-AB43-D4A884459D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9832" y="4550712"/>
              <a:ext cx="401775" cy="414414"/>
              <a:chOff x="576" y="2160"/>
              <a:chExt cx="192" cy="192"/>
            </a:xfrm>
          </p:grpSpPr>
          <p:sp>
            <p:nvSpPr>
              <p:cNvPr id="224" name="Oval 322">
                <a:extLst>
                  <a:ext uri="{FF2B5EF4-FFF2-40B4-BE49-F238E27FC236}">
                    <a16:creationId xmlns:a16="http://schemas.microsoft.com/office/drawing/2014/main" id="{C4F4B087-5F23-401A-86D1-0C07AA198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5" name="Line 323">
                <a:extLst>
                  <a:ext uri="{FF2B5EF4-FFF2-40B4-BE49-F238E27FC236}">
                    <a16:creationId xmlns:a16="http://schemas.microsoft.com/office/drawing/2014/main" id="{5ABB41F4-D4A5-49F3-AADA-D3959DEEB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6" name="Group 321">
              <a:extLst>
                <a:ext uri="{FF2B5EF4-FFF2-40B4-BE49-F238E27FC236}">
                  <a16:creationId xmlns:a16="http://schemas.microsoft.com/office/drawing/2014/main" id="{BEE24178-315F-4041-9F7D-4F4C55171B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5437" y="4502197"/>
              <a:ext cx="401775" cy="414414"/>
              <a:chOff x="576" y="2160"/>
              <a:chExt cx="192" cy="192"/>
            </a:xfrm>
          </p:grpSpPr>
          <p:sp>
            <p:nvSpPr>
              <p:cNvPr id="227" name="Oval 322">
                <a:extLst>
                  <a:ext uri="{FF2B5EF4-FFF2-40B4-BE49-F238E27FC236}">
                    <a16:creationId xmlns:a16="http://schemas.microsoft.com/office/drawing/2014/main" id="{77124046-D42E-424D-9508-8338D5DB4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8" name="Line 323">
                <a:extLst>
                  <a:ext uri="{FF2B5EF4-FFF2-40B4-BE49-F238E27FC236}">
                    <a16:creationId xmlns:a16="http://schemas.microsoft.com/office/drawing/2014/main" id="{9061F279-9C18-4E57-8266-0D015E469F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29" name="Group 321">
              <a:extLst>
                <a:ext uri="{FF2B5EF4-FFF2-40B4-BE49-F238E27FC236}">
                  <a16:creationId xmlns:a16="http://schemas.microsoft.com/office/drawing/2014/main" id="{37E3DB1B-5B2C-40B3-B747-FD201B69EB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4799" y="3397283"/>
              <a:ext cx="401775" cy="414414"/>
              <a:chOff x="576" y="2160"/>
              <a:chExt cx="192" cy="192"/>
            </a:xfrm>
          </p:grpSpPr>
          <p:sp>
            <p:nvSpPr>
              <p:cNvPr id="230" name="Oval 322">
                <a:extLst>
                  <a:ext uri="{FF2B5EF4-FFF2-40B4-BE49-F238E27FC236}">
                    <a16:creationId xmlns:a16="http://schemas.microsoft.com/office/drawing/2014/main" id="{B837F57E-432C-41B4-9680-22A8F9445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31" name="Line 323">
                <a:extLst>
                  <a:ext uri="{FF2B5EF4-FFF2-40B4-BE49-F238E27FC236}">
                    <a16:creationId xmlns:a16="http://schemas.microsoft.com/office/drawing/2014/main" id="{709A5829-2A49-45BA-A9D4-661A48E8E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32" name="Group 321">
              <a:extLst>
                <a:ext uri="{FF2B5EF4-FFF2-40B4-BE49-F238E27FC236}">
                  <a16:creationId xmlns:a16="http://schemas.microsoft.com/office/drawing/2014/main" id="{2E0CFD71-A751-4802-B2A4-8AA64FCFC9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2872" y="2474096"/>
              <a:ext cx="401775" cy="414414"/>
              <a:chOff x="576" y="2160"/>
              <a:chExt cx="192" cy="192"/>
            </a:xfrm>
          </p:grpSpPr>
          <p:sp>
            <p:nvSpPr>
              <p:cNvPr id="233" name="Oval 322">
                <a:extLst>
                  <a:ext uri="{FF2B5EF4-FFF2-40B4-BE49-F238E27FC236}">
                    <a16:creationId xmlns:a16="http://schemas.microsoft.com/office/drawing/2014/main" id="{8E6C3A51-E789-4020-AB5D-ED449D799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34" name="Line 323">
                <a:extLst>
                  <a:ext uri="{FF2B5EF4-FFF2-40B4-BE49-F238E27FC236}">
                    <a16:creationId xmlns:a16="http://schemas.microsoft.com/office/drawing/2014/main" id="{3FBA393D-7F3D-4C8A-AE1C-3F2C654D6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35" name="Group 123">
              <a:extLst>
                <a:ext uri="{FF2B5EF4-FFF2-40B4-BE49-F238E27FC236}">
                  <a16:creationId xmlns:a16="http://schemas.microsoft.com/office/drawing/2014/main" id="{FDCB9E37-A45C-40EB-9904-E57B6CD2E5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2447" y="2259500"/>
              <a:ext cx="152400" cy="152400"/>
              <a:chOff x="1728" y="2256"/>
              <a:chExt cx="192" cy="192"/>
            </a:xfrm>
          </p:grpSpPr>
          <p:grpSp>
            <p:nvGrpSpPr>
              <p:cNvPr id="236" name="Group 124">
                <a:extLst>
                  <a:ext uri="{FF2B5EF4-FFF2-40B4-BE49-F238E27FC236}">
                    <a16:creationId xmlns:a16="http://schemas.microsoft.com/office/drawing/2014/main" id="{78A995C2-6CAB-4122-9F13-7F2BDB7037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38" name="Oval 125">
                  <a:extLst>
                    <a:ext uri="{FF2B5EF4-FFF2-40B4-BE49-F238E27FC236}">
                      <a16:creationId xmlns:a16="http://schemas.microsoft.com/office/drawing/2014/main" id="{8D555142-A24C-435B-832B-2FC100C741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39" name="Line 126">
                  <a:extLst>
                    <a:ext uri="{FF2B5EF4-FFF2-40B4-BE49-F238E27FC236}">
                      <a16:creationId xmlns:a16="http://schemas.microsoft.com/office/drawing/2014/main" id="{E30EE6A2-1FF9-4E89-A503-C647949F88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37" name="Line 127">
                <a:extLst>
                  <a:ext uri="{FF2B5EF4-FFF2-40B4-BE49-F238E27FC236}">
                    <a16:creationId xmlns:a16="http://schemas.microsoft.com/office/drawing/2014/main" id="{BA89EB3C-9F9C-4BF4-9080-F9BBF1A35C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40" name="Group 123">
              <a:extLst>
                <a:ext uri="{FF2B5EF4-FFF2-40B4-BE49-F238E27FC236}">
                  <a16:creationId xmlns:a16="http://schemas.microsoft.com/office/drawing/2014/main" id="{5A20AC24-8046-415A-A9FD-300ED072AC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57113" y="3443707"/>
              <a:ext cx="152400" cy="152400"/>
              <a:chOff x="1728" y="2256"/>
              <a:chExt cx="192" cy="192"/>
            </a:xfrm>
          </p:grpSpPr>
          <p:grpSp>
            <p:nvGrpSpPr>
              <p:cNvPr id="241" name="Group 124">
                <a:extLst>
                  <a:ext uri="{FF2B5EF4-FFF2-40B4-BE49-F238E27FC236}">
                    <a16:creationId xmlns:a16="http://schemas.microsoft.com/office/drawing/2014/main" id="{70C16727-ECAB-47AC-B51C-532499862E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43" name="Oval 125">
                  <a:extLst>
                    <a:ext uri="{FF2B5EF4-FFF2-40B4-BE49-F238E27FC236}">
                      <a16:creationId xmlns:a16="http://schemas.microsoft.com/office/drawing/2014/main" id="{0E115CA6-1060-49EC-8222-D14EFAB397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44" name="Line 126">
                  <a:extLst>
                    <a:ext uri="{FF2B5EF4-FFF2-40B4-BE49-F238E27FC236}">
                      <a16:creationId xmlns:a16="http://schemas.microsoft.com/office/drawing/2014/main" id="{1D1503E9-8DF8-4AB1-A770-DDE2172E33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42" name="Line 127">
                <a:extLst>
                  <a:ext uri="{FF2B5EF4-FFF2-40B4-BE49-F238E27FC236}">
                    <a16:creationId xmlns:a16="http://schemas.microsoft.com/office/drawing/2014/main" id="{B7740F33-6108-42FC-857C-7D33525C89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45" name="Group 123">
              <a:extLst>
                <a:ext uri="{FF2B5EF4-FFF2-40B4-BE49-F238E27FC236}">
                  <a16:creationId xmlns:a16="http://schemas.microsoft.com/office/drawing/2014/main" id="{12246432-ABF0-4897-9E86-076728EAF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97759" y="2297127"/>
              <a:ext cx="152400" cy="152400"/>
              <a:chOff x="1728" y="2256"/>
              <a:chExt cx="192" cy="192"/>
            </a:xfrm>
          </p:grpSpPr>
          <p:grpSp>
            <p:nvGrpSpPr>
              <p:cNvPr id="246" name="Group 124">
                <a:extLst>
                  <a:ext uri="{FF2B5EF4-FFF2-40B4-BE49-F238E27FC236}">
                    <a16:creationId xmlns:a16="http://schemas.microsoft.com/office/drawing/2014/main" id="{E4D04AE8-54BB-4393-B6E9-D8D50CC90A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48" name="Oval 125">
                  <a:extLst>
                    <a:ext uri="{FF2B5EF4-FFF2-40B4-BE49-F238E27FC236}">
                      <a16:creationId xmlns:a16="http://schemas.microsoft.com/office/drawing/2014/main" id="{1421650C-00BD-42B0-AFFA-294C5CF68E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49" name="Line 126">
                  <a:extLst>
                    <a:ext uri="{FF2B5EF4-FFF2-40B4-BE49-F238E27FC236}">
                      <a16:creationId xmlns:a16="http://schemas.microsoft.com/office/drawing/2014/main" id="{C17E58AE-5857-415F-BDA9-1CEED48E3F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47" name="Line 127">
                <a:extLst>
                  <a:ext uri="{FF2B5EF4-FFF2-40B4-BE49-F238E27FC236}">
                    <a16:creationId xmlns:a16="http://schemas.microsoft.com/office/drawing/2014/main" id="{E48A82DE-C815-477B-8956-207C87027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50" name="Group 123">
              <a:extLst>
                <a:ext uri="{FF2B5EF4-FFF2-40B4-BE49-F238E27FC236}">
                  <a16:creationId xmlns:a16="http://schemas.microsoft.com/office/drawing/2014/main" id="{2AD2F707-FEFE-431D-BF5C-B0F29D9A76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4286" y="4528500"/>
              <a:ext cx="152400" cy="152400"/>
              <a:chOff x="1728" y="2256"/>
              <a:chExt cx="192" cy="192"/>
            </a:xfrm>
          </p:grpSpPr>
          <p:grpSp>
            <p:nvGrpSpPr>
              <p:cNvPr id="251" name="Group 124">
                <a:extLst>
                  <a:ext uri="{FF2B5EF4-FFF2-40B4-BE49-F238E27FC236}">
                    <a16:creationId xmlns:a16="http://schemas.microsoft.com/office/drawing/2014/main" id="{FF302437-F940-4829-814B-461E74A510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53" name="Oval 125">
                  <a:extLst>
                    <a:ext uri="{FF2B5EF4-FFF2-40B4-BE49-F238E27FC236}">
                      <a16:creationId xmlns:a16="http://schemas.microsoft.com/office/drawing/2014/main" id="{751A616F-A7BF-4991-90C3-0283B92639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54" name="Line 126">
                  <a:extLst>
                    <a:ext uri="{FF2B5EF4-FFF2-40B4-BE49-F238E27FC236}">
                      <a16:creationId xmlns:a16="http://schemas.microsoft.com/office/drawing/2014/main" id="{171DE26E-2281-4E48-B90D-0B1DDBFC35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52" name="Line 127">
                <a:extLst>
                  <a:ext uri="{FF2B5EF4-FFF2-40B4-BE49-F238E27FC236}">
                    <a16:creationId xmlns:a16="http://schemas.microsoft.com/office/drawing/2014/main" id="{375C0218-0FCB-4E0E-AC21-AC6801C0D8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55" name="Group 123">
              <a:extLst>
                <a:ext uri="{FF2B5EF4-FFF2-40B4-BE49-F238E27FC236}">
                  <a16:creationId xmlns:a16="http://schemas.microsoft.com/office/drawing/2014/main" id="{C9C734E6-575A-4AC8-A561-F6DADBDCD0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42377" y="3333862"/>
              <a:ext cx="152400" cy="152400"/>
              <a:chOff x="1728" y="2256"/>
              <a:chExt cx="192" cy="192"/>
            </a:xfrm>
          </p:grpSpPr>
          <p:grpSp>
            <p:nvGrpSpPr>
              <p:cNvPr id="256" name="Group 124">
                <a:extLst>
                  <a:ext uri="{FF2B5EF4-FFF2-40B4-BE49-F238E27FC236}">
                    <a16:creationId xmlns:a16="http://schemas.microsoft.com/office/drawing/2014/main" id="{7DF213B1-F1CE-47AD-90FA-F21D22E7C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58" name="Oval 125">
                  <a:extLst>
                    <a:ext uri="{FF2B5EF4-FFF2-40B4-BE49-F238E27FC236}">
                      <a16:creationId xmlns:a16="http://schemas.microsoft.com/office/drawing/2014/main" id="{40C70A24-4DB4-4805-9783-8E0764C595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59" name="Line 126">
                  <a:extLst>
                    <a:ext uri="{FF2B5EF4-FFF2-40B4-BE49-F238E27FC236}">
                      <a16:creationId xmlns:a16="http://schemas.microsoft.com/office/drawing/2014/main" id="{DCAFB8A0-C10B-4EB0-9CE4-1928B52DC7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57" name="Line 127">
                <a:extLst>
                  <a:ext uri="{FF2B5EF4-FFF2-40B4-BE49-F238E27FC236}">
                    <a16:creationId xmlns:a16="http://schemas.microsoft.com/office/drawing/2014/main" id="{EF49B9C1-EE5B-4AE8-A0B9-DCEA01C95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60" name="Group 123">
              <a:extLst>
                <a:ext uri="{FF2B5EF4-FFF2-40B4-BE49-F238E27FC236}">
                  <a16:creationId xmlns:a16="http://schemas.microsoft.com/office/drawing/2014/main" id="{724F592E-C0E4-4FC2-95F0-EFD3DAD22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5991" y="2180594"/>
              <a:ext cx="152400" cy="152400"/>
              <a:chOff x="1728" y="2256"/>
              <a:chExt cx="192" cy="192"/>
            </a:xfrm>
          </p:grpSpPr>
          <p:grpSp>
            <p:nvGrpSpPr>
              <p:cNvPr id="261" name="Group 124">
                <a:extLst>
                  <a:ext uri="{FF2B5EF4-FFF2-40B4-BE49-F238E27FC236}">
                    <a16:creationId xmlns:a16="http://schemas.microsoft.com/office/drawing/2014/main" id="{24C3015F-4F08-427A-B9D6-B07D5F9028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63" name="Oval 125">
                  <a:extLst>
                    <a:ext uri="{FF2B5EF4-FFF2-40B4-BE49-F238E27FC236}">
                      <a16:creationId xmlns:a16="http://schemas.microsoft.com/office/drawing/2014/main" id="{BC03D9FF-2565-42E3-B55F-BFACB1C44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64" name="Line 126">
                  <a:extLst>
                    <a:ext uri="{FF2B5EF4-FFF2-40B4-BE49-F238E27FC236}">
                      <a16:creationId xmlns:a16="http://schemas.microsoft.com/office/drawing/2014/main" id="{34E267BE-5C4E-4D35-B1F5-FA836B3044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62" name="Line 127">
                <a:extLst>
                  <a:ext uri="{FF2B5EF4-FFF2-40B4-BE49-F238E27FC236}">
                    <a16:creationId xmlns:a16="http://schemas.microsoft.com/office/drawing/2014/main" id="{AFA3EE57-6313-4B9A-B54C-67C4C1807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65" name="Group 123">
              <a:extLst>
                <a:ext uri="{FF2B5EF4-FFF2-40B4-BE49-F238E27FC236}">
                  <a16:creationId xmlns:a16="http://schemas.microsoft.com/office/drawing/2014/main" id="{1F1914B0-40C3-47ED-AB79-3BDC9286F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8577" y="4891689"/>
              <a:ext cx="152400" cy="152400"/>
              <a:chOff x="1728" y="2256"/>
              <a:chExt cx="192" cy="192"/>
            </a:xfrm>
          </p:grpSpPr>
          <p:grpSp>
            <p:nvGrpSpPr>
              <p:cNvPr id="266" name="Group 124">
                <a:extLst>
                  <a:ext uri="{FF2B5EF4-FFF2-40B4-BE49-F238E27FC236}">
                    <a16:creationId xmlns:a16="http://schemas.microsoft.com/office/drawing/2014/main" id="{05E29710-88EB-4860-9346-85DF3D8C01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68" name="Oval 125">
                  <a:extLst>
                    <a:ext uri="{FF2B5EF4-FFF2-40B4-BE49-F238E27FC236}">
                      <a16:creationId xmlns:a16="http://schemas.microsoft.com/office/drawing/2014/main" id="{5A368C31-3531-4282-8261-E053E4BC4F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69" name="Line 126">
                  <a:extLst>
                    <a:ext uri="{FF2B5EF4-FFF2-40B4-BE49-F238E27FC236}">
                      <a16:creationId xmlns:a16="http://schemas.microsoft.com/office/drawing/2014/main" id="{87F6B4E2-8E83-4ACC-841F-C41E83F278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67" name="Line 127">
                <a:extLst>
                  <a:ext uri="{FF2B5EF4-FFF2-40B4-BE49-F238E27FC236}">
                    <a16:creationId xmlns:a16="http://schemas.microsoft.com/office/drawing/2014/main" id="{8F713C79-5CD5-4AF0-BCAE-C2E9469D94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70" name="Group 123">
              <a:extLst>
                <a:ext uri="{FF2B5EF4-FFF2-40B4-BE49-F238E27FC236}">
                  <a16:creationId xmlns:a16="http://schemas.microsoft.com/office/drawing/2014/main" id="{47116CD1-70FF-445F-88E5-484C5D0F6F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0682" y="3062097"/>
              <a:ext cx="152400" cy="152400"/>
              <a:chOff x="1728" y="2256"/>
              <a:chExt cx="192" cy="192"/>
            </a:xfrm>
          </p:grpSpPr>
          <p:grpSp>
            <p:nvGrpSpPr>
              <p:cNvPr id="271" name="Group 124">
                <a:extLst>
                  <a:ext uri="{FF2B5EF4-FFF2-40B4-BE49-F238E27FC236}">
                    <a16:creationId xmlns:a16="http://schemas.microsoft.com/office/drawing/2014/main" id="{6512FA1A-BD61-4C2D-8D07-2E33B54E1E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73" name="Oval 125">
                  <a:extLst>
                    <a:ext uri="{FF2B5EF4-FFF2-40B4-BE49-F238E27FC236}">
                      <a16:creationId xmlns:a16="http://schemas.microsoft.com/office/drawing/2014/main" id="{3AB09FA2-9213-4C20-9957-C5B3E14436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74" name="Line 126">
                  <a:extLst>
                    <a:ext uri="{FF2B5EF4-FFF2-40B4-BE49-F238E27FC236}">
                      <a16:creationId xmlns:a16="http://schemas.microsoft.com/office/drawing/2014/main" id="{3B9514E6-DEF5-4BAA-B2F7-8CAA819B59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72" name="Line 127">
                <a:extLst>
                  <a:ext uri="{FF2B5EF4-FFF2-40B4-BE49-F238E27FC236}">
                    <a16:creationId xmlns:a16="http://schemas.microsoft.com/office/drawing/2014/main" id="{B5C73871-D581-4BB2-A8FD-B39665B9E1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75" name="Group 123">
              <a:extLst>
                <a:ext uri="{FF2B5EF4-FFF2-40B4-BE49-F238E27FC236}">
                  <a16:creationId xmlns:a16="http://schemas.microsoft.com/office/drawing/2014/main" id="{C27E37EB-566B-4974-8794-716C6AE8ED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09217" y="4346132"/>
              <a:ext cx="152400" cy="152400"/>
              <a:chOff x="1728" y="2256"/>
              <a:chExt cx="192" cy="192"/>
            </a:xfrm>
          </p:grpSpPr>
          <p:grpSp>
            <p:nvGrpSpPr>
              <p:cNvPr id="276" name="Group 124">
                <a:extLst>
                  <a:ext uri="{FF2B5EF4-FFF2-40B4-BE49-F238E27FC236}">
                    <a16:creationId xmlns:a16="http://schemas.microsoft.com/office/drawing/2014/main" id="{25B4A6CE-D79B-40F1-878A-A83D1BC171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78" name="Oval 125">
                  <a:extLst>
                    <a:ext uri="{FF2B5EF4-FFF2-40B4-BE49-F238E27FC236}">
                      <a16:creationId xmlns:a16="http://schemas.microsoft.com/office/drawing/2014/main" id="{6B62E8F5-6F05-40AB-8C3D-B68441925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79" name="Line 126">
                  <a:extLst>
                    <a:ext uri="{FF2B5EF4-FFF2-40B4-BE49-F238E27FC236}">
                      <a16:creationId xmlns:a16="http://schemas.microsoft.com/office/drawing/2014/main" id="{921A1EB5-83E5-4D8C-8081-9FBBB7EFB5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77" name="Line 127">
                <a:extLst>
                  <a:ext uri="{FF2B5EF4-FFF2-40B4-BE49-F238E27FC236}">
                    <a16:creationId xmlns:a16="http://schemas.microsoft.com/office/drawing/2014/main" id="{42D12B53-BA60-4A73-879F-A98DAED3A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80" name="Group 123">
              <a:extLst>
                <a:ext uri="{FF2B5EF4-FFF2-40B4-BE49-F238E27FC236}">
                  <a16:creationId xmlns:a16="http://schemas.microsoft.com/office/drawing/2014/main" id="{83D10707-1732-4A1F-9BB4-26C343537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4246" y="2295321"/>
              <a:ext cx="152400" cy="152400"/>
              <a:chOff x="1728" y="2256"/>
              <a:chExt cx="192" cy="192"/>
            </a:xfrm>
          </p:grpSpPr>
          <p:grpSp>
            <p:nvGrpSpPr>
              <p:cNvPr id="281" name="Group 124">
                <a:extLst>
                  <a:ext uri="{FF2B5EF4-FFF2-40B4-BE49-F238E27FC236}">
                    <a16:creationId xmlns:a16="http://schemas.microsoft.com/office/drawing/2014/main" id="{C7FD99DA-3299-4E3B-9741-AC231E20A2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83" name="Oval 125">
                  <a:extLst>
                    <a:ext uri="{FF2B5EF4-FFF2-40B4-BE49-F238E27FC236}">
                      <a16:creationId xmlns:a16="http://schemas.microsoft.com/office/drawing/2014/main" id="{E47CB269-BA6B-4EDE-BFCD-60550C5B60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84" name="Line 126">
                  <a:extLst>
                    <a:ext uri="{FF2B5EF4-FFF2-40B4-BE49-F238E27FC236}">
                      <a16:creationId xmlns:a16="http://schemas.microsoft.com/office/drawing/2014/main" id="{936C94DE-D4F5-4910-8BCC-DAC8A3BA9B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82" name="Line 127">
                <a:extLst>
                  <a:ext uri="{FF2B5EF4-FFF2-40B4-BE49-F238E27FC236}">
                    <a16:creationId xmlns:a16="http://schemas.microsoft.com/office/drawing/2014/main" id="{671774EC-E444-46B5-A9FC-C4E62E82A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85" name="Group 123">
              <a:extLst>
                <a:ext uri="{FF2B5EF4-FFF2-40B4-BE49-F238E27FC236}">
                  <a16:creationId xmlns:a16="http://schemas.microsoft.com/office/drawing/2014/main" id="{063C5FC0-762D-4BD1-8D4D-EFA2CDB923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3854" y="3156726"/>
              <a:ext cx="152400" cy="152400"/>
              <a:chOff x="1728" y="2256"/>
              <a:chExt cx="192" cy="192"/>
            </a:xfrm>
          </p:grpSpPr>
          <p:grpSp>
            <p:nvGrpSpPr>
              <p:cNvPr id="286" name="Group 124">
                <a:extLst>
                  <a:ext uri="{FF2B5EF4-FFF2-40B4-BE49-F238E27FC236}">
                    <a16:creationId xmlns:a16="http://schemas.microsoft.com/office/drawing/2014/main" id="{5E116F62-5226-4DA0-A4DF-C542EE87D5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88" name="Oval 125">
                  <a:extLst>
                    <a:ext uri="{FF2B5EF4-FFF2-40B4-BE49-F238E27FC236}">
                      <a16:creationId xmlns:a16="http://schemas.microsoft.com/office/drawing/2014/main" id="{CD78D6D5-F766-4E5C-9E93-CEC1B04340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89" name="Line 126">
                  <a:extLst>
                    <a:ext uri="{FF2B5EF4-FFF2-40B4-BE49-F238E27FC236}">
                      <a16:creationId xmlns:a16="http://schemas.microsoft.com/office/drawing/2014/main" id="{25892C64-D097-4FEC-AE30-22FDCE0E0F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87" name="Line 127">
                <a:extLst>
                  <a:ext uri="{FF2B5EF4-FFF2-40B4-BE49-F238E27FC236}">
                    <a16:creationId xmlns:a16="http://schemas.microsoft.com/office/drawing/2014/main" id="{0666E94F-CEA5-40FE-8DE2-3B8E86D02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90" name="Group 123">
              <a:extLst>
                <a:ext uri="{FF2B5EF4-FFF2-40B4-BE49-F238E27FC236}">
                  <a16:creationId xmlns:a16="http://schemas.microsoft.com/office/drawing/2014/main" id="{AA8FBB7E-DC1A-441C-9F87-EFBCB29C0E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4035" y="3896672"/>
              <a:ext cx="152400" cy="152400"/>
              <a:chOff x="1728" y="2256"/>
              <a:chExt cx="192" cy="192"/>
            </a:xfrm>
          </p:grpSpPr>
          <p:grpSp>
            <p:nvGrpSpPr>
              <p:cNvPr id="291" name="Group 124">
                <a:extLst>
                  <a:ext uri="{FF2B5EF4-FFF2-40B4-BE49-F238E27FC236}">
                    <a16:creationId xmlns:a16="http://schemas.microsoft.com/office/drawing/2014/main" id="{8722EE7D-950D-4E36-BF74-D8316D2725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93" name="Oval 125">
                  <a:extLst>
                    <a:ext uri="{FF2B5EF4-FFF2-40B4-BE49-F238E27FC236}">
                      <a16:creationId xmlns:a16="http://schemas.microsoft.com/office/drawing/2014/main" id="{C2C57BBE-9E8E-435D-9DB6-CC52DCD5C6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94" name="Line 126">
                  <a:extLst>
                    <a:ext uri="{FF2B5EF4-FFF2-40B4-BE49-F238E27FC236}">
                      <a16:creationId xmlns:a16="http://schemas.microsoft.com/office/drawing/2014/main" id="{A84659F0-D06F-459D-BC9E-9B2C9275AC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92" name="Line 127">
                <a:extLst>
                  <a:ext uri="{FF2B5EF4-FFF2-40B4-BE49-F238E27FC236}">
                    <a16:creationId xmlns:a16="http://schemas.microsoft.com/office/drawing/2014/main" id="{002E3961-9A67-44EF-8EAC-5DDBE264F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295" name="Group 123">
              <a:extLst>
                <a:ext uri="{FF2B5EF4-FFF2-40B4-BE49-F238E27FC236}">
                  <a16:creationId xmlns:a16="http://schemas.microsoft.com/office/drawing/2014/main" id="{8F5888BD-D353-423A-96E6-8525357C45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2010" y="4331291"/>
              <a:ext cx="152400" cy="152400"/>
              <a:chOff x="1728" y="2256"/>
              <a:chExt cx="192" cy="192"/>
            </a:xfrm>
          </p:grpSpPr>
          <p:grpSp>
            <p:nvGrpSpPr>
              <p:cNvPr id="296" name="Group 124">
                <a:extLst>
                  <a:ext uri="{FF2B5EF4-FFF2-40B4-BE49-F238E27FC236}">
                    <a16:creationId xmlns:a16="http://schemas.microsoft.com/office/drawing/2014/main" id="{F2650252-8AC5-44A3-B772-EF502B8AA5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98" name="Oval 125">
                  <a:extLst>
                    <a:ext uri="{FF2B5EF4-FFF2-40B4-BE49-F238E27FC236}">
                      <a16:creationId xmlns:a16="http://schemas.microsoft.com/office/drawing/2014/main" id="{35EA9A32-2773-4303-A7EF-4BE1E4A8CE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299" name="Line 126">
                  <a:extLst>
                    <a:ext uri="{FF2B5EF4-FFF2-40B4-BE49-F238E27FC236}">
                      <a16:creationId xmlns:a16="http://schemas.microsoft.com/office/drawing/2014/main" id="{51ABEA1C-DFD8-46DB-B23C-6364162466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297" name="Line 127">
                <a:extLst>
                  <a:ext uri="{FF2B5EF4-FFF2-40B4-BE49-F238E27FC236}">
                    <a16:creationId xmlns:a16="http://schemas.microsoft.com/office/drawing/2014/main" id="{9FF2B005-4ADE-4C74-87BA-7BF585288A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300" name="Group 123">
              <a:extLst>
                <a:ext uri="{FF2B5EF4-FFF2-40B4-BE49-F238E27FC236}">
                  <a16:creationId xmlns:a16="http://schemas.microsoft.com/office/drawing/2014/main" id="{ECD6251F-BD73-4489-AF35-E79B92D383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8876" y="4980755"/>
              <a:ext cx="152400" cy="152400"/>
              <a:chOff x="1728" y="2256"/>
              <a:chExt cx="192" cy="192"/>
            </a:xfrm>
          </p:grpSpPr>
          <p:grpSp>
            <p:nvGrpSpPr>
              <p:cNvPr id="301" name="Group 124">
                <a:extLst>
                  <a:ext uri="{FF2B5EF4-FFF2-40B4-BE49-F238E27FC236}">
                    <a16:creationId xmlns:a16="http://schemas.microsoft.com/office/drawing/2014/main" id="{536C7E3B-B7E6-48A2-88C1-6364BFBD74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303" name="Oval 125">
                  <a:extLst>
                    <a:ext uri="{FF2B5EF4-FFF2-40B4-BE49-F238E27FC236}">
                      <a16:creationId xmlns:a16="http://schemas.microsoft.com/office/drawing/2014/main" id="{CE0BAF3C-C383-4EC6-8E09-878142CD6B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304" name="Line 126">
                  <a:extLst>
                    <a:ext uri="{FF2B5EF4-FFF2-40B4-BE49-F238E27FC236}">
                      <a16:creationId xmlns:a16="http://schemas.microsoft.com/office/drawing/2014/main" id="{94C74970-747F-4D02-8CF8-83A5374182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302" name="Line 127">
                <a:extLst>
                  <a:ext uri="{FF2B5EF4-FFF2-40B4-BE49-F238E27FC236}">
                    <a16:creationId xmlns:a16="http://schemas.microsoft.com/office/drawing/2014/main" id="{83C00EF4-C7B5-4199-A80C-433522F2E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305" name="Group 123">
              <a:extLst>
                <a:ext uri="{FF2B5EF4-FFF2-40B4-BE49-F238E27FC236}">
                  <a16:creationId xmlns:a16="http://schemas.microsoft.com/office/drawing/2014/main" id="{1745BBB8-6833-4E45-B2AA-430D20A093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3125" y="4871302"/>
              <a:ext cx="152400" cy="152400"/>
              <a:chOff x="1728" y="2256"/>
              <a:chExt cx="192" cy="192"/>
            </a:xfrm>
          </p:grpSpPr>
          <p:grpSp>
            <p:nvGrpSpPr>
              <p:cNvPr id="306" name="Group 124">
                <a:extLst>
                  <a:ext uri="{FF2B5EF4-FFF2-40B4-BE49-F238E27FC236}">
                    <a16:creationId xmlns:a16="http://schemas.microsoft.com/office/drawing/2014/main" id="{816F9B44-919C-4B00-887F-2846486C44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308" name="Oval 125">
                  <a:extLst>
                    <a:ext uri="{FF2B5EF4-FFF2-40B4-BE49-F238E27FC236}">
                      <a16:creationId xmlns:a16="http://schemas.microsoft.com/office/drawing/2014/main" id="{334A9961-8EE1-4788-AA04-34EEF3E7FF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309" name="Line 126">
                  <a:extLst>
                    <a:ext uri="{FF2B5EF4-FFF2-40B4-BE49-F238E27FC236}">
                      <a16:creationId xmlns:a16="http://schemas.microsoft.com/office/drawing/2014/main" id="{E3E3C344-3D1B-48EB-A83A-A19647CEF0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307" name="Line 127">
                <a:extLst>
                  <a:ext uri="{FF2B5EF4-FFF2-40B4-BE49-F238E27FC236}">
                    <a16:creationId xmlns:a16="http://schemas.microsoft.com/office/drawing/2014/main" id="{D931381A-9A69-4058-80C5-C85252BEB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310" name="Group 123">
              <a:extLst>
                <a:ext uri="{FF2B5EF4-FFF2-40B4-BE49-F238E27FC236}">
                  <a16:creationId xmlns:a16="http://schemas.microsoft.com/office/drawing/2014/main" id="{64393FFE-7D7F-437C-944C-5006B4B4F1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1157" y="3545004"/>
              <a:ext cx="152400" cy="152400"/>
              <a:chOff x="1728" y="2256"/>
              <a:chExt cx="192" cy="192"/>
            </a:xfrm>
          </p:grpSpPr>
          <p:grpSp>
            <p:nvGrpSpPr>
              <p:cNvPr id="311" name="Group 124">
                <a:extLst>
                  <a:ext uri="{FF2B5EF4-FFF2-40B4-BE49-F238E27FC236}">
                    <a16:creationId xmlns:a16="http://schemas.microsoft.com/office/drawing/2014/main" id="{51CD9714-D762-435C-952B-1978046872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313" name="Oval 125">
                  <a:extLst>
                    <a:ext uri="{FF2B5EF4-FFF2-40B4-BE49-F238E27FC236}">
                      <a16:creationId xmlns:a16="http://schemas.microsoft.com/office/drawing/2014/main" id="{75C00B22-CED3-43DB-BC1B-96F9E7B111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314" name="Line 126">
                  <a:extLst>
                    <a:ext uri="{FF2B5EF4-FFF2-40B4-BE49-F238E27FC236}">
                      <a16:creationId xmlns:a16="http://schemas.microsoft.com/office/drawing/2014/main" id="{4391A2F9-419C-49E0-9306-2D56A811A0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312" name="Line 127">
                <a:extLst>
                  <a:ext uri="{FF2B5EF4-FFF2-40B4-BE49-F238E27FC236}">
                    <a16:creationId xmlns:a16="http://schemas.microsoft.com/office/drawing/2014/main" id="{1D6C6E0A-4D8C-4A52-B1F0-C6F41DF478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315" name="Group 123">
              <a:extLst>
                <a:ext uri="{FF2B5EF4-FFF2-40B4-BE49-F238E27FC236}">
                  <a16:creationId xmlns:a16="http://schemas.microsoft.com/office/drawing/2014/main" id="{4BDA8021-DDAF-437A-83DF-3E776E2F6C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4576" y="2321696"/>
              <a:ext cx="152400" cy="152400"/>
              <a:chOff x="1728" y="2256"/>
              <a:chExt cx="192" cy="192"/>
            </a:xfrm>
          </p:grpSpPr>
          <p:grpSp>
            <p:nvGrpSpPr>
              <p:cNvPr id="316" name="Group 124">
                <a:extLst>
                  <a:ext uri="{FF2B5EF4-FFF2-40B4-BE49-F238E27FC236}">
                    <a16:creationId xmlns:a16="http://schemas.microsoft.com/office/drawing/2014/main" id="{031429D4-C3B4-4531-BD69-0859F8A57F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318" name="Oval 125">
                  <a:extLst>
                    <a:ext uri="{FF2B5EF4-FFF2-40B4-BE49-F238E27FC236}">
                      <a16:creationId xmlns:a16="http://schemas.microsoft.com/office/drawing/2014/main" id="{8CEB1B20-2ABC-4EA7-A9E7-368D3515F3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319" name="Line 126">
                  <a:extLst>
                    <a:ext uri="{FF2B5EF4-FFF2-40B4-BE49-F238E27FC236}">
                      <a16:creationId xmlns:a16="http://schemas.microsoft.com/office/drawing/2014/main" id="{9C47F19E-E860-4976-A180-33A157222B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317" name="Line 127">
                <a:extLst>
                  <a:ext uri="{FF2B5EF4-FFF2-40B4-BE49-F238E27FC236}">
                    <a16:creationId xmlns:a16="http://schemas.microsoft.com/office/drawing/2014/main" id="{0310DDA3-7C67-4269-84C5-881F8F859F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cxnSp>
          <p:nvCxnSpPr>
            <p:cNvPr id="36" name="Ευθύγραμμο βέλος σύνδεσης 35">
              <a:extLst>
                <a:ext uri="{FF2B5EF4-FFF2-40B4-BE49-F238E27FC236}">
                  <a16:creationId xmlns:a16="http://schemas.microsoft.com/office/drawing/2014/main" id="{F7EE08A6-686D-4ABE-B653-D07F5263B6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6575" y="2380257"/>
              <a:ext cx="869801" cy="1179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0" name="Group 123">
              <a:extLst>
                <a:ext uri="{FF2B5EF4-FFF2-40B4-BE49-F238E27FC236}">
                  <a16:creationId xmlns:a16="http://schemas.microsoft.com/office/drawing/2014/main" id="{00BE2B04-B9DC-4B9C-9532-36CA2D8124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3557" y="3697404"/>
              <a:ext cx="152400" cy="152400"/>
              <a:chOff x="1728" y="2256"/>
              <a:chExt cx="192" cy="192"/>
            </a:xfrm>
            <a:solidFill>
              <a:srgbClr val="C00000"/>
            </a:solidFill>
          </p:grpSpPr>
          <p:grpSp>
            <p:nvGrpSpPr>
              <p:cNvPr id="321" name="Group 124">
                <a:extLst>
                  <a:ext uri="{FF2B5EF4-FFF2-40B4-BE49-F238E27FC236}">
                    <a16:creationId xmlns:a16="http://schemas.microsoft.com/office/drawing/2014/main" id="{6D8658FF-6845-476C-B384-D595A50B1A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  <a:grpFill/>
            </p:grpSpPr>
            <p:sp>
              <p:nvSpPr>
                <p:cNvPr id="323" name="Oval 125">
                  <a:extLst>
                    <a:ext uri="{FF2B5EF4-FFF2-40B4-BE49-F238E27FC236}">
                      <a16:creationId xmlns:a16="http://schemas.microsoft.com/office/drawing/2014/main" id="{F2E81492-203A-47A5-9E4E-BA5CC93E93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grp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324" name="Line 126">
                  <a:extLst>
                    <a:ext uri="{FF2B5EF4-FFF2-40B4-BE49-F238E27FC236}">
                      <a16:creationId xmlns:a16="http://schemas.microsoft.com/office/drawing/2014/main" id="{4801559A-C34C-46E9-9003-D66AA01083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322" name="Line 127">
                <a:extLst>
                  <a:ext uri="{FF2B5EF4-FFF2-40B4-BE49-F238E27FC236}">
                    <a16:creationId xmlns:a16="http://schemas.microsoft.com/office/drawing/2014/main" id="{97100793-0690-4600-B100-462202592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325" name="Group 123">
              <a:extLst>
                <a:ext uri="{FF2B5EF4-FFF2-40B4-BE49-F238E27FC236}">
                  <a16:creationId xmlns:a16="http://schemas.microsoft.com/office/drawing/2014/main" id="{3E25B38B-FFE4-4AFA-87ED-8C3402B678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6574" y="3025905"/>
              <a:ext cx="152400" cy="152400"/>
              <a:chOff x="1728" y="2256"/>
              <a:chExt cx="192" cy="192"/>
            </a:xfrm>
            <a:solidFill>
              <a:srgbClr val="C00000"/>
            </a:solidFill>
          </p:grpSpPr>
          <p:grpSp>
            <p:nvGrpSpPr>
              <p:cNvPr id="326" name="Group 124">
                <a:extLst>
                  <a:ext uri="{FF2B5EF4-FFF2-40B4-BE49-F238E27FC236}">
                    <a16:creationId xmlns:a16="http://schemas.microsoft.com/office/drawing/2014/main" id="{555C746B-AE3F-406B-B2B7-F4FD2AD86F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  <a:grpFill/>
            </p:grpSpPr>
            <p:sp>
              <p:nvSpPr>
                <p:cNvPr id="328" name="Oval 125">
                  <a:extLst>
                    <a:ext uri="{FF2B5EF4-FFF2-40B4-BE49-F238E27FC236}">
                      <a16:creationId xmlns:a16="http://schemas.microsoft.com/office/drawing/2014/main" id="{CC062535-6EC6-44F2-9EDF-590D142FE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grp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329" name="Line 126">
                  <a:extLst>
                    <a:ext uri="{FF2B5EF4-FFF2-40B4-BE49-F238E27FC236}">
                      <a16:creationId xmlns:a16="http://schemas.microsoft.com/office/drawing/2014/main" id="{726DFEDC-3604-4EF5-ABEB-65DB69B1E2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327" name="Line 127">
                <a:extLst>
                  <a:ext uri="{FF2B5EF4-FFF2-40B4-BE49-F238E27FC236}">
                    <a16:creationId xmlns:a16="http://schemas.microsoft.com/office/drawing/2014/main" id="{C79B4D2D-F0F9-4A67-A4FB-648FA6C42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330" name="Group 123">
              <a:extLst>
                <a:ext uri="{FF2B5EF4-FFF2-40B4-BE49-F238E27FC236}">
                  <a16:creationId xmlns:a16="http://schemas.microsoft.com/office/drawing/2014/main" id="{20BEF47A-BB1A-4326-8DA0-60A9F4D663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8335" y="2976786"/>
              <a:ext cx="152400" cy="152400"/>
              <a:chOff x="1728" y="2256"/>
              <a:chExt cx="192" cy="192"/>
            </a:xfrm>
            <a:solidFill>
              <a:srgbClr val="C00000"/>
            </a:solidFill>
          </p:grpSpPr>
          <p:grpSp>
            <p:nvGrpSpPr>
              <p:cNvPr id="331" name="Group 124">
                <a:extLst>
                  <a:ext uri="{FF2B5EF4-FFF2-40B4-BE49-F238E27FC236}">
                    <a16:creationId xmlns:a16="http://schemas.microsoft.com/office/drawing/2014/main" id="{75925E09-5B09-41CD-8734-81F6DF0D11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  <a:grpFill/>
            </p:grpSpPr>
            <p:sp>
              <p:nvSpPr>
                <p:cNvPr id="333" name="Oval 125">
                  <a:extLst>
                    <a:ext uri="{FF2B5EF4-FFF2-40B4-BE49-F238E27FC236}">
                      <a16:creationId xmlns:a16="http://schemas.microsoft.com/office/drawing/2014/main" id="{46575609-4DBF-457D-BACE-3326E52379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grp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334" name="Line 126">
                  <a:extLst>
                    <a:ext uri="{FF2B5EF4-FFF2-40B4-BE49-F238E27FC236}">
                      <a16:creationId xmlns:a16="http://schemas.microsoft.com/office/drawing/2014/main" id="{D28B07CD-CAA4-4D01-90D2-C9DB395DD6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332" name="Line 127">
                <a:extLst>
                  <a:ext uri="{FF2B5EF4-FFF2-40B4-BE49-F238E27FC236}">
                    <a16:creationId xmlns:a16="http://schemas.microsoft.com/office/drawing/2014/main" id="{65666E81-996E-4F4B-89BC-8E41B1997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335" name="Group 123">
              <a:extLst>
                <a:ext uri="{FF2B5EF4-FFF2-40B4-BE49-F238E27FC236}">
                  <a16:creationId xmlns:a16="http://schemas.microsoft.com/office/drawing/2014/main" id="{FCCFBB51-66CC-4819-935F-E23B7E95D4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1486" y="3770725"/>
              <a:ext cx="152400" cy="152400"/>
              <a:chOff x="1728" y="2256"/>
              <a:chExt cx="192" cy="192"/>
            </a:xfrm>
            <a:solidFill>
              <a:srgbClr val="C00000"/>
            </a:solidFill>
          </p:grpSpPr>
          <p:grpSp>
            <p:nvGrpSpPr>
              <p:cNvPr id="336" name="Group 124">
                <a:extLst>
                  <a:ext uri="{FF2B5EF4-FFF2-40B4-BE49-F238E27FC236}">
                    <a16:creationId xmlns:a16="http://schemas.microsoft.com/office/drawing/2014/main" id="{6B6783ED-11E9-4DD7-8250-DFE9C2A447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  <a:grpFill/>
            </p:grpSpPr>
            <p:sp>
              <p:nvSpPr>
                <p:cNvPr id="338" name="Oval 125">
                  <a:extLst>
                    <a:ext uri="{FF2B5EF4-FFF2-40B4-BE49-F238E27FC236}">
                      <a16:creationId xmlns:a16="http://schemas.microsoft.com/office/drawing/2014/main" id="{AF84BCC5-6114-45F4-9305-5C3F4501DA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grp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339" name="Line 126">
                  <a:extLst>
                    <a:ext uri="{FF2B5EF4-FFF2-40B4-BE49-F238E27FC236}">
                      <a16:creationId xmlns:a16="http://schemas.microsoft.com/office/drawing/2014/main" id="{45B5682E-3CC4-4165-8F48-EBE4BCAB0A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337" name="Line 127">
                <a:extLst>
                  <a:ext uri="{FF2B5EF4-FFF2-40B4-BE49-F238E27FC236}">
                    <a16:creationId xmlns:a16="http://schemas.microsoft.com/office/drawing/2014/main" id="{D051F81E-74A2-4481-B1D4-AA271FA57B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340" name="Group 123">
              <a:extLst>
                <a:ext uri="{FF2B5EF4-FFF2-40B4-BE49-F238E27FC236}">
                  <a16:creationId xmlns:a16="http://schemas.microsoft.com/office/drawing/2014/main" id="{FCB1924B-F946-449E-9BB9-05390B82DD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10338" y="4937306"/>
              <a:ext cx="152400" cy="152400"/>
              <a:chOff x="1728" y="2256"/>
              <a:chExt cx="192" cy="192"/>
            </a:xfrm>
            <a:solidFill>
              <a:srgbClr val="C00000"/>
            </a:solidFill>
          </p:grpSpPr>
          <p:grpSp>
            <p:nvGrpSpPr>
              <p:cNvPr id="341" name="Group 124">
                <a:extLst>
                  <a:ext uri="{FF2B5EF4-FFF2-40B4-BE49-F238E27FC236}">
                    <a16:creationId xmlns:a16="http://schemas.microsoft.com/office/drawing/2014/main" id="{DCF7A725-1E3A-45BA-9E9C-A5BC75F331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  <a:grpFill/>
            </p:grpSpPr>
            <p:sp>
              <p:nvSpPr>
                <p:cNvPr id="343" name="Oval 125">
                  <a:extLst>
                    <a:ext uri="{FF2B5EF4-FFF2-40B4-BE49-F238E27FC236}">
                      <a16:creationId xmlns:a16="http://schemas.microsoft.com/office/drawing/2014/main" id="{31CADD18-C48C-44E3-858C-96B72D6EF0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grp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 dirty="0"/>
                </a:p>
              </p:txBody>
            </p:sp>
            <p:sp>
              <p:nvSpPr>
                <p:cNvPr id="344" name="Line 126">
                  <a:extLst>
                    <a:ext uri="{FF2B5EF4-FFF2-40B4-BE49-F238E27FC236}">
                      <a16:creationId xmlns:a16="http://schemas.microsoft.com/office/drawing/2014/main" id="{2E13C2AD-9F75-452C-B62A-8F8C1ADA21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 dirty="0"/>
                </a:p>
              </p:txBody>
            </p:sp>
          </p:grpSp>
          <p:sp>
            <p:nvSpPr>
              <p:cNvPr id="342" name="Line 127">
                <a:extLst>
                  <a:ext uri="{FF2B5EF4-FFF2-40B4-BE49-F238E27FC236}">
                    <a16:creationId xmlns:a16="http://schemas.microsoft.com/office/drawing/2014/main" id="{A5C07F8E-8426-41DE-B5FA-AA81AF27E4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pic>
          <p:nvPicPr>
            <p:cNvPr id="2" name="Εικόνα 1">
              <a:extLst>
                <a:ext uri="{FF2B5EF4-FFF2-40B4-BE49-F238E27FC236}">
                  <a16:creationId xmlns:a16="http://schemas.microsoft.com/office/drawing/2014/main" id="{720A2D95-6074-4A43-8F24-9C7ADEB4E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60988" y="3031404"/>
              <a:ext cx="164606" cy="164606"/>
            </a:xfrm>
            <a:prstGeom prst="rect">
              <a:avLst/>
            </a:prstGeom>
          </p:spPr>
        </p:pic>
        <p:grpSp>
          <p:nvGrpSpPr>
            <p:cNvPr id="179" name="Group 49">
              <a:extLst>
                <a:ext uri="{FF2B5EF4-FFF2-40B4-BE49-F238E27FC236}">
                  <a16:creationId xmlns:a16="http://schemas.microsoft.com/office/drawing/2014/main" id="{32990669-3229-4C2D-85A0-4CB96D7CA6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8240" y="3186895"/>
              <a:ext cx="152400" cy="152400"/>
              <a:chOff x="576" y="2160"/>
              <a:chExt cx="192" cy="192"/>
            </a:xfrm>
            <a:solidFill>
              <a:srgbClr val="C00000"/>
            </a:solidFill>
          </p:grpSpPr>
          <p:sp>
            <p:nvSpPr>
              <p:cNvPr id="180" name="Oval 50">
                <a:extLst>
                  <a:ext uri="{FF2B5EF4-FFF2-40B4-BE49-F238E27FC236}">
                    <a16:creationId xmlns:a16="http://schemas.microsoft.com/office/drawing/2014/main" id="{10E92DC7-9896-4596-99B9-1F6FCD39D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grp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181" name="Line 51">
                <a:extLst>
                  <a:ext uri="{FF2B5EF4-FFF2-40B4-BE49-F238E27FC236}">
                    <a16:creationId xmlns:a16="http://schemas.microsoft.com/office/drawing/2014/main" id="{887F62CE-E68F-4665-BF22-74B7D8C16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182" name="Group 49">
              <a:extLst>
                <a:ext uri="{FF2B5EF4-FFF2-40B4-BE49-F238E27FC236}">
                  <a16:creationId xmlns:a16="http://schemas.microsoft.com/office/drawing/2014/main" id="{CA03B6A3-E4C0-495F-B48F-D9B01CBD63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8375" y="3805396"/>
              <a:ext cx="152400" cy="152400"/>
              <a:chOff x="576" y="2160"/>
              <a:chExt cx="192" cy="192"/>
            </a:xfrm>
            <a:solidFill>
              <a:srgbClr val="C00000"/>
            </a:solidFill>
          </p:grpSpPr>
          <p:sp>
            <p:nvSpPr>
              <p:cNvPr id="183" name="Oval 50">
                <a:extLst>
                  <a:ext uri="{FF2B5EF4-FFF2-40B4-BE49-F238E27FC236}">
                    <a16:creationId xmlns:a16="http://schemas.microsoft.com/office/drawing/2014/main" id="{67C06AA1-65A5-4398-ADCA-AE170020F0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grp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345" name="Line 51">
                <a:extLst>
                  <a:ext uri="{FF2B5EF4-FFF2-40B4-BE49-F238E27FC236}">
                    <a16:creationId xmlns:a16="http://schemas.microsoft.com/office/drawing/2014/main" id="{DA140945-895C-4543-BC76-35F5B4C45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346" name="Group 49">
              <a:extLst>
                <a:ext uri="{FF2B5EF4-FFF2-40B4-BE49-F238E27FC236}">
                  <a16:creationId xmlns:a16="http://schemas.microsoft.com/office/drawing/2014/main" id="{AF61C541-25A0-439B-9B35-2F5C86D775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00100" y="3890853"/>
              <a:ext cx="152400" cy="152400"/>
              <a:chOff x="576" y="2160"/>
              <a:chExt cx="192" cy="192"/>
            </a:xfrm>
            <a:solidFill>
              <a:srgbClr val="C00000"/>
            </a:solidFill>
          </p:grpSpPr>
          <p:sp>
            <p:nvSpPr>
              <p:cNvPr id="347" name="Oval 50">
                <a:extLst>
                  <a:ext uri="{FF2B5EF4-FFF2-40B4-BE49-F238E27FC236}">
                    <a16:creationId xmlns:a16="http://schemas.microsoft.com/office/drawing/2014/main" id="{9B241C54-2A54-458D-9775-11C224D2D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grp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348" name="Line 51">
                <a:extLst>
                  <a:ext uri="{FF2B5EF4-FFF2-40B4-BE49-F238E27FC236}">
                    <a16:creationId xmlns:a16="http://schemas.microsoft.com/office/drawing/2014/main" id="{C4EAB5EC-B410-4383-98BF-5AD20F330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grpSp>
          <p:nvGrpSpPr>
            <p:cNvPr id="349" name="Group 49">
              <a:extLst>
                <a:ext uri="{FF2B5EF4-FFF2-40B4-BE49-F238E27FC236}">
                  <a16:creationId xmlns:a16="http://schemas.microsoft.com/office/drawing/2014/main" id="{87F7C1FC-74E3-4145-A7A3-3B4046FE71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31784" y="4946603"/>
              <a:ext cx="152400" cy="152400"/>
              <a:chOff x="576" y="2160"/>
              <a:chExt cx="192" cy="192"/>
            </a:xfrm>
            <a:solidFill>
              <a:srgbClr val="C00000"/>
            </a:solidFill>
          </p:grpSpPr>
          <p:sp>
            <p:nvSpPr>
              <p:cNvPr id="350" name="Oval 50">
                <a:extLst>
                  <a:ext uri="{FF2B5EF4-FFF2-40B4-BE49-F238E27FC236}">
                    <a16:creationId xmlns:a16="http://schemas.microsoft.com/office/drawing/2014/main" id="{7E52B4EA-8FE7-4AFB-BE50-77ADB3980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grp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351" name="Line 51">
                <a:extLst>
                  <a:ext uri="{FF2B5EF4-FFF2-40B4-BE49-F238E27FC236}">
                    <a16:creationId xmlns:a16="http://schemas.microsoft.com/office/drawing/2014/main" id="{E8C187B3-4472-43AB-A396-38776D58C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</p:grpSp>
      <p:sp>
        <p:nvSpPr>
          <p:cNvPr id="352" name="TextBox 351">
            <a:extLst>
              <a:ext uri="{FF2B5EF4-FFF2-40B4-BE49-F238E27FC236}">
                <a16:creationId xmlns:a16="http://schemas.microsoft.com/office/drawing/2014/main" id="{430D4E82-B8C3-454D-B9D5-014BEB67F96C}"/>
              </a:ext>
            </a:extLst>
          </p:cNvPr>
          <p:cNvSpPr txBox="1"/>
          <p:nvPr/>
        </p:nvSpPr>
        <p:spPr>
          <a:xfrm>
            <a:off x="2268905" y="6062839"/>
            <a:ext cx="3195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Φορείς (</a:t>
            </a:r>
            <a:r>
              <a:rPr lang="en-US" dirty="0"/>
              <a:t>p &amp; n)</a:t>
            </a:r>
            <a:r>
              <a:rPr lang="el-GR" dirty="0"/>
              <a:t> από το </a:t>
            </a:r>
            <a:r>
              <a:rPr lang="en-US" dirty="0"/>
              <a:t>Si </a:t>
            </a:r>
            <a:r>
              <a:rPr lang="el-GR" dirty="0"/>
              <a:t>λόγω Τ –ίσα σε αριθμό</a:t>
            </a:r>
            <a:endParaRPr lang="en-GB" dirty="0"/>
          </a:p>
        </p:txBody>
      </p:sp>
      <p:cxnSp>
        <p:nvCxnSpPr>
          <p:cNvPr id="3" name="Ευθύγραμμο βέλος σύνδεσης 2">
            <a:extLst>
              <a:ext uri="{FF2B5EF4-FFF2-40B4-BE49-F238E27FC236}">
                <a16:creationId xmlns:a16="http://schemas.microsoft.com/office/drawing/2014/main" id="{7669676C-8719-4EB7-8429-919EF4DCA9B3}"/>
              </a:ext>
            </a:extLst>
          </p:cNvPr>
          <p:cNvCxnSpPr>
            <a:cxnSpLocks/>
          </p:cNvCxnSpPr>
          <p:nvPr/>
        </p:nvCxnSpPr>
        <p:spPr>
          <a:xfrm flipV="1">
            <a:off x="311717" y="4901742"/>
            <a:ext cx="2704859" cy="9591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Ευθύγραμμο βέλος σύνδεσης 34">
            <a:extLst>
              <a:ext uri="{FF2B5EF4-FFF2-40B4-BE49-F238E27FC236}">
                <a16:creationId xmlns:a16="http://schemas.microsoft.com/office/drawing/2014/main" id="{4F92E8E8-1CB5-4A11-AA89-3715A9D7A02D}"/>
              </a:ext>
            </a:extLst>
          </p:cNvPr>
          <p:cNvCxnSpPr/>
          <p:nvPr/>
        </p:nvCxnSpPr>
        <p:spPr>
          <a:xfrm flipV="1">
            <a:off x="4340704" y="5133155"/>
            <a:ext cx="939587" cy="13921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53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3E67345D-106B-42F8-91F8-B292A4060EEB}"/>
              </a:ext>
            </a:extLst>
          </p:cNvPr>
          <p:cNvSpPr/>
          <p:nvPr/>
        </p:nvSpPr>
        <p:spPr>
          <a:xfrm>
            <a:off x="107504" y="5770475"/>
            <a:ext cx="8982000" cy="10655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1541" name="Line 5"/>
          <p:cNvSpPr>
            <a:spLocks noChangeShapeType="1"/>
          </p:cNvSpPr>
          <p:nvPr/>
        </p:nvSpPr>
        <p:spPr bwMode="auto">
          <a:xfrm>
            <a:off x="1191816" y="3578472"/>
            <a:ext cx="6019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 dirty="0"/>
          </a:p>
        </p:txBody>
      </p:sp>
      <p:sp>
        <p:nvSpPr>
          <p:cNvPr id="2241542" name="Oval 6"/>
          <p:cNvSpPr>
            <a:spLocks noChangeArrowheads="1"/>
          </p:cNvSpPr>
          <p:nvPr/>
        </p:nvSpPr>
        <p:spPr bwMode="auto">
          <a:xfrm>
            <a:off x="7135416" y="350227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2241543" name="Rectangle 7"/>
          <p:cNvSpPr>
            <a:spLocks noChangeArrowheads="1"/>
          </p:cNvSpPr>
          <p:nvPr/>
        </p:nvSpPr>
        <p:spPr bwMode="auto">
          <a:xfrm>
            <a:off x="2030016" y="2587872"/>
            <a:ext cx="2133600" cy="1905000"/>
          </a:xfrm>
          <a:prstGeom prst="rect">
            <a:avLst/>
          </a:prstGeom>
          <a:solidFill>
            <a:srgbClr val="99CCFF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2241544" name="Rectangle 8"/>
          <p:cNvSpPr>
            <a:spLocks noChangeArrowheads="1"/>
          </p:cNvSpPr>
          <p:nvPr/>
        </p:nvSpPr>
        <p:spPr bwMode="auto">
          <a:xfrm>
            <a:off x="4163616" y="2587872"/>
            <a:ext cx="2133600" cy="1905000"/>
          </a:xfrm>
          <a:prstGeom prst="rect">
            <a:avLst/>
          </a:prstGeom>
          <a:solidFill>
            <a:srgbClr val="DDDDDD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grpSp>
        <p:nvGrpSpPr>
          <p:cNvPr id="2241545" name="Group 9"/>
          <p:cNvGrpSpPr>
            <a:grpSpLocks/>
          </p:cNvGrpSpPr>
          <p:nvPr/>
        </p:nvGrpSpPr>
        <p:grpSpPr bwMode="auto">
          <a:xfrm>
            <a:off x="2182416" y="2816472"/>
            <a:ext cx="304800" cy="304800"/>
            <a:chOff x="1728" y="2256"/>
            <a:chExt cx="192" cy="192"/>
          </a:xfrm>
        </p:grpSpPr>
        <p:grpSp>
          <p:nvGrpSpPr>
            <p:cNvPr id="2241546" name="Group 10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547" name="Oval 1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1548" name="Line 1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1549" name="Line 1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sp>
        <p:nvSpPr>
          <p:cNvPr id="2241550" name="Line 14"/>
          <p:cNvSpPr>
            <a:spLocks noChangeShapeType="1"/>
          </p:cNvSpPr>
          <p:nvPr/>
        </p:nvSpPr>
        <p:spPr bwMode="auto">
          <a:xfrm>
            <a:off x="2639616" y="1749672"/>
            <a:ext cx="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 dirty="0"/>
          </a:p>
        </p:txBody>
      </p:sp>
      <p:sp>
        <p:nvSpPr>
          <p:cNvPr id="2241551" name="Line 15"/>
          <p:cNvSpPr>
            <a:spLocks noChangeShapeType="1"/>
          </p:cNvSpPr>
          <p:nvPr/>
        </p:nvSpPr>
        <p:spPr bwMode="auto">
          <a:xfrm>
            <a:off x="5992416" y="1749672"/>
            <a:ext cx="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 dirty="0"/>
          </a:p>
        </p:txBody>
      </p:sp>
      <p:sp>
        <p:nvSpPr>
          <p:cNvPr id="2241552" name="Text Box 16"/>
          <p:cNvSpPr txBox="1">
            <a:spLocks noChangeArrowheads="1"/>
          </p:cNvSpPr>
          <p:nvPr/>
        </p:nvSpPr>
        <p:spPr bwMode="auto">
          <a:xfrm>
            <a:off x="4572000" y="383360"/>
            <a:ext cx="2514600" cy="132343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 dirty="0">
                <a:solidFill>
                  <a:srgbClr val="FF0000"/>
                </a:solidFill>
              </a:rPr>
              <a:t>Θετικά φορτία (ακίνητα) που σχετίζονται με τα άτομα του δότη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241553" name="Text Box 17"/>
          <p:cNvSpPr txBox="1">
            <a:spLocks noChangeArrowheads="1"/>
          </p:cNvSpPr>
          <p:nvPr/>
        </p:nvSpPr>
        <p:spPr bwMode="auto">
          <a:xfrm>
            <a:off x="1115616" y="332656"/>
            <a:ext cx="2790605" cy="132343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 dirty="0">
                <a:solidFill>
                  <a:srgbClr val="FF0000"/>
                </a:solidFill>
              </a:rPr>
              <a:t>Αρνητικά φορτία</a:t>
            </a:r>
            <a:r>
              <a:rPr lang="en-US" sz="2000" dirty="0">
                <a:solidFill>
                  <a:srgbClr val="FF0000"/>
                </a:solidFill>
              </a:rPr>
              <a:t> (</a:t>
            </a:r>
            <a:r>
              <a:rPr lang="el-GR" sz="2000" dirty="0">
                <a:solidFill>
                  <a:srgbClr val="FF0000"/>
                </a:solidFill>
              </a:rPr>
              <a:t>ακίνητα) που σχετίζονται με τα άτομα δέκτη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2241556" name="Group 20"/>
          <p:cNvGrpSpPr>
            <a:grpSpLocks/>
          </p:cNvGrpSpPr>
          <p:nvPr/>
        </p:nvGrpSpPr>
        <p:grpSpPr bwMode="auto">
          <a:xfrm>
            <a:off x="2563416" y="2892672"/>
            <a:ext cx="152400" cy="152400"/>
            <a:chOff x="576" y="2160"/>
            <a:chExt cx="192" cy="192"/>
          </a:xfrm>
        </p:grpSpPr>
        <p:sp>
          <p:nvSpPr>
            <p:cNvPr id="2241557" name="Oval 2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1558" name="Line 2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559" name="Group 23"/>
          <p:cNvGrpSpPr>
            <a:grpSpLocks/>
          </p:cNvGrpSpPr>
          <p:nvPr/>
        </p:nvGrpSpPr>
        <p:grpSpPr bwMode="auto">
          <a:xfrm>
            <a:off x="2792016" y="2816472"/>
            <a:ext cx="304800" cy="304800"/>
            <a:chOff x="1728" y="2256"/>
            <a:chExt cx="192" cy="192"/>
          </a:xfrm>
        </p:grpSpPr>
        <p:grpSp>
          <p:nvGrpSpPr>
            <p:cNvPr id="2241560" name="Group 2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561" name="Oval 2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1562" name="Line 2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1563" name="Line 2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564" name="Group 28"/>
          <p:cNvGrpSpPr>
            <a:grpSpLocks/>
          </p:cNvGrpSpPr>
          <p:nvPr/>
        </p:nvGrpSpPr>
        <p:grpSpPr bwMode="auto">
          <a:xfrm>
            <a:off x="3401616" y="2816472"/>
            <a:ext cx="304800" cy="304800"/>
            <a:chOff x="1728" y="2256"/>
            <a:chExt cx="192" cy="192"/>
          </a:xfrm>
        </p:grpSpPr>
        <p:grpSp>
          <p:nvGrpSpPr>
            <p:cNvPr id="2241565" name="Group 2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566" name="Oval 3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1567" name="Line 3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1568" name="Line 3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569" name="Group 33"/>
          <p:cNvGrpSpPr>
            <a:grpSpLocks/>
          </p:cNvGrpSpPr>
          <p:nvPr/>
        </p:nvGrpSpPr>
        <p:grpSpPr bwMode="auto">
          <a:xfrm>
            <a:off x="2487216" y="3197472"/>
            <a:ext cx="304800" cy="304800"/>
            <a:chOff x="1728" y="2256"/>
            <a:chExt cx="192" cy="192"/>
          </a:xfrm>
        </p:grpSpPr>
        <p:grpSp>
          <p:nvGrpSpPr>
            <p:cNvPr id="2241570" name="Group 3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571" name="Oval 3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1572" name="Line 3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1573" name="Line 3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574" name="Group 38"/>
          <p:cNvGrpSpPr>
            <a:grpSpLocks/>
          </p:cNvGrpSpPr>
          <p:nvPr/>
        </p:nvGrpSpPr>
        <p:grpSpPr bwMode="auto">
          <a:xfrm>
            <a:off x="3096816" y="3197472"/>
            <a:ext cx="304800" cy="304800"/>
            <a:chOff x="1728" y="2256"/>
            <a:chExt cx="192" cy="192"/>
          </a:xfrm>
        </p:grpSpPr>
        <p:grpSp>
          <p:nvGrpSpPr>
            <p:cNvPr id="2241575" name="Group 3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576" name="Oval 4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1577" name="Line 4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1578" name="Line 4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579" name="Group 43"/>
          <p:cNvGrpSpPr>
            <a:grpSpLocks/>
          </p:cNvGrpSpPr>
          <p:nvPr/>
        </p:nvGrpSpPr>
        <p:grpSpPr bwMode="auto">
          <a:xfrm>
            <a:off x="3173016" y="2892672"/>
            <a:ext cx="152400" cy="152400"/>
            <a:chOff x="576" y="2160"/>
            <a:chExt cx="192" cy="192"/>
          </a:xfrm>
        </p:grpSpPr>
        <p:sp>
          <p:nvSpPr>
            <p:cNvPr id="2241580" name="Oval 4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1581" name="Line 4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582" name="Group 46"/>
          <p:cNvGrpSpPr>
            <a:grpSpLocks/>
          </p:cNvGrpSpPr>
          <p:nvPr/>
        </p:nvGrpSpPr>
        <p:grpSpPr bwMode="auto">
          <a:xfrm>
            <a:off x="3782616" y="2892672"/>
            <a:ext cx="152400" cy="152400"/>
            <a:chOff x="576" y="2160"/>
            <a:chExt cx="192" cy="192"/>
          </a:xfrm>
        </p:grpSpPr>
        <p:sp>
          <p:nvSpPr>
            <p:cNvPr id="2241583" name="Oval 4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1584" name="Line 4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585" name="Group 49"/>
          <p:cNvGrpSpPr>
            <a:grpSpLocks/>
          </p:cNvGrpSpPr>
          <p:nvPr/>
        </p:nvGrpSpPr>
        <p:grpSpPr bwMode="auto">
          <a:xfrm>
            <a:off x="2258616" y="3273672"/>
            <a:ext cx="152400" cy="152400"/>
            <a:chOff x="576" y="2160"/>
            <a:chExt cx="192" cy="192"/>
          </a:xfrm>
        </p:grpSpPr>
        <p:sp>
          <p:nvSpPr>
            <p:cNvPr id="2241586" name="Oval 5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1587" name="Line 5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588" name="Group 52"/>
          <p:cNvGrpSpPr>
            <a:grpSpLocks/>
          </p:cNvGrpSpPr>
          <p:nvPr/>
        </p:nvGrpSpPr>
        <p:grpSpPr bwMode="auto">
          <a:xfrm>
            <a:off x="2868216" y="3273672"/>
            <a:ext cx="152400" cy="152400"/>
            <a:chOff x="576" y="2160"/>
            <a:chExt cx="192" cy="192"/>
          </a:xfrm>
        </p:grpSpPr>
        <p:sp>
          <p:nvSpPr>
            <p:cNvPr id="2241589" name="Oval 5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1590" name="Line 5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591" name="Group 55"/>
          <p:cNvGrpSpPr>
            <a:grpSpLocks/>
          </p:cNvGrpSpPr>
          <p:nvPr/>
        </p:nvGrpSpPr>
        <p:grpSpPr bwMode="auto">
          <a:xfrm>
            <a:off x="3477816" y="3273672"/>
            <a:ext cx="152400" cy="152400"/>
            <a:chOff x="576" y="2160"/>
            <a:chExt cx="192" cy="192"/>
          </a:xfrm>
        </p:grpSpPr>
        <p:sp>
          <p:nvSpPr>
            <p:cNvPr id="2241592" name="Oval 5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1593" name="Line 5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594" name="Group 58"/>
          <p:cNvGrpSpPr>
            <a:grpSpLocks/>
          </p:cNvGrpSpPr>
          <p:nvPr/>
        </p:nvGrpSpPr>
        <p:grpSpPr bwMode="auto">
          <a:xfrm>
            <a:off x="3706416" y="3197472"/>
            <a:ext cx="304800" cy="304800"/>
            <a:chOff x="1728" y="2256"/>
            <a:chExt cx="192" cy="192"/>
          </a:xfrm>
        </p:grpSpPr>
        <p:grpSp>
          <p:nvGrpSpPr>
            <p:cNvPr id="2241595" name="Group 5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596" name="Oval 6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1597" name="Line 6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1598" name="Line 6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599" name="Group 63"/>
          <p:cNvGrpSpPr>
            <a:grpSpLocks/>
          </p:cNvGrpSpPr>
          <p:nvPr/>
        </p:nvGrpSpPr>
        <p:grpSpPr bwMode="auto">
          <a:xfrm>
            <a:off x="2182416" y="3578472"/>
            <a:ext cx="304800" cy="304800"/>
            <a:chOff x="1728" y="2256"/>
            <a:chExt cx="192" cy="192"/>
          </a:xfrm>
        </p:grpSpPr>
        <p:grpSp>
          <p:nvGrpSpPr>
            <p:cNvPr id="2241600" name="Group 6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601" name="Oval 6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1602" name="Line 6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1603" name="Line 6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604" name="Group 68"/>
          <p:cNvGrpSpPr>
            <a:grpSpLocks/>
          </p:cNvGrpSpPr>
          <p:nvPr/>
        </p:nvGrpSpPr>
        <p:grpSpPr bwMode="auto">
          <a:xfrm>
            <a:off x="2563416" y="3654672"/>
            <a:ext cx="152400" cy="152400"/>
            <a:chOff x="576" y="2160"/>
            <a:chExt cx="192" cy="192"/>
          </a:xfrm>
        </p:grpSpPr>
        <p:sp>
          <p:nvSpPr>
            <p:cNvPr id="2241605" name="Oval 6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1606" name="Line 7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607" name="Group 71"/>
          <p:cNvGrpSpPr>
            <a:grpSpLocks/>
          </p:cNvGrpSpPr>
          <p:nvPr/>
        </p:nvGrpSpPr>
        <p:grpSpPr bwMode="auto">
          <a:xfrm>
            <a:off x="2792016" y="3578472"/>
            <a:ext cx="304800" cy="304800"/>
            <a:chOff x="1728" y="2256"/>
            <a:chExt cx="192" cy="192"/>
          </a:xfrm>
        </p:grpSpPr>
        <p:grpSp>
          <p:nvGrpSpPr>
            <p:cNvPr id="2241608" name="Group 7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609" name="Oval 7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1610" name="Line 7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1611" name="Line 7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612" name="Group 76"/>
          <p:cNvGrpSpPr>
            <a:grpSpLocks/>
          </p:cNvGrpSpPr>
          <p:nvPr/>
        </p:nvGrpSpPr>
        <p:grpSpPr bwMode="auto">
          <a:xfrm>
            <a:off x="3401616" y="3578472"/>
            <a:ext cx="304800" cy="304800"/>
            <a:chOff x="1728" y="2256"/>
            <a:chExt cx="192" cy="192"/>
          </a:xfrm>
        </p:grpSpPr>
        <p:grpSp>
          <p:nvGrpSpPr>
            <p:cNvPr id="2241613" name="Group 7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614" name="Oval 7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1615" name="Line 7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1616" name="Line 8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617" name="Group 81"/>
          <p:cNvGrpSpPr>
            <a:grpSpLocks/>
          </p:cNvGrpSpPr>
          <p:nvPr/>
        </p:nvGrpSpPr>
        <p:grpSpPr bwMode="auto">
          <a:xfrm>
            <a:off x="2487216" y="3959472"/>
            <a:ext cx="304800" cy="304800"/>
            <a:chOff x="1728" y="2256"/>
            <a:chExt cx="192" cy="192"/>
          </a:xfrm>
        </p:grpSpPr>
        <p:grpSp>
          <p:nvGrpSpPr>
            <p:cNvPr id="2241618" name="Group 8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619" name="Oval 8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1620" name="Line 8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1621" name="Line 8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622" name="Group 86"/>
          <p:cNvGrpSpPr>
            <a:grpSpLocks/>
          </p:cNvGrpSpPr>
          <p:nvPr/>
        </p:nvGrpSpPr>
        <p:grpSpPr bwMode="auto">
          <a:xfrm>
            <a:off x="3096816" y="3959472"/>
            <a:ext cx="304800" cy="304800"/>
            <a:chOff x="1728" y="2256"/>
            <a:chExt cx="192" cy="192"/>
          </a:xfrm>
        </p:grpSpPr>
        <p:grpSp>
          <p:nvGrpSpPr>
            <p:cNvPr id="2241623" name="Group 8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624" name="Oval 8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1625" name="Line 8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1626" name="Line 9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627" name="Group 91"/>
          <p:cNvGrpSpPr>
            <a:grpSpLocks/>
          </p:cNvGrpSpPr>
          <p:nvPr/>
        </p:nvGrpSpPr>
        <p:grpSpPr bwMode="auto">
          <a:xfrm>
            <a:off x="3173016" y="3654672"/>
            <a:ext cx="152400" cy="152400"/>
            <a:chOff x="576" y="2160"/>
            <a:chExt cx="192" cy="192"/>
          </a:xfrm>
        </p:grpSpPr>
        <p:sp>
          <p:nvSpPr>
            <p:cNvPr id="2241628" name="Oval 9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1629" name="Line 9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630" name="Group 94"/>
          <p:cNvGrpSpPr>
            <a:grpSpLocks/>
          </p:cNvGrpSpPr>
          <p:nvPr/>
        </p:nvGrpSpPr>
        <p:grpSpPr bwMode="auto">
          <a:xfrm>
            <a:off x="3782616" y="3654672"/>
            <a:ext cx="152400" cy="152400"/>
            <a:chOff x="576" y="2160"/>
            <a:chExt cx="192" cy="192"/>
          </a:xfrm>
        </p:grpSpPr>
        <p:sp>
          <p:nvSpPr>
            <p:cNvPr id="2241631" name="Oval 95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1632" name="Line 96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633" name="Group 97"/>
          <p:cNvGrpSpPr>
            <a:grpSpLocks/>
          </p:cNvGrpSpPr>
          <p:nvPr/>
        </p:nvGrpSpPr>
        <p:grpSpPr bwMode="auto">
          <a:xfrm>
            <a:off x="2258616" y="4035672"/>
            <a:ext cx="152400" cy="152400"/>
            <a:chOff x="576" y="2160"/>
            <a:chExt cx="192" cy="192"/>
          </a:xfrm>
        </p:grpSpPr>
        <p:sp>
          <p:nvSpPr>
            <p:cNvPr id="2241634" name="Oval 9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1635" name="Line 9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636" name="Group 100"/>
          <p:cNvGrpSpPr>
            <a:grpSpLocks/>
          </p:cNvGrpSpPr>
          <p:nvPr/>
        </p:nvGrpSpPr>
        <p:grpSpPr bwMode="auto">
          <a:xfrm>
            <a:off x="2868216" y="4035672"/>
            <a:ext cx="152400" cy="152400"/>
            <a:chOff x="576" y="2160"/>
            <a:chExt cx="192" cy="192"/>
          </a:xfrm>
        </p:grpSpPr>
        <p:sp>
          <p:nvSpPr>
            <p:cNvPr id="2241637" name="Oval 10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1638" name="Line 10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639" name="Group 103"/>
          <p:cNvGrpSpPr>
            <a:grpSpLocks/>
          </p:cNvGrpSpPr>
          <p:nvPr/>
        </p:nvGrpSpPr>
        <p:grpSpPr bwMode="auto">
          <a:xfrm>
            <a:off x="3477816" y="4035672"/>
            <a:ext cx="152400" cy="152400"/>
            <a:chOff x="576" y="2160"/>
            <a:chExt cx="192" cy="192"/>
          </a:xfrm>
        </p:grpSpPr>
        <p:sp>
          <p:nvSpPr>
            <p:cNvPr id="2241640" name="Oval 10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1641" name="Line 10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642" name="Group 106"/>
          <p:cNvGrpSpPr>
            <a:grpSpLocks/>
          </p:cNvGrpSpPr>
          <p:nvPr/>
        </p:nvGrpSpPr>
        <p:grpSpPr bwMode="auto">
          <a:xfrm>
            <a:off x="3706416" y="3959472"/>
            <a:ext cx="304800" cy="304800"/>
            <a:chOff x="1728" y="2256"/>
            <a:chExt cx="192" cy="192"/>
          </a:xfrm>
        </p:grpSpPr>
        <p:grpSp>
          <p:nvGrpSpPr>
            <p:cNvPr id="2241643" name="Group 10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644" name="Oval 10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1645" name="Line 10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1646" name="Line 11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sp>
        <p:nvSpPr>
          <p:cNvPr id="2241647" name="Oval 111"/>
          <p:cNvSpPr>
            <a:spLocks noChangeArrowheads="1"/>
          </p:cNvSpPr>
          <p:nvPr/>
        </p:nvSpPr>
        <p:spPr bwMode="auto">
          <a:xfrm>
            <a:off x="1115616" y="350227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grpSp>
        <p:nvGrpSpPr>
          <p:cNvPr id="2241648" name="Group 112"/>
          <p:cNvGrpSpPr>
            <a:grpSpLocks/>
          </p:cNvGrpSpPr>
          <p:nvPr/>
        </p:nvGrpSpPr>
        <p:grpSpPr bwMode="auto">
          <a:xfrm>
            <a:off x="4316016" y="2816472"/>
            <a:ext cx="304800" cy="304800"/>
            <a:chOff x="576" y="2160"/>
            <a:chExt cx="192" cy="192"/>
          </a:xfrm>
        </p:grpSpPr>
        <p:sp>
          <p:nvSpPr>
            <p:cNvPr id="2241649" name="Oval 11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1650" name="Line 11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651" name="Group 115"/>
          <p:cNvGrpSpPr>
            <a:grpSpLocks/>
          </p:cNvGrpSpPr>
          <p:nvPr/>
        </p:nvGrpSpPr>
        <p:grpSpPr bwMode="auto">
          <a:xfrm>
            <a:off x="4697016" y="2892672"/>
            <a:ext cx="152400" cy="152400"/>
            <a:chOff x="1728" y="2256"/>
            <a:chExt cx="192" cy="192"/>
          </a:xfrm>
        </p:grpSpPr>
        <p:grpSp>
          <p:nvGrpSpPr>
            <p:cNvPr id="2241652" name="Group 11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653" name="Oval 11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1654" name="Line 11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1655" name="Line 11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656" name="Group 120"/>
          <p:cNvGrpSpPr>
            <a:grpSpLocks/>
          </p:cNvGrpSpPr>
          <p:nvPr/>
        </p:nvGrpSpPr>
        <p:grpSpPr bwMode="auto">
          <a:xfrm>
            <a:off x="4925616" y="2816472"/>
            <a:ext cx="304800" cy="304800"/>
            <a:chOff x="576" y="2160"/>
            <a:chExt cx="192" cy="192"/>
          </a:xfrm>
        </p:grpSpPr>
        <p:sp>
          <p:nvSpPr>
            <p:cNvPr id="2241657" name="Oval 12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1658" name="Line 12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659" name="Group 123"/>
          <p:cNvGrpSpPr>
            <a:grpSpLocks/>
          </p:cNvGrpSpPr>
          <p:nvPr/>
        </p:nvGrpSpPr>
        <p:grpSpPr bwMode="auto">
          <a:xfrm>
            <a:off x="5306616" y="2892672"/>
            <a:ext cx="152400" cy="152400"/>
            <a:chOff x="1728" y="2256"/>
            <a:chExt cx="192" cy="192"/>
          </a:xfrm>
        </p:grpSpPr>
        <p:grpSp>
          <p:nvGrpSpPr>
            <p:cNvPr id="2241660" name="Group 12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661" name="Oval 12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1662" name="Line 12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1663" name="Line 12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664" name="Group 128"/>
          <p:cNvGrpSpPr>
            <a:grpSpLocks/>
          </p:cNvGrpSpPr>
          <p:nvPr/>
        </p:nvGrpSpPr>
        <p:grpSpPr bwMode="auto">
          <a:xfrm>
            <a:off x="5535216" y="2816472"/>
            <a:ext cx="304800" cy="304800"/>
            <a:chOff x="576" y="2160"/>
            <a:chExt cx="192" cy="192"/>
          </a:xfrm>
        </p:grpSpPr>
        <p:sp>
          <p:nvSpPr>
            <p:cNvPr id="2241665" name="Oval 12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1666" name="Line 13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667" name="Group 131"/>
          <p:cNvGrpSpPr>
            <a:grpSpLocks/>
          </p:cNvGrpSpPr>
          <p:nvPr/>
        </p:nvGrpSpPr>
        <p:grpSpPr bwMode="auto">
          <a:xfrm>
            <a:off x="5916216" y="2892672"/>
            <a:ext cx="152400" cy="152400"/>
            <a:chOff x="1728" y="2256"/>
            <a:chExt cx="192" cy="192"/>
          </a:xfrm>
        </p:grpSpPr>
        <p:grpSp>
          <p:nvGrpSpPr>
            <p:cNvPr id="2241668" name="Group 13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669" name="Oval 13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1670" name="Line 13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1671" name="Line 13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672" name="Group 136"/>
          <p:cNvGrpSpPr>
            <a:grpSpLocks/>
          </p:cNvGrpSpPr>
          <p:nvPr/>
        </p:nvGrpSpPr>
        <p:grpSpPr bwMode="auto">
          <a:xfrm>
            <a:off x="4392216" y="3273672"/>
            <a:ext cx="152400" cy="152400"/>
            <a:chOff x="1728" y="2256"/>
            <a:chExt cx="192" cy="192"/>
          </a:xfrm>
        </p:grpSpPr>
        <p:grpSp>
          <p:nvGrpSpPr>
            <p:cNvPr id="2241673" name="Group 13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674" name="Oval 13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1675" name="Line 13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1676" name="Line 14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677" name="Group 141"/>
          <p:cNvGrpSpPr>
            <a:grpSpLocks/>
          </p:cNvGrpSpPr>
          <p:nvPr/>
        </p:nvGrpSpPr>
        <p:grpSpPr bwMode="auto">
          <a:xfrm>
            <a:off x="4620816" y="3197472"/>
            <a:ext cx="304800" cy="304800"/>
            <a:chOff x="576" y="2160"/>
            <a:chExt cx="192" cy="192"/>
          </a:xfrm>
        </p:grpSpPr>
        <p:sp>
          <p:nvSpPr>
            <p:cNvPr id="2241678" name="Oval 14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1679" name="Line 14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680" name="Group 144"/>
          <p:cNvGrpSpPr>
            <a:grpSpLocks/>
          </p:cNvGrpSpPr>
          <p:nvPr/>
        </p:nvGrpSpPr>
        <p:grpSpPr bwMode="auto">
          <a:xfrm>
            <a:off x="5001816" y="3273672"/>
            <a:ext cx="152400" cy="152400"/>
            <a:chOff x="1728" y="2256"/>
            <a:chExt cx="192" cy="192"/>
          </a:xfrm>
        </p:grpSpPr>
        <p:grpSp>
          <p:nvGrpSpPr>
            <p:cNvPr id="2241681" name="Group 14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682" name="Oval 14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1683" name="Line 14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1684" name="Line 14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685" name="Group 149"/>
          <p:cNvGrpSpPr>
            <a:grpSpLocks/>
          </p:cNvGrpSpPr>
          <p:nvPr/>
        </p:nvGrpSpPr>
        <p:grpSpPr bwMode="auto">
          <a:xfrm>
            <a:off x="5230416" y="3197472"/>
            <a:ext cx="304800" cy="304800"/>
            <a:chOff x="576" y="2160"/>
            <a:chExt cx="192" cy="192"/>
          </a:xfrm>
        </p:grpSpPr>
        <p:sp>
          <p:nvSpPr>
            <p:cNvPr id="2241686" name="Oval 15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1687" name="Line 15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688" name="Group 152"/>
          <p:cNvGrpSpPr>
            <a:grpSpLocks/>
          </p:cNvGrpSpPr>
          <p:nvPr/>
        </p:nvGrpSpPr>
        <p:grpSpPr bwMode="auto">
          <a:xfrm>
            <a:off x="5611416" y="3273672"/>
            <a:ext cx="152400" cy="152400"/>
            <a:chOff x="1728" y="2256"/>
            <a:chExt cx="192" cy="192"/>
          </a:xfrm>
        </p:grpSpPr>
        <p:grpSp>
          <p:nvGrpSpPr>
            <p:cNvPr id="2241689" name="Group 153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690" name="Oval 15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1691" name="Line 15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1692" name="Line 156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693" name="Group 157"/>
          <p:cNvGrpSpPr>
            <a:grpSpLocks/>
          </p:cNvGrpSpPr>
          <p:nvPr/>
        </p:nvGrpSpPr>
        <p:grpSpPr bwMode="auto">
          <a:xfrm>
            <a:off x="5840016" y="3197472"/>
            <a:ext cx="304800" cy="304800"/>
            <a:chOff x="576" y="2160"/>
            <a:chExt cx="192" cy="192"/>
          </a:xfrm>
        </p:grpSpPr>
        <p:sp>
          <p:nvSpPr>
            <p:cNvPr id="2241694" name="Oval 15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1695" name="Line 15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696" name="Group 160"/>
          <p:cNvGrpSpPr>
            <a:grpSpLocks/>
          </p:cNvGrpSpPr>
          <p:nvPr/>
        </p:nvGrpSpPr>
        <p:grpSpPr bwMode="auto">
          <a:xfrm>
            <a:off x="4316016" y="3578472"/>
            <a:ext cx="304800" cy="304800"/>
            <a:chOff x="576" y="2160"/>
            <a:chExt cx="192" cy="192"/>
          </a:xfrm>
        </p:grpSpPr>
        <p:sp>
          <p:nvSpPr>
            <p:cNvPr id="2241697" name="Oval 16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1698" name="Line 16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699" name="Group 163"/>
          <p:cNvGrpSpPr>
            <a:grpSpLocks/>
          </p:cNvGrpSpPr>
          <p:nvPr/>
        </p:nvGrpSpPr>
        <p:grpSpPr bwMode="auto">
          <a:xfrm>
            <a:off x="4697016" y="3654672"/>
            <a:ext cx="152400" cy="152400"/>
            <a:chOff x="1728" y="2256"/>
            <a:chExt cx="192" cy="192"/>
          </a:xfrm>
        </p:grpSpPr>
        <p:grpSp>
          <p:nvGrpSpPr>
            <p:cNvPr id="2241700" name="Group 16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701" name="Oval 16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1702" name="Line 16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1703" name="Line 16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704" name="Group 168"/>
          <p:cNvGrpSpPr>
            <a:grpSpLocks/>
          </p:cNvGrpSpPr>
          <p:nvPr/>
        </p:nvGrpSpPr>
        <p:grpSpPr bwMode="auto">
          <a:xfrm>
            <a:off x="4925616" y="3578472"/>
            <a:ext cx="304800" cy="304800"/>
            <a:chOff x="576" y="2160"/>
            <a:chExt cx="192" cy="192"/>
          </a:xfrm>
        </p:grpSpPr>
        <p:sp>
          <p:nvSpPr>
            <p:cNvPr id="2241705" name="Oval 16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1706" name="Line 17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707" name="Group 171"/>
          <p:cNvGrpSpPr>
            <a:grpSpLocks/>
          </p:cNvGrpSpPr>
          <p:nvPr/>
        </p:nvGrpSpPr>
        <p:grpSpPr bwMode="auto">
          <a:xfrm>
            <a:off x="5306616" y="3654672"/>
            <a:ext cx="152400" cy="152400"/>
            <a:chOff x="1728" y="2256"/>
            <a:chExt cx="192" cy="192"/>
          </a:xfrm>
        </p:grpSpPr>
        <p:grpSp>
          <p:nvGrpSpPr>
            <p:cNvPr id="2241708" name="Group 17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709" name="Oval 17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1710" name="Line 17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1711" name="Line 17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712" name="Group 176"/>
          <p:cNvGrpSpPr>
            <a:grpSpLocks/>
          </p:cNvGrpSpPr>
          <p:nvPr/>
        </p:nvGrpSpPr>
        <p:grpSpPr bwMode="auto">
          <a:xfrm>
            <a:off x="5535216" y="3578472"/>
            <a:ext cx="304800" cy="304800"/>
            <a:chOff x="576" y="2160"/>
            <a:chExt cx="192" cy="192"/>
          </a:xfrm>
        </p:grpSpPr>
        <p:sp>
          <p:nvSpPr>
            <p:cNvPr id="2241713" name="Oval 17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1714" name="Line 17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715" name="Group 179"/>
          <p:cNvGrpSpPr>
            <a:grpSpLocks/>
          </p:cNvGrpSpPr>
          <p:nvPr/>
        </p:nvGrpSpPr>
        <p:grpSpPr bwMode="auto">
          <a:xfrm>
            <a:off x="5916216" y="3654672"/>
            <a:ext cx="152400" cy="152400"/>
            <a:chOff x="1728" y="2256"/>
            <a:chExt cx="192" cy="192"/>
          </a:xfrm>
        </p:grpSpPr>
        <p:grpSp>
          <p:nvGrpSpPr>
            <p:cNvPr id="2241716" name="Group 180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717" name="Oval 18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1718" name="Line 18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1719" name="Line 18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720" name="Group 184"/>
          <p:cNvGrpSpPr>
            <a:grpSpLocks/>
          </p:cNvGrpSpPr>
          <p:nvPr/>
        </p:nvGrpSpPr>
        <p:grpSpPr bwMode="auto">
          <a:xfrm>
            <a:off x="4392216" y="4035672"/>
            <a:ext cx="152400" cy="152400"/>
            <a:chOff x="1728" y="2256"/>
            <a:chExt cx="192" cy="192"/>
          </a:xfrm>
        </p:grpSpPr>
        <p:grpSp>
          <p:nvGrpSpPr>
            <p:cNvPr id="2241721" name="Group 18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722" name="Oval 18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1723" name="Line 18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1724" name="Line 18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725" name="Group 189"/>
          <p:cNvGrpSpPr>
            <a:grpSpLocks/>
          </p:cNvGrpSpPr>
          <p:nvPr/>
        </p:nvGrpSpPr>
        <p:grpSpPr bwMode="auto">
          <a:xfrm>
            <a:off x="4620816" y="3959472"/>
            <a:ext cx="304800" cy="304800"/>
            <a:chOff x="576" y="2160"/>
            <a:chExt cx="192" cy="192"/>
          </a:xfrm>
        </p:grpSpPr>
        <p:sp>
          <p:nvSpPr>
            <p:cNvPr id="2241726" name="Oval 19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1727" name="Line 19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728" name="Group 192"/>
          <p:cNvGrpSpPr>
            <a:grpSpLocks/>
          </p:cNvGrpSpPr>
          <p:nvPr/>
        </p:nvGrpSpPr>
        <p:grpSpPr bwMode="auto">
          <a:xfrm>
            <a:off x="5001816" y="4035672"/>
            <a:ext cx="152400" cy="152400"/>
            <a:chOff x="1728" y="2256"/>
            <a:chExt cx="192" cy="192"/>
          </a:xfrm>
        </p:grpSpPr>
        <p:grpSp>
          <p:nvGrpSpPr>
            <p:cNvPr id="2241729" name="Group 193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730" name="Oval 19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1731" name="Line 19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1732" name="Line 196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733" name="Group 197"/>
          <p:cNvGrpSpPr>
            <a:grpSpLocks/>
          </p:cNvGrpSpPr>
          <p:nvPr/>
        </p:nvGrpSpPr>
        <p:grpSpPr bwMode="auto">
          <a:xfrm>
            <a:off x="5230416" y="3959472"/>
            <a:ext cx="304800" cy="304800"/>
            <a:chOff x="576" y="2160"/>
            <a:chExt cx="192" cy="192"/>
          </a:xfrm>
        </p:grpSpPr>
        <p:sp>
          <p:nvSpPr>
            <p:cNvPr id="2241734" name="Oval 19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1735" name="Line 19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736" name="Group 200"/>
          <p:cNvGrpSpPr>
            <a:grpSpLocks/>
          </p:cNvGrpSpPr>
          <p:nvPr/>
        </p:nvGrpSpPr>
        <p:grpSpPr bwMode="auto">
          <a:xfrm>
            <a:off x="5611416" y="4035672"/>
            <a:ext cx="152400" cy="152400"/>
            <a:chOff x="1728" y="2256"/>
            <a:chExt cx="192" cy="192"/>
          </a:xfrm>
        </p:grpSpPr>
        <p:grpSp>
          <p:nvGrpSpPr>
            <p:cNvPr id="2241737" name="Group 201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1738" name="Oval 20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1739" name="Line 20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1740" name="Line 204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1741" name="Group 205"/>
          <p:cNvGrpSpPr>
            <a:grpSpLocks/>
          </p:cNvGrpSpPr>
          <p:nvPr/>
        </p:nvGrpSpPr>
        <p:grpSpPr bwMode="auto">
          <a:xfrm>
            <a:off x="5840016" y="3959472"/>
            <a:ext cx="304800" cy="304800"/>
            <a:chOff x="576" y="2160"/>
            <a:chExt cx="192" cy="192"/>
          </a:xfrm>
        </p:grpSpPr>
        <p:sp>
          <p:nvSpPr>
            <p:cNvPr id="2241742" name="Oval 20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1743" name="Line 20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cxnSp>
        <p:nvCxnSpPr>
          <p:cNvPr id="207" name="Straight Arrow Connector 206"/>
          <p:cNvCxnSpPr>
            <a:stCxn id="2241624" idx="4"/>
          </p:cNvCxnSpPr>
          <p:nvPr/>
        </p:nvCxnSpPr>
        <p:spPr>
          <a:xfrm rot="5400000">
            <a:off x="2651509" y="4566695"/>
            <a:ext cx="900130" cy="29528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 Box 17"/>
          <p:cNvSpPr txBox="1">
            <a:spLocks noChangeArrowheads="1"/>
          </p:cNvSpPr>
          <p:nvPr/>
        </p:nvSpPr>
        <p:spPr bwMode="auto">
          <a:xfrm>
            <a:off x="1596610" y="5164402"/>
            <a:ext cx="2514600" cy="40011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 dirty="0">
                <a:solidFill>
                  <a:srgbClr val="FF0000"/>
                </a:solidFill>
              </a:rPr>
              <a:t>Ελεύθερες οπές</a:t>
            </a:r>
            <a:r>
              <a:rPr lang="en-US" sz="2000" dirty="0">
                <a:solidFill>
                  <a:srgbClr val="FF0000"/>
                </a:solidFill>
              </a:rPr>
              <a:t> N</a:t>
            </a:r>
            <a:r>
              <a:rPr lang="en-US" sz="2000" baseline="-25000" dirty="0">
                <a:solidFill>
                  <a:srgbClr val="FF0000"/>
                </a:solidFill>
              </a:rPr>
              <a:t>A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10" name="Straight Arrow Connector 209"/>
          <p:cNvCxnSpPr/>
          <p:nvPr/>
        </p:nvCxnSpPr>
        <p:spPr>
          <a:xfrm rot="16200000" flipH="1">
            <a:off x="5182792" y="4578616"/>
            <a:ext cx="900130" cy="3571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 Box 17"/>
          <p:cNvSpPr txBox="1">
            <a:spLocks noChangeArrowheads="1"/>
          </p:cNvSpPr>
          <p:nvPr/>
        </p:nvSpPr>
        <p:spPr bwMode="auto">
          <a:xfrm>
            <a:off x="4454130" y="5207276"/>
            <a:ext cx="3214214" cy="40011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 dirty="0">
                <a:solidFill>
                  <a:srgbClr val="FF0000"/>
                </a:solidFill>
              </a:rPr>
              <a:t>Ελεύθερα ηλεκτρόνια</a:t>
            </a:r>
            <a:r>
              <a:rPr lang="en-US" sz="2000" dirty="0">
                <a:solidFill>
                  <a:srgbClr val="FF0000"/>
                </a:solidFill>
              </a:rPr>
              <a:t> N</a:t>
            </a:r>
            <a:r>
              <a:rPr lang="en-US" sz="2000" baseline="-25000" dirty="0">
                <a:solidFill>
                  <a:srgbClr val="FF0000"/>
                </a:solidFill>
              </a:rPr>
              <a:t>D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20816" y="2232024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Τύπου- </a:t>
            </a:r>
            <a:r>
              <a:rPr lang="en-US" dirty="0"/>
              <a:t>n</a:t>
            </a:r>
            <a:endParaRPr lang="el-GR" dirty="0"/>
          </a:p>
        </p:txBody>
      </p:sp>
      <p:sp>
        <p:nvSpPr>
          <p:cNvPr id="212" name="TextBox 211"/>
          <p:cNvSpPr txBox="1"/>
          <p:nvPr/>
        </p:nvSpPr>
        <p:spPr>
          <a:xfrm>
            <a:off x="2344963" y="219975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Τύπου- </a:t>
            </a:r>
            <a:r>
              <a:rPr lang="en-US" dirty="0"/>
              <a:t>p</a:t>
            </a:r>
            <a:endParaRPr lang="el-G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096DE-8928-4D82-AD13-118599907096}"/>
              </a:ext>
            </a:extLst>
          </p:cNvPr>
          <p:cNvSpPr txBox="1"/>
          <p:nvPr/>
        </p:nvSpPr>
        <p:spPr>
          <a:xfrm>
            <a:off x="304528" y="5878806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Και στις 2 μεριές δεν φαίνονται στο σχήμα οι φορείς που δημιουργούνται λόγω θερμοκρασίας και αποτελούν τους </a:t>
            </a:r>
            <a:r>
              <a:rPr lang="el-GR" b="1" dirty="0">
                <a:solidFill>
                  <a:srgbClr val="FF0000"/>
                </a:solidFill>
              </a:rPr>
              <a:t>φορείς μειονότητας </a:t>
            </a:r>
            <a:r>
              <a:rPr lang="el-GR" dirty="0"/>
              <a:t>(μικρές σκούρες μπίλιες στις προηγούμενες εικόνες)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7715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636" name="Line 4"/>
          <p:cNvSpPr>
            <a:spLocks noChangeShapeType="1"/>
          </p:cNvSpPr>
          <p:nvPr/>
        </p:nvSpPr>
        <p:spPr bwMode="auto">
          <a:xfrm>
            <a:off x="1524000" y="4343400"/>
            <a:ext cx="6019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 dirty="0"/>
          </a:p>
        </p:txBody>
      </p:sp>
      <p:sp>
        <p:nvSpPr>
          <p:cNvPr id="2245637" name="Oval 5"/>
          <p:cNvSpPr>
            <a:spLocks noChangeArrowheads="1"/>
          </p:cNvSpPr>
          <p:nvPr/>
        </p:nvSpPr>
        <p:spPr bwMode="auto">
          <a:xfrm>
            <a:off x="7467600" y="42672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2245638" name="Rectangle 6"/>
          <p:cNvSpPr>
            <a:spLocks noChangeArrowheads="1"/>
          </p:cNvSpPr>
          <p:nvPr/>
        </p:nvSpPr>
        <p:spPr bwMode="auto">
          <a:xfrm>
            <a:off x="2362200" y="3352800"/>
            <a:ext cx="2133600" cy="1905000"/>
          </a:xfrm>
          <a:prstGeom prst="rect">
            <a:avLst/>
          </a:prstGeom>
          <a:solidFill>
            <a:srgbClr val="99CCFF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sp>
        <p:nvSpPr>
          <p:cNvPr id="2245639" name="Rectangle 7"/>
          <p:cNvSpPr>
            <a:spLocks noChangeArrowheads="1"/>
          </p:cNvSpPr>
          <p:nvPr/>
        </p:nvSpPr>
        <p:spPr bwMode="auto">
          <a:xfrm>
            <a:off x="4495800" y="3352800"/>
            <a:ext cx="2133600" cy="1905000"/>
          </a:xfrm>
          <a:prstGeom prst="rect">
            <a:avLst/>
          </a:prstGeom>
          <a:solidFill>
            <a:srgbClr val="DDDDDD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grpSp>
        <p:nvGrpSpPr>
          <p:cNvPr id="2245640" name="Group 8"/>
          <p:cNvGrpSpPr>
            <a:grpSpLocks/>
          </p:cNvGrpSpPr>
          <p:nvPr/>
        </p:nvGrpSpPr>
        <p:grpSpPr bwMode="auto">
          <a:xfrm>
            <a:off x="2514600" y="3581400"/>
            <a:ext cx="304800" cy="304800"/>
            <a:chOff x="1728" y="2256"/>
            <a:chExt cx="192" cy="192"/>
          </a:xfrm>
        </p:grpSpPr>
        <p:grpSp>
          <p:nvGrpSpPr>
            <p:cNvPr id="2245641" name="Group 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642" name="Oval 1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5643" name="Line 1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5644" name="Line 1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649" name="Group 17"/>
          <p:cNvGrpSpPr>
            <a:grpSpLocks/>
          </p:cNvGrpSpPr>
          <p:nvPr/>
        </p:nvGrpSpPr>
        <p:grpSpPr bwMode="auto">
          <a:xfrm>
            <a:off x="2895600" y="3657600"/>
            <a:ext cx="152400" cy="152400"/>
            <a:chOff x="576" y="2160"/>
            <a:chExt cx="192" cy="192"/>
          </a:xfrm>
        </p:grpSpPr>
        <p:sp>
          <p:nvSpPr>
            <p:cNvPr id="2245650" name="Oval 1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5651" name="Line 1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652" name="Group 20"/>
          <p:cNvGrpSpPr>
            <a:grpSpLocks/>
          </p:cNvGrpSpPr>
          <p:nvPr/>
        </p:nvGrpSpPr>
        <p:grpSpPr bwMode="auto">
          <a:xfrm>
            <a:off x="3124200" y="3581400"/>
            <a:ext cx="304800" cy="304800"/>
            <a:chOff x="1728" y="2256"/>
            <a:chExt cx="192" cy="192"/>
          </a:xfrm>
        </p:grpSpPr>
        <p:grpSp>
          <p:nvGrpSpPr>
            <p:cNvPr id="2245653" name="Group 21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654" name="Oval 2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5655" name="Line 2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5656" name="Line 24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657" name="Group 25"/>
          <p:cNvGrpSpPr>
            <a:grpSpLocks/>
          </p:cNvGrpSpPr>
          <p:nvPr/>
        </p:nvGrpSpPr>
        <p:grpSpPr bwMode="auto">
          <a:xfrm>
            <a:off x="3733800" y="3581400"/>
            <a:ext cx="304800" cy="304800"/>
            <a:chOff x="1728" y="2256"/>
            <a:chExt cx="192" cy="192"/>
          </a:xfrm>
        </p:grpSpPr>
        <p:grpSp>
          <p:nvGrpSpPr>
            <p:cNvPr id="2245658" name="Group 2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659" name="Oval 2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5660" name="Line 2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5661" name="Line 2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662" name="Group 30"/>
          <p:cNvGrpSpPr>
            <a:grpSpLocks/>
          </p:cNvGrpSpPr>
          <p:nvPr/>
        </p:nvGrpSpPr>
        <p:grpSpPr bwMode="auto">
          <a:xfrm>
            <a:off x="2819400" y="3962400"/>
            <a:ext cx="304800" cy="304800"/>
            <a:chOff x="1728" y="2256"/>
            <a:chExt cx="192" cy="192"/>
          </a:xfrm>
        </p:grpSpPr>
        <p:grpSp>
          <p:nvGrpSpPr>
            <p:cNvPr id="2245663" name="Group 31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664" name="Oval 3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5665" name="Line 3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5666" name="Line 34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667" name="Group 35"/>
          <p:cNvGrpSpPr>
            <a:grpSpLocks/>
          </p:cNvGrpSpPr>
          <p:nvPr/>
        </p:nvGrpSpPr>
        <p:grpSpPr bwMode="auto">
          <a:xfrm>
            <a:off x="3429000" y="3962400"/>
            <a:ext cx="304800" cy="304800"/>
            <a:chOff x="1728" y="2256"/>
            <a:chExt cx="192" cy="192"/>
          </a:xfrm>
        </p:grpSpPr>
        <p:grpSp>
          <p:nvGrpSpPr>
            <p:cNvPr id="2245668" name="Group 3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669" name="Oval 3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5670" name="Line 3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5671" name="Line 3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672" name="Group 40"/>
          <p:cNvGrpSpPr>
            <a:grpSpLocks/>
          </p:cNvGrpSpPr>
          <p:nvPr/>
        </p:nvGrpSpPr>
        <p:grpSpPr bwMode="auto">
          <a:xfrm>
            <a:off x="3505200" y="3657600"/>
            <a:ext cx="152400" cy="152400"/>
            <a:chOff x="576" y="2160"/>
            <a:chExt cx="192" cy="192"/>
          </a:xfrm>
        </p:grpSpPr>
        <p:sp>
          <p:nvSpPr>
            <p:cNvPr id="2245673" name="Oval 4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5674" name="Line 4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675" name="Group 43"/>
          <p:cNvGrpSpPr>
            <a:grpSpLocks/>
          </p:cNvGrpSpPr>
          <p:nvPr/>
        </p:nvGrpSpPr>
        <p:grpSpPr bwMode="auto">
          <a:xfrm>
            <a:off x="4114800" y="3657600"/>
            <a:ext cx="152400" cy="152400"/>
            <a:chOff x="576" y="2160"/>
            <a:chExt cx="192" cy="192"/>
          </a:xfrm>
        </p:grpSpPr>
        <p:sp>
          <p:nvSpPr>
            <p:cNvPr id="2245676" name="Oval 4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5677" name="Line 4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678" name="Group 46"/>
          <p:cNvGrpSpPr>
            <a:grpSpLocks/>
          </p:cNvGrpSpPr>
          <p:nvPr/>
        </p:nvGrpSpPr>
        <p:grpSpPr bwMode="auto">
          <a:xfrm>
            <a:off x="2590800" y="4038600"/>
            <a:ext cx="152400" cy="152400"/>
            <a:chOff x="576" y="2160"/>
            <a:chExt cx="192" cy="192"/>
          </a:xfrm>
        </p:grpSpPr>
        <p:sp>
          <p:nvSpPr>
            <p:cNvPr id="2245679" name="Oval 4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5680" name="Line 4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681" name="Group 49"/>
          <p:cNvGrpSpPr>
            <a:grpSpLocks/>
          </p:cNvGrpSpPr>
          <p:nvPr/>
        </p:nvGrpSpPr>
        <p:grpSpPr bwMode="auto">
          <a:xfrm>
            <a:off x="3200400" y="4038600"/>
            <a:ext cx="152400" cy="152400"/>
            <a:chOff x="576" y="2160"/>
            <a:chExt cx="192" cy="192"/>
          </a:xfrm>
        </p:grpSpPr>
        <p:sp>
          <p:nvSpPr>
            <p:cNvPr id="2245682" name="Oval 5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5683" name="Line 5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684" name="Group 52"/>
          <p:cNvGrpSpPr>
            <a:grpSpLocks/>
          </p:cNvGrpSpPr>
          <p:nvPr/>
        </p:nvGrpSpPr>
        <p:grpSpPr bwMode="auto">
          <a:xfrm>
            <a:off x="3810000" y="4038600"/>
            <a:ext cx="152400" cy="152400"/>
            <a:chOff x="576" y="2160"/>
            <a:chExt cx="192" cy="192"/>
          </a:xfrm>
        </p:grpSpPr>
        <p:sp>
          <p:nvSpPr>
            <p:cNvPr id="2245685" name="Oval 5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5686" name="Line 5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687" name="Group 55"/>
          <p:cNvGrpSpPr>
            <a:grpSpLocks/>
          </p:cNvGrpSpPr>
          <p:nvPr/>
        </p:nvGrpSpPr>
        <p:grpSpPr bwMode="auto">
          <a:xfrm>
            <a:off x="4038600" y="3962400"/>
            <a:ext cx="304800" cy="304800"/>
            <a:chOff x="1728" y="2256"/>
            <a:chExt cx="192" cy="192"/>
          </a:xfrm>
        </p:grpSpPr>
        <p:grpSp>
          <p:nvGrpSpPr>
            <p:cNvPr id="2245688" name="Group 5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689" name="Oval 5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5690" name="Line 5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5691" name="Line 5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692" name="Group 60"/>
          <p:cNvGrpSpPr>
            <a:grpSpLocks/>
          </p:cNvGrpSpPr>
          <p:nvPr/>
        </p:nvGrpSpPr>
        <p:grpSpPr bwMode="auto">
          <a:xfrm>
            <a:off x="2514600" y="4343400"/>
            <a:ext cx="304800" cy="304800"/>
            <a:chOff x="1728" y="2256"/>
            <a:chExt cx="192" cy="192"/>
          </a:xfrm>
        </p:grpSpPr>
        <p:grpSp>
          <p:nvGrpSpPr>
            <p:cNvPr id="2245693" name="Group 61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694" name="Oval 6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5695" name="Line 6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5696" name="Line 64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697" name="Group 65"/>
          <p:cNvGrpSpPr>
            <a:grpSpLocks/>
          </p:cNvGrpSpPr>
          <p:nvPr/>
        </p:nvGrpSpPr>
        <p:grpSpPr bwMode="auto">
          <a:xfrm>
            <a:off x="2895600" y="4419600"/>
            <a:ext cx="152400" cy="152400"/>
            <a:chOff x="576" y="2160"/>
            <a:chExt cx="192" cy="192"/>
          </a:xfrm>
        </p:grpSpPr>
        <p:sp>
          <p:nvSpPr>
            <p:cNvPr id="2245698" name="Oval 6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5699" name="Line 6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700" name="Group 68"/>
          <p:cNvGrpSpPr>
            <a:grpSpLocks/>
          </p:cNvGrpSpPr>
          <p:nvPr/>
        </p:nvGrpSpPr>
        <p:grpSpPr bwMode="auto">
          <a:xfrm>
            <a:off x="3124200" y="4343400"/>
            <a:ext cx="304800" cy="304800"/>
            <a:chOff x="1728" y="2256"/>
            <a:chExt cx="192" cy="192"/>
          </a:xfrm>
        </p:grpSpPr>
        <p:grpSp>
          <p:nvGrpSpPr>
            <p:cNvPr id="2245701" name="Group 6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702" name="Oval 7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5703" name="Line 7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5704" name="Line 7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705" name="Group 73"/>
          <p:cNvGrpSpPr>
            <a:grpSpLocks/>
          </p:cNvGrpSpPr>
          <p:nvPr/>
        </p:nvGrpSpPr>
        <p:grpSpPr bwMode="auto">
          <a:xfrm>
            <a:off x="3733800" y="4343400"/>
            <a:ext cx="304800" cy="304800"/>
            <a:chOff x="1728" y="2256"/>
            <a:chExt cx="192" cy="192"/>
          </a:xfrm>
        </p:grpSpPr>
        <p:grpSp>
          <p:nvGrpSpPr>
            <p:cNvPr id="2245706" name="Group 7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707" name="Oval 7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5708" name="Line 7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5709" name="Line 7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710" name="Group 78"/>
          <p:cNvGrpSpPr>
            <a:grpSpLocks/>
          </p:cNvGrpSpPr>
          <p:nvPr/>
        </p:nvGrpSpPr>
        <p:grpSpPr bwMode="auto">
          <a:xfrm>
            <a:off x="2819400" y="4724400"/>
            <a:ext cx="304800" cy="304800"/>
            <a:chOff x="1728" y="2256"/>
            <a:chExt cx="192" cy="192"/>
          </a:xfrm>
        </p:grpSpPr>
        <p:grpSp>
          <p:nvGrpSpPr>
            <p:cNvPr id="2245711" name="Group 7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712" name="Oval 8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5713" name="Line 8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5714" name="Line 8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715" name="Group 83"/>
          <p:cNvGrpSpPr>
            <a:grpSpLocks/>
          </p:cNvGrpSpPr>
          <p:nvPr/>
        </p:nvGrpSpPr>
        <p:grpSpPr bwMode="auto">
          <a:xfrm>
            <a:off x="3429000" y="4724400"/>
            <a:ext cx="304800" cy="304800"/>
            <a:chOff x="1728" y="2256"/>
            <a:chExt cx="192" cy="192"/>
          </a:xfrm>
        </p:grpSpPr>
        <p:grpSp>
          <p:nvGrpSpPr>
            <p:cNvPr id="2245716" name="Group 8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717" name="Oval 8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5718" name="Line 8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5719" name="Line 8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720" name="Group 88"/>
          <p:cNvGrpSpPr>
            <a:grpSpLocks/>
          </p:cNvGrpSpPr>
          <p:nvPr/>
        </p:nvGrpSpPr>
        <p:grpSpPr bwMode="auto">
          <a:xfrm>
            <a:off x="3505200" y="4419600"/>
            <a:ext cx="152400" cy="152400"/>
            <a:chOff x="576" y="2160"/>
            <a:chExt cx="192" cy="192"/>
          </a:xfrm>
        </p:grpSpPr>
        <p:sp>
          <p:nvSpPr>
            <p:cNvPr id="2245721" name="Oval 8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5722" name="Line 9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723" name="Group 91"/>
          <p:cNvGrpSpPr>
            <a:grpSpLocks/>
          </p:cNvGrpSpPr>
          <p:nvPr/>
        </p:nvGrpSpPr>
        <p:grpSpPr bwMode="auto">
          <a:xfrm>
            <a:off x="4114800" y="4419600"/>
            <a:ext cx="152400" cy="152400"/>
            <a:chOff x="576" y="2160"/>
            <a:chExt cx="192" cy="192"/>
          </a:xfrm>
        </p:grpSpPr>
        <p:sp>
          <p:nvSpPr>
            <p:cNvPr id="2245724" name="Oval 9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5725" name="Line 9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726" name="Group 94"/>
          <p:cNvGrpSpPr>
            <a:grpSpLocks/>
          </p:cNvGrpSpPr>
          <p:nvPr/>
        </p:nvGrpSpPr>
        <p:grpSpPr bwMode="auto">
          <a:xfrm>
            <a:off x="2590800" y="4800600"/>
            <a:ext cx="152400" cy="152400"/>
            <a:chOff x="576" y="2160"/>
            <a:chExt cx="192" cy="192"/>
          </a:xfrm>
        </p:grpSpPr>
        <p:sp>
          <p:nvSpPr>
            <p:cNvPr id="2245727" name="Oval 95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5728" name="Line 96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729" name="Group 97"/>
          <p:cNvGrpSpPr>
            <a:grpSpLocks/>
          </p:cNvGrpSpPr>
          <p:nvPr/>
        </p:nvGrpSpPr>
        <p:grpSpPr bwMode="auto">
          <a:xfrm>
            <a:off x="3200400" y="4800600"/>
            <a:ext cx="152400" cy="152400"/>
            <a:chOff x="576" y="2160"/>
            <a:chExt cx="192" cy="192"/>
          </a:xfrm>
        </p:grpSpPr>
        <p:sp>
          <p:nvSpPr>
            <p:cNvPr id="2245730" name="Oval 9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5731" name="Line 9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732" name="Group 100"/>
          <p:cNvGrpSpPr>
            <a:grpSpLocks/>
          </p:cNvGrpSpPr>
          <p:nvPr/>
        </p:nvGrpSpPr>
        <p:grpSpPr bwMode="auto">
          <a:xfrm>
            <a:off x="3810000" y="4800600"/>
            <a:ext cx="152400" cy="152400"/>
            <a:chOff x="576" y="2160"/>
            <a:chExt cx="192" cy="192"/>
          </a:xfrm>
        </p:grpSpPr>
        <p:sp>
          <p:nvSpPr>
            <p:cNvPr id="2245733" name="Oval 10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5734" name="Line 10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735" name="Group 103"/>
          <p:cNvGrpSpPr>
            <a:grpSpLocks/>
          </p:cNvGrpSpPr>
          <p:nvPr/>
        </p:nvGrpSpPr>
        <p:grpSpPr bwMode="auto">
          <a:xfrm>
            <a:off x="4038600" y="4724400"/>
            <a:ext cx="304800" cy="304800"/>
            <a:chOff x="1728" y="2256"/>
            <a:chExt cx="192" cy="192"/>
          </a:xfrm>
        </p:grpSpPr>
        <p:grpSp>
          <p:nvGrpSpPr>
            <p:cNvPr id="2245736" name="Group 10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737" name="Oval 10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5738" name="Line 10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5739" name="Line 10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sp>
        <p:nvSpPr>
          <p:cNvPr id="2245740" name="Oval 108"/>
          <p:cNvSpPr>
            <a:spLocks noChangeArrowheads="1"/>
          </p:cNvSpPr>
          <p:nvPr/>
        </p:nvSpPr>
        <p:spPr bwMode="auto">
          <a:xfrm>
            <a:off x="1447800" y="42672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 dirty="0"/>
          </a:p>
        </p:txBody>
      </p:sp>
      <p:grpSp>
        <p:nvGrpSpPr>
          <p:cNvPr id="2245741" name="Group 109"/>
          <p:cNvGrpSpPr>
            <a:grpSpLocks/>
          </p:cNvGrpSpPr>
          <p:nvPr/>
        </p:nvGrpSpPr>
        <p:grpSpPr bwMode="auto">
          <a:xfrm>
            <a:off x="4648200" y="3581400"/>
            <a:ext cx="304800" cy="304800"/>
            <a:chOff x="576" y="2160"/>
            <a:chExt cx="192" cy="192"/>
          </a:xfrm>
        </p:grpSpPr>
        <p:sp>
          <p:nvSpPr>
            <p:cNvPr id="2245742" name="Oval 11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5743" name="Line 11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744" name="Group 112"/>
          <p:cNvGrpSpPr>
            <a:grpSpLocks/>
          </p:cNvGrpSpPr>
          <p:nvPr/>
        </p:nvGrpSpPr>
        <p:grpSpPr bwMode="auto">
          <a:xfrm>
            <a:off x="5029200" y="3657600"/>
            <a:ext cx="152400" cy="152400"/>
            <a:chOff x="1728" y="2256"/>
            <a:chExt cx="192" cy="192"/>
          </a:xfrm>
        </p:grpSpPr>
        <p:grpSp>
          <p:nvGrpSpPr>
            <p:cNvPr id="2245745" name="Group 113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746" name="Oval 11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5747" name="Line 11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5748" name="Line 116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749" name="Group 117"/>
          <p:cNvGrpSpPr>
            <a:grpSpLocks/>
          </p:cNvGrpSpPr>
          <p:nvPr/>
        </p:nvGrpSpPr>
        <p:grpSpPr bwMode="auto">
          <a:xfrm>
            <a:off x="5257800" y="3581400"/>
            <a:ext cx="304800" cy="304800"/>
            <a:chOff x="576" y="2160"/>
            <a:chExt cx="192" cy="192"/>
          </a:xfrm>
        </p:grpSpPr>
        <p:sp>
          <p:nvSpPr>
            <p:cNvPr id="2245750" name="Oval 11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5751" name="Line 11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752" name="Group 120"/>
          <p:cNvGrpSpPr>
            <a:grpSpLocks/>
          </p:cNvGrpSpPr>
          <p:nvPr/>
        </p:nvGrpSpPr>
        <p:grpSpPr bwMode="auto">
          <a:xfrm>
            <a:off x="5638800" y="3657600"/>
            <a:ext cx="152400" cy="152400"/>
            <a:chOff x="1728" y="2256"/>
            <a:chExt cx="192" cy="192"/>
          </a:xfrm>
        </p:grpSpPr>
        <p:grpSp>
          <p:nvGrpSpPr>
            <p:cNvPr id="2245753" name="Group 121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754" name="Oval 12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5755" name="Line 12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5756" name="Line 124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757" name="Group 125"/>
          <p:cNvGrpSpPr>
            <a:grpSpLocks/>
          </p:cNvGrpSpPr>
          <p:nvPr/>
        </p:nvGrpSpPr>
        <p:grpSpPr bwMode="auto">
          <a:xfrm>
            <a:off x="5867400" y="3581400"/>
            <a:ext cx="304800" cy="304800"/>
            <a:chOff x="576" y="2160"/>
            <a:chExt cx="192" cy="192"/>
          </a:xfrm>
        </p:grpSpPr>
        <p:sp>
          <p:nvSpPr>
            <p:cNvPr id="2245758" name="Oval 12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5759" name="Line 12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760" name="Group 128"/>
          <p:cNvGrpSpPr>
            <a:grpSpLocks/>
          </p:cNvGrpSpPr>
          <p:nvPr/>
        </p:nvGrpSpPr>
        <p:grpSpPr bwMode="auto">
          <a:xfrm>
            <a:off x="6248400" y="3657600"/>
            <a:ext cx="152400" cy="152400"/>
            <a:chOff x="1728" y="2256"/>
            <a:chExt cx="192" cy="192"/>
          </a:xfrm>
        </p:grpSpPr>
        <p:grpSp>
          <p:nvGrpSpPr>
            <p:cNvPr id="2245761" name="Group 12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762" name="Oval 13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5763" name="Line 13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5764" name="Line 13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765" name="Group 133"/>
          <p:cNvGrpSpPr>
            <a:grpSpLocks/>
          </p:cNvGrpSpPr>
          <p:nvPr/>
        </p:nvGrpSpPr>
        <p:grpSpPr bwMode="auto">
          <a:xfrm>
            <a:off x="4724400" y="4038600"/>
            <a:ext cx="152400" cy="152400"/>
            <a:chOff x="1728" y="2256"/>
            <a:chExt cx="192" cy="192"/>
          </a:xfrm>
        </p:grpSpPr>
        <p:grpSp>
          <p:nvGrpSpPr>
            <p:cNvPr id="2245766" name="Group 13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767" name="Oval 13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5768" name="Line 13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5769" name="Line 13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770" name="Group 138"/>
          <p:cNvGrpSpPr>
            <a:grpSpLocks/>
          </p:cNvGrpSpPr>
          <p:nvPr/>
        </p:nvGrpSpPr>
        <p:grpSpPr bwMode="auto">
          <a:xfrm>
            <a:off x="4953000" y="3962400"/>
            <a:ext cx="304800" cy="304800"/>
            <a:chOff x="576" y="2160"/>
            <a:chExt cx="192" cy="192"/>
          </a:xfrm>
        </p:grpSpPr>
        <p:sp>
          <p:nvSpPr>
            <p:cNvPr id="2245771" name="Oval 13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5772" name="Line 14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773" name="Group 141"/>
          <p:cNvGrpSpPr>
            <a:grpSpLocks/>
          </p:cNvGrpSpPr>
          <p:nvPr/>
        </p:nvGrpSpPr>
        <p:grpSpPr bwMode="auto">
          <a:xfrm>
            <a:off x="5334000" y="4038600"/>
            <a:ext cx="152400" cy="152400"/>
            <a:chOff x="1728" y="2256"/>
            <a:chExt cx="192" cy="192"/>
          </a:xfrm>
        </p:grpSpPr>
        <p:grpSp>
          <p:nvGrpSpPr>
            <p:cNvPr id="2245774" name="Group 14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775" name="Oval 14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5776" name="Line 14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5777" name="Line 14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778" name="Group 146"/>
          <p:cNvGrpSpPr>
            <a:grpSpLocks/>
          </p:cNvGrpSpPr>
          <p:nvPr/>
        </p:nvGrpSpPr>
        <p:grpSpPr bwMode="auto">
          <a:xfrm>
            <a:off x="5562600" y="3962400"/>
            <a:ext cx="304800" cy="304800"/>
            <a:chOff x="576" y="2160"/>
            <a:chExt cx="192" cy="192"/>
          </a:xfrm>
        </p:grpSpPr>
        <p:sp>
          <p:nvSpPr>
            <p:cNvPr id="2245779" name="Oval 14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5780" name="Line 14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781" name="Group 149"/>
          <p:cNvGrpSpPr>
            <a:grpSpLocks/>
          </p:cNvGrpSpPr>
          <p:nvPr/>
        </p:nvGrpSpPr>
        <p:grpSpPr bwMode="auto">
          <a:xfrm>
            <a:off x="5943600" y="4038600"/>
            <a:ext cx="152400" cy="152400"/>
            <a:chOff x="1728" y="2256"/>
            <a:chExt cx="192" cy="192"/>
          </a:xfrm>
        </p:grpSpPr>
        <p:grpSp>
          <p:nvGrpSpPr>
            <p:cNvPr id="2245782" name="Group 150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783" name="Oval 15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5784" name="Line 15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5785" name="Line 15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786" name="Group 154"/>
          <p:cNvGrpSpPr>
            <a:grpSpLocks/>
          </p:cNvGrpSpPr>
          <p:nvPr/>
        </p:nvGrpSpPr>
        <p:grpSpPr bwMode="auto">
          <a:xfrm>
            <a:off x="6172200" y="3962400"/>
            <a:ext cx="304800" cy="304800"/>
            <a:chOff x="576" y="2160"/>
            <a:chExt cx="192" cy="192"/>
          </a:xfrm>
        </p:grpSpPr>
        <p:sp>
          <p:nvSpPr>
            <p:cNvPr id="2245787" name="Oval 155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5788" name="Line 156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789" name="Group 157"/>
          <p:cNvGrpSpPr>
            <a:grpSpLocks/>
          </p:cNvGrpSpPr>
          <p:nvPr/>
        </p:nvGrpSpPr>
        <p:grpSpPr bwMode="auto">
          <a:xfrm>
            <a:off x="4648200" y="4343400"/>
            <a:ext cx="304800" cy="304800"/>
            <a:chOff x="576" y="2160"/>
            <a:chExt cx="192" cy="192"/>
          </a:xfrm>
        </p:grpSpPr>
        <p:sp>
          <p:nvSpPr>
            <p:cNvPr id="2245790" name="Oval 15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5791" name="Line 15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792" name="Group 160"/>
          <p:cNvGrpSpPr>
            <a:grpSpLocks/>
          </p:cNvGrpSpPr>
          <p:nvPr/>
        </p:nvGrpSpPr>
        <p:grpSpPr bwMode="auto">
          <a:xfrm>
            <a:off x="5029200" y="4419600"/>
            <a:ext cx="152400" cy="152400"/>
            <a:chOff x="1728" y="2256"/>
            <a:chExt cx="192" cy="192"/>
          </a:xfrm>
        </p:grpSpPr>
        <p:grpSp>
          <p:nvGrpSpPr>
            <p:cNvPr id="2245793" name="Group 161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794" name="Oval 16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5795" name="Line 16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5796" name="Line 164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797" name="Group 165"/>
          <p:cNvGrpSpPr>
            <a:grpSpLocks/>
          </p:cNvGrpSpPr>
          <p:nvPr/>
        </p:nvGrpSpPr>
        <p:grpSpPr bwMode="auto">
          <a:xfrm>
            <a:off x="5257800" y="4343400"/>
            <a:ext cx="304800" cy="304800"/>
            <a:chOff x="576" y="2160"/>
            <a:chExt cx="192" cy="192"/>
          </a:xfrm>
        </p:grpSpPr>
        <p:sp>
          <p:nvSpPr>
            <p:cNvPr id="2245798" name="Oval 16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5799" name="Line 16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800" name="Group 168"/>
          <p:cNvGrpSpPr>
            <a:grpSpLocks/>
          </p:cNvGrpSpPr>
          <p:nvPr/>
        </p:nvGrpSpPr>
        <p:grpSpPr bwMode="auto">
          <a:xfrm>
            <a:off x="5638800" y="4419600"/>
            <a:ext cx="152400" cy="152400"/>
            <a:chOff x="1728" y="2256"/>
            <a:chExt cx="192" cy="192"/>
          </a:xfrm>
        </p:grpSpPr>
        <p:grpSp>
          <p:nvGrpSpPr>
            <p:cNvPr id="2245801" name="Group 16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802" name="Oval 17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5803" name="Line 17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5804" name="Line 17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805" name="Group 173"/>
          <p:cNvGrpSpPr>
            <a:grpSpLocks/>
          </p:cNvGrpSpPr>
          <p:nvPr/>
        </p:nvGrpSpPr>
        <p:grpSpPr bwMode="auto">
          <a:xfrm>
            <a:off x="5867400" y="4343400"/>
            <a:ext cx="304800" cy="304800"/>
            <a:chOff x="576" y="2160"/>
            <a:chExt cx="192" cy="192"/>
          </a:xfrm>
        </p:grpSpPr>
        <p:sp>
          <p:nvSpPr>
            <p:cNvPr id="2245806" name="Oval 17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5807" name="Line 17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808" name="Group 176"/>
          <p:cNvGrpSpPr>
            <a:grpSpLocks/>
          </p:cNvGrpSpPr>
          <p:nvPr/>
        </p:nvGrpSpPr>
        <p:grpSpPr bwMode="auto">
          <a:xfrm>
            <a:off x="6248400" y="4419600"/>
            <a:ext cx="152400" cy="152400"/>
            <a:chOff x="1728" y="2256"/>
            <a:chExt cx="192" cy="192"/>
          </a:xfrm>
        </p:grpSpPr>
        <p:grpSp>
          <p:nvGrpSpPr>
            <p:cNvPr id="2245809" name="Group 17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810" name="Oval 17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5811" name="Line 17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5812" name="Line 18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813" name="Group 181"/>
          <p:cNvGrpSpPr>
            <a:grpSpLocks/>
          </p:cNvGrpSpPr>
          <p:nvPr/>
        </p:nvGrpSpPr>
        <p:grpSpPr bwMode="auto">
          <a:xfrm>
            <a:off x="4724400" y="4800600"/>
            <a:ext cx="152400" cy="152400"/>
            <a:chOff x="1728" y="2256"/>
            <a:chExt cx="192" cy="192"/>
          </a:xfrm>
        </p:grpSpPr>
        <p:grpSp>
          <p:nvGrpSpPr>
            <p:cNvPr id="2245814" name="Group 18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815" name="Oval 18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5816" name="Line 18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5817" name="Line 18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818" name="Group 186"/>
          <p:cNvGrpSpPr>
            <a:grpSpLocks/>
          </p:cNvGrpSpPr>
          <p:nvPr/>
        </p:nvGrpSpPr>
        <p:grpSpPr bwMode="auto">
          <a:xfrm>
            <a:off x="4953000" y="4724400"/>
            <a:ext cx="304800" cy="304800"/>
            <a:chOff x="576" y="2160"/>
            <a:chExt cx="192" cy="192"/>
          </a:xfrm>
        </p:grpSpPr>
        <p:sp>
          <p:nvSpPr>
            <p:cNvPr id="2245819" name="Oval 18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5820" name="Line 18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821" name="Group 189"/>
          <p:cNvGrpSpPr>
            <a:grpSpLocks/>
          </p:cNvGrpSpPr>
          <p:nvPr/>
        </p:nvGrpSpPr>
        <p:grpSpPr bwMode="auto">
          <a:xfrm>
            <a:off x="5334000" y="4800600"/>
            <a:ext cx="152400" cy="152400"/>
            <a:chOff x="1728" y="2256"/>
            <a:chExt cx="192" cy="192"/>
          </a:xfrm>
        </p:grpSpPr>
        <p:grpSp>
          <p:nvGrpSpPr>
            <p:cNvPr id="2245822" name="Group 190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823" name="Oval 19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5824" name="Line 19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5825" name="Line 19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826" name="Group 194"/>
          <p:cNvGrpSpPr>
            <a:grpSpLocks/>
          </p:cNvGrpSpPr>
          <p:nvPr/>
        </p:nvGrpSpPr>
        <p:grpSpPr bwMode="auto">
          <a:xfrm>
            <a:off x="5562600" y="4724400"/>
            <a:ext cx="304800" cy="304800"/>
            <a:chOff x="576" y="2160"/>
            <a:chExt cx="192" cy="192"/>
          </a:xfrm>
        </p:grpSpPr>
        <p:sp>
          <p:nvSpPr>
            <p:cNvPr id="2245827" name="Oval 195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5828" name="Line 196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829" name="Group 197"/>
          <p:cNvGrpSpPr>
            <a:grpSpLocks/>
          </p:cNvGrpSpPr>
          <p:nvPr/>
        </p:nvGrpSpPr>
        <p:grpSpPr bwMode="auto">
          <a:xfrm>
            <a:off x="5943600" y="4800600"/>
            <a:ext cx="152400" cy="152400"/>
            <a:chOff x="1728" y="2256"/>
            <a:chExt cx="192" cy="192"/>
          </a:xfrm>
        </p:grpSpPr>
        <p:grpSp>
          <p:nvGrpSpPr>
            <p:cNvPr id="2245830" name="Group 198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45831" name="Oval 19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 dirty="0"/>
              </a:p>
            </p:txBody>
          </p:sp>
          <p:sp>
            <p:nvSpPr>
              <p:cNvPr id="2245832" name="Line 20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l-GR" dirty="0"/>
              </a:p>
            </p:txBody>
          </p:sp>
        </p:grpSp>
        <p:sp>
          <p:nvSpPr>
            <p:cNvPr id="2245833" name="Line 201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grpSp>
        <p:nvGrpSpPr>
          <p:cNvPr id="2245834" name="Group 202"/>
          <p:cNvGrpSpPr>
            <a:grpSpLocks/>
          </p:cNvGrpSpPr>
          <p:nvPr/>
        </p:nvGrpSpPr>
        <p:grpSpPr bwMode="auto">
          <a:xfrm>
            <a:off x="6172200" y="4724400"/>
            <a:ext cx="304800" cy="304800"/>
            <a:chOff x="576" y="2160"/>
            <a:chExt cx="192" cy="192"/>
          </a:xfrm>
        </p:grpSpPr>
        <p:sp>
          <p:nvSpPr>
            <p:cNvPr id="2245835" name="Oval 20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 dirty="0"/>
            </a:p>
          </p:txBody>
        </p:sp>
        <p:sp>
          <p:nvSpPr>
            <p:cNvPr id="2245836" name="Line 20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 dirty="0"/>
            </a:p>
          </p:txBody>
        </p:sp>
      </p:grpSp>
      <p:sp>
        <p:nvSpPr>
          <p:cNvPr id="2245837" name="Rectangle 205"/>
          <p:cNvSpPr>
            <a:spLocks noGrp="1" noChangeArrowheads="1"/>
          </p:cNvSpPr>
          <p:nvPr>
            <p:ph type="title"/>
          </p:nvPr>
        </p:nvSpPr>
        <p:spPr>
          <a:xfrm>
            <a:off x="357186" y="278365"/>
            <a:ext cx="8391278" cy="1295400"/>
          </a:xfrm>
          <a:noFill/>
          <a:ln/>
        </p:spPr>
        <p:txBody>
          <a:bodyPr>
            <a:noAutofit/>
          </a:bodyPr>
          <a:lstStyle/>
          <a:p>
            <a:pPr algn="just"/>
            <a:r>
              <a:rPr lang="el-GR" sz="2000" b="0" dirty="0">
                <a:solidFill>
                  <a:schemeClr val="tx1"/>
                </a:solidFill>
              </a:rPr>
              <a:t>Λόγω διαφοράς συγκεντώσεων αρχίζει η </a:t>
            </a:r>
            <a:r>
              <a:rPr lang="el-GR" sz="2000" b="1" dirty="0">
                <a:solidFill>
                  <a:srgbClr val="FF0000"/>
                </a:solidFill>
              </a:rPr>
              <a:t>διάχυση</a:t>
            </a:r>
            <a:r>
              <a:rPr lang="el-GR" sz="2000" b="0" dirty="0">
                <a:solidFill>
                  <a:schemeClr val="tx1"/>
                </a:solidFill>
              </a:rPr>
              <a:t> (πχ. </a:t>
            </a:r>
            <a:r>
              <a:rPr lang="en-US" sz="2000" b="0" dirty="0">
                <a:solidFill>
                  <a:schemeClr val="tx1"/>
                </a:solidFill>
              </a:rPr>
              <a:t>o</a:t>
            </a:r>
            <a:r>
              <a:rPr lang="el-GR" sz="2000" b="0" dirty="0">
                <a:solidFill>
                  <a:schemeClr val="tx1"/>
                </a:solidFill>
              </a:rPr>
              <a:t>πές από την περιοχή τύπου-</a:t>
            </a:r>
            <a:r>
              <a:rPr lang="en-US" sz="2000" b="0" dirty="0">
                <a:solidFill>
                  <a:schemeClr val="tx1"/>
                </a:solidFill>
              </a:rPr>
              <a:t>p </a:t>
            </a:r>
            <a:r>
              <a:rPr lang="el-GR" sz="2000" b="0" dirty="0">
                <a:solidFill>
                  <a:schemeClr val="tx1"/>
                </a:solidFill>
              </a:rPr>
              <a:t>στην περιοχή τύπου-</a:t>
            </a:r>
            <a:r>
              <a:rPr lang="en-US" sz="2000" b="0" dirty="0">
                <a:solidFill>
                  <a:schemeClr val="tx1"/>
                </a:solidFill>
              </a:rPr>
              <a:t>n).  </a:t>
            </a:r>
            <a:r>
              <a:rPr lang="el-GR" sz="2000" b="0" dirty="0">
                <a:solidFill>
                  <a:schemeClr val="tx1"/>
                </a:solidFill>
              </a:rPr>
              <a:t>Τα ελεύθερα ηλεκτρόνια και οι ελεύθερες οπές που είναι πιο κοντά στην επαφή επανασυνδέονται και ουσιαστικά εξουδετερώνει το ένα το άλλο.</a:t>
            </a:r>
            <a:endParaRPr lang="en-US" sz="2000" b="0" dirty="0">
              <a:solidFill>
                <a:schemeClr val="tx1"/>
              </a:solidFill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3857620" y="2488164"/>
            <a:ext cx="1000132" cy="442358"/>
            <a:chOff x="3857620" y="2488164"/>
            <a:chExt cx="1000132" cy="442358"/>
          </a:xfrm>
        </p:grpSpPr>
        <p:cxnSp>
          <p:nvCxnSpPr>
            <p:cNvPr id="201" name="Straight Arrow Connector 200"/>
            <p:cNvCxnSpPr/>
            <p:nvPr/>
          </p:nvCxnSpPr>
          <p:spPr>
            <a:xfrm>
              <a:off x="3857620" y="2928934"/>
              <a:ext cx="1000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4000496" y="2488164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baseline="-25000" dirty="0"/>
                <a:t>D</a:t>
              </a:r>
              <a:endParaRPr lang="el-GR" dirty="0"/>
            </a:p>
          </p:txBody>
        </p:sp>
      </p:grpSp>
    </p:spTree>
    <p:extLst>
      <p:ext uri="{BB962C8B-B14F-4D97-AF65-F5344CB8AC3E}">
        <p14:creationId xmlns:p14="http://schemas.microsoft.com/office/powerpoint/2010/main" val="10867732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3796E-6 L 0.06667 3.379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456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796E-6 L -0.03333 3.3796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2457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245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4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245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4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62248E-6 L 0.03334 -3.62248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2456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62248E-6 L -0.06666 -3.62248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2457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245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4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245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6.24566E-7 L 0.06667 -6.24566E-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2457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6.24566E-7 L -0.03333 -6.24566E-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2457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2245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4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2457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4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37335E-6 L 0.03334 2.37335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2245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37335E-6 L -0.06666 2.37335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245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2245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4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245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4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</TotalTime>
  <Words>1721</Words>
  <Application>Microsoft Office PowerPoint</Application>
  <PresentationFormat>Προβολή στην οθόνη (4:3)</PresentationFormat>
  <Paragraphs>266</Paragraphs>
  <Slides>34</Slides>
  <Notes>6</Notes>
  <HiddenSlides>0</HiddenSlides>
  <MMClips>0</MMClips>
  <ScaleCrop>false</ScaleCrop>
  <HeadingPairs>
    <vt:vector size="8" baseType="variant">
      <vt:variant>
        <vt:lpstr>Γραμματοσειρές που χρησιμοποιούνται</vt:lpstr>
      </vt:variant>
      <vt:variant>
        <vt:i4>12</vt:i4>
      </vt:variant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5</vt:i4>
      </vt:variant>
      <vt:variant>
        <vt:lpstr>Τίτλοι διαφανειών</vt:lpstr>
      </vt:variant>
      <vt:variant>
        <vt:i4>34</vt:i4>
      </vt:variant>
    </vt:vector>
  </HeadingPairs>
  <TitlesOfParts>
    <vt:vector size="52" baseType="lpstr">
      <vt:lpstr>Arial</vt:lpstr>
      <vt:lpstr>Bookman</vt:lpstr>
      <vt:lpstr>Calibri</vt:lpstr>
      <vt:lpstr>Cambria</vt:lpstr>
      <vt:lpstr>Cambria Math</vt:lpstr>
      <vt:lpstr>Century Gothic</vt:lpstr>
      <vt:lpstr>Comic Sans MS</vt:lpstr>
      <vt:lpstr>Courier New</vt:lpstr>
      <vt:lpstr>Perpetua</vt:lpstr>
      <vt:lpstr>Symbol</vt:lpstr>
      <vt:lpstr>Times New Roman</vt:lpstr>
      <vt:lpstr>Wingdings</vt:lpstr>
      <vt:lpstr>Office Theme</vt:lpstr>
      <vt:lpstr>Bitmap Image</vt:lpstr>
      <vt:lpstr>Equation</vt:lpstr>
      <vt:lpstr>Εξίσωση</vt:lpstr>
      <vt:lpstr>Image</vt:lpstr>
      <vt:lpstr>Adobe Photoshop Image</vt:lpstr>
      <vt:lpstr>ΗΛΕΚΤΡΟΝΙΚΑ</vt:lpstr>
      <vt:lpstr>Θέματα που θα καλυφθούν</vt:lpstr>
      <vt:lpstr>Δίοδος επαφής p-n</vt:lpstr>
      <vt:lpstr>Παρουσίαση του PowerPoint</vt:lpstr>
      <vt:lpstr>Ρεύμα διάχυσης (ΙD) Λειτουργία ανοιχτού κυκλώματος δηλ. χωρίς εφαρμογή τάσης</vt:lpstr>
      <vt:lpstr>Παρουσίαση του PowerPoint</vt:lpstr>
      <vt:lpstr>Παρουσίαση του PowerPoint</vt:lpstr>
      <vt:lpstr>Παρουσίαση του PowerPoint</vt:lpstr>
      <vt:lpstr>Λόγω διαφοράς συγκεντώσεων αρχίζει η διάχυση (πχ. oπές από την περιοχή τύπου-p στην περιοχή τύπου-n).  Τα ελεύθερα ηλεκτρόνια και οι ελεύθερες οπές που είναι πιο κοντά στην επαφή επανασυνδέονται και ουσιαστικά εξουδετερώνει το ένα το άλλο.</vt:lpstr>
      <vt:lpstr>Η περιοχή αραίωσης (απογύμνωσης) αρχίζει να δημιουργείται.</vt:lpstr>
      <vt:lpstr>Η ύπαρξη φορτίου (ακίνητου) στις δύο πλευρές της περιοχής απογύμνωσης δημιουργεί ένα ηλεκτρικό πεδίο στην επαφή και συνεπώς μια διαφορά δυναμικού (V0) ανάμεσα στα δύο άκρα της περιοχής απογύμνωσης. </vt:lpstr>
      <vt:lpstr>Ρεύμα ολίσθησης IS και κατάσταση ισορροπίας</vt:lpstr>
      <vt:lpstr>Το φράγμα δυναμικού (V0) είναι ένα ηλεκτρικό πεδίο που η διεύθυνσή του αντιτίθεται στη διεύθυνση του ρεύματος διάχυσης (ID).  Καθώς η τιμή του V0 αυξάνει, η τιμή του ID μικραίνει.</vt:lpstr>
      <vt:lpstr>Κατάσταση ισορροπίας επιτυγχάνεται, και η διάχυση σταματά, όταν οι τιμές του ρεύματος διάχυσης και του ρεύματος ολίσθησης γίνουν ίσες – και άρα δεν υπάρχει ροή. </vt:lpstr>
      <vt:lpstr>Λειτουργία ανοιχτού κυκλώματος</vt:lpstr>
      <vt:lpstr>Λειτουργία ανοιχτού κυκλώματος</vt:lpstr>
      <vt:lpstr>Παρουσίαση του PowerPoint</vt:lpstr>
      <vt:lpstr>Παρουσίαση του PowerPoint</vt:lpstr>
      <vt:lpstr>Λειτουργία ανοιχτού κυκλώματος</vt:lpstr>
      <vt:lpstr>Ποιοτική περιγραφή της λειτουργία της pn επαφής</vt:lpstr>
      <vt:lpstr>Ορθή πόλωση</vt:lpstr>
      <vt:lpstr>Ανάστροφη πόλωση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ΚΕΦΑΛΑΙΟ 3  Φωτοδίοδοι- Ηλιακά στοιχεία Δίοδοι φωτο-εκπομπής</vt:lpstr>
      <vt:lpstr>Φωτοδίοδοι</vt:lpstr>
      <vt:lpstr>Παραγωγή ισχύος από Ηλιακά Στοιχεία</vt:lpstr>
      <vt:lpstr>Δίοδοι φωτο-εκπομπής (LED- Light-Emitting Diodes)</vt:lpstr>
      <vt:lpstr>Συστήματα LED</vt:lpstr>
      <vt:lpstr>Παρουσίαση του PowerPoint</vt:lpstr>
      <vt:lpstr>Παρουσίαση του PowerPoint</vt:lpstr>
      <vt:lpstr>Παρουσίαση του PowerPoint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ΗΛΕΚΤΡΟΝΙΚΑ</dc:title>
  <dc:creator> </dc:creator>
  <cp:lastModifiedBy>Amalia Miliou</cp:lastModifiedBy>
  <cp:revision>258</cp:revision>
  <dcterms:created xsi:type="dcterms:W3CDTF">2013-10-06T14:40:36Z</dcterms:created>
  <dcterms:modified xsi:type="dcterms:W3CDTF">2018-10-29T11:12:46Z</dcterms:modified>
</cp:coreProperties>
</file>