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721" r:id="rId2"/>
    <p:sldMasterId id="2147483722" r:id="rId3"/>
    <p:sldMasterId id="2147483756" r:id="rId4"/>
  </p:sldMasterIdLst>
  <p:notesMasterIdLst>
    <p:notesMasterId r:id="rId47"/>
  </p:notesMasterIdLst>
  <p:sldIdLst>
    <p:sldId id="286" r:id="rId5"/>
    <p:sldId id="533" r:id="rId6"/>
    <p:sldId id="499" r:id="rId7"/>
    <p:sldId id="500" r:id="rId8"/>
    <p:sldId id="501" r:id="rId9"/>
    <p:sldId id="502" r:id="rId10"/>
    <p:sldId id="534" r:id="rId11"/>
    <p:sldId id="490" r:id="rId12"/>
    <p:sldId id="491" r:id="rId13"/>
    <p:sldId id="492" r:id="rId14"/>
    <p:sldId id="493" r:id="rId15"/>
    <p:sldId id="495" r:id="rId16"/>
    <p:sldId id="496" r:id="rId17"/>
    <p:sldId id="497" r:id="rId18"/>
    <p:sldId id="489" r:id="rId19"/>
    <p:sldId id="506" r:id="rId20"/>
    <p:sldId id="505" r:id="rId21"/>
    <p:sldId id="535" r:id="rId22"/>
    <p:sldId id="507" r:id="rId23"/>
    <p:sldId id="508" r:id="rId24"/>
    <p:sldId id="509" r:id="rId25"/>
    <p:sldId id="510" r:id="rId26"/>
    <p:sldId id="514" r:id="rId27"/>
    <p:sldId id="515" r:id="rId28"/>
    <p:sldId id="516" r:id="rId29"/>
    <p:sldId id="517" r:id="rId30"/>
    <p:sldId id="518" r:id="rId31"/>
    <p:sldId id="519" r:id="rId32"/>
    <p:sldId id="538" r:id="rId33"/>
    <p:sldId id="520" r:id="rId34"/>
    <p:sldId id="521" r:id="rId35"/>
    <p:sldId id="523" r:id="rId36"/>
    <p:sldId id="537" r:id="rId37"/>
    <p:sldId id="536" r:id="rId38"/>
    <p:sldId id="525" r:id="rId39"/>
    <p:sldId id="526" r:id="rId40"/>
    <p:sldId id="527" r:id="rId41"/>
    <p:sldId id="528" r:id="rId42"/>
    <p:sldId id="529" r:id="rId43"/>
    <p:sldId id="530" r:id="rId44"/>
    <p:sldId id="531" r:id="rId45"/>
    <p:sldId id="532" r:id="rId46"/>
  </p:sldIdLst>
  <p:sldSz cx="9144000" cy="6858000" type="screen4x3"/>
  <p:notesSz cx="6858000" cy="9144000"/>
  <p:defaultTextStyle>
    <a:defPPr>
      <a:defRPr lang="el-G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FF00"/>
    <a:srgbClr val="FFFFFF"/>
    <a:srgbClr val="3333FF"/>
    <a:srgbClr val="A50021"/>
    <a:srgbClr val="B2B2B2"/>
    <a:srgbClr val="FFFF99"/>
    <a:srgbClr val="FFFF66"/>
    <a:srgbClr val="996633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13" autoAdjust="0"/>
    <p:restoredTop sz="97537" autoAdjust="0"/>
  </p:normalViewPr>
  <p:slideViewPr>
    <p:cSldViewPr>
      <p:cViewPr>
        <p:scale>
          <a:sx n="70" d="100"/>
          <a:sy n="70" d="100"/>
        </p:scale>
        <p:origin x="-158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49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l-GR" smtClean="0"/>
              <a:t>Click to edit Master text styles</a:t>
            </a:r>
          </a:p>
          <a:p>
            <a:pPr lvl="1"/>
            <a:r>
              <a:rPr lang="el-GR" smtClean="0"/>
              <a:t>Second level</a:t>
            </a:r>
          </a:p>
          <a:p>
            <a:pPr lvl="2"/>
            <a:r>
              <a:rPr lang="el-GR" smtClean="0"/>
              <a:t>Third level</a:t>
            </a:r>
          </a:p>
          <a:p>
            <a:pPr lvl="3"/>
            <a:r>
              <a:rPr lang="el-GR" smtClean="0"/>
              <a:t>Fourth level</a:t>
            </a:r>
          </a:p>
          <a:p>
            <a:pPr lvl="4"/>
            <a:r>
              <a:rPr lang="el-GR" smtClean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1B481C3-60A5-456E-9A77-9E97688444AF}" type="slidenum">
              <a:rPr lang="el-GR"/>
              <a:pPr>
                <a:defRPr/>
              </a:pPr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6614305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  <a:defRPr/>
            </a:pPr>
            <a:fld id="{D1B481C3-60A5-456E-9A77-9E97688444AF}" type="slidenum">
              <a:rPr lang="el-GR" sz="1200" kern="1200">
                <a:solidFill>
                  <a:prstClr val="black"/>
                </a:solidFill>
                <a:latin typeface="Arial" charset="0"/>
                <a:ea typeface="+mn-ea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l-GR" sz="1200" kern="1200" dirty="0">
              <a:solidFill>
                <a:prstClr val="black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l-G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l-GR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l-GR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52400" y="152400"/>
            <a:ext cx="8763000" cy="5943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28600" y="6172200"/>
            <a:ext cx="4343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l-GR"/>
          </a:p>
          <a:p>
            <a:r>
              <a:rPr lang="en-US" altLang="el-GR"/>
              <a:t>Oxford University Publishing</a:t>
            </a:r>
          </a:p>
          <a:p>
            <a:r>
              <a:rPr lang="en-US" altLang="el-GR"/>
              <a:t>Microelectronic Circuits by Adel S. Sedra and Kenneth C. Smith (0195323033)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663ADAA-1D59-45F1-9DC5-C36E84C1AC75}" type="slidenum">
              <a:rPr lang="en-US" altLang="el-GR"/>
              <a:pPr/>
              <a:t>‹#›</a:t>
            </a:fld>
            <a:endParaRPr lang="en-US" altLang="el-GR"/>
          </a:p>
        </p:txBody>
      </p:sp>
    </p:spTree>
    <p:extLst>
      <p:ext uri="{BB962C8B-B14F-4D97-AF65-F5344CB8AC3E}">
        <p14:creationId xmlns:p14="http://schemas.microsoft.com/office/powerpoint/2010/main" val="302164086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3657600" cy="1295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2057400"/>
            <a:ext cx="4305300" cy="4038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2057400"/>
            <a:ext cx="4305300" cy="4038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28600" y="6172200"/>
            <a:ext cx="4343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l-GR"/>
          </a:p>
          <a:p>
            <a:r>
              <a:rPr lang="en-US" altLang="el-GR"/>
              <a:t>Oxford University Publishing</a:t>
            </a:r>
          </a:p>
          <a:p>
            <a:r>
              <a:rPr lang="en-US" altLang="el-GR"/>
              <a:t>Microelectronic Circuits by Adel S. Sedra and Kenneth C. Smith (0195323033)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22910B6-B5BA-440A-81BA-01F60E53B2E7}" type="slidenum">
              <a:rPr lang="en-US" altLang="el-GR"/>
              <a:pPr/>
              <a:t>‹#›</a:t>
            </a:fld>
            <a:endParaRPr lang="en-US" altLang="el-GR"/>
          </a:p>
        </p:txBody>
      </p:sp>
    </p:spTree>
    <p:extLst>
      <p:ext uri="{BB962C8B-B14F-4D97-AF65-F5344CB8AC3E}">
        <p14:creationId xmlns:p14="http://schemas.microsoft.com/office/powerpoint/2010/main" val="2080291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975" name="Group 7"/>
          <p:cNvGrpSpPr>
            <a:grpSpLocks/>
          </p:cNvGrpSpPr>
          <p:nvPr userDrawn="1"/>
        </p:nvGrpSpPr>
        <p:grpSpPr bwMode="auto">
          <a:xfrm>
            <a:off x="82550" y="-30163"/>
            <a:ext cx="9009063" cy="1052513"/>
            <a:chOff x="0" y="1536"/>
            <a:chExt cx="5675" cy="663"/>
          </a:xfrm>
        </p:grpSpPr>
        <p:grpSp>
          <p:nvGrpSpPr>
            <p:cNvPr id="83976" name="Group 8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83977" name="Rectangle 9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83978" name="Rectangle 10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l-GR"/>
              </a:p>
            </p:txBody>
          </p:sp>
        </p:grpSp>
        <p:grpSp>
          <p:nvGrpSpPr>
            <p:cNvPr id="83979" name="Group 11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83980" name="Rectangle 12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83981" name="Rectangle 13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l-GR"/>
              </a:p>
            </p:txBody>
          </p:sp>
        </p:grpSp>
        <p:sp>
          <p:nvSpPr>
            <p:cNvPr id="83982" name="Rectangle 14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83983" name="Rectangle 15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83984" name="Rectangle 16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l-GR"/>
            </a:p>
          </p:txBody>
        </p:sp>
      </p:grpSp>
      <p:sp>
        <p:nvSpPr>
          <p:cNvPr id="83985" name="Rectangle 17"/>
          <p:cNvSpPr>
            <a:spLocks noChangeArrowheads="1"/>
          </p:cNvSpPr>
          <p:nvPr userDrawn="1"/>
        </p:nvSpPr>
        <p:spPr bwMode="auto">
          <a:xfrm>
            <a:off x="8316913" y="0"/>
            <a:ext cx="839787" cy="6864350"/>
          </a:xfrm>
          <a:prstGeom prst="rect">
            <a:avLst/>
          </a:prstGeom>
          <a:gradFill rotWithShape="1">
            <a:gsLst>
              <a:gs pos="0">
                <a:srgbClr val="003399">
                  <a:alpha val="25999"/>
                </a:srgbClr>
              </a:gs>
              <a:gs pos="100000">
                <a:schemeClr val="folHlink">
                  <a:alpha val="60001"/>
                </a:scheme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l-GR"/>
          </a:p>
        </p:txBody>
      </p:sp>
      <p:pic>
        <p:nvPicPr>
          <p:cNvPr id="83986" name="Picture 18" descr="AUTH_Logo_Picture_Black&amp;Whit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388350" y="5932488"/>
            <a:ext cx="742950" cy="742950"/>
          </a:xfrm>
          <a:prstGeom prst="rect">
            <a:avLst/>
          </a:prstGeom>
          <a:noFill/>
        </p:spPr>
      </p:pic>
      <p:pic>
        <p:nvPicPr>
          <p:cNvPr id="83987" name="Picture 19" descr="Optical Fibers Logo v2"/>
          <p:cNvPicPr>
            <a:picLocks noChangeAspect="1" noChangeArrowheads="1"/>
          </p:cNvPicPr>
          <p:nvPr userDrawn="1"/>
        </p:nvPicPr>
        <p:blipFill>
          <a:blip r:embed="rId14" cstate="print">
            <a:lum bright="42000"/>
          </a:blip>
          <a:srcRect l="17235" t="11794" r="18011" b="9085"/>
          <a:stretch>
            <a:fillRect/>
          </a:stretch>
        </p:blipFill>
        <p:spPr bwMode="auto">
          <a:xfrm>
            <a:off x="8316913" y="19050"/>
            <a:ext cx="806450" cy="1393825"/>
          </a:xfrm>
          <a:prstGeom prst="rect">
            <a:avLst/>
          </a:prstGeom>
          <a:noFill/>
        </p:spPr>
      </p:pic>
      <p:sp>
        <p:nvSpPr>
          <p:cNvPr id="83988" name="Text Box 20"/>
          <p:cNvSpPr txBox="1">
            <a:spLocks noChangeArrowheads="1"/>
          </p:cNvSpPr>
          <p:nvPr userDrawn="1"/>
        </p:nvSpPr>
        <p:spPr bwMode="auto">
          <a:xfrm>
            <a:off x="8505825" y="6623050"/>
            <a:ext cx="625475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l-GR" sz="900" b="1">
                <a:latin typeface="Comic Sans MS" pitchFamily="66" charset="0"/>
              </a:rPr>
              <a:t>Α.Π.Θ.</a:t>
            </a:r>
            <a:endParaRPr lang="en-GB" sz="900" b="1">
              <a:latin typeface="Comic Sans MS" pitchFamily="6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6" name="Rectangle 16"/>
          <p:cNvSpPr>
            <a:spLocks noChangeArrowheads="1"/>
          </p:cNvSpPr>
          <p:nvPr userDrawn="1"/>
        </p:nvSpPr>
        <p:spPr bwMode="auto">
          <a:xfrm flipV="1">
            <a:off x="187325" y="349250"/>
            <a:ext cx="8693150" cy="36513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l-GR"/>
          </a:p>
        </p:txBody>
      </p:sp>
      <p:sp>
        <p:nvSpPr>
          <p:cNvPr id="102417" name="Rectangle 17"/>
          <p:cNvSpPr>
            <a:spLocks noChangeArrowheads="1"/>
          </p:cNvSpPr>
          <p:nvPr userDrawn="1"/>
        </p:nvSpPr>
        <p:spPr bwMode="auto">
          <a:xfrm>
            <a:off x="8307388" y="-12700"/>
            <a:ext cx="839787" cy="6864350"/>
          </a:xfrm>
          <a:prstGeom prst="rect">
            <a:avLst/>
          </a:prstGeom>
          <a:gradFill rotWithShape="1">
            <a:gsLst>
              <a:gs pos="0">
                <a:srgbClr val="003399">
                  <a:alpha val="25999"/>
                </a:srgbClr>
              </a:gs>
              <a:gs pos="100000">
                <a:schemeClr val="folHlink">
                  <a:alpha val="60001"/>
                </a:scheme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l-GR"/>
          </a:p>
        </p:txBody>
      </p:sp>
      <p:pic>
        <p:nvPicPr>
          <p:cNvPr id="102418" name="Picture 18" descr="AUTH_Logo_Picture_Black&amp;Whit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378825" y="5919788"/>
            <a:ext cx="742950" cy="742950"/>
          </a:xfrm>
          <a:prstGeom prst="rect">
            <a:avLst/>
          </a:prstGeom>
          <a:noFill/>
        </p:spPr>
      </p:pic>
      <p:pic>
        <p:nvPicPr>
          <p:cNvPr id="102419" name="Picture 19" descr="Optical Fibers Logo v2"/>
          <p:cNvPicPr>
            <a:picLocks noChangeAspect="1" noChangeArrowheads="1"/>
          </p:cNvPicPr>
          <p:nvPr userDrawn="1"/>
        </p:nvPicPr>
        <p:blipFill>
          <a:blip r:embed="rId14" cstate="print">
            <a:lum bright="42000"/>
          </a:blip>
          <a:srcRect l="17235" t="11794" r="18011" b="9085"/>
          <a:stretch>
            <a:fillRect/>
          </a:stretch>
        </p:blipFill>
        <p:spPr bwMode="auto">
          <a:xfrm>
            <a:off x="8307388" y="6350"/>
            <a:ext cx="806450" cy="1393825"/>
          </a:xfrm>
          <a:prstGeom prst="rect">
            <a:avLst/>
          </a:prstGeom>
          <a:noFill/>
        </p:spPr>
      </p:pic>
      <p:grpSp>
        <p:nvGrpSpPr>
          <p:cNvPr id="102433" name="Group 33"/>
          <p:cNvGrpSpPr>
            <a:grpSpLocks/>
          </p:cNvGrpSpPr>
          <p:nvPr userDrawn="1"/>
        </p:nvGrpSpPr>
        <p:grpSpPr bwMode="auto">
          <a:xfrm>
            <a:off x="90488" y="23813"/>
            <a:ext cx="649287" cy="528637"/>
            <a:chOff x="57" y="15"/>
            <a:chExt cx="409" cy="333"/>
          </a:xfrm>
        </p:grpSpPr>
        <p:grpSp>
          <p:nvGrpSpPr>
            <p:cNvPr id="102422" name="Group 22"/>
            <p:cNvGrpSpPr>
              <a:grpSpLocks/>
            </p:cNvGrpSpPr>
            <p:nvPr userDrawn="1"/>
          </p:nvGrpSpPr>
          <p:grpSpPr bwMode="auto">
            <a:xfrm>
              <a:off x="160" y="15"/>
              <a:ext cx="252" cy="176"/>
              <a:chOff x="720" y="336"/>
              <a:chExt cx="624" cy="432"/>
            </a:xfrm>
          </p:grpSpPr>
          <p:sp>
            <p:nvSpPr>
              <p:cNvPr id="102423" name="Rectangle 23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102424" name="Rectangle 24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l-GR"/>
              </a:p>
            </p:txBody>
          </p:sp>
        </p:grpSp>
        <p:sp>
          <p:nvSpPr>
            <p:cNvPr id="102426" name="Rectangle 26"/>
            <p:cNvSpPr>
              <a:spLocks noChangeArrowheads="1"/>
            </p:cNvSpPr>
            <p:nvPr userDrawn="1"/>
          </p:nvSpPr>
          <p:spPr bwMode="auto">
            <a:xfrm>
              <a:off x="204" y="172"/>
              <a:ext cx="150" cy="17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02427" name="Rectangle 27"/>
            <p:cNvSpPr>
              <a:spLocks noChangeArrowheads="1"/>
            </p:cNvSpPr>
            <p:nvPr userDrawn="1"/>
          </p:nvSpPr>
          <p:spPr bwMode="auto">
            <a:xfrm>
              <a:off x="335" y="172"/>
              <a:ext cx="131" cy="176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02428" name="Rectangle 28"/>
            <p:cNvSpPr>
              <a:spLocks noChangeArrowheads="1"/>
            </p:cNvSpPr>
            <p:nvPr userDrawn="1"/>
          </p:nvSpPr>
          <p:spPr bwMode="auto">
            <a:xfrm>
              <a:off x="57" y="145"/>
              <a:ext cx="199" cy="15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l-GR"/>
            </a:p>
          </p:txBody>
        </p:sp>
      </p:grpSp>
      <p:sp>
        <p:nvSpPr>
          <p:cNvPr id="102432" name="Text Box 32"/>
          <p:cNvSpPr txBox="1">
            <a:spLocks noChangeArrowheads="1"/>
          </p:cNvSpPr>
          <p:nvPr userDrawn="1"/>
        </p:nvSpPr>
        <p:spPr bwMode="auto">
          <a:xfrm>
            <a:off x="8493125" y="6623050"/>
            <a:ext cx="638175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l-GR" sz="1000" b="1"/>
              <a:t>Α.Π.Θ.</a:t>
            </a:r>
            <a:endParaRPr lang="en-GB" sz="1000" b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22" name="Rectangle 26"/>
          <p:cNvSpPr>
            <a:spLocks noChangeArrowheads="1"/>
          </p:cNvSpPr>
          <p:nvPr userDrawn="1"/>
        </p:nvSpPr>
        <p:spPr bwMode="auto">
          <a:xfrm flipV="1">
            <a:off x="285750" y="641350"/>
            <a:ext cx="4376738" cy="28575"/>
          </a:xfrm>
          <a:prstGeom prst="rect">
            <a:avLst/>
          </a:prstGeom>
          <a:gradFill rotWithShape="0">
            <a:gsLst>
              <a:gs pos="0">
                <a:srgbClr val="006600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l-GR"/>
          </a:p>
        </p:txBody>
      </p:sp>
      <p:sp>
        <p:nvSpPr>
          <p:cNvPr id="106504" name="Rectangle 8"/>
          <p:cNvSpPr>
            <a:spLocks noChangeArrowheads="1"/>
          </p:cNvSpPr>
          <p:nvPr userDrawn="1"/>
        </p:nvSpPr>
        <p:spPr bwMode="auto">
          <a:xfrm>
            <a:off x="8345488" y="-12700"/>
            <a:ext cx="803275" cy="6864350"/>
          </a:xfrm>
          <a:prstGeom prst="rect">
            <a:avLst/>
          </a:prstGeom>
          <a:gradFill rotWithShape="1">
            <a:gsLst>
              <a:gs pos="0">
                <a:srgbClr val="003399">
                  <a:alpha val="25999"/>
                </a:srgbClr>
              </a:gs>
              <a:gs pos="100000">
                <a:schemeClr val="folHlink">
                  <a:alpha val="60001"/>
                </a:scheme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l-GR"/>
          </a:p>
        </p:txBody>
      </p:sp>
      <p:pic>
        <p:nvPicPr>
          <p:cNvPr id="106505" name="Picture 9" descr="AUTH_Logo_Picture_Black&amp;Whit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391525" y="5945188"/>
            <a:ext cx="669925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6506" name="Picture 10" descr="Optical Fibers Logo v2"/>
          <p:cNvPicPr>
            <a:picLocks noChangeAspect="1" noChangeArrowheads="1"/>
          </p:cNvPicPr>
          <p:nvPr userDrawn="1"/>
        </p:nvPicPr>
        <p:blipFill>
          <a:blip r:embed="rId14" cstate="print">
            <a:lum bright="42000"/>
          </a:blip>
          <a:srcRect l="17162" t="11734" r="17934" b="9142"/>
          <a:stretch>
            <a:fillRect/>
          </a:stretch>
        </p:blipFill>
        <p:spPr bwMode="auto">
          <a:xfrm>
            <a:off x="8356600" y="4763"/>
            <a:ext cx="792163" cy="1363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513" name="Text Box 17"/>
          <p:cNvSpPr txBox="1">
            <a:spLocks noChangeArrowheads="1"/>
          </p:cNvSpPr>
          <p:nvPr userDrawn="1"/>
        </p:nvSpPr>
        <p:spPr bwMode="auto">
          <a:xfrm>
            <a:off x="8455025" y="6572250"/>
            <a:ext cx="638175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l-GR" sz="1000" b="1"/>
              <a:t>Α.Π.Θ.</a:t>
            </a:r>
            <a:endParaRPr lang="en-GB" sz="1000" b="1"/>
          </a:p>
        </p:txBody>
      </p:sp>
      <p:grpSp>
        <p:nvGrpSpPr>
          <p:cNvPr id="106514" name="Group 18"/>
          <p:cNvGrpSpPr>
            <a:grpSpLocks noChangeAspect="1"/>
          </p:cNvGrpSpPr>
          <p:nvPr userDrawn="1"/>
        </p:nvGrpSpPr>
        <p:grpSpPr bwMode="auto">
          <a:xfrm>
            <a:off x="127000" y="519113"/>
            <a:ext cx="233363" cy="190500"/>
            <a:chOff x="57" y="15"/>
            <a:chExt cx="409" cy="333"/>
          </a:xfrm>
        </p:grpSpPr>
        <p:grpSp>
          <p:nvGrpSpPr>
            <p:cNvPr id="106515" name="Group 19"/>
            <p:cNvGrpSpPr>
              <a:grpSpLocks noChangeAspect="1"/>
            </p:cNvGrpSpPr>
            <p:nvPr userDrawn="1"/>
          </p:nvGrpSpPr>
          <p:grpSpPr bwMode="auto">
            <a:xfrm>
              <a:off x="160" y="15"/>
              <a:ext cx="252" cy="176"/>
              <a:chOff x="720" y="336"/>
              <a:chExt cx="624" cy="432"/>
            </a:xfrm>
          </p:grpSpPr>
          <p:sp>
            <p:nvSpPr>
              <p:cNvPr id="106516" name="Rectangle 20"/>
              <p:cNvSpPr>
                <a:spLocks noChangeAspect="1"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106517" name="Rectangle 21"/>
              <p:cNvSpPr>
                <a:spLocks noChangeAspect="1"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l-GR"/>
              </a:p>
            </p:txBody>
          </p:sp>
        </p:grpSp>
        <p:sp>
          <p:nvSpPr>
            <p:cNvPr id="106518" name="Rectangle 22"/>
            <p:cNvSpPr>
              <a:spLocks noChangeAspect="1" noChangeArrowheads="1"/>
            </p:cNvSpPr>
            <p:nvPr userDrawn="1"/>
          </p:nvSpPr>
          <p:spPr bwMode="auto">
            <a:xfrm>
              <a:off x="204" y="172"/>
              <a:ext cx="150" cy="17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06519" name="Rectangle 23"/>
            <p:cNvSpPr>
              <a:spLocks noChangeAspect="1" noChangeArrowheads="1"/>
            </p:cNvSpPr>
            <p:nvPr userDrawn="1"/>
          </p:nvSpPr>
          <p:spPr bwMode="auto">
            <a:xfrm>
              <a:off x="335" y="172"/>
              <a:ext cx="131" cy="176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06520" name="Rectangle 24"/>
            <p:cNvSpPr>
              <a:spLocks noChangeAspect="1" noChangeArrowheads="1"/>
            </p:cNvSpPr>
            <p:nvPr userDrawn="1"/>
          </p:nvSpPr>
          <p:spPr bwMode="auto">
            <a:xfrm>
              <a:off x="57" y="145"/>
              <a:ext cx="199" cy="15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l-GR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22" name="Rectangle 26"/>
          <p:cNvSpPr>
            <a:spLocks noChangeArrowheads="1"/>
          </p:cNvSpPr>
          <p:nvPr userDrawn="1"/>
        </p:nvSpPr>
        <p:spPr bwMode="auto">
          <a:xfrm flipV="1">
            <a:off x="285750" y="641350"/>
            <a:ext cx="4376738" cy="28575"/>
          </a:xfrm>
          <a:prstGeom prst="rect">
            <a:avLst/>
          </a:prstGeom>
          <a:gradFill rotWithShape="0">
            <a:gsLst>
              <a:gs pos="0">
                <a:srgbClr val="006600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l-GR" kern="1200">
              <a:solidFill>
                <a:srgbClr val="000000"/>
              </a:solidFill>
              <a:latin typeface="Arial" charset="0"/>
              <a:ea typeface="+mn-ea"/>
              <a:cs typeface="Arial"/>
            </a:endParaRPr>
          </a:p>
        </p:txBody>
      </p:sp>
      <p:sp>
        <p:nvSpPr>
          <p:cNvPr id="106504" name="Rectangle 8"/>
          <p:cNvSpPr>
            <a:spLocks noChangeArrowheads="1"/>
          </p:cNvSpPr>
          <p:nvPr userDrawn="1"/>
        </p:nvSpPr>
        <p:spPr bwMode="auto">
          <a:xfrm>
            <a:off x="8345488" y="-12700"/>
            <a:ext cx="803275" cy="6864350"/>
          </a:xfrm>
          <a:prstGeom prst="rect">
            <a:avLst/>
          </a:prstGeom>
          <a:gradFill rotWithShape="1">
            <a:gsLst>
              <a:gs pos="0">
                <a:srgbClr val="003399">
                  <a:alpha val="25999"/>
                </a:srgbClr>
              </a:gs>
              <a:gs pos="100000">
                <a:schemeClr val="folHlink">
                  <a:alpha val="60001"/>
                </a:scheme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l-GR" kern="1200">
              <a:solidFill>
                <a:srgbClr val="000000"/>
              </a:solidFill>
              <a:latin typeface="Arial" charset="0"/>
              <a:ea typeface="+mn-ea"/>
              <a:cs typeface="Arial"/>
            </a:endParaRPr>
          </a:p>
        </p:txBody>
      </p:sp>
      <p:pic>
        <p:nvPicPr>
          <p:cNvPr id="106505" name="Picture 9" descr="AUTH_Logo_Picture_Black&amp;White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391525" y="5945188"/>
            <a:ext cx="669925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6506" name="Picture 10" descr="Optical Fibers Logo v2"/>
          <p:cNvPicPr>
            <a:picLocks noChangeAspect="1" noChangeArrowheads="1"/>
          </p:cNvPicPr>
          <p:nvPr userDrawn="1"/>
        </p:nvPicPr>
        <p:blipFill>
          <a:blip r:embed="rId16" cstate="print">
            <a:lum bright="42000"/>
          </a:blip>
          <a:srcRect l="17162" t="11734" r="17934" b="9142"/>
          <a:stretch>
            <a:fillRect/>
          </a:stretch>
        </p:blipFill>
        <p:spPr bwMode="auto">
          <a:xfrm>
            <a:off x="8356600" y="4763"/>
            <a:ext cx="792163" cy="1363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513" name="Text Box 17"/>
          <p:cNvSpPr txBox="1">
            <a:spLocks noChangeArrowheads="1"/>
          </p:cNvSpPr>
          <p:nvPr userDrawn="1"/>
        </p:nvSpPr>
        <p:spPr bwMode="auto">
          <a:xfrm>
            <a:off x="8455025" y="6572250"/>
            <a:ext cx="638175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l-GR" sz="1000" b="1" kern="1200">
                <a:solidFill>
                  <a:srgbClr val="000000"/>
                </a:solidFill>
                <a:latin typeface="Arial" charset="0"/>
                <a:ea typeface="+mn-ea"/>
                <a:cs typeface="Arial"/>
              </a:rPr>
              <a:t>Α.Π.Θ.</a:t>
            </a:r>
            <a:endParaRPr lang="en-GB" sz="1000" b="1" kern="1200">
              <a:solidFill>
                <a:srgbClr val="000000"/>
              </a:solidFill>
              <a:latin typeface="Arial" charset="0"/>
              <a:ea typeface="+mn-ea"/>
              <a:cs typeface="Arial"/>
            </a:endParaRPr>
          </a:p>
        </p:txBody>
      </p:sp>
      <p:grpSp>
        <p:nvGrpSpPr>
          <p:cNvPr id="2" name="Group 18"/>
          <p:cNvGrpSpPr>
            <a:grpSpLocks noChangeAspect="1"/>
          </p:cNvGrpSpPr>
          <p:nvPr userDrawn="1"/>
        </p:nvGrpSpPr>
        <p:grpSpPr bwMode="auto">
          <a:xfrm>
            <a:off x="127000" y="519113"/>
            <a:ext cx="233363" cy="190500"/>
            <a:chOff x="57" y="15"/>
            <a:chExt cx="409" cy="333"/>
          </a:xfrm>
        </p:grpSpPr>
        <p:grpSp>
          <p:nvGrpSpPr>
            <p:cNvPr id="3" name="Group 19"/>
            <p:cNvGrpSpPr>
              <a:grpSpLocks noChangeAspect="1"/>
            </p:cNvGrpSpPr>
            <p:nvPr userDrawn="1"/>
          </p:nvGrpSpPr>
          <p:grpSpPr bwMode="auto">
            <a:xfrm>
              <a:off x="160" y="15"/>
              <a:ext cx="252" cy="176"/>
              <a:chOff x="720" y="336"/>
              <a:chExt cx="624" cy="432"/>
            </a:xfrm>
          </p:grpSpPr>
          <p:sp>
            <p:nvSpPr>
              <p:cNvPr id="106516" name="Rectangle 20"/>
              <p:cNvSpPr>
                <a:spLocks noChangeAspect="1"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l-GR" kern="1200">
                  <a:solidFill>
                    <a:srgbClr val="000000"/>
                  </a:solidFill>
                  <a:latin typeface="Arial" charset="0"/>
                  <a:ea typeface="+mn-ea"/>
                  <a:cs typeface="Arial"/>
                </a:endParaRPr>
              </a:p>
            </p:txBody>
          </p:sp>
          <p:sp>
            <p:nvSpPr>
              <p:cNvPr id="106517" name="Rectangle 21"/>
              <p:cNvSpPr>
                <a:spLocks noChangeAspect="1"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l-GR" kern="1200">
                  <a:solidFill>
                    <a:srgbClr val="000000"/>
                  </a:solidFill>
                  <a:latin typeface="Arial" charset="0"/>
                  <a:ea typeface="+mn-ea"/>
                  <a:cs typeface="Arial"/>
                </a:endParaRPr>
              </a:p>
            </p:txBody>
          </p:sp>
        </p:grpSp>
        <p:sp>
          <p:nvSpPr>
            <p:cNvPr id="106518" name="Rectangle 22"/>
            <p:cNvSpPr>
              <a:spLocks noChangeAspect="1" noChangeArrowheads="1"/>
            </p:cNvSpPr>
            <p:nvPr userDrawn="1"/>
          </p:nvSpPr>
          <p:spPr bwMode="auto">
            <a:xfrm>
              <a:off x="204" y="172"/>
              <a:ext cx="150" cy="17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el-GR" kern="1200">
                <a:solidFill>
                  <a:srgbClr val="000000"/>
                </a:solidFill>
                <a:latin typeface="Arial" charset="0"/>
                <a:ea typeface="+mn-ea"/>
                <a:cs typeface="Arial"/>
              </a:endParaRPr>
            </a:p>
          </p:txBody>
        </p:sp>
        <p:sp>
          <p:nvSpPr>
            <p:cNvPr id="106519" name="Rectangle 23"/>
            <p:cNvSpPr>
              <a:spLocks noChangeAspect="1" noChangeArrowheads="1"/>
            </p:cNvSpPr>
            <p:nvPr userDrawn="1"/>
          </p:nvSpPr>
          <p:spPr bwMode="auto">
            <a:xfrm>
              <a:off x="335" y="172"/>
              <a:ext cx="131" cy="176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el-GR" kern="1200">
                <a:solidFill>
                  <a:srgbClr val="000000"/>
                </a:solidFill>
                <a:latin typeface="Arial" charset="0"/>
                <a:ea typeface="+mn-ea"/>
                <a:cs typeface="Arial"/>
              </a:endParaRPr>
            </a:p>
          </p:txBody>
        </p:sp>
        <p:sp>
          <p:nvSpPr>
            <p:cNvPr id="106520" name="Rectangle 24"/>
            <p:cNvSpPr>
              <a:spLocks noChangeAspect="1" noChangeArrowheads="1"/>
            </p:cNvSpPr>
            <p:nvPr userDrawn="1"/>
          </p:nvSpPr>
          <p:spPr bwMode="auto">
            <a:xfrm>
              <a:off x="57" y="145"/>
              <a:ext cx="199" cy="15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el-GR" kern="1200">
                <a:solidFill>
                  <a:srgbClr val="000000"/>
                </a:solidFill>
                <a:latin typeface="Arial" charset="0"/>
                <a:ea typeface="+mn-ea"/>
                <a:cs typeface="Aria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jpeg"/><Relationship Id="rId4" Type="http://schemas.openxmlformats.org/officeDocument/2006/relationships/image" Target="../media/image7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5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9"/>
          <p:cNvSpPr txBox="1">
            <a:spLocks noChangeArrowheads="1"/>
          </p:cNvSpPr>
          <p:nvPr/>
        </p:nvSpPr>
        <p:spPr bwMode="auto">
          <a:xfrm>
            <a:off x="179512" y="1628800"/>
            <a:ext cx="8497763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5400" dirty="0" smtClean="0">
                <a:solidFill>
                  <a:srgbClr val="00801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Bipolar Junction Transistor (BJT)</a:t>
            </a:r>
          </a:p>
          <a:p>
            <a:pPr eaLnBrk="0" hangingPunct="0">
              <a:spcBef>
                <a:spcPts val="1200"/>
              </a:spcBef>
            </a:pPr>
            <a:r>
              <a:rPr lang="el-GR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	</a:t>
            </a:r>
            <a:r>
              <a:rPr 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- </a:t>
            </a:r>
            <a:r>
              <a:rPr lang="el-GR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Διπολικό τρανζίστορ επαφής</a:t>
            </a:r>
            <a:endParaRPr lang="el-GR" sz="3600" dirty="0"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sp>
        <p:nvSpPr>
          <p:cNvPr id="3" name="Text Box 49"/>
          <p:cNvSpPr txBox="1">
            <a:spLocks noChangeArrowheads="1"/>
          </p:cNvSpPr>
          <p:nvPr/>
        </p:nvSpPr>
        <p:spPr bwMode="auto">
          <a:xfrm>
            <a:off x="1116013" y="76200"/>
            <a:ext cx="4895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l-GR">
                <a:latin typeface="Comic Sans MS" pitchFamily="66" charset="0"/>
              </a:rPr>
              <a:t>Αριστοτέλειο Πανεπιστήμιο Θεσσαλονίκης</a:t>
            </a:r>
          </a:p>
        </p:txBody>
      </p:sp>
      <p:sp>
        <p:nvSpPr>
          <p:cNvPr id="4" name="Text Box 49"/>
          <p:cNvSpPr txBox="1">
            <a:spLocks noChangeArrowheads="1"/>
          </p:cNvSpPr>
          <p:nvPr/>
        </p:nvSpPr>
        <p:spPr bwMode="auto">
          <a:xfrm>
            <a:off x="1116013" y="381000"/>
            <a:ext cx="4464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l-GR">
                <a:latin typeface="Comic Sans MS" pitchFamily="66" charset="0"/>
              </a:rPr>
              <a:t>Τμήμα Πληροφορικής</a:t>
            </a:r>
          </a:p>
        </p:txBody>
      </p:sp>
      <p:sp>
        <p:nvSpPr>
          <p:cNvPr id="5" name="Text Box 49"/>
          <p:cNvSpPr txBox="1">
            <a:spLocks noChangeArrowheads="1"/>
          </p:cNvSpPr>
          <p:nvPr/>
        </p:nvSpPr>
        <p:spPr bwMode="auto">
          <a:xfrm>
            <a:off x="3923928" y="5046739"/>
            <a:ext cx="5184973" cy="176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Aft>
                <a:spcPct val="30000"/>
              </a:spcAft>
            </a:pPr>
            <a:r>
              <a:rPr lang="en-US" sz="3200" dirty="0" smtClean="0">
                <a:latin typeface="Comic Sans MS" pitchFamily="66" charset="0"/>
              </a:rPr>
              <a:t>3</a:t>
            </a:r>
            <a:r>
              <a:rPr lang="el-GR" sz="3200" baseline="30000" dirty="0" smtClean="0">
                <a:latin typeface="Comic Sans MS" pitchFamily="66" charset="0"/>
              </a:rPr>
              <a:t>ο</a:t>
            </a:r>
            <a:r>
              <a:rPr lang="el-GR" sz="3200" dirty="0" smtClean="0">
                <a:latin typeface="Comic Sans MS" pitchFamily="66" charset="0"/>
              </a:rPr>
              <a:t> </a:t>
            </a:r>
            <a:r>
              <a:rPr lang="el-GR" sz="3200" dirty="0">
                <a:latin typeface="Comic Sans MS" pitchFamily="66" charset="0"/>
              </a:rPr>
              <a:t>εξάμηνο</a:t>
            </a:r>
            <a:endParaRPr lang="en-US" sz="3200" dirty="0">
              <a:latin typeface="Comic Sans MS" pitchFamily="66" charset="0"/>
            </a:endParaRPr>
          </a:p>
          <a:p>
            <a:pPr eaLnBrk="0" hangingPunct="0">
              <a:spcAft>
                <a:spcPct val="10000"/>
              </a:spcAft>
            </a:pPr>
            <a:r>
              <a:rPr lang="el-GR" sz="3200" dirty="0" smtClean="0">
                <a:latin typeface="Comic Sans MS" pitchFamily="66" charset="0"/>
              </a:rPr>
              <a:t>Μάθημα: Ηλεκτρονική </a:t>
            </a:r>
            <a:endParaRPr lang="el-GR" sz="3200" dirty="0">
              <a:latin typeface="Comic Sans MS" pitchFamily="66" charset="0"/>
            </a:endParaRPr>
          </a:p>
          <a:p>
            <a:pPr eaLnBrk="0" hangingPunct="0">
              <a:spcAft>
                <a:spcPct val="30000"/>
              </a:spcAft>
            </a:pPr>
            <a:endParaRPr lang="el-GR" sz="3200" dirty="0">
              <a:latin typeface="Comic Sans MS" pitchFamily="66" charset="0"/>
            </a:endParaRPr>
          </a:p>
        </p:txBody>
      </p:sp>
      <p:sp>
        <p:nvSpPr>
          <p:cNvPr id="6" name="Text Box 49"/>
          <p:cNvSpPr txBox="1">
            <a:spLocks noChangeArrowheads="1"/>
          </p:cNvSpPr>
          <p:nvPr/>
        </p:nvSpPr>
        <p:spPr bwMode="auto">
          <a:xfrm>
            <a:off x="107950" y="6405563"/>
            <a:ext cx="18732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Aft>
                <a:spcPct val="30000"/>
              </a:spcAft>
            </a:pPr>
            <a:r>
              <a:rPr lang="el-GR" sz="1600">
                <a:latin typeface="Comic Sans MS" pitchFamily="66" charset="0"/>
              </a:rPr>
              <a:t>(2007) Ν. Πλέρος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5636" name="Line 4"/>
          <p:cNvSpPr>
            <a:spLocks noChangeShapeType="1"/>
          </p:cNvSpPr>
          <p:nvPr/>
        </p:nvSpPr>
        <p:spPr bwMode="auto">
          <a:xfrm>
            <a:off x="1524000" y="4343400"/>
            <a:ext cx="6019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endParaRPr lang="el-GR" sz="16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45637" name="Oval 5"/>
          <p:cNvSpPr>
            <a:spLocks noChangeArrowheads="1"/>
          </p:cNvSpPr>
          <p:nvPr/>
        </p:nvSpPr>
        <p:spPr bwMode="auto">
          <a:xfrm>
            <a:off x="7467600" y="4267200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endParaRPr lang="el-GR" sz="16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45638" name="Rectangle 6"/>
          <p:cNvSpPr>
            <a:spLocks noChangeArrowheads="1"/>
          </p:cNvSpPr>
          <p:nvPr/>
        </p:nvSpPr>
        <p:spPr bwMode="auto">
          <a:xfrm>
            <a:off x="2362200" y="3352800"/>
            <a:ext cx="2133600" cy="1905000"/>
          </a:xfrm>
          <a:prstGeom prst="rect">
            <a:avLst/>
          </a:prstGeom>
          <a:solidFill>
            <a:srgbClr val="99CCFF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endParaRPr lang="el-GR" sz="16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45639" name="Rectangle 7"/>
          <p:cNvSpPr>
            <a:spLocks noChangeArrowheads="1"/>
          </p:cNvSpPr>
          <p:nvPr/>
        </p:nvSpPr>
        <p:spPr bwMode="auto">
          <a:xfrm>
            <a:off x="4495800" y="3352800"/>
            <a:ext cx="2133600" cy="1905000"/>
          </a:xfrm>
          <a:prstGeom prst="rect">
            <a:avLst/>
          </a:prstGeom>
          <a:solidFill>
            <a:srgbClr val="DDDDDD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endParaRPr lang="el-GR" sz="1600" smtClean="0">
              <a:solidFill>
                <a:srgbClr val="000000"/>
              </a:solidFill>
              <a:latin typeface="Calibri" pitchFamily="34" charset="0"/>
            </a:endParaRPr>
          </a:p>
        </p:txBody>
      </p:sp>
      <p:grpSp>
        <p:nvGrpSpPr>
          <p:cNvPr id="2245640" name="Group 8"/>
          <p:cNvGrpSpPr>
            <a:grpSpLocks/>
          </p:cNvGrpSpPr>
          <p:nvPr/>
        </p:nvGrpSpPr>
        <p:grpSpPr bwMode="auto">
          <a:xfrm>
            <a:off x="2514600" y="3581400"/>
            <a:ext cx="304800" cy="304800"/>
            <a:chOff x="1728" y="2256"/>
            <a:chExt cx="192" cy="192"/>
          </a:xfrm>
        </p:grpSpPr>
        <p:grpSp>
          <p:nvGrpSpPr>
            <p:cNvPr id="2245641" name="Group 9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45642" name="Oval 10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45643" name="Line 11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245644" name="Line 12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45649" name="Group 17"/>
          <p:cNvGrpSpPr>
            <a:grpSpLocks/>
          </p:cNvGrpSpPr>
          <p:nvPr/>
        </p:nvGrpSpPr>
        <p:grpSpPr bwMode="auto">
          <a:xfrm>
            <a:off x="2895600" y="3657600"/>
            <a:ext cx="152400" cy="152400"/>
            <a:chOff x="576" y="2160"/>
            <a:chExt cx="192" cy="192"/>
          </a:xfrm>
        </p:grpSpPr>
        <p:sp>
          <p:nvSpPr>
            <p:cNvPr id="2245650" name="Oval 18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45651" name="Line 19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45652" name="Group 20"/>
          <p:cNvGrpSpPr>
            <a:grpSpLocks/>
          </p:cNvGrpSpPr>
          <p:nvPr/>
        </p:nvGrpSpPr>
        <p:grpSpPr bwMode="auto">
          <a:xfrm>
            <a:off x="3124200" y="3581400"/>
            <a:ext cx="304800" cy="304800"/>
            <a:chOff x="1728" y="2256"/>
            <a:chExt cx="192" cy="192"/>
          </a:xfrm>
        </p:grpSpPr>
        <p:grpSp>
          <p:nvGrpSpPr>
            <p:cNvPr id="2245653" name="Group 21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45654" name="Oval 22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45655" name="Line 23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245656" name="Line 24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45657" name="Group 25"/>
          <p:cNvGrpSpPr>
            <a:grpSpLocks/>
          </p:cNvGrpSpPr>
          <p:nvPr/>
        </p:nvGrpSpPr>
        <p:grpSpPr bwMode="auto">
          <a:xfrm>
            <a:off x="3733800" y="3581400"/>
            <a:ext cx="304800" cy="304800"/>
            <a:chOff x="1728" y="2256"/>
            <a:chExt cx="192" cy="192"/>
          </a:xfrm>
        </p:grpSpPr>
        <p:grpSp>
          <p:nvGrpSpPr>
            <p:cNvPr id="2245658" name="Group 26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45659" name="Oval 27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45660" name="Line 28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245661" name="Line 29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45662" name="Group 30"/>
          <p:cNvGrpSpPr>
            <a:grpSpLocks/>
          </p:cNvGrpSpPr>
          <p:nvPr/>
        </p:nvGrpSpPr>
        <p:grpSpPr bwMode="auto">
          <a:xfrm>
            <a:off x="2819400" y="3962400"/>
            <a:ext cx="304800" cy="304800"/>
            <a:chOff x="1728" y="2256"/>
            <a:chExt cx="192" cy="192"/>
          </a:xfrm>
        </p:grpSpPr>
        <p:grpSp>
          <p:nvGrpSpPr>
            <p:cNvPr id="2245663" name="Group 31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45664" name="Oval 32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45665" name="Line 33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245666" name="Line 34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45667" name="Group 35"/>
          <p:cNvGrpSpPr>
            <a:grpSpLocks/>
          </p:cNvGrpSpPr>
          <p:nvPr/>
        </p:nvGrpSpPr>
        <p:grpSpPr bwMode="auto">
          <a:xfrm>
            <a:off x="3429000" y="3962400"/>
            <a:ext cx="304800" cy="304800"/>
            <a:chOff x="1728" y="2256"/>
            <a:chExt cx="192" cy="192"/>
          </a:xfrm>
        </p:grpSpPr>
        <p:grpSp>
          <p:nvGrpSpPr>
            <p:cNvPr id="2245668" name="Group 36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45669" name="Oval 37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45670" name="Line 38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245671" name="Line 39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45672" name="Group 40"/>
          <p:cNvGrpSpPr>
            <a:grpSpLocks/>
          </p:cNvGrpSpPr>
          <p:nvPr/>
        </p:nvGrpSpPr>
        <p:grpSpPr bwMode="auto">
          <a:xfrm>
            <a:off x="3505200" y="3657600"/>
            <a:ext cx="152400" cy="152400"/>
            <a:chOff x="576" y="2160"/>
            <a:chExt cx="192" cy="192"/>
          </a:xfrm>
        </p:grpSpPr>
        <p:sp>
          <p:nvSpPr>
            <p:cNvPr id="2245673" name="Oval 41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45674" name="Line 42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45675" name="Group 43"/>
          <p:cNvGrpSpPr>
            <a:grpSpLocks/>
          </p:cNvGrpSpPr>
          <p:nvPr/>
        </p:nvGrpSpPr>
        <p:grpSpPr bwMode="auto">
          <a:xfrm>
            <a:off x="4114800" y="3657600"/>
            <a:ext cx="152400" cy="152400"/>
            <a:chOff x="576" y="2160"/>
            <a:chExt cx="192" cy="192"/>
          </a:xfrm>
        </p:grpSpPr>
        <p:sp>
          <p:nvSpPr>
            <p:cNvPr id="2245676" name="Oval 44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45677" name="Line 45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45678" name="Group 46"/>
          <p:cNvGrpSpPr>
            <a:grpSpLocks/>
          </p:cNvGrpSpPr>
          <p:nvPr/>
        </p:nvGrpSpPr>
        <p:grpSpPr bwMode="auto">
          <a:xfrm>
            <a:off x="2590800" y="4038600"/>
            <a:ext cx="152400" cy="152400"/>
            <a:chOff x="576" y="2160"/>
            <a:chExt cx="192" cy="192"/>
          </a:xfrm>
        </p:grpSpPr>
        <p:sp>
          <p:nvSpPr>
            <p:cNvPr id="2245679" name="Oval 47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45680" name="Line 48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45681" name="Group 49"/>
          <p:cNvGrpSpPr>
            <a:grpSpLocks/>
          </p:cNvGrpSpPr>
          <p:nvPr/>
        </p:nvGrpSpPr>
        <p:grpSpPr bwMode="auto">
          <a:xfrm>
            <a:off x="3200400" y="4038600"/>
            <a:ext cx="152400" cy="152400"/>
            <a:chOff x="576" y="2160"/>
            <a:chExt cx="192" cy="192"/>
          </a:xfrm>
        </p:grpSpPr>
        <p:sp>
          <p:nvSpPr>
            <p:cNvPr id="2245682" name="Oval 50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45683" name="Line 51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45684" name="Group 52"/>
          <p:cNvGrpSpPr>
            <a:grpSpLocks/>
          </p:cNvGrpSpPr>
          <p:nvPr/>
        </p:nvGrpSpPr>
        <p:grpSpPr bwMode="auto">
          <a:xfrm>
            <a:off x="3810000" y="4038600"/>
            <a:ext cx="152400" cy="152400"/>
            <a:chOff x="576" y="2160"/>
            <a:chExt cx="192" cy="192"/>
          </a:xfrm>
        </p:grpSpPr>
        <p:sp>
          <p:nvSpPr>
            <p:cNvPr id="2245685" name="Oval 53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45686" name="Line 54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45687" name="Group 55"/>
          <p:cNvGrpSpPr>
            <a:grpSpLocks/>
          </p:cNvGrpSpPr>
          <p:nvPr/>
        </p:nvGrpSpPr>
        <p:grpSpPr bwMode="auto">
          <a:xfrm>
            <a:off x="4038600" y="3962400"/>
            <a:ext cx="304800" cy="304800"/>
            <a:chOff x="1728" y="2256"/>
            <a:chExt cx="192" cy="192"/>
          </a:xfrm>
        </p:grpSpPr>
        <p:grpSp>
          <p:nvGrpSpPr>
            <p:cNvPr id="2245688" name="Group 56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45689" name="Oval 57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45690" name="Line 58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245691" name="Line 59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45692" name="Group 60"/>
          <p:cNvGrpSpPr>
            <a:grpSpLocks/>
          </p:cNvGrpSpPr>
          <p:nvPr/>
        </p:nvGrpSpPr>
        <p:grpSpPr bwMode="auto">
          <a:xfrm>
            <a:off x="2514600" y="4343400"/>
            <a:ext cx="304800" cy="304800"/>
            <a:chOff x="1728" y="2256"/>
            <a:chExt cx="192" cy="192"/>
          </a:xfrm>
        </p:grpSpPr>
        <p:grpSp>
          <p:nvGrpSpPr>
            <p:cNvPr id="2245693" name="Group 61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45694" name="Oval 62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45695" name="Line 63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245696" name="Line 64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45697" name="Group 65"/>
          <p:cNvGrpSpPr>
            <a:grpSpLocks/>
          </p:cNvGrpSpPr>
          <p:nvPr/>
        </p:nvGrpSpPr>
        <p:grpSpPr bwMode="auto">
          <a:xfrm>
            <a:off x="2895600" y="4419600"/>
            <a:ext cx="152400" cy="152400"/>
            <a:chOff x="576" y="2160"/>
            <a:chExt cx="192" cy="192"/>
          </a:xfrm>
        </p:grpSpPr>
        <p:sp>
          <p:nvSpPr>
            <p:cNvPr id="2245698" name="Oval 66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45699" name="Line 67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45700" name="Group 68"/>
          <p:cNvGrpSpPr>
            <a:grpSpLocks/>
          </p:cNvGrpSpPr>
          <p:nvPr/>
        </p:nvGrpSpPr>
        <p:grpSpPr bwMode="auto">
          <a:xfrm>
            <a:off x="3124200" y="4343400"/>
            <a:ext cx="304800" cy="304800"/>
            <a:chOff x="1728" y="2256"/>
            <a:chExt cx="192" cy="192"/>
          </a:xfrm>
        </p:grpSpPr>
        <p:grpSp>
          <p:nvGrpSpPr>
            <p:cNvPr id="2245701" name="Group 69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45702" name="Oval 70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45703" name="Line 71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245704" name="Line 72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45705" name="Group 73"/>
          <p:cNvGrpSpPr>
            <a:grpSpLocks/>
          </p:cNvGrpSpPr>
          <p:nvPr/>
        </p:nvGrpSpPr>
        <p:grpSpPr bwMode="auto">
          <a:xfrm>
            <a:off x="3733800" y="4343400"/>
            <a:ext cx="304800" cy="304800"/>
            <a:chOff x="1728" y="2256"/>
            <a:chExt cx="192" cy="192"/>
          </a:xfrm>
        </p:grpSpPr>
        <p:grpSp>
          <p:nvGrpSpPr>
            <p:cNvPr id="2245706" name="Group 74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45707" name="Oval 75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45708" name="Line 76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245709" name="Line 77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45710" name="Group 78"/>
          <p:cNvGrpSpPr>
            <a:grpSpLocks/>
          </p:cNvGrpSpPr>
          <p:nvPr/>
        </p:nvGrpSpPr>
        <p:grpSpPr bwMode="auto">
          <a:xfrm>
            <a:off x="2819400" y="4724400"/>
            <a:ext cx="304800" cy="304800"/>
            <a:chOff x="1728" y="2256"/>
            <a:chExt cx="192" cy="192"/>
          </a:xfrm>
        </p:grpSpPr>
        <p:grpSp>
          <p:nvGrpSpPr>
            <p:cNvPr id="2245711" name="Group 79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45712" name="Oval 80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45713" name="Line 81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245714" name="Line 82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45715" name="Group 83"/>
          <p:cNvGrpSpPr>
            <a:grpSpLocks/>
          </p:cNvGrpSpPr>
          <p:nvPr/>
        </p:nvGrpSpPr>
        <p:grpSpPr bwMode="auto">
          <a:xfrm>
            <a:off x="3429000" y="4724400"/>
            <a:ext cx="304800" cy="304800"/>
            <a:chOff x="1728" y="2256"/>
            <a:chExt cx="192" cy="192"/>
          </a:xfrm>
        </p:grpSpPr>
        <p:grpSp>
          <p:nvGrpSpPr>
            <p:cNvPr id="2245716" name="Group 84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45717" name="Oval 85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45718" name="Line 86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245719" name="Line 87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45720" name="Group 88"/>
          <p:cNvGrpSpPr>
            <a:grpSpLocks/>
          </p:cNvGrpSpPr>
          <p:nvPr/>
        </p:nvGrpSpPr>
        <p:grpSpPr bwMode="auto">
          <a:xfrm>
            <a:off x="3505200" y="4419600"/>
            <a:ext cx="152400" cy="152400"/>
            <a:chOff x="576" y="2160"/>
            <a:chExt cx="192" cy="192"/>
          </a:xfrm>
        </p:grpSpPr>
        <p:sp>
          <p:nvSpPr>
            <p:cNvPr id="2245721" name="Oval 89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45722" name="Line 90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45723" name="Group 91"/>
          <p:cNvGrpSpPr>
            <a:grpSpLocks/>
          </p:cNvGrpSpPr>
          <p:nvPr/>
        </p:nvGrpSpPr>
        <p:grpSpPr bwMode="auto">
          <a:xfrm>
            <a:off x="4114800" y="4419600"/>
            <a:ext cx="152400" cy="152400"/>
            <a:chOff x="576" y="2160"/>
            <a:chExt cx="192" cy="192"/>
          </a:xfrm>
        </p:grpSpPr>
        <p:sp>
          <p:nvSpPr>
            <p:cNvPr id="2245724" name="Oval 92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45725" name="Line 93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45726" name="Group 94"/>
          <p:cNvGrpSpPr>
            <a:grpSpLocks/>
          </p:cNvGrpSpPr>
          <p:nvPr/>
        </p:nvGrpSpPr>
        <p:grpSpPr bwMode="auto">
          <a:xfrm>
            <a:off x="2590800" y="4800600"/>
            <a:ext cx="152400" cy="152400"/>
            <a:chOff x="576" y="2160"/>
            <a:chExt cx="192" cy="192"/>
          </a:xfrm>
        </p:grpSpPr>
        <p:sp>
          <p:nvSpPr>
            <p:cNvPr id="2245727" name="Oval 95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45728" name="Line 96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45729" name="Group 97"/>
          <p:cNvGrpSpPr>
            <a:grpSpLocks/>
          </p:cNvGrpSpPr>
          <p:nvPr/>
        </p:nvGrpSpPr>
        <p:grpSpPr bwMode="auto">
          <a:xfrm>
            <a:off x="3200400" y="4800600"/>
            <a:ext cx="152400" cy="152400"/>
            <a:chOff x="576" y="2160"/>
            <a:chExt cx="192" cy="192"/>
          </a:xfrm>
        </p:grpSpPr>
        <p:sp>
          <p:nvSpPr>
            <p:cNvPr id="2245730" name="Oval 98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45731" name="Line 99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45732" name="Group 100"/>
          <p:cNvGrpSpPr>
            <a:grpSpLocks/>
          </p:cNvGrpSpPr>
          <p:nvPr/>
        </p:nvGrpSpPr>
        <p:grpSpPr bwMode="auto">
          <a:xfrm>
            <a:off x="3810000" y="4800600"/>
            <a:ext cx="152400" cy="152400"/>
            <a:chOff x="576" y="2160"/>
            <a:chExt cx="192" cy="192"/>
          </a:xfrm>
        </p:grpSpPr>
        <p:sp>
          <p:nvSpPr>
            <p:cNvPr id="2245733" name="Oval 101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45734" name="Line 102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45735" name="Group 103"/>
          <p:cNvGrpSpPr>
            <a:grpSpLocks/>
          </p:cNvGrpSpPr>
          <p:nvPr/>
        </p:nvGrpSpPr>
        <p:grpSpPr bwMode="auto">
          <a:xfrm>
            <a:off x="4038600" y="4724400"/>
            <a:ext cx="304800" cy="304800"/>
            <a:chOff x="1728" y="2256"/>
            <a:chExt cx="192" cy="192"/>
          </a:xfrm>
        </p:grpSpPr>
        <p:grpSp>
          <p:nvGrpSpPr>
            <p:cNvPr id="2245736" name="Group 104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45737" name="Oval 105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45738" name="Line 106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245739" name="Line 107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sp>
        <p:nvSpPr>
          <p:cNvPr id="2245740" name="Oval 108"/>
          <p:cNvSpPr>
            <a:spLocks noChangeArrowheads="1"/>
          </p:cNvSpPr>
          <p:nvPr/>
        </p:nvSpPr>
        <p:spPr bwMode="auto">
          <a:xfrm>
            <a:off x="1447800" y="4267200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endParaRPr lang="el-GR" sz="1600" smtClean="0">
              <a:solidFill>
                <a:srgbClr val="000000"/>
              </a:solidFill>
              <a:latin typeface="Calibri" pitchFamily="34" charset="0"/>
            </a:endParaRPr>
          </a:p>
        </p:txBody>
      </p:sp>
      <p:grpSp>
        <p:nvGrpSpPr>
          <p:cNvPr id="2245741" name="Group 109"/>
          <p:cNvGrpSpPr>
            <a:grpSpLocks/>
          </p:cNvGrpSpPr>
          <p:nvPr/>
        </p:nvGrpSpPr>
        <p:grpSpPr bwMode="auto">
          <a:xfrm>
            <a:off x="4648200" y="3581400"/>
            <a:ext cx="304800" cy="304800"/>
            <a:chOff x="576" y="2160"/>
            <a:chExt cx="192" cy="192"/>
          </a:xfrm>
        </p:grpSpPr>
        <p:sp>
          <p:nvSpPr>
            <p:cNvPr id="2245742" name="Oval 110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45743" name="Line 111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45744" name="Group 112"/>
          <p:cNvGrpSpPr>
            <a:grpSpLocks/>
          </p:cNvGrpSpPr>
          <p:nvPr/>
        </p:nvGrpSpPr>
        <p:grpSpPr bwMode="auto">
          <a:xfrm>
            <a:off x="5029200" y="3657600"/>
            <a:ext cx="152400" cy="152400"/>
            <a:chOff x="1728" y="2256"/>
            <a:chExt cx="192" cy="192"/>
          </a:xfrm>
        </p:grpSpPr>
        <p:grpSp>
          <p:nvGrpSpPr>
            <p:cNvPr id="2245745" name="Group 113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45746" name="Oval 114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45747" name="Line 115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245748" name="Line 116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45749" name="Group 117"/>
          <p:cNvGrpSpPr>
            <a:grpSpLocks/>
          </p:cNvGrpSpPr>
          <p:nvPr/>
        </p:nvGrpSpPr>
        <p:grpSpPr bwMode="auto">
          <a:xfrm>
            <a:off x="5257800" y="3581400"/>
            <a:ext cx="304800" cy="304800"/>
            <a:chOff x="576" y="2160"/>
            <a:chExt cx="192" cy="192"/>
          </a:xfrm>
        </p:grpSpPr>
        <p:sp>
          <p:nvSpPr>
            <p:cNvPr id="2245750" name="Oval 118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45751" name="Line 119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45752" name="Group 120"/>
          <p:cNvGrpSpPr>
            <a:grpSpLocks/>
          </p:cNvGrpSpPr>
          <p:nvPr/>
        </p:nvGrpSpPr>
        <p:grpSpPr bwMode="auto">
          <a:xfrm>
            <a:off x="5638800" y="3657600"/>
            <a:ext cx="152400" cy="152400"/>
            <a:chOff x="1728" y="2256"/>
            <a:chExt cx="192" cy="192"/>
          </a:xfrm>
        </p:grpSpPr>
        <p:grpSp>
          <p:nvGrpSpPr>
            <p:cNvPr id="2245753" name="Group 121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45754" name="Oval 122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45755" name="Line 123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245756" name="Line 124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45757" name="Group 125"/>
          <p:cNvGrpSpPr>
            <a:grpSpLocks/>
          </p:cNvGrpSpPr>
          <p:nvPr/>
        </p:nvGrpSpPr>
        <p:grpSpPr bwMode="auto">
          <a:xfrm>
            <a:off x="5867400" y="3581400"/>
            <a:ext cx="304800" cy="304800"/>
            <a:chOff x="576" y="2160"/>
            <a:chExt cx="192" cy="192"/>
          </a:xfrm>
        </p:grpSpPr>
        <p:sp>
          <p:nvSpPr>
            <p:cNvPr id="2245758" name="Oval 126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45759" name="Line 127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45760" name="Group 128"/>
          <p:cNvGrpSpPr>
            <a:grpSpLocks/>
          </p:cNvGrpSpPr>
          <p:nvPr/>
        </p:nvGrpSpPr>
        <p:grpSpPr bwMode="auto">
          <a:xfrm>
            <a:off x="6248400" y="3657600"/>
            <a:ext cx="152400" cy="152400"/>
            <a:chOff x="1728" y="2256"/>
            <a:chExt cx="192" cy="192"/>
          </a:xfrm>
        </p:grpSpPr>
        <p:grpSp>
          <p:nvGrpSpPr>
            <p:cNvPr id="2245761" name="Group 129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45762" name="Oval 130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45763" name="Line 131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245764" name="Line 132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45765" name="Group 133"/>
          <p:cNvGrpSpPr>
            <a:grpSpLocks/>
          </p:cNvGrpSpPr>
          <p:nvPr/>
        </p:nvGrpSpPr>
        <p:grpSpPr bwMode="auto">
          <a:xfrm>
            <a:off x="4724400" y="4038600"/>
            <a:ext cx="152400" cy="152400"/>
            <a:chOff x="1728" y="2256"/>
            <a:chExt cx="192" cy="192"/>
          </a:xfrm>
        </p:grpSpPr>
        <p:grpSp>
          <p:nvGrpSpPr>
            <p:cNvPr id="2245766" name="Group 134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45767" name="Oval 135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45768" name="Line 136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245769" name="Line 137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45770" name="Group 138"/>
          <p:cNvGrpSpPr>
            <a:grpSpLocks/>
          </p:cNvGrpSpPr>
          <p:nvPr/>
        </p:nvGrpSpPr>
        <p:grpSpPr bwMode="auto">
          <a:xfrm>
            <a:off x="4953000" y="3962400"/>
            <a:ext cx="304800" cy="304800"/>
            <a:chOff x="576" y="2160"/>
            <a:chExt cx="192" cy="192"/>
          </a:xfrm>
        </p:grpSpPr>
        <p:sp>
          <p:nvSpPr>
            <p:cNvPr id="2245771" name="Oval 139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45772" name="Line 140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45773" name="Group 141"/>
          <p:cNvGrpSpPr>
            <a:grpSpLocks/>
          </p:cNvGrpSpPr>
          <p:nvPr/>
        </p:nvGrpSpPr>
        <p:grpSpPr bwMode="auto">
          <a:xfrm>
            <a:off x="5334000" y="4038600"/>
            <a:ext cx="152400" cy="152400"/>
            <a:chOff x="1728" y="2256"/>
            <a:chExt cx="192" cy="192"/>
          </a:xfrm>
        </p:grpSpPr>
        <p:grpSp>
          <p:nvGrpSpPr>
            <p:cNvPr id="2245774" name="Group 142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45775" name="Oval 143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45776" name="Line 144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245777" name="Line 145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45778" name="Group 146"/>
          <p:cNvGrpSpPr>
            <a:grpSpLocks/>
          </p:cNvGrpSpPr>
          <p:nvPr/>
        </p:nvGrpSpPr>
        <p:grpSpPr bwMode="auto">
          <a:xfrm>
            <a:off x="5562600" y="3962400"/>
            <a:ext cx="304800" cy="304800"/>
            <a:chOff x="576" y="2160"/>
            <a:chExt cx="192" cy="192"/>
          </a:xfrm>
        </p:grpSpPr>
        <p:sp>
          <p:nvSpPr>
            <p:cNvPr id="2245779" name="Oval 147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45780" name="Line 148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45781" name="Group 149"/>
          <p:cNvGrpSpPr>
            <a:grpSpLocks/>
          </p:cNvGrpSpPr>
          <p:nvPr/>
        </p:nvGrpSpPr>
        <p:grpSpPr bwMode="auto">
          <a:xfrm>
            <a:off x="5943600" y="4038600"/>
            <a:ext cx="152400" cy="152400"/>
            <a:chOff x="1728" y="2256"/>
            <a:chExt cx="192" cy="192"/>
          </a:xfrm>
        </p:grpSpPr>
        <p:grpSp>
          <p:nvGrpSpPr>
            <p:cNvPr id="2245782" name="Group 150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45783" name="Oval 151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45784" name="Line 152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245785" name="Line 153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45786" name="Group 154"/>
          <p:cNvGrpSpPr>
            <a:grpSpLocks/>
          </p:cNvGrpSpPr>
          <p:nvPr/>
        </p:nvGrpSpPr>
        <p:grpSpPr bwMode="auto">
          <a:xfrm>
            <a:off x="6172200" y="3962400"/>
            <a:ext cx="304800" cy="304800"/>
            <a:chOff x="576" y="2160"/>
            <a:chExt cx="192" cy="192"/>
          </a:xfrm>
        </p:grpSpPr>
        <p:sp>
          <p:nvSpPr>
            <p:cNvPr id="2245787" name="Oval 155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45788" name="Line 156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45789" name="Group 157"/>
          <p:cNvGrpSpPr>
            <a:grpSpLocks/>
          </p:cNvGrpSpPr>
          <p:nvPr/>
        </p:nvGrpSpPr>
        <p:grpSpPr bwMode="auto">
          <a:xfrm>
            <a:off x="4648200" y="4343400"/>
            <a:ext cx="304800" cy="304800"/>
            <a:chOff x="576" y="2160"/>
            <a:chExt cx="192" cy="192"/>
          </a:xfrm>
        </p:grpSpPr>
        <p:sp>
          <p:nvSpPr>
            <p:cNvPr id="2245790" name="Oval 158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45791" name="Line 159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45792" name="Group 160"/>
          <p:cNvGrpSpPr>
            <a:grpSpLocks/>
          </p:cNvGrpSpPr>
          <p:nvPr/>
        </p:nvGrpSpPr>
        <p:grpSpPr bwMode="auto">
          <a:xfrm>
            <a:off x="5029200" y="4419600"/>
            <a:ext cx="152400" cy="152400"/>
            <a:chOff x="1728" y="2256"/>
            <a:chExt cx="192" cy="192"/>
          </a:xfrm>
        </p:grpSpPr>
        <p:grpSp>
          <p:nvGrpSpPr>
            <p:cNvPr id="2245793" name="Group 161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45794" name="Oval 162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45795" name="Line 163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245796" name="Line 164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45797" name="Group 165"/>
          <p:cNvGrpSpPr>
            <a:grpSpLocks/>
          </p:cNvGrpSpPr>
          <p:nvPr/>
        </p:nvGrpSpPr>
        <p:grpSpPr bwMode="auto">
          <a:xfrm>
            <a:off x="5257800" y="4343400"/>
            <a:ext cx="304800" cy="304800"/>
            <a:chOff x="576" y="2160"/>
            <a:chExt cx="192" cy="192"/>
          </a:xfrm>
        </p:grpSpPr>
        <p:sp>
          <p:nvSpPr>
            <p:cNvPr id="2245798" name="Oval 166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45799" name="Line 167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45800" name="Group 168"/>
          <p:cNvGrpSpPr>
            <a:grpSpLocks/>
          </p:cNvGrpSpPr>
          <p:nvPr/>
        </p:nvGrpSpPr>
        <p:grpSpPr bwMode="auto">
          <a:xfrm>
            <a:off x="5638800" y="4419600"/>
            <a:ext cx="152400" cy="152400"/>
            <a:chOff x="1728" y="2256"/>
            <a:chExt cx="192" cy="192"/>
          </a:xfrm>
        </p:grpSpPr>
        <p:grpSp>
          <p:nvGrpSpPr>
            <p:cNvPr id="2245801" name="Group 169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45802" name="Oval 170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45803" name="Line 171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245804" name="Line 172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45805" name="Group 173"/>
          <p:cNvGrpSpPr>
            <a:grpSpLocks/>
          </p:cNvGrpSpPr>
          <p:nvPr/>
        </p:nvGrpSpPr>
        <p:grpSpPr bwMode="auto">
          <a:xfrm>
            <a:off x="5867400" y="4343400"/>
            <a:ext cx="304800" cy="304800"/>
            <a:chOff x="576" y="2160"/>
            <a:chExt cx="192" cy="192"/>
          </a:xfrm>
        </p:grpSpPr>
        <p:sp>
          <p:nvSpPr>
            <p:cNvPr id="2245806" name="Oval 174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45807" name="Line 175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45808" name="Group 176"/>
          <p:cNvGrpSpPr>
            <a:grpSpLocks/>
          </p:cNvGrpSpPr>
          <p:nvPr/>
        </p:nvGrpSpPr>
        <p:grpSpPr bwMode="auto">
          <a:xfrm>
            <a:off x="6248400" y="4419600"/>
            <a:ext cx="152400" cy="152400"/>
            <a:chOff x="1728" y="2256"/>
            <a:chExt cx="192" cy="192"/>
          </a:xfrm>
        </p:grpSpPr>
        <p:grpSp>
          <p:nvGrpSpPr>
            <p:cNvPr id="2245809" name="Group 177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45810" name="Oval 178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45811" name="Line 179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245812" name="Line 180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45813" name="Group 181"/>
          <p:cNvGrpSpPr>
            <a:grpSpLocks/>
          </p:cNvGrpSpPr>
          <p:nvPr/>
        </p:nvGrpSpPr>
        <p:grpSpPr bwMode="auto">
          <a:xfrm>
            <a:off x="4724400" y="4800600"/>
            <a:ext cx="152400" cy="152400"/>
            <a:chOff x="1728" y="2256"/>
            <a:chExt cx="192" cy="192"/>
          </a:xfrm>
        </p:grpSpPr>
        <p:grpSp>
          <p:nvGrpSpPr>
            <p:cNvPr id="2245814" name="Group 182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45815" name="Oval 183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45816" name="Line 184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245817" name="Line 185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45818" name="Group 186"/>
          <p:cNvGrpSpPr>
            <a:grpSpLocks/>
          </p:cNvGrpSpPr>
          <p:nvPr/>
        </p:nvGrpSpPr>
        <p:grpSpPr bwMode="auto">
          <a:xfrm>
            <a:off x="4953000" y="4724400"/>
            <a:ext cx="304800" cy="304800"/>
            <a:chOff x="576" y="2160"/>
            <a:chExt cx="192" cy="192"/>
          </a:xfrm>
        </p:grpSpPr>
        <p:sp>
          <p:nvSpPr>
            <p:cNvPr id="2245819" name="Oval 187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45820" name="Line 188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45821" name="Group 189"/>
          <p:cNvGrpSpPr>
            <a:grpSpLocks/>
          </p:cNvGrpSpPr>
          <p:nvPr/>
        </p:nvGrpSpPr>
        <p:grpSpPr bwMode="auto">
          <a:xfrm>
            <a:off x="5334000" y="4800600"/>
            <a:ext cx="152400" cy="152400"/>
            <a:chOff x="1728" y="2256"/>
            <a:chExt cx="192" cy="192"/>
          </a:xfrm>
        </p:grpSpPr>
        <p:grpSp>
          <p:nvGrpSpPr>
            <p:cNvPr id="2245822" name="Group 190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45823" name="Oval 191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45824" name="Line 192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245825" name="Line 193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45826" name="Group 194"/>
          <p:cNvGrpSpPr>
            <a:grpSpLocks/>
          </p:cNvGrpSpPr>
          <p:nvPr/>
        </p:nvGrpSpPr>
        <p:grpSpPr bwMode="auto">
          <a:xfrm>
            <a:off x="5562600" y="4724400"/>
            <a:ext cx="304800" cy="304800"/>
            <a:chOff x="576" y="2160"/>
            <a:chExt cx="192" cy="192"/>
          </a:xfrm>
        </p:grpSpPr>
        <p:sp>
          <p:nvSpPr>
            <p:cNvPr id="2245827" name="Oval 195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45828" name="Line 196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45829" name="Group 197"/>
          <p:cNvGrpSpPr>
            <a:grpSpLocks/>
          </p:cNvGrpSpPr>
          <p:nvPr/>
        </p:nvGrpSpPr>
        <p:grpSpPr bwMode="auto">
          <a:xfrm>
            <a:off x="5943600" y="4800600"/>
            <a:ext cx="152400" cy="152400"/>
            <a:chOff x="1728" y="2256"/>
            <a:chExt cx="192" cy="192"/>
          </a:xfrm>
        </p:grpSpPr>
        <p:grpSp>
          <p:nvGrpSpPr>
            <p:cNvPr id="2245830" name="Group 198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45831" name="Oval 199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45832" name="Line 200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245833" name="Line 201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45834" name="Group 202"/>
          <p:cNvGrpSpPr>
            <a:grpSpLocks/>
          </p:cNvGrpSpPr>
          <p:nvPr/>
        </p:nvGrpSpPr>
        <p:grpSpPr bwMode="auto">
          <a:xfrm>
            <a:off x="6172200" y="4724400"/>
            <a:ext cx="304800" cy="304800"/>
            <a:chOff x="576" y="2160"/>
            <a:chExt cx="192" cy="192"/>
          </a:xfrm>
        </p:grpSpPr>
        <p:sp>
          <p:nvSpPr>
            <p:cNvPr id="2245835" name="Oval 203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45836" name="Line 204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sp>
        <p:nvSpPr>
          <p:cNvPr id="201" name="Rectangle 369"/>
          <p:cNvSpPr txBox="1">
            <a:spLocks noChangeArrowheads="1"/>
          </p:cNvSpPr>
          <p:nvPr/>
        </p:nvSpPr>
        <p:spPr>
          <a:xfrm>
            <a:off x="107504" y="765448"/>
            <a:ext cx="8352928" cy="1295400"/>
          </a:xfrm>
          <a:prstGeom prst="rect">
            <a:avLst/>
          </a:prstGeom>
          <a:noFill/>
          <a:ln/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marL="1350963" indent="-1350963" algn="l"/>
            <a:r>
              <a:rPr lang="el-GR" altLang="el-GR" sz="2400" kern="0" dirty="0" smtClean="0">
                <a:solidFill>
                  <a:srgbClr val="3333FF"/>
                </a:solidFill>
                <a:latin typeface="Comic Sans MS" panose="030F0702030302020204" pitchFamily="66" charset="0"/>
              </a:rPr>
              <a:t>βήμα</a:t>
            </a:r>
            <a:r>
              <a:rPr lang="en-US" altLang="el-GR" sz="2400" kern="0" dirty="0" smtClean="0">
                <a:solidFill>
                  <a:srgbClr val="3333FF"/>
                </a:solidFill>
                <a:latin typeface="Comic Sans MS" panose="030F0702030302020204" pitchFamily="66" charset="0"/>
              </a:rPr>
              <a:t> #</a:t>
            </a:r>
            <a:r>
              <a:rPr lang="el-GR" altLang="el-GR" sz="2400" kern="0" dirty="0" smtClean="0">
                <a:solidFill>
                  <a:srgbClr val="3333FF"/>
                </a:solidFill>
                <a:latin typeface="Comic Sans MS" panose="030F0702030302020204" pitchFamily="66" charset="0"/>
              </a:rPr>
              <a:t>2</a:t>
            </a:r>
            <a:r>
              <a:rPr lang="en-US" altLang="el-GR" sz="2400" kern="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: </a:t>
            </a:r>
            <a:r>
              <a:rPr lang="el-GR" altLang="el-GR" sz="2400" kern="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ξεκινάει η διάχυση ιόντων</a:t>
            </a:r>
            <a:r>
              <a:rPr lang="en-US" altLang="el-GR" sz="2400" kern="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.</a:t>
            </a:r>
            <a:r>
              <a:rPr lang="el-GR" altLang="el-GR" sz="2400" kern="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Τα ελεύθερα ηλεκτρόνια και οι οπές κοντά στην επαφή επανασυνδέονται και αλληλοεξουδετερώνονται</a:t>
            </a:r>
            <a:endParaRPr lang="en-US" altLang="el-GR" sz="2400" kern="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02" name="Text Box 49"/>
          <p:cNvSpPr txBox="1">
            <a:spLocks noChangeArrowheads="1"/>
          </p:cNvSpPr>
          <p:nvPr/>
        </p:nvSpPr>
        <p:spPr bwMode="auto">
          <a:xfrm>
            <a:off x="514350" y="46038"/>
            <a:ext cx="76581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l-GR" sz="3200" kern="1200" dirty="0" smtClean="0">
                <a:solidFill>
                  <a:srgbClr val="00801A"/>
                </a:solidFill>
                <a:latin typeface="Comic Sans MS" pitchFamily="66" charset="0"/>
                <a:ea typeface="+mn-ea"/>
                <a:cs typeface="Arial"/>
              </a:rPr>
              <a:t>επαφή </a:t>
            </a:r>
            <a:r>
              <a:rPr lang="en-US" sz="3200" kern="1200" dirty="0" err="1" smtClean="0">
                <a:solidFill>
                  <a:srgbClr val="00801A"/>
                </a:solidFill>
                <a:latin typeface="Comic Sans MS" pitchFamily="66" charset="0"/>
                <a:ea typeface="+mn-ea"/>
                <a:cs typeface="Arial"/>
              </a:rPr>
              <a:t>pn</a:t>
            </a:r>
            <a:endParaRPr lang="el-GR" sz="3200" kern="1200" dirty="0">
              <a:solidFill>
                <a:srgbClr val="00801A"/>
              </a:solidFill>
              <a:latin typeface="Comic Sans MS" pitchFamily="66" charset="0"/>
              <a:ea typeface="+mn-ea"/>
              <a:cs typeface="Arial"/>
            </a:endParaRPr>
          </a:p>
        </p:txBody>
      </p:sp>
      <p:sp>
        <p:nvSpPr>
          <p:cNvPr id="203" name="Text Box 2"/>
          <p:cNvSpPr txBox="1">
            <a:spLocks noChangeArrowheads="1"/>
          </p:cNvSpPr>
          <p:nvPr/>
        </p:nvSpPr>
        <p:spPr bwMode="auto">
          <a:xfrm>
            <a:off x="516582" y="5694347"/>
            <a:ext cx="7943850" cy="83099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l-GR" altLang="el-GR" sz="24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Η</a:t>
            </a:r>
            <a:r>
              <a:rPr lang="en-US" altLang="el-GR" sz="24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el-GR" sz="2400" i="1" dirty="0" err="1" smtClean="0">
                <a:solidFill>
                  <a:srgbClr val="000000"/>
                </a:solidFill>
                <a:latin typeface="Comic Sans MS" panose="030F0702030302020204" pitchFamily="66" charset="0"/>
              </a:rPr>
              <a:t>pn</a:t>
            </a:r>
            <a:r>
              <a:rPr lang="en-US" altLang="el-GR" sz="24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l-GR" altLang="el-GR" sz="24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επαφή χωρίς τάση στα άκρα της</a:t>
            </a:r>
            <a:r>
              <a:rPr lang="en-US" altLang="el-GR" sz="24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 (</a:t>
            </a:r>
            <a:r>
              <a:rPr lang="el-GR" altLang="el-GR" sz="2400" dirty="0" err="1" smtClean="0">
                <a:solidFill>
                  <a:srgbClr val="000000"/>
                </a:solidFill>
                <a:latin typeface="Comic Sans MS" panose="030F0702030302020204" pitchFamily="66" charset="0"/>
              </a:rPr>
              <a:t>ανοιχτοκυκλωμένες</a:t>
            </a:r>
            <a:r>
              <a:rPr lang="el-GR" altLang="el-GR" sz="24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 θύρες  - </a:t>
            </a:r>
            <a:r>
              <a:rPr lang="en-US" altLang="el-GR" sz="24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open-circuited)</a:t>
            </a:r>
          </a:p>
        </p:txBody>
      </p:sp>
    </p:spTree>
    <p:extLst>
      <p:ext uri="{BB962C8B-B14F-4D97-AF65-F5344CB8AC3E}">
        <p14:creationId xmlns:p14="http://schemas.microsoft.com/office/powerpoint/2010/main" val="27465987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3.3796E-6 L 0.06667 3.3796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2456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796E-6 L -0.03333 3.3796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2457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2456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4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22457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45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62248E-6 L 0.03334 -3.62248E-6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22456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62248E-6 L -0.06666 -3.62248E-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22457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22456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45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22457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45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6.24566E-7 L 0.06667 -6.24566E-7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22457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6.24566E-7 L -0.03333 -6.24566E-7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22457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22457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45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22457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4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37335E-6 L 0.03334 2.37335E-6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22457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37335E-6 L -0.06666 2.37335E-6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22458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22457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45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22458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45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4612" name="Line 4"/>
          <p:cNvSpPr>
            <a:spLocks noChangeShapeType="1"/>
          </p:cNvSpPr>
          <p:nvPr/>
        </p:nvSpPr>
        <p:spPr bwMode="auto">
          <a:xfrm>
            <a:off x="1524000" y="4343400"/>
            <a:ext cx="6019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endParaRPr lang="el-GR" sz="16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44613" name="Oval 5"/>
          <p:cNvSpPr>
            <a:spLocks noChangeArrowheads="1"/>
          </p:cNvSpPr>
          <p:nvPr/>
        </p:nvSpPr>
        <p:spPr bwMode="auto">
          <a:xfrm>
            <a:off x="7467600" y="4267200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endParaRPr lang="el-GR" sz="16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44614" name="Rectangle 6"/>
          <p:cNvSpPr>
            <a:spLocks noChangeArrowheads="1"/>
          </p:cNvSpPr>
          <p:nvPr/>
        </p:nvSpPr>
        <p:spPr bwMode="auto">
          <a:xfrm>
            <a:off x="2362200" y="3352800"/>
            <a:ext cx="2133600" cy="1905000"/>
          </a:xfrm>
          <a:prstGeom prst="rect">
            <a:avLst/>
          </a:prstGeom>
          <a:solidFill>
            <a:srgbClr val="99CCFF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endParaRPr lang="el-GR" sz="16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44615" name="Rectangle 7"/>
          <p:cNvSpPr>
            <a:spLocks noChangeArrowheads="1"/>
          </p:cNvSpPr>
          <p:nvPr/>
        </p:nvSpPr>
        <p:spPr bwMode="auto">
          <a:xfrm>
            <a:off x="4495800" y="3352800"/>
            <a:ext cx="2133600" cy="1905000"/>
          </a:xfrm>
          <a:prstGeom prst="rect">
            <a:avLst/>
          </a:prstGeom>
          <a:solidFill>
            <a:srgbClr val="DDDDDD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endParaRPr lang="el-GR" sz="1600" smtClean="0">
              <a:solidFill>
                <a:srgbClr val="000000"/>
              </a:solidFill>
              <a:latin typeface="Calibri" pitchFamily="34" charset="0"/>
            </a:endParaRPr>
          </a:p>
        </p:txBody>
      </p:sp>
      <p:grpSp>
        <p:nvGrpSpPr>
          <p:cNvPr id="2244616" name="Group 8"/>
          <p:cNvGrpSpPr>
            <a:grpSpLocks/>
          </p:cNvGrpSpPr>
          <p:nvPr/>
        </p:nvGrpSpPr>
        <p:grpSpPr bwMode="auto">
          <a:xfrm>
            <a:off x="2514600" y="3581400"/>
            <a:ext cx="304800" cy="304800"/>
            <a:chOff x="1728" y="2256"/>
            <a:chExt cx="192" cy="192"/>
          </a:xfrm>
        </p:grpSpPr>
        <p:grpSp>
          <p:nvGrpSpPr>
            <p:cNvPr id="2244617" name="Group 9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44618" name="Oval 10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44619" name="Line 11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244620" name="Line 12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sp>
        <p:nvSpPr>
          <p:cNvPr id="2244621" name="Line 13"/>
          <p:cNvSpPr>
            <a:spLocks noChangeShapeType="1"/>
          </p:cNvSpPr>
          <p:nvPr/>
        </p:nvSpPr>
        <p:spPr bwMode="auto">
          <a:xfrm>
            <a:off x="4495800" y="2590800"/>
            <a:ext cx="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endParaRPr lang="el-GR" sz="16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44624" name="Text Box 16"/>
          <p:cNvSpPr txBox="1">
            <a:spLocks noChangeArrowheads="1"/>
          </p:cNvSpPr>
          <p:nvPr/>
        </p:nvSpPr>
        <p:spPr bwMode="auto">
          <a:xfrm>
            <a:off x="683568" y="2289461"/>
            <a:ext cx="7550224" cy="707886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FF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 altLang="el-GR" sz="2000" dirty="0" smtClean="0">
                <a:solidFill>
                  <a:srgbClr val="FF0000"/>
                </a:solidFill>
                <a:latin typeface="Calibri" pitchFamily="34" charset="0"/>
              </a:rPr>
              <a:t>Η περιοχή απογύμνωσης περιέχει «ακάλυπτα» ακίνητα ιόντα που έχασαν τους φορείς πλειονότητας στους οποίους είχαν προσκολληθεί</a:t>
            </a:r>
            <a:endParaRPr lang="en-US" altLang="el-GR" sz="2000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  <p:grpSp>
        <p:nvGrpSpPr>
          <p:cNvPr id="2244625" name="Group 17"/>
          <p:cNvGrpSpPr>
            <a:grpSpLocks/>
          </p:cNvGrpSpPr>
          <p:nvPr/>
        </p:nvGrpSpPr>
        <p:grpSpPr bwMode="auto">
          <a:xfrm>
            <a:off x="2895600" y="3657600"/>
            <a:ext cx="152400" cy="152400"/>
            <a:chOff x="576" y="2160"/>
            <a:chExt cx="192" cy="192"/>
          </a:xfrm>
        </p:grpSpPr>
        <p:sp>
          <p:nvSpPr>
            <p:cNvPr id="2244626" name="Oval 18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44627" name="Line 19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44628" name="Group 20"/>
          <p:cNvGrpSpPr>
            <a:grpSpLocks/>
          </p:cNvGrpSpPr>
          <p:nvPr/>
        </p:nvGrpSpPr>
        <p:grpSpPr bwMode="auto">
          <a:xfrm>
            <a:off x="3124200" y="3581400"/>
            <a:ext cx="304800" cy="304800"/>
            <a:chOff x="1728" y="2256"/>
            <a:chExt cx="192" cy="192"/>
          </a:xfrm>
        </p:grpSpPr>
        <p:grpSp>
          <p:nvGrpSpPr>
            <p:cNvPr id="2244629" name="Group 21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44630" name="Oval 22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44631" name="Line 23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244632" name="Line 24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44638" name="Group 30"/>
          <p:cNvGrpSpPr>
            <a:grpSpLocks/>
          </p:cNvGrpSpPr>
          <p:nvPr/>
        </p:nvGrpSpPr>
        <p:grpSpPr bwMode="auto">
          <a:xfrm>
            <a:off x="2819400" y="3962400"/>
            <a:ext cx="304800" cy="304800"/>
            <a:chOff x="1728" y="2256"/>
            <a:chExt cx="192" cy="192"/>
          </a:xfrm>
        </p:grpSpPr>
        <p:grpSp>
          <p:nvGrpSpPr>
            <p:cNvPr id="2244639" name="Group 31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44640" name="Oval 32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44641" name="Line 33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244642" name="Line 34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44643" name="Group 35"/>
          <p:cNvGrpSpPr>
            <a:grpSpLocks/>
          </p:cNvGrpSpPr>
          <p:nvPr/>
        </p:nvGrpSpPr>
        <p:grpSpPr bwMode="auto">
          <a:xfrm>
            <a:off x="3429000" y="3962400"/>
            <a:ext cx="304800" cy="304800"/>
            <a:chOff x="1728" y="2256"/>
            <a:chExt cx="192" cy="192"/>
          </a:xfrm>
        </p:grpSpPr>
        <p:grpSp>
          <p:nvGrpSpPr>
            <p:cNvPr id="2244644" name="Group 36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44645" name="Oval 37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44646" name="Line 38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244647" name="Line 39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44648" name="Group 40"/>
          <p:cNvGrpSpPr>
            <a:grpSpLocks/>
          </p:cNvGrpSpPr>
          <p:nvPr/>
        </p:nvGrpSpPr>
        <p:grpSpPr bwMode="auto">
          <a:xfrm>
            <a:off x="3505200" y="3657600"/>
            <a:ext cx="152400" cy="152400"/>
            <a:chOff x="576" y="2160"/>
            <a:chExt cx="192" cy="192"/>
          </a:xfrm>
        </p:grpSpPr>
        <p:sp>
          <p:nvSpPr>
            <p:cNvPr id="2244649" name="Oval 41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44650" name="Line 42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44654" name="Group 46"/>
          <p:cNvGrpSpPr>
            <a:grpSpLocks/>
          </p:cNvGrpSpPr>
          <p:nvPr/>
        </p:nvGrpSpPr>
        <p:grpSpPr bwMode="auto">
          <a:xfrm>
            <a:off x="2590800" y="4038600"/>
            <a:ext cx="152400" cy="152400"/>
            <a:chOff x="576" y="2160"/>
            <a:chExt cx="192" cy="192"/>
          </a:xfrm>
        </p:grpSpPr>
        <p:sp>
          <p:nvSpPr>
            <p:cNvPr id="2244655" name="Oval 47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44656" name="Line 48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44657" name="Group 49"/>
          <p:cNvGrpSpPr>
            <a:grpSpLocks/>
          </p:cNvGrpSpPr>
          <p:nvPr/>
        </p:nvGrpSpPr>
        <p:grpSpPr bwMode="auto">
          <a:xfrm>
            <a:off x="3200400" y="4038600"/>
            <a:ext cx="152400" cy="152400"/>
            <a:chOff x="576" y="2160"/>
            <a:chExt cx="192" cy="192"/>
          </a:xfrm>
        </p:grpSpPr>
        <p:sp>
          <p:nvSpPr>
            <p:cNvPr id="2244658" name="Oval 50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44659" name="Line 51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44668" name="Group 60"/>
          <p:cNvGrpSpPr>
            <a:grpSpLocks/>
          </p:cNvGrpSpPr>
          <p:nvPr/>
        </p:nvGrpSpPr>
        <p:grpSpPr bwMode="auto">
          <a:xfrm>
            <a:off x="2514600" y="4343400"/>
            <a:ext cx="304800" cy="304800"/>
            <a:chOff x="1728" y="2256"/>
            <a:chExt cx="192" cy="192"/>
          </a:xfrm>
        </p:grpSpPr>
        <p:grpSp>
          <p:nvGrpSpPr>
            <p:cNvPr id="2244669" name="Group 61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44670" name="Oval 62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44671" name="Line 63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244672" name="Line 64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44673" name="Group 65"/>
          <p:cNvGrpSpPr>
            <a:grpSpLocks/>
          </p:cNvGrpSpPr>
          <p:nvPr/>
        </p:nvGrpSpPr>
        <p:grpSpPr bwMode="auto">
          <a:xfrm>
            <a:off x="2895600" y="4419600"/>
            <a:ext cx="152400" cy="152400"/>
            <a:chOff x="576" y="2160"/>
            <a:chExt cx="192" cy="192"/>
          </a:xfrm>
        </p:grpSpPr>
        <p:sp>
          <p:nvSpPr>
            <p:cNvPr id="2244674" name="Oval 66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44675" name="Line 67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44676" name="Group 68"/>
          <p:cNvGrpSpPr>
            <a:grpSpLocks/>
          </p:cNvGrpSpPr>
          <p:nvPr/>
        </p:nvGrpSpPr>
        <p:grpSpPr bwMode="auto">
          <a:xfrm>
            <a:off x="3124200" y="4343400"/>
            <a:ext cx="304800" cy="304800"/>
            <a:chOff x="1728" y="2256"/>
            <a:chExt cx="192" cy="192"/>
          </a:xfrm>
        </p:grpSpPr>
        <p:grpSp>
          <p:nvGrpSpPr>
            <p:cNvPr id="2244677" name="Group 69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44678" name="Oval 70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44679" name="Line 71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244680" name="Line 72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44686" name="Group 78"/>
          <p:cNvGrpSpPr>
            <a:grpSpLocks/>
          </p:cNvGrpSpPr>
          <p:nvPr/>
        </p:nvGrpSpPr>
        <p:grpSpPr bwMode="auto">
          <a:xfrm>
            <a:off x="2819400" y="4724400"/>
            <a:ext cx="304800" cy="304800"/>
            <a:chOff x="1728" y="2256"/>
            <a:chExt cx="192" cy="192"/>
          </a:xfrm>
        </p:grpSpPr>
        <p:grpSp>
          <p:nvGrpSpPr>
            <p:cNvPr id="2244687" name="Group 79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44688" name="Oval 80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44689" name="Line 81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244690" name="Line 82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44691" name="Group 83"/>
          <p:cNvGrpSpPr>
            <a:grpSpLocks/>
          </p:cNvGrpSpPr>
          <p:nvPr/>
        </p:nvGrpSpPr>
        <p:grpSpPr bwMode="auto">
          <a:xfrm>
            <a:off x="3429000" y="4724400"/>
            <a:ext cx="304800" cy="304800"/>
            <a:chOff x="1728" y="2256"/>
            <a:chExt cx="192" cy="192"/>
          </a:xfrm>
        </p:grpSpPr>
        <p:grpSp>
          <p:nvGrpSpPr>
            <p:cNvPr id="2244692" name="Group 84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44693" name="Oval 85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44694" name="Line 86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244695" name="Line 87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44696" name="Group 88"/>
          <p:cNvGrpSpPr>
            <a:grpSpLocks/>
          </p:cNvGrpSpPr>
          <p:nvPr/>
        </p:nvGrpSpPr>
        <p:grpSpPr bwMode="auto">
          <a:xfrm>
            <a:off x="3505200" y="4419600"/>
            <a:ext cx="152400" cy="152400"/>
            <a:chOff x="576" y="2160"/>
            <a:chExt cx="192" cy="192"/>
          </a:xfrm>
        </p:grpSpPr>
        <p:sp>
          <p:nvSpPr>
            <p:cNvPr id="2244697" name="Oval 89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44698" name="Line 90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44702" name="Group 94"/>
          <p:cNvGrpSpPr>
            <a:grpSpLocks/>
          </p:cNvGrpSpPr>
          <p:nvPr/>
        </p:nvGrpSpPr>
        <p:grpSpPr bwMode="auto">
          <a:xfrm>
            <a:off x="2590800" y="4800600"/>
            <a:ext cx="152400" cy="152400"/>
            <a:chOff x="576" y="2160"/>
            <a:chExt cx="192" cy="192"/>
          </a:xfrm>
        </p:grpSpPr>
        <p:sp>
          <p:nvSpPr>
            <p:cNvPr id="2244703" name="Oval 95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44704" name="Line 96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44705" name="Group 97"/>
          <p:cNvGrpSpPr>
            <a:grpSpLocks/>
          </p:cNvGrpSpPr>
          <p:nvPr/>
        </p:nvGrpSpPr>
        <p:grpSpPr bwMode="auto">
          <a:xfrm>
            <a:off x="3200400" y="4800600"/>
            <a:ext cx="152400" cy="152400"/>
            <a:chOff x="576" y="2160"/>
            <a:chExt cx="192" cy="192"/>
          </a:xfrm>
        </p:grpSpPr>
        <p:sp>
          <p:nvSpPr>
            <p:cNvPr id="2244706" name="Oval 98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44707" name="Line 99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sp>
        <p:nvSpPr>
          <p:cNvPr id="2244716" name="Oval 108"/>
          <p:cNvSpPr>
            <a:spLocks noChangeArrowheads="1"/>
          </p:cNvSpPr>
          <p:nvPr/>
        </p:nvSpPr>
        <p:spPr bwMode="auto">
          <a:xfrm>
            <a:off x="1447800" y="4267200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endParaRPr lang="el-GR" sz="1600" smtClean="0">
              <a:solidFill>
                <a:srgbClr val="000000"/>
              </a:solidFill>
              <a:latin typeface="Calibri" pitchFamily="34" charset="0"/>
            </a:endParaRPr>
          </a:p>
        </p:txBody>
      </p:sp>
      <p:grpSp>
        <p:nvGrpSpPr>
          <p:cNvPr id="2244725" name="Group 117"/>
          <p:cNvGrpSpPr>
            <a:grpSpLocks/>
          </p:cNvGrpSpPr>
          <p:nvPr/>
        </p:nvGrpSpPr>
        <p:grpSpPr bwMode="auto">
          <a:xfrm>
            <a:off x="5257800" y="3581400"/>
            <a:ext cx="304800" cy="304800"/>
            <a:chOff x="576" y="2160"/>
            <a:chExt cx="192" cy="192"/>
          </a:xfrm>
        </p:grpSpPr>
        <p:sp>
          <p:nvSpPr>
            <p:cNvPr id="2244726" name="Oval 118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44727" name="Line 119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44728" name="Group 120"/>
          <p:cNvGrpSpPr>
            <a:grpSpLocks/>
          </p:cNvGrpSpPr>
          <p:nvPr/>
        </p:nvGrpSpPr>
        <p:grpSpPr bwMode="auto">
          <a:xfrm>
            <a:off x="5638800" y="3657600"/>
            <a:ext cx="152400" cy="152400"/>
            <a:chOff x="1728" y="2256"/>
            <a:chExt cx="192" cy="192"/>
          </a:xfrm>
        </p:grpSpPr>
        <p:grpSp>
          <p:nvGrpSpPr>
            <p:cNvPr id="2244729" name="Group 121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44730" name="Oval 122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44731" name="Line 123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244732" name="Line 124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44733" name="Group 125"/>
          <p:cNvGrpSpPr>
            <a:grpSpLocks/>
          </p:cNvGrpSpPr>
          <p:nvPr/>
        </p:nvGrpSpPr>
        <p:grpSpPr bwMode="auto">
          <a:xfrm>
            <a:off x="5867400" y="3581400"/>
            <a:ext cx="304800" cy="304800"/>
            <a:chOff x="576" y="2160"/>
            <a:chExt cx="192" cy="192"/>
          </a:xfrm>
        </p:grpSpPr>
        <p:sp>
          <p:nvSpPr>
            <p:cNvPr id="2244734" name="Oval 126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44735" name="Line 127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44736" name="Group 128"/>
          <p:cNvGrpSpPr>
            <a:grpSpLocks/>
          </p:cNvGrpSpPr>
          <p:nvPr/>
        </p:nvGrpSpPr>
        <p:grpSpPr bwMode="auto">
          <a:xfrm>
            <a:off x="6248400" y="3657600"/>
            <a:ext cx="152400" cy="152400"/>
            <a:chOff x="1728" y="2256"/>
            <a:chExt cx="192" cy="192"/>
          </a:xfrm>
        </p:grpSpPr>
        <p:grpSp>
          <p:nvGrpSpPr>
            <p:cNvPr id="2244737" name="Group 129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44738" name="Oval 130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44739" name="Line 131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244740" name="Line 132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44749" name="Group 141"/>
          <p:cNvGrpSpPr>
            <a:grpSpLocks/>
          </p:cNvGrpSpPr>
          <p:nvPr/>
        </p:nvGrpSpPr>
        <p:grpSpPr bwMode="auto">
          <a:xfrm>
            <a:off x="5334000" y="4038600"/>
            <a:ext cx="152400" cy="152400"/>
            <a:chOff x="1728" y="2256"/>
            <a:chExt cx="192" cy="192"/>
          </a:xfrm>
        </p:grpSpPr>
        <p:grpSp>
          <p:nvGrpSpPr>
            <p:cNvPr id="2244750" name="Group 142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44751" name="Oval 143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44752" name="Line 144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244753" name="Line 145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44754" name="Group 146"/>
          <p:cNvGrpSpPr>
            <a:grpSpLocks/>
          </p:cNvGrpSpPr>
          <p:nvPr/>
        </p:nvGrpSpPr>
        <p:grpSpPr bwMode="auto">
          <a:xfrm>
            <a:off x="5562600" y="3962400"/>
            <a:ext cx="304800" cy="304800"/>
            <a:chOff x="576" y="2160"/>
            <a:chExt cx="192" cy="192"/>
          </a:xfrm>
        </p:grpSpPr>
        <p:sp>
          <p:nvSpPr>
            <p:cNvPr id="2244755" name="Oval 147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44756" name="Line 148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44757" name="Group 149"/>
          <p:cNvGrpSpPr>
            <a:grpSpLocks/>
          </p:cNvGrpSpPr>
          <p:nvPr/>
        </p:nvGrpSpPr>
        <p:grpSpPr bwMode="auto">
          <a:xfrm>
            <a:off x="5943600" y="4038600"/>
            <a:ext cx="152400" cy="152400"/>
            <a:chOff x="1728" y="2256"/>
            <a:chExt cx="192" cy="192"/>
          </a:xfrm>
        </p:grpSpPr>
        <p:grpSp>
          <p:nvGrpSpPr>
            <p:cNvPr id="2244758" name="Group 150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44759" name="Oval 151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44760" name="Line 152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244761" name="Line 153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44762" name="Group 154"/>
          <p:cNvGrpSpPr>
            <a:grpSpLocks/>
          </p:cNvGrpSpPr>
          <p:nvPr/>
        </p:nvGrpSpPr>
        <p:grpSpPr bwMode="auto">
          <a:xfrm>
            <a:off x="6172200" y="3962400"/>
            <a:ext cx="304800" cy="304800"/>
            <a:chOff x="576" y="2160"/>
            <a:chExt cx="192" cy="192"/>
          </a:xfrm>
        </p:grpSpPr>
        <p:sp>
          <p:nvSpPr>
            <p:cNvPr id="2244763" name="Oval 155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44764" name="Line 156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44773" name="Group 165"/>
          <p:cNvGrpSpPr>
            <a:grpSpLocks/>
          </p:cNvGrpSpPr>
          <p:nvPr/>
        </p:nvGrpSpPr>
        <p:grpSpPr bwMode="auto">
          <a:xfrm>
            <a:off x="5257800" y="4343400"/>
            <a:ext cx="304800" cy="304800"/>
            <a:chOff x="576" y="2160"/>
            <a:chExt cx="192" cy="192"/>
          </a:xfrm>
        </p:grpSpPr>
        <p:sp>
          <p:nvSpPr>
            <p:cNvPr id="2244774" name="Oval 166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44775" name="Line 167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44776" name="Group 168"/>
          <p:cNvGrpSpPr>
            <a:grpSpLocks/>
          </p:cNvGrpSpPr>
          <p:nvPr/>
        </p:nvGrpSpPr>
        <p:grpSpPr bwMode="auto">
          <a:xfrm>
            <a:off x="5638800" y="4419600"/>
            <a:ext cx="152400" cy="152400"/>
            <a:chOff x="1728" y="2256"/>
            <a:chExt cx="192" cy="192"/>
          </a:xfrm>
        </p:grpSpPr>
        <p:grpSp>
          <p:nvGrpSpPr>
            <p:cNvPr id="2244777" name="Group 169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44778" name="Oval 170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44779" name="Line 171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244780" name="Line 172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44781" name="Group 173"/>
          <p:cNvGrpSpPr>
            <a:grpSpLocks/>
          </p:cNvGrpSpPr>
          <p:nvPr/>
        </p:nvGrpSpPr>
        <p:grpSpPr bwMode="auto">
          <a:xfrm>
            <a:off x="5867400" y="4343400"/>
            <a:ext cx="304800" cy="304800"/>
            <a:chOff x="576" y="2160"/>
            <a:chExt cx="192" cy="192"/>
          </a:xfrm>
        </p:grpSpPr>
        <p:sp>
          <p:nvSpPr>
            <p:cNvPr id="2244782" name="Oval 174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44783" name="Line 175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44784" name="Group 176"/>
          <p:cNvGrpSpPr>
            <a:grpSpLocks/>
          </p:cNvGrpSpPr>
          <p:nvPr/>
        </p:nvGrpSpPr>
        <p:grpSpPr bwMode="auto">
          <a:xfrm>
            <a:off x="6248400" y="4419600"/>
            <a:ext cx="152400" cy="152400"/>
            <a:chOff x="1728" y="2256"/>
            <a:chExt cx="192" cy="192"/>
          </a:xfrm>
        </p:grpSpPr>
        <p:grpSp>
          <p:nvGrpSpPr>
            <p:cNvPr id="2244785" name="Group 177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44786" name="Oval 178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44787" name="Line 179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244788" name="Line 180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44797" name="Group 189"/>
          <p:cNvGrpSpPr>
            <a:grpSpLocks/>
          </p:cNvGrpSpPr>
          <p:nvPr/>
        </p:nvGrpSpPr>
        <p:grpSpPr bwMode="auto">
          <a:xfrm>
            <a:off x="5334000" y="4800600"/>
            <a:ext cx="152400" cy="152400"/>
            <a:chOff x="1728" y="2256"/>
            <a:chExt cx="192" cy="192"/>
          </a:xfrm>
        </p:grpSpPr>
        <p:grpSp>
          <p:nvGrpSpPr>
            <p:cNvPr id="2244798" name="Group 190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44799" name="Oval 191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44800" name="Line 192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244801" name="Line 193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44802" name="Group 194"/>
          <p:cNvGrpSpPr>
            <a:grpSpLocks/>
          </p:cNvGrpSpPr>
          <p:nvPr/>
        </p:nvGrpSpPr>
        <p:grpSpPr bwMode="auto">
          <a:xfrm>
            <a:off x="5562600" y="4724400"/>
            <a:ext cx="304800" cy="304800"/>
            <a:chOff x="576" y="2160"/>
            <a:chExt cx="192" cy="192"/>
          </a:xfrm>
        </p:grpSpPr>
        <p:sp>
          <p:nvSpPr>
            <p:cNvPr id="2244803" name="Oval 195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44804" name="Line 196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44805" name="Group 197"/>
          <p:cNvGrpSpPr>
            <a:grpSpLocks/>
          </p:cNvGrpSpPr>
          <p:nvPr/>
        </p:nvGrpSpPr>
        <p:grpSpPr bwMode="auto">
          <a:xfrm>
            <a:off x="5943600" y="4800600"/>
            <a:ext cx="152400" cy="152400"/>
            <a:chOff x="1728" y="2256"/>
            <a:chExt cx="192" cy="192"/>
          </a:xfrm>
        </p:grpSpPr>
        <p:grpSp>
          <p:nvGrpSpPr>
            <p:cNvPr id="2244806" name="Group 198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44807" name="Oval 199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44808" name="Line 200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244809" name="Line 201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44810" name="Group 202"/>
          <p:cNvGrpSpPr>
            <a:grpSpLocks/>
          </p:cNvGrpSpPr>
          <p:nvPr/>
        </p:nvGrpSpPr>
        <p:grpSpPr bwMode="auto">
          <a:xfrm>
            <a:off x="6172200" y="4724400"/>
            <a:ext cx="304800" cy="304800"/>
            <a:chOff x="576" y="2160"/>
            <a:chExt cx="192" cy="192"/>
          </a:xfrm>
        </p:grpSpPr>
        <p:sp>
          <p:nvSpPr>
            <p:cNvPr id="2244811" name="Oval 203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44812" name="Line 204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sp>
        <p:nvSpPr>
          <p:cNvPr id="2244824" name="Rectangle 216"/>
          <p:cNvSpPr>
            <a:spLocks noChangeArrowheads="1"/>
          </p:cNvSpPr>
          <p:nvPr/>
        </p:nvSpPr>
        <p:spPr bwMode="auto">
          <a:xfrm>
            <a:off x="4495800" y="3352800"/>
            <a:ext cx="609600" cy="1905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endParaRPr lang="el-GR" sz="16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44825" name="Rectangle 217"/>
          <p:cNvSpPr>
            <a:spLocks noChangeArrowheads="1"/>
          </p:cNvSpPr>
          <p:nvPr/>
        </p:nvSpPr>
        <p:spPr bwMode="auto">
          <a:xfrm>
            <a:off x="3886200" y="3352800"/>
            <a:ext cx="609600" cy="1905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endParaRPr lang="el-GR" sz="1600" smtClean="0">
              <a:solidFill>
                <a:srgbClr val="000000"/>
              </a:solidFill>
              <a:latin typeface="Calibri" pitchFamily="34" charset="0"/>
            </a:endParaRPr>
          </a:p>
        </p:txBody>
      </p:sp>
      <p:grpSp>
        <p:nvGrpSpPr>
          <p:cNvPr id="2244651" name="Group 43"/>
          <p:cNvGrpSpPr>
            <a:grpSpLocks/>
          </p:cNvGrpSpPr>
          <p:nvPr/>
        </p:nvGrpSpPr>
        <p:grpSpPr bwMode="auto">
          <a:xfrm>
            <a:off x="4114800" y="3657600"/>
            <a:ext cx="152400" cy="152400"/>
            <a:chOff x="576" y="2160"/>
            <a:chExt cx="192" cy="192"/>
          </a:xfrm>
        </p:grpSpPr>
        <p:sp>
          <p:nvSpPr>
            <p:cNvPr id="2244652" name="Oval 44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44653" name="Line 45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44660" name="Group 52"/>
          <p:cNvGrpSpPr>
            <a:grpSpLocks/>
          </p:cNvGrpSpPr>
          <p:nvPr/>
        </p:nvGrpSpPr>
        <p:grpSpPr bwMode="auto">
          <a:xfrm>
            <a:off x="3810000" y="4038600"/>
            <a:ext cx="152400" cy="152400"/>
            <a:chOff x="576" y="2160"/>
            <a:chExt cx="192" cy="192"/>
          </a:xfrm>
        </p:grpSpPr>
        <p:sp>
          <p:nvSpPr>
            <p:cNvPr id="2244661" name="Oval 53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44662" name="Line 54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44699" name="Group 91"/>
          <p:cNvGrpSpPr>
            <a:grpSpLocks/>
          </p:cNvGrpSpPr>
          <p:nvPr/>
        </p:nvGrpSpPr>
        <p:grpSpPr bwMode="auto">
          <a:xfrm>
            <a:off x="4114800" y="4419600"/>
            <a:ext cx="152400" cy="152400"/>
            <a:chOff x="576" y="2160"/>
            <a:chExt cx="192" cy="192"/>
          </a:xfrm>
        </p:grpSpPr>
        <p:sp>
          <p:nvSpPr>
            <p:cNvPr id="2244700" name="Oval 92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44701" name="Line 93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44816" name="Group 208"/>
          <p:cNvGrpSpPr>
            <a:grpSpLocks/>
          </p:cNvGrpSpPr>
          <p:nvPr/>
        </p:nvGrpSpPr>
        <p:grpSpPr bwMode="auto">
          <a:xfrm>
            <a:off x="3810000" y="4800600"/>
            <a:ext cx="152400" cy="152400"/>
            <a:chOff x="576" y="2160"/>
            <a:chExt cx="192" cy="192"/>
          </a:xfrm>
        </p:grpSpPr>
        <p:sp>
          <p:nvSpPr>
            <p:cNvPr id="2244817" name="Oval 209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44818" name="Line 210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44720" name="Group 112"/>
          <p:cNvGrpSpPr>
            <a:grpSpLocks/>
          </p:cNvGrpSpPr>
          <p:nvPr/>
        </p:nvGrpSpPr>
        <p:grpSpPr bwMode="auto">
          <a:xfrm>
            <a:off x="5029200" y="3657600"/>
            <a:ext cx="152400" cy="152400"/>
            <a:chOff x="1728" y="2256"/>
            <a:chExt cx="192" cy="192"/>
          </a:xfrm>
        </p:grpSpPr>
        <p:grpSp>
          <p:nvGrpSpPr>
            <p:cNvPr id="2244721" name="Group 113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44722" name="Oval 114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44723" name="Line 115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244724" name="Line 116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44741" name="Group 133"/>
          <p:cNvGrpSpPr>
            <a:grpSpLocks/>
          </p:cNvGrpSpPr>
          <p:nvPr/>
        </p:nvGrpSpPr>
        <p:grpSpPr bwMode="auto">
          <a:xfrm>
            <a:off x="4724400" y="4038600"/>
            <a:ext cx="152400" cy="152400"/>
            <a:chOff x="1728" y="2256"/>
            <a:chExt cx="192" cy="192"/>
          </a:xfrm>
        </p:grpSpPr>
        <p:grpSp>
          <p:nvGrpSpPr>
            <p:cNvPr id="2244742" name="Group 134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44743" name="Oval 135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44744" name="Line 136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244745" name="Line 137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44789" name="Group 181"/>
          <p:cNvGrpSpPr>
            <a:grpSpLocks/>
          </p:cNvGrpSpPr>
          <p:nvPr/>
        </p:nvGrpSpPr>
        <p:grpSpPr bwMode="auto">
          <a:xfrm>
            <a:off x="4724400" y="4800600"/>
            <a:ext cx="152400" cy="152400"/>
            <a:chOff x="1728" y="2256"/>
            <a:chExt cx="192" cy="192"/>
          </a:xfrm>
        </p:grpSpPr>
        <p:grpSp>
          <p:nvGrpSpPr>
            <p:cNvPr id="2244790" name="Group 182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44791" name="Oval 183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44792" name="Line 184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244793" name="Line 185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44819" name="Group 211"/>
          <p:cNvGrpSpPr>
            <a:grpSpLocks/>
          </p:cNvGrpSpPr>
          <p:nvPr/>
        </p:nvGrpSpPr>
        <p:grpSpPr bwMode="auto">
          <a:xfrm>
            <a:off x="5029200" y="4419600"/>
            <a:ext cx="152400" cy="152400"/>
            <a:chOff x="1728" y="2256"/>
            <a:chExt cx="192" cy="192"/>
          </a:xfrm>
        </p:grpSpPr>
        <p:grpSp>
          <p:nvGrpSpPr>
            <p:cNvPr id="2244820" name="Group 212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44821" name="Oval 213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44822" name="Line 214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244823" name="Line 215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sp>
        <p:nvSpPr>
          <p:cNvPr id="173" name="Rectangle 369"/>
          <p:cNvSpPr txBox="1">
            <a:spLocks noChangeArrowheads="1"/>
          </p:cNvSpPr>
          <p:nvPr/>
        </p:nvSpPr>
        <p:spPr>
          <a:xfrm>
            <a:off x="107504" y="765448"/>
            <a:ext cx="8807896" cy="1295400"/>
          </a:xfrm>
          <a:prstGeom prst="rect">
            <a:avLst/>
          </a:prstGeom>
          <a:noFill/>
          <a:ln/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marL="1350963" indent="-1350963" algn="l"/>
            <a:r>
              <a:rPr lang="el-GR" altLang="el-GR" sz="2400" kern="0" dirty="0" smtClean="0">
                <a:solidFill>
                  <a:srgbClr val="3333FF"/>
                </a:solidFill>
                <a:latin typeface="Comic Sans MS" panose="030F0702030302020204" pitchFamily="66" charset="0"/>
              </a:rPr>
              <a:t>βήμα</a:t>
            </a:r>
            <a:r>
              <a:rPr lang="en-US" altLang="el-GR" sz="2400" kern="0" dirty="0" smtClean="0">
                <a:solidFill>
                  <a:srgbClr val="3333FF"/>
                </a:solidFill>
                <a:latin typeface="Comic Sans MS" panose="030F0702030302020204" pitchFamily="66" charset="0"/>
              </a:rPr>
              <a:t> #</a:t>
            </a:r>
            <a:r>
              <a:rPr lang="el-GR" altLang="el-GR" sz="2400" kern="0" dirty="0" smtClean="0">
                <a:solidFill>
                  <a:srgbClr val="3333FF"/>
                </a:solidFill>
                <a:latin typeface="Comic Sans MS" panose="030F0702030302020204" pitchFamily="66" charset="0"/>
              </a:rPr>
              <a:t>3</a:t>
            </a:r>
            <a:r>
              <a:rPr lang="en-US" altLang="el-GR" sz="2400" kern="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: </a:t>
            </a:r>
            <a:r>
              <a:rPr lang="el-GR" altLang="el-GR" sz="2400" kern="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η διάχυση ιόντων και επανασύνδεση ιόντων οδηγεί στη δημιουργία της </a:t>
            </a:r>
            <a:r>
              <a:rPr lang="el-GR" altLang="el-GR" sz="2400" kern="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περιοχής απογύμνωσης</a:t>
            </a:r>
            <a:endParaRPr lang="en-US" altLang="el-GR" sz="2400" kern="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74" name="Text Box 49"/>
          <p:cNvSpPr txBox="1">
            <a:spLocks noChangeArrowheads="1"/>
          </p:cNvSpPr>
          <p:nvPr/>
        </p:nvSpPr>
        <p:spPr bwMode="auto">
          <a:xfrm>
            <a:off x="514350" y="46038"/>
            <a:ext cx="76581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l-GR" sz="3200" kern="1200" dirty="0" smtClean="0">
                <a:solidFill>
                  <a:srgbClr val="00801A"/>
                </a:solidFill>
                <a:latin typeface="Comic Sans MS" pitchFamily="66" charset="0"/>
                <a:ea typeface="+mn-ea"/>
                <a:cs typeface="Arial"/>
              </a:rPr>
              <a:t>επαφή </a:t>
            </a:r>
            <a:r>
              <a:rPr lang="en-US" sz="3200" kern="1200" dirty="0" err="1" smtClean="0">
                <a:solidFill>
                  <a:srgbClr val="00801A"/>
                </a:solidFill>
                <a:latin typeface="Comic Sans MS" pitchFamily="66" charset="0"/>
                <a:ea typeface="+mn-ea"/>
                <a:cs typeface="Arial"/>
              </a:rPr>
              <a:t>pn</a:t>
            </a:r>
            <a:endParaRPr lang="el-GR" sz="3200" kern="1200" dirty="0">
              <a:solidFill>
                <a:srgbClr val="00801A"/>
              </a:solidFill>
              <a:latin typeface="Comic Sans MS" pitchFamily="66" charset="0"/>
              <a:ea typeface="+mn-ea"/>
              <a:cs typeface="Arial"/>
            </a:endParaRPr>
          </a:p>
        </p:txBody>
      </p:sp>
      <p:sp>
        <p:nvSpPr>
          <p:cNvPr id="175" name="Text Box 2"/>
          <p:cNvSpPr txBox="1">
            <a:spLocks noChangeArrowheads="1"/>
          </p:cNvSpPr>
          <p:nvPr/>
        </p:nvSpPr>
        <p:spPr bwMode="auto">
          <a:xfrm>
            <a:off x="516582" y="5694347"/>
            <a:ext cx="7943850" cy="83099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l-GR" altLang="el-GR" sz="24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Η</a:t>
            </a:r>
            <a:r>
              <a:rPr lang="en-US" altLang="el-GR" sz="24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el-GR" sz="2400" i="1" dirty="0" err="1" smtClean="0">
                <a:solidFill>
                  <a:srgbClr val="000000"/>
                </a:solidFill>
                <a:latin typeface="Comic Sans MS" panose="030F0702030302020204" pitchFamily="66" charset="0"/>
              </a:rPr>
              <a:t>pn</a:t>
            </a:r>
            <a:r>
              <a:rPr lang="en-US" altLang="el-GR" sz="24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l-GR" altLang="el-GR" sz="24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επαφή χωρίς τάση στα άκρα της</a:t>
            </a:r>
            <a:r>
              <a:rPr lang="en-US" altLang="el-GR" sz="24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 (</a:t>
            </a:r>
            <a:r>
              <a:rPr lang="el-GR" altLang="el-GR" sz="2400" dirty="0" err="1" smtClean="0">
                <a:solidFill>
                  <a:srgbClr val="000000"/>
                </a:solidFill>
                <a:latin typeface="Comic Sans MS" panose="030F0702030302020204" pitchFamily="66" charset="0"/>
              </a:rPr>
              <a:t>ανοιχτοκυκλωμένες</a:t>
            </a:r>
            <a:r>
              <a:rPr lang="el-GR" altLang="el-GR" sz="24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 θύρες  - </a:t>
            </a:r>
            <a:r>
              <a:rPr lang="en-US" altLang="el-GR" sz="24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open-circuited)</a:t>
            </a:r>
          </a:p>
        </p:txBody>
      </p:sp>
    </p:spTree>
    <p:extLst>
      <p:ext uri="{BB962C8B-B14F-4D97-AF65-F5344CB8AC3E}">
        <p14:creationId xmlns:p14="http://schemas.microsoft.com/office/powerpoint/2010/main" val="5618749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796E-6 L -0.03333 3.3796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244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3.62248E-6 L 0.03333 -3.62248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2446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796E-6 L -0.03333 3.3796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448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3.62248E-6 L 0.03333 -3.62248E-6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22448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4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24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44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244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4621" grpId="0" animBg="1"/>
      <p:bldP spid="2244624" grpId="0" animBg="1"/>
      <p:bldP spid="2244824" grpId="0" animBg="1"/>
      <p:bldP spid="22448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8706" name="Rectangle 2"/>
          <p:cNvSpPr>
            <a:spLocks noChangeArrowheads="1"/>
          </p:cNvSpPr>
          <p:nvPr/>
        </p:nvSpPr>
        <p:spPr bwMode="auto">
          <a:xfrm>
            <a:off x="152400" y="2057400"/>
            <a:ext cx="4419600" cy="411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endParaRPr lang="el-GR" sz="1600" smtClean="0">
              <a:solidFill>
                <a:srgbClr val="000000"/>
              </a:solidFill>
              <a:latin typeface="Calibri" pitchFamily="34" charset="0"/>
            </a:endParaRPr>
          </a:p>
        </p:txBody>
      </p:sp>
      <p:grpSp>
        <p:nvGrpSpPr>
          <p:cNvPr id="2248709" name="Group 5"/>
          <p:cNvGrpSpPr>
            <a:grpSpLocks/>
          </p:cNvGrpSpPr>
          <p:nvPr/>
        </p:nvGrpSpPr>
        <p:grpSpPr bwMode="auto">
          <a:xfrm>
            <a:off x="1447800" y="3352800"/>
            <a:ext cx="6172200" cy="1905000"/>
            <a:chOff x="912" y="2112"/>
            <a:chExt cx="3888" cy="1200"/>
          </a:xfrm>
        </p:grpSpPr>
        <p:sp>
          <p:nvSpPr>
            <p:cNvPr id="2248710" name="Line 6"/>
            <p:cNvSpPr>
              <a:spLocks noChangeShapeType="1"/>
            </p:cNvSpPr>
            <p:nvPr/>
          </p:nvSpPr>
          <p:spPr bwMode="auto">
            <a:xfrm>
              <a:off x="960" y="2736"/>
              <a:ext cx="379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48711" name="Oval 7"/>
            <p:cNvSpPr>
              <a:spLocks noChangeArrowheads="1"/>
            </p:cNvSpPr>
            <p:nvPr/>
          </p:nvSpPr>
          <p:spPr bwMode="auto">
            <a:xfrm>
              <a:off x="4704" y="2688"/>
              <a:ext cx="96" cy="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48712" name="Rectangle 8"/>
            <p:cNvSpPr>
              <a:spLocks noChangeArrowheads="1"/>
            </p:cNvSpPr>
            <p:nvPr/>
          </p:nvSpPr>
          <p:spPr bwMode="auto">
            <a:xfrm>
              <a:off x="1488" y="2112"/>
              <a:ext cx="1344" cy="1200"/>
            </a:xfrm>
            <a:prstGeom prst="rect">
              <a:avLst/>
            </a:prstGeom>
            <a:solidFill>
              <a:srgbClr val="99CCFF"/>
            </a:solidFill>
            <a:ln w="762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48713" name="Rectangle 9"/>
            <p:cNvSpPr>
              <a:spLocks noChangeArrowheads="1"/>
            </p:cNvSpPr>
            <p:nvPr/>
          </p:nvSpPr>
          <p:spPr bwMode="auto">
            <a:xfrm>
              <a:off x="2832" y="2112"/>
              <a:ext cx="1344" cy="1200"/>
            </a:xfrm>
            <a:prstGeom prst="rect">
              <a:avLst/>
            </a:prstGeom>
            <a:solidFill>
              <a:srgbClr val="DDDDDD"/>
            </a:solidFill>
            <a:ln w="762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grpSp>
          <p:nvGrpSpPr>
            <p:cNvPr id="2248714" name="Group 10"/>
            <p:cNvGrpSpPr>
              <a:grpSpLocks/>
            </p:cNvGrpSpPr>
            <p:nvPr/>
          </p:nvGrpSpPr>
          <p:grpSpPr bwMode="auto">
            <a:xfrm>
              <a:off x="1584" y="2256"/>
              <a:ext cx="192" cy="192"/>
              <a:chOff x="1728" y="2256"/>
              <a:chExt cx="192" cy="192"/>
            </a:xfrm>
          </p:grpSpPr>
          <p:grpSp>
            <p:nvGrpSpPr>
              <p:cNvPr id="2248715" name="Group 11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48716" name="Oval 12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/>
                  <a:endParaRPr lang="el-GR" sz="1600" smtClean="0">
                    <a:solidFill>
                      <a:srgbClr val="000000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2248717" name="Line 13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r"/>
                  <a:endParaRPr lang="el-GR" sz="1600" smtClean="0">
                    <a:solidFill>
                      <a:srgbClr val="000000"/>
                    </a:solidFill>
                    <a:latin typeface="Calibri" pitchFamily="34" charset="0"/>
                  </a:endParaRPr>
                </a:p>
              </p:txBody>
            </p:sp>
          </p:grpSp>
          <p:sp>
            <p:nvSpPr>
              <p:cNvPr id="2248718" name="Line 14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2248719" name="Group 15"/>
            <p:cNvGrpSpPr>
              <a:grpSpLocks/>
            </p:cNvGrpSpPr>
            <p:nvPr/>
          </p:nvGrpSpPr>
          <p:grpSpPr bwMode="auto">
            <a:xfrm>
              <a:off x="1824" y="2304"/>
              <a:ext cx="96" cy="96"/>
              <a:chOff x="576" y="2160"/>
              <a:chExt cx="192" cy="192"/>
            </a:xfrm>
          </p:grpSpPr>
          <p:sp>
            <p:nvSpPr>
              <p:cNvPr id="2248720" name="Oval 16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48721" name="Line 17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2248722" name="Group 18"/>
            <p:cNvGrpSpPr>
              <a:grpSpLocks/>
            </p:cNvGrpSpPr>
            <p:nvPr/>
          </p:nvGrpSpPr>
          <p:grpSpPr bwMode="auto">
            <a:xfrm>
              <a:off x="1968" y="2256"/>
              <a:ext cx="192" cy="192"/>
              <a:chOff x="1728" y="2256"/>
              <a:chExt cx="192" cy="192"/>
            </a:xfrm>
          </p:grpSpPr>
          <p:grpSp>
            <p:nvGrpSpPr>
              <p:cNvPr id="2248723" name="Group 19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48724" name="Oval 20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/>
                  <a:endParaRPr lang="el-GR" sz="1600" smtClean="0">
                    <a:solidFill>
                      <a:srgbClr val="000000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2248725" name="Line 21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r"/>
                  <a:endParaRPr lang="el-GR" sz="1600" smtClean="0">
                    <a:solidFill>
                      <a:srgbClr val="000000"/>
                    </a:solidFill>
                    <a:latin typeface="Calibri" pitchFamily="34" charset="0"/>
                  </a:endParaRPr>
                </a:p>
              </p:txBody>
            </p:sp>
          </p:grpSp>
          <p:sp>
            <p:nvSpPr>
              <p:cNvPr id="2248726" name="Line 22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2248727" name="Group 23"/>
            <p:cNvGrpSpPr>
              <a:grpSpLocks/>
            </p:cNvGrpSpPr>
            <p:nvPr/>
          </p:nvGrpSpPr>
          <p:grpSpPr bwMode="auto">
            <a:xfrm>
              <a:off x="1776" y="2496"/>
              <a:ext cx="192" cy="192"/>
              <a:chOff x="1728" y="2256"/>
              <a:chExt cx="192" cy="192"/>
            </a:xfrm>
          </p:grpSpPr>
          <p:grpSp>
            <p:nvGrpSpPr>
              <p:cNvPr id="2248728" name="Group 24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48729" name="Oval 25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/>
                  <a:endParaRPr lang="el-GR" sz="1600" smtClean="0">
                    <a:solidFill>
                      <a:srgbClr val="000000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2248730" name="Line 26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r"/>
                  <a:endParaRPr lang="el-GR" sz="1600" smtClean="0">
                    <a:solidFill>
                      <a:srgbClr val="000000"/>
                    </a:solidFill>
                    <a:latin typeface="Calibri" pitchFamily="34" charset="0"/>
                  </a:endParaRPr>
                </a:p>
              </p:txBody>
            </p:sp>
          </p:grpSp>
          <p:sp>
            <p:nvSpPr>
              <p:cNvPr id="2248731" name="Line 27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2248732" name="Group 28"/>
            <p:cNvGrpSpPr>
              <a:grpSpLocks/>
            </p:cNvGrpSpPr>
            <p:nvPr/>
          </p:nvGrpSpPr>
          <p:grpSpPr bwMode="auto">
            <a:xfrm>
              <a:off x="2160" y="2496"/>
              <a:ext cx="192" cy="192"/>
              <a:chOff x="1728" y="2256"/>
              <a:chExt cx="192" cy="192"/>
            </a:xfrm>
          </p:grpSpPr>
          <p:grpSp>
            <p:nvGrpSpPr>
              <p:cNvPr id="2248733" name="Group 29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48734" name="Oval 30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/>
                  <a:endParaRPr lang="el-GR" sz="1600" smtClean="0">
                    <a:solidFill>
                      <a:srgbClr val="000000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2248735" name="Line 31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r"/>
                  <a:endParaRPr lang="el-GR" sz="1600" smtClean="0">
                    <a:solidFill>
                      <a:srgbClr val="000000"/>
                    </a:solidFill>
                    <a:latin typeface="Calibri" pitchFamily="34" charset="0"/>
                  </a:endParaRPr>
                </a:p>
              </p:txBody>
            </p:sp>
          </p:grpSp>
          <p:sp>
            <p:nvSpPr>
              <p:cNvPr id="2248736" name="Line 32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2248737" name="Group 33"/>
            <p:cNvGrpSpPr>
              <a:grpSpLocks/>
            </p:cNvGrpSpPr>
            <p:nvPr/>
          </p:nvGrpSpPr>
          <p:grpSpPr bwMode="auto">
            <a:xfrm>
              <a:off x="2208" y="2304"/>
              <a:ext cx="96" cy="96"/>
              <a:chOff x="576" y="2160"/>
              <a:chExt cx="192" cy="192"/>
            </a:xfrm>
          </p:grpSpPr>
          <p:sp>
            <p:nvSpPr>
              <p:cNvPr id="2248738" name="Oval 34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48739" name="Line 35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2248740" name="Group 36"/>
            <p:cNvGrpSpPr>
              <a:grpSpLocks/>
            </p:cNvGrpSpPr>
            <p:nvPr/>
          </p:nvGrpSpPr>
          <p:grpSpPr bwMode="auto">
            <a:xfrm>
              <a:off x="1632" y="2544"/>
              <a:ext cx="96" cy="96"/>
              <a:chOff x="576" y="2160"/>
              <a:chExt cx="192" cy="192"/>
            </a:xfrm>
          </p:grpSpPr>
          <p:sp>
            <p:nvSpPr>
              <p:cNvPr id="2248741" name="Oval 37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48742" name="Line 38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2248743" name="Group 39"/>
            <p:cNvGrpSpPr>
              <a:grpSpLocks/>
            </p:cNvGrpSpPr>
            <p:nvPr/>
          </p:nvGrpSpPr>
          <p:grpSpPr bwMode="auto">
            <a:xfrm>
              <a:off x="2016" y="2544"/>
              <a:ext cx="96" cy="96"/>
              <a:chOff x="576" y="2160"/>
              <a:chExt cx="192" cy="192"/>
            </a:xfrm>
          </p:grpSpPr>
          <p:sp>
            <p:nvSpPr>
              <p:cNvPr id="2248744" name="Oval 40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48745" name="Line 41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2248746" name="Group 42"/>
            <p:cNvGrpSpPr>
              <a:grpSpLocks/>
            </p:cNvGrpSpPr>
            <p:nvPr/>
          </p:nvGrpSpPr>
          <p:grpSpPr bwMode="auto">
            <a:xfrm>
              <a:off x="1584" y="2736"/>
              <a:ext cx="192" cy="192"/>
              <a:chOff x="1728" y="2256"/>
              <a:chExt cx="192" cy="192"/>
            </a:xfrm>
          </p:grpSpPr>
          <p:grpSp>
            <p:nvGrpSpPr>
              <p:cNvPr id="2248747" name="Group 43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48748" name="Oval 44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/>
                  <a:endParaRPr lang="el-GR" sz="1600" smtClean="0">
                    <a:solidFill>
                      <a:srgbClr val="000000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2248749" name="Line 45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r"/>
                  <a:endParaRPr lang="el-GR" sz="1600" smtClean="0">
                    <a:solidFill>
                      <a:srgbClr val="000000"/>
                    </a:solidFill>
                    <a:latin typeface="Calibri" pitchFamily="34" charset="0"/>
                  </a:endParaRPr>
                </a:p>
              </p:txBody>
            </p:sp>
          </p:grpSp>
          <p:sp>
            <p:nvSpPr>
              <p:cNvPr id="2248750" name="Line 46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2248751" name="Group 47"/>
            <p:cNvGrpSpPr>
              <a:grpSpLocks/>
            </p:cNvGrpSpPr>
            <p:nvPr/>
          </p:nvGrpSpPr>
          <p:grpSpPr bwMode="auto">
            <a:xfrm>
              <a:off x="1824" y="2784"/>
              <a:ext cx="96" cy="96"/>
              <a:chOff x="576" y="2160"/>
              <a:chExt cx="192" cy="192"/>
            </a:xfrm>
          </p:grpSpPr>
          <p:sp>
            <p:nvSpPr>
              <p:cNvPr id="2248752" name="Oval 48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48753" name="Line 49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2248754" name="Group 50"/>
            <p:cNvGrpSpPr>
              <a:grpSpLocks/>
            </p:cNvGrpSpPr>
            <p:nvPr/>
          </p:nvGrpSpPr>
          <p:grpSpPr bwMode="auto">
            <a:xfrm>
              <a:off x="1968" y="2736"/>
              <a:ext cx="192" cy="192"/>
              <a:chOff x="1728" y="2256"/>
              <a:chExt cx="192" cy="192"/>
            </a:xfrm>
          </p:grpSpPr>
          <p:grpSp>
            <p:nvGrpSpPr>
              <p:cNvPr id="2248755" name="Group 51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48756" name="Oval 52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/>
                  <a:endParaRPr lang="el-GR" sz="1600" smtClean="0">
                    <a:solidFill>
                      <a:srgbClr val="000000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2248757" name="Line 53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r"/>
                  <a:endParaRPr lang="el-GR" sz="1600" smtClean="0">
                    <a:solidFill>
                      <a:srgbClr val="000000"/>
                    </a:solidFill>
                    <a:latin typeface="Calibri" pitchFamily="34" charset="0"/>
                  </a:endParaRPr>
                </a:p>
              </p:txBody>
            </p:sp>
          </p:grpSp>
          <p:sp>
            <p:nvSpPr>
              <p:cNvPr id="2248758" name="Line 54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2248759" name="Group 55"/>
            <p:cNvGrpSpPr>
              <a:grpSpLocks/>
            </p:cNvGrpSpPr>
            <p:nvPr/>
          </p:nvGrpSpPr>
          <p:grpSpPr bwMode="auto">
            <a:xfrm>
              <a:off x="1776" y="2976"/>
              <a:ext cx="192" cy="192"/>
              <a:chOff x="1728" y="2256"/>
              <a:chExt cx="192" cy="192"/>
            </a:xfrm>
          </p:grpSpPr>
          <p:grpSp>
            <p:nvGrpSpPr>
              <p:cNvPr id="2248760" name="Group 56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48761" name="Oval 57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/>
                  <a:endParaRPr lang="el-GR" sz="1600" smtClean="0">
                    <a:solidFill>
                      <a:srgbClr val="000000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2248762" name="Line 58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r"/>
                  <a:endParaRPr lang="el-GR" sz="1600" smtClean="0">
                    <a:solidFill>
                      <a:srgbClr val="000000"/>
                    </a:solidFill>
                    <a:latin typeface="Calibri" pitchFamily="34" charset="0"/>
                  </a:endParaRPr>
                </a:p>
              </p:txBody>
            </p:sp>
          </p:grpSp>
          <p:sp>
            <p:nvSpPr>
              <p:cNvPr id="2248763" name="Line 59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2248764" name="Group 60"/>
            <p:cNvGrpSpPr>
              <a:grpSpLocks/>
            </p:cNvGrpSpPr>
            <p:nvPr/>
          </p:nvGrpSpPr>
          <p:grpSpPr bwMode="auto">
            <a:xfrm>
              <a:off x="2160" y="2976"/>
              <a:ext cx="192" cy="192"/>
              <a:chOff x="1728" y="2256"/>
              <a:chExt cx="192" cy="192"/>
            </a:xfrm>
          </p:grpSpPr>
          <p:grpSp>
            <p:nvGrpSpPr>
              <p:cNvPr id="2248765" name="Group 61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48766" name="Oval 62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/>
                  <a:endParaRPr lang="el-GR" sz="1600" smtClean="0">
                    <a:solidFill>
                      <a:srgbClr val="000000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2248767" name="Line 63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r"/>
                  <a:endParaRPr lang="el-GR" sz="1600" smtClean="0">
                    <a:solidFill>
                      <a:srgbClr val="000000"/>
                    </a:solidFill>
                    <a:latin typeface="Calibri" pitchFamily="34" charset="0"/>
                  </a:endParaRPr>
                </a:p>
              </p:txBody>
            </p:sp>
          </p:grpSp>
          <p:sp>
            <p:nvSpPr>
              <p:cNvPr id="2248768" name="Line 64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2248769" name="Group 65"/>
            <p:cNvGrpSpPr>
              <a:grpSpLocks/>
            </p:cNvGrpSpPr>
            <p:nvPr/>
          </p:nvGrpSpPr>
          <p:grpSpPr bwMode="auto">
            <a:xfrm>
              <a:off x="2208" y="2784"/>
              <a:ext cx="96" cy="96"/>
              <a:chOff x="576" y="2160"/>
              <a:chExt cx="192" cy="192"/>
            </a:xfrm>
          </p:grpSpPr>
          <p:sp>
            <p:nvSpPr>
              <p:cNvPr id="2248770" name="Oval 66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48771" name="Line 67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2248772" name="Group 68"/>
            <p:cNvGrpSpPr>
              <a:grpSpLocks/>
            </p:cNvGrpSpPr>
            <p:nvPr/>
          </p:nvGrpSpPr>
          <p:grpSpPr bwMode="auto">
            <a:xfrm>
              <a:off x="1632" y="3024"/>
              <a:ext cx="96" cy="96"/>
              <a:chOff x="576" y="2160"/>
              <a:chExt cx="192" cy="192"/>
            </a:xfrm>
          </p:grpSpPr>
          <p:sp>
            <p:nvSpPr>
              <p:cNvPr id="2248773" name="Oval 69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48774" name="Line 70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2248775" name="Group 71"/>
            <p:cNvGrpSpPr>
              <a:grpSpLocks/>
            </p:cNvGrpSpPr>
            <p:nvPr/>
          </p:nvGrpSpPr>
          <p:grpSpPr bwMode="auto">
            <a:xfrm>
              <a:off x="2016" y="3024"/>
              <a:ext cx="96" cy="96"/>
              <a:chOff x="576" y="2160"/>
              <a:chExt cx="192" cy="192"/>
            </a:xfrm>
          </p:grpSpPr>
          <p:sp>
            <p:nvSpPr>
              <p:cNvPr id="2248776" name="Oval 72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48777" name="Line 73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248778" name="Oval 74"/>
            <p:cNvSpPr>
              <a:spLocks noChangeArrowheads="1"/>
            </p:cNvSpPr>
            <p:nvPr/>
          </p:nvSpPr>
          <p:spPr bwMode="auto">
            <a:xfrm>
              <a:off x="912" y="2688"/>
              <a:ext cx="96" cy="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grpSp>
          <p:nvGrpSpPr>
            <p:cNvPr id="2248779" name="Group 75"/>
            <p:cNvGrpSpPr>
              <a:grpSpLocks/>
            </p:cNvGrpSpPr>
            <p:nvPr/>
          </p:nvGrpSpPr>
          <p:grpSpPr bwMode="auto">
            <a:xfrm>
              <a:off x="3312" y="2256"/>
              <a:ext cx="192" cy="192"/>
              <a:chOff x="576" y="2160"/>
              <a:chExt cx="192" cy="192"/>
            </a:xfrm>
          </p:grpSpPr>
          <p:sp>
            <p:nvSpPr>
              <p:cNvPr id="2248780" name="Oval 76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48781" name="Line 77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2248782" name="Group 78"/>
            <p:cNvGrpSpPr>
              <a:grpSpLocks/>
            </p:cNvGrpSpPr>
            <p:nvPr/>
          </p:nvGrpSpPr>
          <p:grpSpPr bwMode="auto">
            <a:xfrm>
              <a:off x="3552" y="2304"/>
              <a:ext cx="96" cy="96"/>
              <a:chOff x="1728" y="2256"/>
              <a:chExt cx="192" cy="192"/>
            </a:xfrm>
          </p:grpSpPr>
          <p:grpSp>
            <p:nvGrpSpPr>
              <p:cNvPr id="2248783" name="Group 79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48784" name="Oval 80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/>
                  <a:endParaRPr lang="el-GR" sz="1600" smtClean="0">
                    <a:solidFill>
                      <a:srgbClr val="000000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2248785" name="Line 81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r"/>
                  <a:endParaRPr lang="el-GR" sz="1600" smtClean="0">
                    <a:solidFill>
                      <a:srgbClr val="000000"/>
                    </a:solidFill>
                    <a:latin typeface="Calibri" pitchFamily="34" charset="0"/>
                  </a:endParaRPr>
                </a:p>
              </p:txBody>
            </p:sp>
          </p:grpSp>
          <p:sp>
            <p:nvSpPr>
              <p:cNvPr id="2248786" name="Line 82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2248787" name="Group 83"/>
            <p:cNvGrpSpPr>
              <a:grpSpLocks/>
            </p:cNvGrpSpPr>
            <p:nvPr/>
          </p:nvGrpSpPr>
          <p:grpSpPr bwMode="auto">
            <a:xfrm>
              <a:off x="3696" y="2256"/>
              <a:ext cx="192" cy="192"/>
              <a:chOff x="576" y="2160"/>
              <a:chExt cx="192" cy="192"/>
            </a:xfrm>
          </p:grpSpPr>
          <p:sp>
            <p:nvSpPr>
              <p:cNvPr id="2248788" name="Oval 84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48789" name="Line 85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2248790" name="Group 86"/>
            <p:cNvGrpSpPr>
              <a:grpSpLocks/>
            </p:cNvGrpSpPr>
            <p:nvPr/>
          </p:nvGrpSpPr>
          <p:grpSpPr bwMode="auto">
            <a:xfrm>
              <a:off x="3936" y="2304"/>
              <a:ext cx="96" cy="96"/>
              <a:chOff x="1728" y="2256"/>
              <a:chExt cx="192" cy="192"/>
            </a:xfrm>
          </p:grpSpPr>
          <p:grpSp>
            <p:nvGrpSpPr>
              <p:cNvPr id="2248791" name="Group 87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48792" name="Oval 88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/>
                  <a:endParaRPr lang="el-GR" sz="1600" smtClean="0">
                    <a:solidFill>
                      <a:srgbClr val="000000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2248793" name="Line 89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r"/>
                  <a:endParaRPr lang="el-GR" sz="1600" smtClean="0">
                    <a:solidFill>
                      <a:srgbClr val="000000"/>
                    </a:solidFill>
                    <a:latin typeface="Calibri" pitchFamily="34" charset="0"/>
                  </a:endParaRPr>
                </a:p>
              </p:txBody>
            </p:sp>
          </p:grpSp>
          <p:sp>
            <p:nvSpPr>
              <p:cNvPr id="2248794" name="Line 90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2248795" name="Group 91"/>
            <p:cNvGrpSpPr>
              <a:grpSpLocks/>
            </p:cNvGrpSpPr>
            <p:nvPr/>
          </p:nvGrpSpPr>
          <p:grpSpPr bwMode="auto">
            <a:xfrm>
              <a:off x="3360" y="2544"/>
              <a:ext cx="96" cy="96"/>
              <a:chOff x="1728" y="2256"/>
              <a:chExt cx="192" cy="192"/>
            </a:xfrm>
          </p:grpSpPr>
          <p:grpSp>
            <p:nvGrpSpPr>
              <p:cNvPr id="2248796" name="Group 92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48797" name="Oval 93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/>
                  <a:endParaRPr lang="el-GR" sz="1600" smtClean="0">
                    <a:solidFill>
                      <a:srgbClr val="000000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2248798" name="Line 94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r"/>
                  <a:endParaRPr lang="el-GR" sz="1600" smtClean="0">
                    <a:solidFill>
                      <a:srgbClr val="000000"/>
                    </a:solidFill>
                    <a:latin typeface="Calibri" pitchFamily="34" charset="0"/>
                  </a:endParaRPr>
                </a:p>
              </p:txBody>
            </p:sp>
          </p:grpSp>
          <p:sp>
            <p:nvSpPr>
              <p:cNvPr id="2248799" name="Line 95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2248800" name="Group 96"/>
            <p:cNvGrpSpPr>
              <a:grpSpLocks/>
            </p:cNvGrpSpPr>
            <p:nvPr/>
          </p:nvGrpSpPr>
          <p:grpSpPr bwMode="auto">
            <a:xfrm>
              <a:off x="3504" y="2496"/>
              <a:ext cx="192" cy="192"/>
              <a:chOff x="576" y="2160"/>
              <a:chExt cx="192" cy="192"/>
            </a:xfrm>
          </p:grpSpPr>
          <p:sp>
            <p:nvSpPr>
              <p:cNvPr id="2248801" name="Oval 97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48802" name="Line 98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2248803" name="Group 99"/>
            <p:cNvGrpSpPr>
              <a:grpSpLocks/>
            </p:cNvGrpSpPr>
            <p:nvPr/>
          </p:nvGrpSpPr>
          <p:grpSpPr bwMode="auto">
            <a:xfrm>
              <a:off x="3744" y="2544"/>
              <a:ext cx="96" cy="96"/>
              <a:chOff x="1728" y="2256"/>
              <a:chExt cx="192" cy="192"/>
            </a:xfrm>
          </p:grpSpPr>
          <p:grpSp>
            <p:nvGrpSpPr>
              <p:cNvPr id="2248804" name="Group 100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48805" name="Oval 101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/>
                  <a:endParaRPr lang="el-GR" sz="1600" smtClean="0">
                    <a:solidFill>
                      <a:srgbClr val="000000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2248806" name="Line 102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r"/>
                  <a:endParaRPr lang="el-GR" sz="1600" smtClean="0">
                    <a:solidFill>
                      <a:srgbClr val="000000"/>
                    </a:solidFill>
                    <a:latin typeface="Calibri" pitchFamily="34" charset="0"/>
                  </a:endParaRPr>
                </a:p>
              </p:txBody>
            </p:sp>
          </p:grpSp>
          <p:sp>
            <p:nvSpPr>
              <p:cNvPr id="2248807" name="Line 103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2248808" name="Group 104"/>
            <p:cNvGrpSpPr>
              <a:grpSpLocks/>
            </p:cNvGrpSpPr>
            <p:nvPr/>
          </p:nvGrpSpPr>
          <p:grpSpPr bwMode="auto">
            <a:xfrm>
              <a:off x="3888" y="2496"/>
              <a:ext cx="192" cy="192"/>
              <a:chOff x="576" y="2160"/>
              <a:chExt cx="192" cy="192"/>
            </a:xfrm>
          </p:grpSpPr>
          <p:sp>
            <p:nvSpPr>
              <p:cNvPr id="2248809" name="Oval 105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48810" name="Line 106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2248811" name="Group 107"/>
            <p:cNvGrpSpPr>
              <a:grpSpLocks/>
            </p:cNvGrpSpPr>
            <p:nvPr/>
          </p:nvGrpSpPr>
          <p:grpSpPr bwMode="auto">
            <a:xfrm>
              <a:off x="3312" y="2736"/>
              <a:ext cx="192" cy="192"/>
              <a:chOff x="576" y="2160"/>
              <a:chExt cx="192" cy="192"/>
            </a:xfrm>
          </p:grpSpPr>
          <p:sp>
            <p:nvSpPr>
              <p:cNvPr id="2248812" name="Oval 108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48813" name="Line 109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2248814" name="Group 110"/>
            <p:cNvGrpSpPr>
              <a:grpSpLocks/>
            </p:cNvGrpSpPr>
            <p:nvPr/>
          </p:nvGrpSpPr>
          <p:grpSpPr bwMode="auto">
            <a:xfrm>
              <a:off x="3552" y="2784"/>
              <a:ext cx="96" cy="96"/>
              <a:chOff x="1728" y="2256"/>
              <a:chExt cx="192" cy="192"/>
            </a:xfrm>
          </p:grpSpPr>
          <p:grpSp>
            <p:nvGrpSpPr>
              <p:cNvPr id="2248815" name="Group 111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48816" name="Oval 112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/>
                  <a:endParaRPr lang="el-GR" sz="1600" smtClean="0">
                    <a:solidFill>
                      <a:srgbClr val="000000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2248817" name="Line 113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r"/>
                  <a:endParaRPr lang="el-GR" sz="1600" smtClean="0">
                    <a:solidFill>
                      <a:srgbClr val="000000"/>
                    </a:solidFill>
                    <a:latin typeface="Calibri" pitchFamily="34" charset="0"/>
                  </a:endParaRPr>
                </a:p>
              </p:txBody>
            </p:sp>
          </p:grpSp>
          <p:sp>
            <p:nvSpPr>
              <p:cNvPr id="2248818" name="Line 114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2248819" name="Group 115"/>
            <p:cNvGrpSpPr>
              <a:grpSpLocks/>
            </p:cNvGrpSpPr>
            <p:nvPr/>
          </p:nvGrpSpPr>
          <p:grpSpPr bwMode="auto">
            <a:xfrm>
              <a:off x="3696" y="2736"/>
              <a:ext cx="192" cy="192"/>
              <a:chOff x="576" y="2160"/>
              <a:chExt cx="192" cy="192"/>
            </a:xfrm>
          </p:grpSpPr>
          <p:sp>
            <p:nvSpPr>
              <p:cNvPr id="2248820" name="Oval 116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48821" name="Line 117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2248822" name="Group 118"/>
            <p:cNvGrpSpPr>
              <a:grpSpLocks/>
            </p:cNvGrpSpPr>
            <p:nvPr/>
          </p:nvGrpSpPr>
          <p:grpSpPr bwMode="auto">
            <a:xfrm>
              <a:off x="3936" y="2784"/>
              <a:ext cx="96" cy="96"/>
              <a:chOff x="1728" y="2256"/>
              <a:chExt cx="192" cy="192"/>
            </a:xfrm>
          </p:grpSpPr>
          <p:grpSp>
            <p:nvGrpSpPr>
              <p:cNvPr id="2248823" name="Group 119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48824" name="Oval 120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/>
                  <a:endParaRPr lang="el-GR" sz="1600" smtClean="0">
                    <a:solidFill>
                      <a:srgbClr val="000000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2248825" name="Line 121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r"/>
                  <a:endParaRPr lang="el-GR" sz="1600" smtClean="0">
                    <a:solidFill>
                      <a:srgbClr val="000000"/>
                    </a:solidFill>
                    <a:latin typeface="Calibri" pitchFamily="34" charset="0"/>
                  </a:endParaRPr>
                </a:p>
              </p:txBody>
            </p:sp>
          </p:grpSp>
          <p:sp>
            <p:nvSpPr>
              <p:cNvPr id="2248826" name="Line 122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2248827" name="Group 123"/>
            <p:cNvGrpSpPr>
              <a:grpSpLocks/>
            </p:cNvGrpSpPr>
            <p:nvPr/>
          </p:nvGrpSpPr>
          <p:grpSpPr bwMode="auto">
            <a:xfrm>
              <a:off x="3360" y="3024"/>
              <a:ext cx="96" cy="96"/>
              <a:chOff x="1728" y="2256"/>
              <a:chExt cx="192" cy="192"/>
            </a:xfrm>
          </p:grpSpPr>
          <p:grpSp>
            <p:nvGrpSpPr>
              <p:cNvPr id="2248828" name="Group 124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48829" name="Oval 125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/>
                  <a:endParaRPr lang="el-GR" sz="1600" smtClean="0">
                    <a:solidFill>
                      <a:srgbClr val="000000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2248830" name="Line 126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r"/>
                  <a:endParaRPr lang="el-GR" sz="1600" smtClean="0">
                    <a:solidFill>
                      <a:srgbClr val="000000"/>
                    </a:solidFill>
                    <a:latin typeface="Calibri" pitchFamily="34" charset="0"/>
                  </a:endParaRPr>
                </a:p>
              </p:txBody>
            </p:sp>
          </p:grpSp>
          <p:sp>
            <p:nvSpPr>
              <p:cNvPr id="2248831" name="Line 127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2248832" name="Group 128"/>
            <p:cNvGrpSpPr>
              <a:grpSpLocks/>
            </p:cNvGrpSpPr>
            <p:nvPr/>
          </p:nvGrpSpPr>
          <p:grpSpPr bwMode="auto">
            <a:xfrm>
              <a:off x="3504" y="2976"/>
              <a:ext cx="192" cy="192"/>
              <a:chOff x="576" y="2160"/>
              <a:chExt cx="192" cy="192"/>
            </a:xfrm>
          </p:grpSpPr>
          <p:sp>
            <p:nvSpPr>
              <p:cNvPr id="2248833" name="Oval 129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48834" name="Line 130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2248835" name="Group 131"/>
            <p:cNvGrpSpPr>
              <a:grpSpLocks/>
            </p:cNvGrpSpPr>
            <p:nvPr/>
          </p:nvGrpSpPr>
          <p:grpSpPr bwMode="auto">
            <a:xfrm>
              <a:off x="3744" y="3024"/>
              <a:ext cx="96" cy="96"/>
              <a:chOff x="1728" y="2256"/>
              <a:chExt cx="192" cy="192"/>
            </a:xfrm>
          </p:grpSpPr>
          <p:grpSp>
            <p:nvGrpSpPr>
              <p:cNvPr id="2248836" name="Group 132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48837" name="Oval 133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/>
                  <a:endParaRPr lang="el-GR" sz="1600" smtClean="0">
                    <a:solidFill>
                      <a:srgbClr val="000000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2248838" name="Line 134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r"/>
                  <a:endParaRPr lang="el-GR" sz="1600" smtClean="0">
                    <a:solidFill>
                      <a:srgbClr val="000000"/>
                    </a:solidFill>
                    <a:latin typeface="Calibri" pitchFamily="34" charset="0"/>
                  </a:endParaRPr>
                </a:p>
              </p:txBody>
            </p:sp>
          </p:grpSp>
          <p:sp>
            <p:nvSpPr>
              <p:cNvPr id="2248839" name="Line 135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2248840" name="Group 136"/>
            <p:cNvGrpSpPr>
              <a:grpSpLocks/>
            </p:cNvGrpSpPr>
            <p:nvPr/>
          </p:nvGrpSpPr>
          <p:grpSpPr bwMode="auto">
            <a:xfrm>
              <a:off x="3888" y="2976"/>
              <a:ext cx="192" cy="192"/>
              <a:chOff x="576" y="2160"/>
              <a:chExt cx="192" cy="192"/>
            </a:xfrm>
          </p:grpSpPr>
          <p:sp>
            <p:nvSpPr>
              <p:cNvPr id="2248841" name="Oval 137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48842" name="Line 138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248843" name="Rectangle 139"/>
            <p:cNvSpPr>
              <a:spLocks noChangeArrowheads="1"/>
            </p:cNvSpPr>
            <p:nvPr/>
          </p:nvSpPr>
          <p:spPr bwMode="auto">
            <a:xfrm>
              <a:off x="2832" y="2112"/>
              <a:ext cx="384" cy="120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48844" name="Rectangle 140"/>
            <p:cNvSpPr>
              <a:spLocks noChangeArrowheads="1"/>
            </p:cNvSpPr>
            <p:nvPr/>
          </p:nvSpPr>
          <p:spPr bwMode="auto">
            <a:xfrm>
              <a:off x="2448" y="2112"/>
              <a:ext cx="384" cy="120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grpSp>
          <p:nvGrpSpPr>
            <p:cNvPr id="2248845" name="Group 141"/>
            <p:cNvGrpSpPr>
              <a:grpSpLocks/>
            </p:cNvGrpSpPr>
            <p:nvPr/>
          </p:nvGrpSpPr>
          <p:grpSpPr bwMode="auto">
            <a:xfrm>
              <a:off x="2592" y="2304"/>
              <a:ext cx="96" cy="96"/>
              <a:chOff x="576" y="2160"/>
              <a:chExt cx="192" cy="192"/>
            </a:xfrm>
          </p:grpSpPr>
          <p:sp>
            <p:nvSpPr>
              <p:cNvPr id="2248846" name="Oval 142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48847" name="Line 143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2248848" name="Group 144"/>
            <p:cNvGrpSpPr>
              <a:grpSpLocks/>
            </p:cNvGrpSpPr>
            <p:nvPr/>
          </p:nvGrpSpPr>
          <p:grpSpPr bwMode="auto">
            <a:xfrm>
              <a:off x="2592" y="2544"/>
              <a:ext cx="96" cy="96"/>
              <a:chOff x="576" y="2160"/>
              <a:chExt cx="192" cy="192"/>
            </a:xfrm>
          </p:grpSpPr>
          <p:sp>
            <p:nvSpPr>
              <p:cNvPr id="2248849" name="Oval 145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48850" name="Line 146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2248851" name="Group 147"/>
            <p:cNvGrpSpPr>
              <a:grpSpLocks/>
            </p:cNvGrpSpPr>
            <p:nvPr/>
          </p:nvGrpSpPr>
          <p:grpSpPr bwMode="auto">
            <a:xfrm>
              <a:off x="2592" y="2784"/>
              <a:ext cx="96" cy="96"/>
              <a:chOff x="576" y="2160"/>
              <a:chExt cx="192" cy="192"/>
            </a:xfrm>
          </p:grpSpPr>
          <p:sp>
            <p:nvSpPr>
              <p:cNvPr id="2248852" name="Oval 148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48853" name="Line 149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2248854" name="Group 150"/>
            <p:cNvGrpSpPr>
              <a:grpSpLocks/>
            </p:cNvGrpSpPr>
            <p:nvPr/>
          </p:nvGrpSpPr>
          <p:grpSpPr bwMode="auto">
            <a:xfrm>
              <a:off x="2592" y="3024"/>
              <a:ext cx="96" cy="96"/>
              <a:chOff x="576" y="2160"/>
              <a:chExt cx="192" cy="192"/>
            </a:xfrm>
          </p:grpSpPr>
          <p:sp>
            <p:nvSpPr>
              <p:cNvPr id="2248855" name="Oval 151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48856" name="Line 152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2248857" name="Group 153"/>
            <p:cNvGrpSpPr>
              <a:grpSpLocks/>
            </p:cNvGrpSpPr>
            <p:nvPr/>
          </p:nvGrpSpPr>
          <p:grpSpPr bwMode="auto">
            <a:xfrm>
              <a:off x="2976" y="2304"/>
              <a:ext cx="96" cy="96"/>
              <a:chOff x="1728" y="2256"/>
              <a:chExt cx="192" cy="192"/>
            </a:xfrm>
          </p:grpSpPr>
          <p:grpSp>
            <p:nvGrpSpPr>
              <p:cNvPr id="2248858" name="Group 154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48859" name="Oval 155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/>
                  <a:endParaRPr lang="el-GR" sz="1600" smtClean="0">
                    <a:solidFill>
                      <a:srgbClr val="000000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2248860" name="Line 156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r"/>
                  <a:endParaRPr lang="el-GR" sz="1600" smtClean="0">
                    <a:solidFill>
                      <a:srgbClr val="000000"/>
                    </a:solidFill>
                    <a:latin typeface="Calibri" pitchFamily="34" charset="0"/>
                  </a:endParaRPr>
                </a:p>
              </p:txBody>
            </p:sp>
          </p:grpSp>
          <p:sp>
            <p:nvSpPr>
              <p:cNvPr id="2248861" name="Line 157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2248862" name="Group 158"/>
            <p:cNvGrpSpPr>
              <a:grpSpLocks/>
            </p:cNvGrpSpPr>
            <p:nvPr/>
          </p:nvGrpSpPr>
          <p:grpSpPr bwMode="auto">
            <a:xfrm>
              <a:off x="2976" y="2544"/>
              <a:ext cx="96" cy="96"/>
              <a:chOff x="1728" y="2256"/>
              <a:chExt cx="192" cy="192"/>
            </a:xfrm>
          </p:grpSpPr>
          <p:grpSp>
            <p:nvGrpSpPr>
              <p:cNvPr id="2248863" name="Group 159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48864" name="Oval 160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/>
                  <a:endParaRPr lang="el-GR" sz="1600" smtClean="0">
                    <a:solidFill>
                      <a:srgbClr val="000000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2248865" name="Line 161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r"/>
                  <a:endParaRPr lang="el-GR" sz="1600" smtClean="0">
                    <a:solidFill>
                      <a:srgbClr val="000000"/>
                    </a:solidFill>
                    <a:latin typeface="Calibri" pitchFamily="34" charset="0"/>
                  </a:endParaRPr>
                </a:p>
              </p:txBody>
            </p:sp>
          </p:grpSp>
          <p:sp>
            <p:nvSpPr>
              <p:cNvPr id="2248866" name="Line 162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2248867" name="Group 163"/>
            <p:cNvGrpSpPr>
              <a:grpSpLocks/>
            </p:cNvGrpSpPr>
            <p:nvPr/>
          </p:nvGrpSpPr>
          <p:grpSpPr bwMode="auto">
            <a:xfrm>
              <a:off x="2976" y="3024"/>
              <a:ext cx="96" cy="96"/>
              <a:chOff x="1728" y="2256"/>
              <a:chExt cx="192" cy="192"/>
            </a:xfrm>
          </p:grpSpPr>
          <p:grpSp>
            <p:nvGrpSpPr>
              <p:cNvPr id="2248868" name="Group 164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48869" name="Oval 165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/>
                  <a:endParaRPr lang="el-GR" sz="1600" smtClean="0">
                    <a:solidFill>
                      <a:srgbClr val="000000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2248870" name="Line 166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r"/>
                  <a:endParaRPr lang="el-GR" sz="1600" smtClean="0">
                    <a:solidFill>
                      <a:srgbClr val="000000"/>
                    </a:solidFill>
                    <a:latin typeface="Calibri" pitchFamily="34" charset="0"/>
                  </a:endParaRPr>
                </a:p>
              </p:txBody>
            </p:sp>
          </p:grpSp>
          <p:sp>
            <p:nvSpPr>
              <p:cNvPr id="2248871" name="Line 167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2248872" name="Group 168"/>
            <p:cNvGrpSpPr>
              <a:grpSpLocks/>
            </p:cNvGrpSpPr>
            <p:nvPr/>
          </p:nvGrpSpPr>
          <p:grpSpPr bwMode="auto">
            <a:xfrm>
              <a:off x="2976" y="2784"/>
              <a:ext cx="96" cy="96"/>
              <a:chOff x="1728" y="2256"/>
              <a:chExt cx="192" cy="192"/>
            </a:xfrm>
          </p:grpSpPr>
          <p:grpSp>
            <p:nvGrpSpPr>
              <p:cNvPr id="2248873" name="Group 169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48874" name="Oval 170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/>
                  <a:endParaRPr lang="el-GR" sz="1600" smtClean="0">
                    <a:solidFill>
                      <a:srgbClr val="000000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2248875" name="Line 171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r"/>
                  <a:endParaRPr lang="el-GR" sz="1600" smtClean="0">
                    <a:solidFill>
                      <a:srgbClr val="000000"/>
                    </a:solidFill>
                    <a:latin typeface="Calibri" pitchFamily="34" charset="0"/>
                  </a:endParaRPr>
                </a:p>
              </p:txBody>
            </p:sp>
          </p:grpSp>
          <p:sp>
            <p:nvSpPr>
              <p:cNvPr id="2248876" name="Line 172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2248877" name="Line 173"/>
          <p:cNvSpPr>
            <a:spLocks noChangeShapeType="1"/>
          </p:cNvSpPr>
          <p:nvPr/>
        </p:nvSpPr>
        <p:spPr bwMode="auto">
          <a:xfrm>
            <a:off x="1219200" y="3048000"/>
            <a:ext cx="0" cy="3124200"/>
          </a:xfrm>
          <a:prstGeom prst="line">
            <a:avLst/>
          </a:prstGeom>
          <a:noFill/>
          <a:ln w="76200">
            <a:solidFill>
              <a:srgbClr val="3333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endParaRPr lang="el-GR" sz="16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48878" name="Line 174"/>
          <p:cNvSpPr>
            <a:spLocks noChangeShapeType="1"/>
          </p:cNvSpPr>
          <p:nvPr/>
        </p:nvSpPr>
        <p:spPr bwMode="auto">
          <a:xfrm flipH="1">
            <a:off x="609600" y="5562600"/>
            <a:ext cx="7620000" cy="0"/>
          </a:xfrm>
          <a:prstGeom prst="line">
            <a:avLst/>
          </a:prstGeom>
          <a:noFill/>
          <a:ln w="76200">
            <a:solidFill>
              <a:srgbClr val="3333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endParaRPr lang="el-GR" sz="16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48879" name="Text Box 175"/>
          <p:cNvSpPr txBox="1">
            <a:spLocks noChangeArrowheads="1"/>
          </p:cNvSpPr>
          <p:nvPr/>
        </p:nvSpPr>
        <p:spPr bwMode="auto">
          <a:xfrm rot="16200000">
            <a:off x="-274637" y="4144962"/>
            <a:ext cx="2438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 altLang="el-GR" sz="2000" dirty="0" smtClean="0">
                <a:solidFill>
                  <a:srgbClr val="3333FF"/>
                </a:solidFill>
                <a:latin typeface="Calibri" pitchFamily="34" charset="0"/>
              </a:rPr>
              <a:t>διαφορά δυναμικού</a:t>
            </a:r>
            <a:endParaRPr lang="en-US" altLang="el-GR" sz="2000" dirty="0" smtClean="0">
              <a:solidFill>
                <a:srgbClr val="3333FF"/>
              </a:solidFill>
              <a:latin typeface="Calibri" pitchFamily="34" charset="0"/>
            </a:endParaRPr>
          </a:p>
        </p:txBody>
      </p:sp>
      <p:sp>
        <p:nvSpPr>
          <p:cNvPr id="2248880" name="Text Box 176"/>
          <p:cNvSpPr txBox="1">
            <a:spLocks noChangeArrowheads="1"/>
          </p:cNvSpPr>
          <p:nvPr/>
        </p:nvSpPr>
        <p:spPr bwMode="auto">
          <a:xfrm>
            <a:off x="1219200" y="5622925"/>
            <a:ext cx="7010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 altLang="el-GR" sz="2000" dirty="0" smtClean="0">
                <a:solidFill>
                  <a:srgbClr val="3333FF"/>
                </a:solidFill>
                <a:latin typeface="Calibri" pitchFamily="34" charset="0"/>
              </a:rPr>
              <a:t>θέση</a:t>
            </a:r>
            <a:r>
              <a:rPr lang="en-US" altLang="el-GR" sz="2000" dirty="0" smtClean="0">
                <a:solidFill>
                  <a:srgbClr val="3333FF"/>
                </a:solidFill>
                <a:latin typeface="Calibri" pitchFamily="34" charset="0"/>
              </a:rPr>
              <a:t>(</a:t>
            </a:r>
            <a:r>
              <a:rPr lang="en-US" altLang="el-GR" sz="2000" i="1" dirty="0" smtClean="0">
                <a:solidFill>
                  <a:srgbClr val="3333FF"/>
                </a:solidFill>
                <a:latin typeface="Calibri" pitchFamily="34" charset="0"/>
              </a:rPr>
              <a:t>x</a:t>
            </a:r>
            <a:r>
              <a:rPr lang="en-US" altLang="el-GR" sz="2000" dirty="0" smtClean="0">
                <a:solidFill>
                  <a:srgbClr val="3333FF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2248881" name="Rectangle 177"/>
          <p:cNvSpPr>
            <a:spLocks noChangeArrowheads="1"/>
          </p:cNvSpPr>
          <p:nvPr/>
        </p:nvSpPr>
        <p:spPr bwMode="auto">
          <a:xfrm>
            <a:off x="1371600" y="3124200"/>
            <a:ext cx="6553200" cy="2286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endParaRPr lang="el-GR" sz="16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48882" name="Freeform 178"/>
          <p:cNvSpPr>
            <a:spLocks/>
          </p:cNvSpPr>
          <p:nvPr/>
        </p:nvSpPr>
        <p:spPr bwMode="auto">
          <a:xfrm>
            <a:off x="1295400" y="3733800"/>
            <a:ext cx="6934200" cy="1676400"/>
          </a:xfrm>
          <a:custGeom>
            <a:avLst/>
            <a:gdLst>
              <a:gd name="T0" fmla="*/ 0 w 4368"/>
              <a:gd name="T1" fmla="*/ 1056 h 1056"/>
              <a:gd name="T2" fmla="*/ 1632 w 4368"/>
              <a:gd name="T3" fmla="*/ 1056 h 1056"/>
              <a:gd name="T4" fmla="*/ 2400 w 4368"/>
              <a:gd name="T5" fmla="*/ 0 h 1056"/>
              <a:gd name="T6" fmla="*/ 4368 w 4368"/>
              <a:gd name="T7" fmla="*/ 0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68" h="1056">
                <a:moveTo>
                  <a:pt x="0" y="1056"/>
                </a:moveTo>
                <a:lnTo>
                  <a:pt x="1632" y="1056"/>
                </a:lnTo>
                <a:lnTo>
                  <a:pt x="2400" y="0"/>
                </a:lnTo>
                <a:lnTo>
                  <a:pt x="4368" y="0"/>
                </a:lnTo>
              </a:path>
            </a:pathLst>
          </a:custGeom>
          <a:noFill/>
          <a:ln w="38100" cap="flat" cmpd="sng">
            <a:solidFill>
              <a:srgbClr val="3333F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endParaRPr lang="el-GR" sz="16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48884" name="Line 180"/>
          <p:cNvSpPr>
            <a:spLocks noChangeShapeType="1"/>
          </p:cNvSpPr>
          <p:nvPr/>
        </p:nvSpPr>
        <p:spPr bwMode="auto">
          <a:xfrm>
            <a:off x="5867400" y="2971800"/>
            <a:ext cx="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endParaRPr lang="el-GR" sz="16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48885" name="Line 181"/>
          <p:cNvSpPr>
            <a:spLocks noChangeShapeType="1"/>
          </p:cNvSpPr>
          <p:nvPr/>
        </p:nvSpPr>
        <p:spPr bwMode="auto">
          <a:xfrm>
            <a:off x="3124200" y="2971800"/>
            <a:ext cx="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endParaRPr lang="el-GR" sz="16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48886" name="Line 182"/>
          <p:cNvSpPr>
            <a:spLocks noChangeShapeType="1"/>
          </p:cNvSpPr>
          <p:nvPr/>
        </p:nvSpPr>
        <p:spPr bwMode="auto">
          <a:xfrm>
            <a:off x="7239000" y="3886200"/>
            <a:ext cx="0" cy="1524000"/>
          </a:xfrm>
          <a:prstGeom prst="line">
            <a:avLst/>
          </a:prstGeom>
          <a:noFill/>
          <a:ln w="76200">
            <a:solidFill>
              <a:srgbClr val="008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endParaRPr lang="el-GR" sz="16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48887" name="Text Box 183"/>
          <p:cNvSpPr txBox="1">
            <a:spLocks noChangeArrowheads="1"/>
          </p:cNvSpPr>
          <p:nvPr/>
        </p:nvSpPr>
        <p:spPr bwMode="auto">
          <a:xfrm>
            <a:off x="7239000" y="4479925"/>
            <a:ext cx="1905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 altLang="el-GR" sz="2000" dirty="0" smtClean="0">
                <a:solidFill>
                  <a:srgbClr val="008000"/>
                </a:solidFill>
                <a:latin typeface="Calibri" pitchFamily="34" charset="0"/>
              </a:rPr>
              <a:t>τάση φραγμού</a:t>
            </a:r>
            <a:r>
              <a:rPr lang="en-US" altLang="el-GR" sz="2000" dirty="0" smtClean="0">
                <a:solidFill>
                  <a:srgbClr val="008000"/>
                </a:solidFill>
                <a:latin typeface="Calibri" pitchFamily="34" charset="0"/>
              </a:rPr>
              <a:t> (</a:t>
            </a:r>
            <a:r>
              <a:rPr lang="en-US" altLang="el-GR" sz="2000" i="1" dirty="0" smtClean="0">
                <a:solidFill>
                  <a:srgbClr val="008000"/>
                </a:solidFill>
                <a:latin typeface="Calibri" pitchFamily="34" charset="0"/>
              </a:rPr>
              <a:t>V</a:t>
            </a:r>
            <a:r>
              <a:rPr lang="en-US" altLang="el-GR" sz="2000" baseline="-25000" dirty="0" smtClean="0">
                <a:solidFill>
                  <a:srgbClr val="008000"/>
                </a:solidFill>
                <a:latin typeface="Calibri" pitchFamily="34" charset="0"/>
              </a:rPr>
              <a:t>o</a:t>
            </a:r>
            <a:r>
              <a:rPr lang="en-US" altLang="el-GR" sz="2000" dirty="0" smtClean="0">
                <a:solidFill>
                  <a:srgbClr val="008000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2248883" name="Text Box 179"/>
          <p:cNvSpPr txBox="1">
            <a:spLocks noChangeArrowheads="1"/>
          </p:cNvSpPr>
          <p:nvPr/>
        </p:nvSpPr>
        <p:spPr bwMode="auto">
          <a:xfrm>
            <a:off x="838200" y="2057400"/>
            <a:ext cx="7315200" cy="101566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FF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 altLang="el-GR" sz="2000" dirty="0" smtClean="0">
                <a:solidFill>
                  <a:srgbClr val="FF0000"/>
                </a:solidFill>
                <a:latin typeface="Calibri" pitchFamily="34" charset="0"/>
              </a:rPr>
              <a:t>Δεν υπάρχει διαφορά δυναμικού κατά μήκος των άλλων περιοχών πλην της περιοχής απογύμνωσης λόγω της ομοιόμορφης κατανομής των ιόντων</a:t>
            </a:r>
            <a:r>
              <a:rPr lang="en-US" altLang="el-GR" sz="2000" dirty="0" smtClean="0">
                <a:solidFill>
                  <a:srgbClr val="FF0000"/>
                </a:solidFill>
                <a:latin typeface="Calibri" pitchFamily="34" charset="0"/>
              </a:rPr>
              <a:t>.</a:t>
            </a:r>
          </a:p>
        </p:txBody>
      </p:sp>
      <p:sp>
        <p:nvSpPr>
          <p:cNvPr id="183" name="Rectangle 369"/>
          <p:cNvSpPr txBox="1">
            <a:spLocks noChangeArrowheads="1"/>
          </p:cNvSpPr>
          <p:nvPr/>
        </p:nvSpPr>
        <p:spPr>
          <a:xfrm>
            <a:off x="107504" y="765448"/>
            <a:ext cx="9036496" cy="1295400"/>
          </a:xfrm>
          <a:prstGeom prst="rect">
            <a:avLst/>
          </a:prstGeom>
          <a:noFill/>
          <a:ln/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marL="1350963" indent="-1350963" algn="l"/>
            <a:r>
              <a:rPr lang="el-GR" altLang="el-GR" sz="2400" kern="0" dirty="0" smtClean="0">
                <a:solidFill>
                  <a:srgbClr val="3333FF"/>
                </a:solidFill>
                <a:latin typeface="Comic Sans MS" panose="030F0702030302020204" pitchFamily="66" charset="0"/>
              </a:rPr>
              <a:t>βήμα</a:t>
            </a:r>
            <a:r>
              <a:rPr lang="en-US" altLang="el-GR" sz="2400" kern="0" dirty="0" smtClean="0">
                <a:solidFill>
                  <a:srgbClr val="3333FF"/>
                </a:solidFill>
                <a:latin typeface="Comic Sans MS" panose="030F0702030302020204" pitchFamily="66" charset="0"/>
              </a:rPr>
              <a:t> #</a:t>
            </a:r>
            <a:r>
              <a:rPr lang="el-GR" altLang="el-GR" sz="2400" kern="0" dirty="0" smtClean="0">
                <a:solidFill>
                  <a:srgbClr val="3333FF"/>
                </a:solidFill>
                <a:latin typeface="Comic Sans MS" panose="030F0702030302020204" pitchFamily="66" charset="0"/>
              </a:rPr>
              <a:t>4</a:t>
            </a:r>
            <a:r>
              <a:rPr lang="en-US" altLang="el-GR" sz="2400" kern="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: </a:t>
            </a:r>
            <a:r>
              <a:rPr lang="el-GR" altLang="el-GR" sz="2400" kern="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τα ακίνητα ιόντα δημιουργούν ένα δυναμικό κατά μήκος της περιοχής απογύμνωσης. Το πλάτος αυτής της τάσης φραγμού αυξάνει καθώς συνεχίζεται η διάχυση</a:t>
            </a:r>
            <a:endParaRPr lang="en-US" altLang="el-GR" sz="2400" kern="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84" name="Text Box 49"/>
          <p:cNvSpPr txBox="1">
            <a:spLocks noChangeArrowheads="1"/>
          </p:cNvSpPr>
          <p:nvPr/>
        </p:nvSpPr>
        <p:spPr bwMode="auto">
          <a:xfrm>
            <a:off x="514350" y="46038"/>
            <a:ext cx="76581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l-GR" sz="3200" kern="1200" dirty="0" smtClean="0">
                <a:solidFill>
                  <a:srgbClr val="00801A"/>
                </a:solidFill>
                <a:latin typeface="Comic Sans MS" pitchFamily="66" charset="0"/>
                <a:ea typeface="+mn-ea"/>
                <a:cs typeface="Arial"/>
              </a:rPr>
              <a:t>επαφή </a:t>
            </a:r>
            <a:r>
              <a:rPr lang="en-US" sz="3200" kern="1200" dirty="0" err="1" smtClean="0">
                <a:solidFill>
                  <a:srgbClr val="00801A"/>
                </a:solidFill>
                <a:latin typeface="Comic Sans MS" pitchFamily="66" charset="0"/>
                <a:ea typeface="+mn-ea"/>
                <a:cs typeface="Arial"/>
              </a:rPr>
              <a:t>pn</a:t>
            </a:r>
            <a:endParaRPr lang="el-GR" sz="3200" kern="1200" dirty="0">
              <a:solidFill>
                <a:srgbClr val="00801A"/>
              </a:solidFill>
              <a:latin typeface="Comic Sans MS" pitchFamily="66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34305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1780" name="Line 4"/>
          <p:cNvSpPr>
            <a:spLocks noChangeShapeType="1"/>
          </p:cNvSpPr>
          <p:nvPr/>
        </p:nvSpPr>
        <p:spPr bwMode="auto">
          <a:xfrm>
            <a:off x="1524000" y="4343400"/>
            <a:ext cx="6019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endParaRPr lang="el-GR" sz="16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51781" name="Oval 5"/>
          <p:cNvSpPr>
            <a:spLocks noChangeArrowheads="1"/>
          </p:cNvSpPr>
          <p:nvPr/>
        </p:nvSpPr>
        <p:spPr bwMode="auto">
          <a:xfrm>
            <a:off x="7467600" y="4267200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endParaRPr lang="el-GR" sz="16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51782" name="Rectangle 6"/>
          <p:cNvSpPr>
            <a:spLocks noChangeArrowheads="1"/>
          </p:cNvSpPr>
          <p:nvPr/>
        </p:nvSpPr>
        <p:spPr bwMode="auto">
          <a:xfrm>
            <a:off x="2362200" y="3352800"/>
            <a:ext cx="2133600" cy="1905000"/>
          </a:xfrm>
          <a:prstGeom prst="rect">
            <a:avLst/>
          </a:prstGeom>
          <a:solidFill>
            <a:srgbClr val="99CCFF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endParaRPr lang="el-GR" sz="16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51783" name="Rectangle 7"/>
          <p:cNvSpPr>
            <a:spLocks noChangeArrowheads="1"/>
          </p:cNvSpPr>
          <p:nvPr/>
        </p:nvSpPr>
        <p:spPr bwMode="auto">
          <a:xfrm>
            <a:off x="4495800" y="3352800"/>
            <a:ext cx="2133600" cy="1905000"/>
          </a:xfrm>
          <a:prstGeom prst="rect">
            <a:avLst/>
          </a:prstGeom>
          <a:solidFill>
            <a:srgbClr val="DDDDDD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endParaRPr lang="el-GR" sz="16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51880" name="Oval 104"/>
          <p:cNvSpPr>
            <a:spLocks noChangeArrowheads="1"/>
          </p:cNvSpPr>
          <p:nvPr/>
        </p:nvSpPr>
        <p:spPr bwMode="auto">
          <a:xfrm>
            <a:off x="1447800" y="4267200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endParaRPr lang="el-GR" sz="16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51978" name="Rectangle 202"/>
          <p:cNvSpPr>
            <a:spLocks noChangeArrowheads="1"/>
          </p:cNvSpPr>
          <p:nvPr/>
        </p:nvSpPr>
        <p:spPr bwMode="auto">
          <a:xfrm>
            <a:off x="4343400" y="3352800"/>
            <a:ext cx="152400" cy="1905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endParaRPr lang="el-GR" sz="16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51979" name="Rectangle 203"/>
          <p:cNvSpPr>
            <a:spLocks noChangeArrowheads="1"/>
          </p:cNvSpPr>
          <p:nvPr/>
        </p:nvSpPr>
        <p:spPr bwMode="auto">
          <a:xfrm>
            <a:off x="4191000" y="3352800"/>
            <a:ext cx="304800" cy="1905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endParaRPr lang="el-GR" sz="16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51980" name="Rectangle 204"/>
          <p:cNvSpPr>
            <a:spLocks noChangeArrowheads="1"/>
          </p:cNvSpPr>
          <p:nvPr/>
        </p:nvSpPr>
        <p:spPr bwMode="auto">
          <a:xfrm>
            <a:off x="4038600" y="3352800"/>
            <a:ext cx="457200" cy="1905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endParaRPr lang="el-GR" sz="16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51981" name="Rectangle 205"/>
          <p:cNvSpPr>
            <a:spLocks noChangeArrowheads="1"/>
          </p:cNvSpPr>
          <p:nvPr/>
        </p:nvSpPr>
        <p:spPr bwMode="auto">
          <a:xfrm>
            <a:off x="3886200" y="3352800"/>
            <a:ext cx="609600" cy="1905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endParaRPr lang="el-GR" sz="16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51982" name="Rectangle 206"/>
          <p:cNvSpPr>
            <a:spLocks noChangeArrowheads="1"/>
          </p:cNvSpPr>
          <p:nvPr/>
        </p:nvSpPr>
        <p:spPr bwMode="auto">
          <a:xfrm>
            <a:off x="4495800" y="3352800"/>
            <a:ext cx="152400" cy="1905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endParaRPr lang="el-GR" sz="16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51983" name="Rectangle 207"/>
          <p:cNvSpPr>
            <a:spLocks noChangeArrowheads="1"/>
          </p:cNvSpPr>
          <p:nvPr/>
        </p:nvSpPr>
        <p:spPr bwMode="auto">
          <a:xfrm>
            <a:off x="4495800" y="3352800"/>
            <a:ext cx="304800" cy="1905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endParaRPr lang="el-GR" sz="16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51984" name="Rectangle 208"/>
          <p:cNvSpPr>
            <a:spLocks noChangeArrowheads="1"/>
          </p:cNvSpPr>
          <p:nvPr/>
        </p:nvSpPr>
        <p:spPr bwMode="auto">
          <a:xfrm>
            <a:off x="4495800" y="3352800"/>
            <a:ext cx="457200" cy="1905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endParaRPr lang="el-GR" sz="16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51985" name="Rectangle 209"/>
          <p:cNvSpPr>
            <a:spLocks noChangeArrowheads="1"/>
          </p:cNvSpPr>
          <p:nvPr/>
        </p:nvSpPr>
        <p:spPr bwMode="auto">
          <a:xfrm>
            <a:off x="4495800" y="3352800"/>
            <a:ext cx="609600" cy="1905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endParaRPr lang="el-GR" sz="1600" smtClean="0">
              <a:solidFill>
                <a:srgbClr val="000000"/>
              </a:solidFill>
              <a:latin typeface="Calibri" pitchFamily="34" charset="0"/>
            </a:endParaRPr>
          </a:p>
        </p:txBody>
      </p:sp>
      <p:grpSp>
        <p:nvGrpSpPr>
          <p:cNvPr id="2251784" name="Group 8"/>
          <p:cNvGrpSpPr>
            <a:grpSpLocks/>
          </p:cNvGrpSpPr>
          <p:nvPr/>
        </p:nvGrpSpPr>
        <p:grpSpPr bwMode="auto">
          <a:xfrm>
            <a:off x="2514600" y="3581400"/>
            <a:ext cx="304800" cy="304800"/>
            <a:chOff x="1728" y="2256"/>
            <a:chExt cx="192" cy="192"/>
          </a:xfrm>
        </p:grpSpPr>
        <p:grpSp>
          <p:nvGrpSpPr>
            <p:cNvPr id="2251785" name="Group 9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51786" name="Oval 10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51787" name="Line 11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251788" name="Line 12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51789" name="Group 13"/>
          <p:cNvGrpSpPr>
            <a:grpSpLocks/>
          </p:cNvGrpSpPr>
          <p:nvPr/>
        </p:nvGrpSpPr>
        <p:grpSpPr bwMode="auto">
          <a:xfrm>
            <a:off x="2895600" y="3657600"/>
            <a:ext cx="152400" cy="152400"/>
            <a:chOff x="576" y="2160"/>
            <a:chExt cx="192" cy="192"/>
          </a:xfrm>
        </p:grpSpPr>
        <p:sp>
          <p:nvSpPr>
            <p:cNvPr id="2251790" name="Oval 14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51791" name="Line 15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51792" name="Group 16"/>
          <p:cNvGrpSpPr>
            <a:grpSpLocks/>
          </p:cNvGrpSpPr>
          <p:nvPr/>
        </p:nvGrpSpPr>
        <p:grpSpPr bwMode="auto">
          <a:xfrm>
            <a:off x="3124200" y="3581400"/>
            <a:ext cx="304800" cy="304800"/>
            <a:chOff x="1728" y="2256"/>
            <a:chExt cx="192" cy="192"/>
          </a:xfrm>
        </p:grpSpPr>
        <p:grpSp>
          <p:nvGrpSpPr>
            <p:cNvPr id="2251793" name="Group 17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51794" name="Oval 18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51795" name="Line 19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251796" name="Line 20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51797" name="Group 21"/>
          <p:cNvGrpSpPr>
            <a:grpSpLocks/>
          </p:cNvGrpSpPr>
          <p:nvPr/>
        </p:nvGrpSpPr>
        <p:grpSpPr bwMode="auto">
          <a:xfrm>
            <a:off x="3733800" y="3581400"/>
            <a:ext cx="304800" cy="304800"/>
            <a:chOff x="1728" y="2256"/>
            <a:chExt cx="192" cy="192"/>
          </a:xfrm>
        </p:grpSpPr>
        <p:grpSp>
          <p:nvGrpSpPr>
            <p:cNvPr id="2251798" name="Group 22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51799" name="Oval 23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51800" name="Line 24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251801" name="Line 25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51802" name="Group 26"/>
          <p:cNvGrpSpPr>
            <a:grpSpLocks/>
          </p:cNvGrpSpPr>
          <p:nvPr/>
        </p:nvGrpSpPr>
        <p:grpSpPr bwMode="auto">
          <a:xfrm>
            <a:off x="2819400" y="3962400"/>
            <a:ext cx="304800" cy="304800"/>
            <a:chOff x="1728" y="2256"/>
            <a:chExt cx="192" cy="192"/>
          </a:xfrm>
        </p:grpSpPr>
        <p:grpSp>
          <p:nvGrpSpPr>
            <p:cNvPr id="2251803" name="Group 27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51804" name="Oval 28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51805" name="Line 29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251806" name="Line 30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51807" name="Group 31"/>
          <p:cNvGrpSpPr>
            <a:grpSpLocks/>
          </p:cNvGrpSpPr>
          <p:nvPr/>
        </p:nvGrpSpPr>
        <p:grpSpPr bwMode="auto">
          <a:xfrm>
            <a:off x="3429000" y="3962400"/>
            <a:ext cx="304800" cy="304800"/>
            <a:chOff x="1728" y="2256"/>
            <a:chExt cx="192" cy="192"/>
          </a:xfrm>
        </p:grpSpPr>
        <p:grpSp>
          <p:nvGrpSpPr>
            <p:cNvPr id="2251808" name="Group 32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51809" name="Oval 33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51810" name="Line 34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251811" name="Line 35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51812" name="Group 36"/>
          <p:cNvGrpSpPr>
            <a:grpSpLocks/>
          </p:cNvGrpSpPr>
          <p:nvPr/>
        </p:nvGrpSpPr>
        <p:grpSpPr bwMode="auto">
          <a:xfrm>
            <a:off x="3505200" y="3657600"/>
            <a:ext cx="152400" cy="152400"/>
            <a:chOff x="576" y="2160"/>
            <a:chExt cx="192" cy="192"/>
          </a:xfrm>
        </p:grpSpPr>
        <p:sp>
          <p:nvSpPr>
            <p:cNvPr id="2251813" name="Oval 37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51814" name="Line 38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51815" name="Group 39"/>
          <p:cNvGrpSpPr>
            <a:grpSpLocks/>
          </p:cNvGrpSpPr>
          <p:nvPr/>
        </p:nvGrpSpPr>
        <p:grpSpPr bwMode="auto">
          <a:xfrm>
            <a:off x="4114800" y="3657600"/>
            <a:ext cx="152400" cy="152400"/>
            <a:chOff x="576" y="2160"/>
            <a:chExt cx="192" cy="192"/>
          </a:xfrm>
        </p:grpSpPr>
        <p:sp>
          <p:nvSpPr>
            <p:cNvPr id="2251816" name="Oval 40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51817" name="Line 41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51818" name="Group 42"/>
          <p:cNvGrpSpPr>
            <a:grpSpLocks/>
          </p:cNvGrpSpPr>
          <p:nvPr/>
        </p:nvGrpSpPr>
        <p:grpSpPr bwMode="auto">
          <a:xfrm>
            <a:off x="2590800" y="4038600"/>
            <a:ext cx="152400" cy="152400"/>
            <a:chOff x="576" y="2160"/>
            <a:chExt cx="192" cy="192"/>
          </a:xfrm>
        </p:grpSpPr>
        <p:sp>
          <p:nvSpPr>
            <p:cNvPr id="2251819" name="Oval 43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51820" name="Line 44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51821" name="Group 45"/>
          <p:cNvGrpSpPr>
            <a:grpSpLocks/>
          </p:cNvGrpSpPr>
          <p:nvPr/>
        </p:nvGrpSpPr>
        <p:grpSpPr bwMode="auto">
          <a:xfrm>
            <a:off x="3200400" y="4038600"/>
            <a:ext cx="152400" cy="152400"/>
            <a:chOff x="576" y="2160"/>
            <a:chExt cx="192" cy="192"/>
          </a:xfrm>
        </p:grpSpPr>
        <p:sp>
          <p:nvSpPr>
            <p:cNvPr id="2251822" name="Oval 46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51823" name="Line 47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51824" name="Group 48"/>
          <p:cNvGrpSpPr>
            <a:grpSpLocks/>
          </p:cNvGrpSpPr>
          <p:nvPr/>
        </p:nvGrpSpPr>
        <p:grpSpPr bwMode="auto">
          <a:xfrm>
            <a:off x="3810000" y="4038600"/>
            <a:ext cx="152400" cy="152400"/>
            <a:chOff x="576" y="2160"/>
            <a:chExt cx="192" cy="192"/>
          </a:xfrm>
        </p:grpSpPr>
        <p:sp>
          <p:nvSpPr>
            <p:cNvPr id="2251825" name="Oval 49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51826" name="Line 50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51827" name="Group 51"/>
          <p:cNvGrpSpPr>
            <a:grpSpLocks/>
          </p:cNvGrpSpPr>
          <p:nvPr/>
        </p:nvGrpSpPr>
        <p:grpSpPr bwMode="auto">
          <a:xfrm>
            <a:off x="4038600" y="3962400"/>
            <a:ext cx="304800" cy="304800"/>
            <a:chOff x="1728" y="2256"/>
            <a:chExt cx="192" cy="192"/>
          </a:xfrm>
        </p:grpSpPr>
        <p:grpSp>
          <p:nvGrpSpPr>
            <p:cNvPr id="2251828" name="Group 52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51829" name="Oval 53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51830" name="Line 54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251831" name="Line 55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51832" name="Group 56"/>
          <p:cNvGrpSpPr>
            <a:grpSpLocks/>
          </p:cNvGrpSpPr>
          <p:nvPr/>
        </p:nvGrpSpPr>
        <p:grpSpPr bwMode="auto">
          <a:xfrm>
            <a:off x="2514600" y="4343400"/>
            <a:ext cx="304800" cy="304800"/>
            <a:chOff x="1728" y="2256"/>
            <a:chExt cx="192" cy="192"/>
          </a:xfrm>
        </p:grpSpPr>
        <p:grpSp>
          <p:nvGrpSpPr>
            <p:cNvPr id="2251833" name="Group 57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51834" name="Oval 58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51835" name="Line 59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251836" name="Line 60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51837" name="Group 61"/>
          <p:cNvGrpSpPr>
            <a:grpSpLocks/>
          </p:cNvGrpSpPr>
          <p:nvPr/>
        </p:nvGrpSpPr>
        <p:grpSpPr bwMode="auto">
          <a:xfrm>
            <a:off x="2895600" y="4419600"/>
            <a:ext cx="152400" cy="152400"/>
            <a:chOff x="576" y="2160"/>
            <a:chExt cx="192" cy="192"/>
          </a:xfrm>
        </p:grpSpPr>
        <p:sp>
          <p:nvSpPr>
            <p:cNvPr id="2251838" name="Oval 62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51839" name="Line 63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51840" name="Group 64"/>
          <p:cNvGrpSpPr>
            <a:grpSpLocks/>
          </p:cNvGrpSpPr>
          <p:nvPr/>
        </p:nvGrpSpPr>
        <p:grpSpPr bwMode="auto">
          <a:xfrm>
            <a:off x="3124200" y="4343400"/>
            <a:ext cx="304800" cy="304800"/>
            <a:chOff x="1728" y="2256"/>
            <a:chExt cx="192" cy="192"/>
          </a:xfrm>
        </p:grpSpPr>
        <p:grpSp>
          <p:nvGrpSpPr>
            <p:cNvPr id="2251841" name="Group 65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51842" name="Oval 66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51843" name="Line 67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251844" name="Line 68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51845" name="Group 69"/>
          <p:cNvGrpSpPr>
            <a:grpSpLocks/>
          </p:cNvGrpSpPr>
          <p:nvPr/>
        </p:nvGrpSpPr>
        <p:grpSpPr bwMode="auto">
          <a:xfrm>
            <a:off x="3733800" y="4343400"/>
            <a:ext cx="304800" cy="304800"/>
            <a:chOff x="1728" y="2256"/>
            <a:chExt cx="192" cy="192"/>
          </a:xfrm>
        </p:grpSpPr>
        <p:grpSp>
          <p:nvGrpSpPr>
            <p:cNvPr id="2251846" name="Group 70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51847" name="Oval 71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51848" name="Line 72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251849" name="Line 73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51850" name="Group 74"/>
          <p:cNvGrpSpPr>
            <a:grpSpLocks/>
          </p:cNvGrpSpPr>
          <p:nvPr/>
        </p:nvGrpSpPr>
        <p:grpSpPr bwMode="auto">
          <a:xfrm>
            <a:off x="2819400" y="4724400"/>
            <a:ext cx="304800" cy="304800"/>
            <a:chOff x="1728" y="2256"/>
            <a:chExt cx="192" cy="192"/>
          </a:xfrm>
        </p:grpSpPr>
        <p:grpSp>
          <p:nvGrpSpPr>
            <p:cNvPr id="2251851" name="Group 75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51852" name="Oval 76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51853" name="Line 77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251854" name="Line 78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51855" name="Group 79"/>
          <p:cNvGrpSpPr>
            <a:grpSpLocks/>
          </p:cNvGrpSpPr>
          <p:nvPr/>
        </p:nvGrpSpPr>
        <p:grpSpPr bwMode="auto">
          <a:xfrm>
            <a:off x="3429000" y="4724400"/>
            <a:ext cx="304800" cy="304800"/>
            <a:chOff x="1728" y="2256"/>
            <a:chExt cx="192" cy="192"/>
          </a:xfrm>
        </p:grpSpPr>
        <p:grpSp>
          <p:nvGrpSpPr>
            <p:cNvPr id="2251856" name="Group 80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51857" name="Oval 81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51858" name="Line 82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251859" name="Line 83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51860" name="Group 84"/>
          <p:cNvGrpSpPr>
            <a:grpSpLocks/>
          </p:cNvGrpSpPr>
          <p:nvPr/>
        </p:nvGrpSpPr>
        <p:grpSpPr bwMode="auto">
          <a:xfrm>
            <a:off x="3505200" y="4419600"/>
            <a:ext cx="152400" cy="152400"/>
            <a:chOff x="576" y="2160"/>
            <a:chExt cx="192" cy="192"/>
          </a:xfrm>
        </p:grpSpPr>
        <p:sp>
          <p:nvSpPr>
            <p:cNvPr id="2251861" name="Oval 85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51862" name="Line 86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51863" name="Group 87"/>
          <p:cNvGrpSpPr>
            <a:grpSpLocks/>
          </p:cNvGrpSpPr>
          <p:nvPr/>
        </p:nvGrpSpPr>
        <p:grpSpPr bwMode="auto">
          <a:xfrm>
            <a:off x="4114800" y="4419600"/>
            <a:ext cx="152400" cy="152400"/>
            <a:chOff x="576" y="2160"/>
            <a:chExt cx="192" cy="192"/>
          </a:xfrm>
        </p:grpSpPr>
        <p:sp>
          <p:nvSpPr>
            <p:cNvPr id="2251864" name="Oval 88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51865" name="Line 89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51866" name="Group 90"/>
          <p:cNvGrpSpPr>
            <a:grpSpLocks/>
          </p:cNvGrpSpPr>
          <p:nvPr/>
        </p:nvGrpSpPr>
        <p:grpSpPr bwMode="auto">
          <a:xfrm>
            <a:off x="2590800" y="4800600"/>
            <a:ext cx="152400" cy="152400"/>
            <a:chOff x="576" y="2160"/>
            <a:chExt cx="192" cy="192"/>
          </a:xfrm>
        </p:grpSpPr>
        <p:sp>
          <p:nvSpPr>
            <p:cNvPr id="2251867" name="Oval 91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51868" name="Line 92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51869" name="Group 93"/>
          <p:cNvGrpSpPr>
            <a:grpSpLocks/>
          </p:cNvGrpSpPr>
          <p:nvPr/>
        </p:nvGrpSpPr>
        <p:grpSpPr bwMode="auto">
          <a:xfrm>
            <a:off x="3200400" y="4800600"/>
            <a:ext cx="152400" cy="152400"/>
            <a:chOff x="576" y="2160"/>
            <a:chExt cx="192" cy="192"/>
          </a:xfrm>
        </p:grpSpPr>
        <p:sp>
          <p:nvSpPr>
            <p:cNvPr id="2251870" name="Oval 94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51871" name="Line 95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51872" name="Group 96"/>
          <p:cNvGrpSpPr>
            <a:grpSpLocks/>
          </p:cNvGrpSpPr>
          <p:nvPr/>
        </p:nvGrpSpPr>
        <p:grpSpPr bwMode="auto">
          <a:xfrm>
            <a:off x="3810000" y="4800600"/>
            <a:ext cx="152400" cy="152400"/>
            <a:chOff x="576" y="2160"/>
            <a:chExt cx="192" cy="192"/>
          </a:xfrm>
        </p:grpSpPr>
        <p:sp>
          <p:nvSpPr>
            <p:cNvPr id="2251873" name="Oval 97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51874" name="Line 98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51875" name="Group 99"/>
          <p:cNvGrpSpPr>
            <a:grpSpLocks/>
          </p:cNvGrpSpPr>
          <p:nvPr/>
        </p:nvGrpSpPr>
        <p:grpSpPr bwMode="auto">
          <a:xfrm>
            <a:off x="4038600" y="4724400"/>
            <a:ext cx="304800" cy="304800"/>
            <a:chOff x="1728" y="2256"/>
            <a:chExt cx="192" cy="192"/>
          </a:xfrm>
        </p:grpSpPr>
        <p:grpSp>
          <p:nvGrpSpPr>
            <p:cNvPr id="2251876" name="Group 100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51877" name="Oval 101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51878" name="Line 102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251879" name="Line 103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51881" name="Group 105"/>
          <p:cNvGrpSpPr>
            <a:grpSpLocks/>
          </p:cNvGrpSpPr>
          <p:nvPr/>
        </p:nvGrpSpPr>
        <p:grpSpPr bwMode="auto">
          <a:xfrm>
            <a:off x="4648200" y="3581400"/>
            <a:ext cx="304800" cy="304800"/>
            <a:chOff x="576" y="2160"/>
            <a:chExt cx="192" cy="192"/>
          </a:xfrm>
        </p:grpSpPr>
        <p:sp>
          <p:nvSpPr>
            <p:cNvPr id="2251882" name="Oval 106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51883" name="Line 107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51884" name="Group 108"/>
          <p:cNvGrpSpPr>
            <a:grpSpLocks/>
          </p:cNvGrpSpPr>
          <p:nvPr/>
        </p:nvGrpSpPr>
        <p:grpSpPr bwMode="auto">
          <a:xfrm>
            <a:off x="5029200" y="3657600"/>
            <a:ext cx="152400" cy="152400"/>
            <a:chOff x="1728" y="2256"/>
            <a:chExt cx="192" cy="192"/>
          </a:xfrm>
        </p:grpSpPr>
        <p:grpSp>
          <p:nvGrpSpPr>
            <p:cNvPr id="2251885" name="Group 109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51886" name="Oval 110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51887" name="Line 111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251888" name="Line 112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51889" name="Group 113"/>
          <p:cNvGrpSpPr>
            <a:grpSpLocks/>
          </p:cNvGrpSpPr>
          <p:nvPr/>
        </p:nvGrpSpPr>
        <p:grpSpPr bwMode="auto">
          <a:xfrm>
            <a:off x="5257800" y="3581400"/>
            <a:ext cx="304800" cy="304800"/>
            <a:chOff x="576" y="2160"/>
            <a:chExt cx="192" cy="192"/>
          </a:xfrm>
        </p:grpSpPr>
        <p:sp>
          <p:nvSpPr>
            <p:cNvPr id="2251890" name="Oval 114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51891" name="Line 115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51892" name="Group 116"/>
          <p:cNvGrpSpPr>
            <a:grpSpLocks/>
          </p:cNvGrpSpPr>
          <p:nvPr/>
        </p:nvGrpSpPr>
        <p:grpSpPr bwMode="auto">
          <a:xfrm>
            <a:off x="5638800" y="3657600"/>
            <a:ext cx="152400" cy="152400"/>
            <a:chOff x="1728" y="2256"/>
            <a:chExt cx="192" cy="192"/>
          </a:xfrm>
        </p:grpSpPr>
        <p:grpSp>
          <p:nvGrpSpPr>
            <p:cNvPr id="2251893" name="Group 117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51894" name="Oval 118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51895" name="Line 119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251896" name="Line 120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51897" name="Group 121"/>
          <p:cNvGrpSpPr>
            <a:grpSpLocks/>
          </p:cNvGrpSpPr>
          <p:nvPr/>
        </p:nvGrpSpPr>
        <p:grpSpPr bwMode="auto">
          <a:xfrm>
            <a:off x="5867400" y="3581400"/>
            <a:ext cx="304800" cy="304800"/>
            <a:chOff x="576" y="2160"/>
            <a:chExt cx="192" cy="192"/>
          </a:xfrm>
        </p:grpSpPr>
        <p:sp>
          <p:nvSpPr>
            <p:cNvPr id="2251898" name="Oval 122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51899" name="Line 123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51900" name="Group 124"/>
          <p:cNvGrpSpPr>
            <a:grpSpLocks/>
          </p:cNvGrpSpPr>
          <p:nvPr/>
        </p:nvGrpSpPr>
        <p:grpSpPr bwMode="auto">
          <a:xfrm>
            <a:off x="6248400" y="3657600"/>
            <a:ext cx="152400" cy="152400"/>
            <a:chOff x="1728" y="2256"/>
            <a:chExt cx="192" cy="192"/>
          </a:xfrm>
        </p:grpSpPr>
        <p:grpSp>
          <p:nvGrpSpPr>
            <p:cNvPr id="2251901" name="Group 125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51902" name="Oval 126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51903" name="Line 127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251904" name="Line 128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51905" name="Group 129"/>
          <p:cNvGrpSpPr>
            <a:grpSpLocks/>
          </p:cNvGrpSpPr>
          <p:nvPr/>
        </p:nvGrpSpPr>
        <p:grpSpPr bwMode="auto">
          <a:xfrm>
            <a:off x="4724400" y="4038600"/>
            <a:ext cx="152400" cy="152400"/>
            <a:chOff x="1728" y="2256"/>
            <a:chExt cx="192" cy="192"/>
          </a:xfrm>
        </p:grpSpPr>
        <p:grpSp>
          <p:nvGrpSpPr>
            <p:cNvPr id="2251906" name="Group 130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51907" name="Oval 131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51908" name="Line 132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251909" name="Line 133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51910" name="Group 134"/>
          <p:cNvGrpSpPr>
            <a:grpSpLocks/>
          </p:cNvGrpSpPr>
          <p:nvPr/>
        </p:nvGrpSpPr>
        <p:grpSpPr bwMode="auto">
          <a:xfrm>
            <a:off x="4953000" y="3962400"/>
            <a:ext cx="304800" cy="304800"/>
            <a:chOff x="576" y="2160"/>
            <a:chExt cx="192" cy="192"/>
          </a:xfrm>
        </p:grpSpPr>
        <p:sp>
          <p:nvSpPr>
            <p:cNvPr id="2251911" name="Oval 135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51912" name="Line 136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51913" name="Group 137"/>
          <p:cNvGrpSpPr>
            <a:grpSpLocks/>
          </p:cNvGrpSpPr>
          <p:nvPr/>
        </p:nvGrpSpPr>
        <p:grpSpPr bwMode="auto">
          <a:xfrm>
            <a:off x="5334000" y="4038600"/>
            <a:ext cx="152400" cy="152400"/>
            <a:chOff x="1728" y="2256"/>
            <a:chExt cx="192" cy="192"/>
          </a:xfrm>
        </p:grpSpPr>
        <p:grpSp>
          <p:nvGrpSpPr>
            <p:cNvPr id="2251914" name="Group 138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51915" name="Oval 139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51916" name="Line 140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251917" name="Line 141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51918" name="Group 142"/>
          <p:cNvGrpSpPr>
            <a:grpSpLocks/>
          </p:cNvGrpSpPr>
          <p:nvPr/>
        </p:nvGrpSpPr>
        <p:grpSpPr bwMode="auto">
          <a:xfrm>
            <a:off x="5562600" y="3962400"/>
            <a:ext cx="304800" cy="304800"/>
            <a:chOff x="576" y="2160"/>
            <a:chExt cx="192" cy="192"/>
          </a:xfrm>
        </p:grpSpPr>
        <p:sp>
          <p:nvSpPr>
            <p:cNvPr id="2251919" name="Oval 143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51920" name="Line 144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51921" name="Group 145"/>
          <p:cNvGrpSpPr>
            <a:grpSpLocks/>
          </p:cNvGrpSpPr>
          <p:nvPr/>
        </p:nvGrpSpPr>
        <p:grpSpPr bwMode="auto">
          <a:xfrm>
            <a:off x="5943600" y="4038600"/>
            <a:ext cx="152400" cy="152400"/>
            <a:chOff x="1728" y="2256"/>
            <a:chExt cx="192" cy="192"/>
          </a:xfrm>
        </p:grpSpPr>
        <p:grpSp>
          <p:nvGrpSpPr>
            <p:cNvPr id="2251922" name="Group 146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51923" name="Oval 147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51924" name="Line 148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251925" name="Line 149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51926" name="Group 150"/>
          <p:cNvGrpSpPr>
            <a:grpSpLocks/>
          </p:cNvGrpSpPr>
          <p:nvPr/>
        </p:nvGrpSpPr>
        <p:grpSpPr bwMode="auto">
          <a:xfrm>
            <a:off x="6172200" y="3962400"/>
            <a:ext cx="304800" cy="304800"/>
            <a:chOff x="576" y="2160"/>
            <a:chExt cx="192" cy="192"/>
          </a:xfrm>
        </p:grpSpPr>
        <p:sp>
          <p:nvSpPr>
            <p:cNvPr id="2251927" name="Oval 151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51928" name="Line 152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51929" name="Group 153"/>
          <p:cNvGrpSpPr>
            <a:grpSpLocks/>
          </p:cNvGrpSpPr>
          <p:nvPr/>
        </p:nvGrpSpPr>
        <p:grpSpPr bwMode="auto">
          <a:xfrm>
            <a:off x="4648200" y="4343400"/>
            <a:ext cx="304800" cy="304800"/>
            <a:chOff x="576" y="2160"/>
            <a:chExt cx="192" cy="192"/>
          </a:xfrm>
        </p:grpSpPr>
        <p:sp>
          <p:nvSpPr>
            <p:cNvPr id="2251930" name="Oval 154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51931" name="Line 155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51932" name="Group 156"/>
          <p:cNvGrpSpPr>
            <a:grpSpLocks/>
          </p:cNvGrpSpPr>
          <p:nvPr/>
        </p:nvGrpSpPr>
        <p:grpSpPr bwMode="auto">
          <a:xfrm>
            <a:off x="5029200" y="4419600"/>
            <a:ext cx="152400" cy="152400"/>
            <a:chOff x="1728" y="2256"/>
            <a:chExt cx="192" cy="192"/>
          </a:xfrm>
        </p:grpSpPr>
        <p:grpSp>
          <p:nvGrpSpPr>
            <p:cNvPr id="2251933" name="Group 157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51934" name="Oval 158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51935" name="Line 159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251936" name="Line 160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51937" name="Group 161"/>
          <p:cNvGrpSpPr>
            <a:grpSpLocks/>
          </p:cNvGrpSpPr>
          <p:nvPr/>
        </p:nvGrpSpPr>
        <p:grpSpPr bwMode="auto">
          <a:xfrm>
            <a:off x="5257800" y="4343400"/>
            <a:ext cx="304800" cy="304800"/>
            <a:chOff x="576" y="2160"/>
            <a:chExt cx="192" cy="192"/>
          </a:xfrm>
        </p:grpSpPr>
        <p:sp>
          <p:nvSpPr>
            <p:cNvPr id="2251938" name="Oval 162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51939" name="Line 163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51940" name="Group 164"/>
          <p:cNvGrpSpPr>
            <a:grpSpLocks/>
          </p:cNvGrpSpPr>
          <p:nvPr/>
        </p:nvGrpSpPr>
        <p:grpSpPr bwMode="auto">
          <a:xfrm>
            <a:off x="5638800" y="4419600"/>
            <a:ext cx="152400" cy="152400"/>
            <a:chOff x="1728" y="2256"/>
            <a:chExt cx="192" cy="192"/>
          </a:xfrm>
        </p:grpSpPr>
        <p:grpSp>
          <p:nvGrpSpPr>
            <p:cNvPr id="2251941" name="Group 165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51942" name="Oval 166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51943" name="Line 167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251944" name="Line 168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51945" name="Group 169"/>
          <p:cNvGrpSpPr>
            <a:grpSpLocks/>
          </p:cNvGrpSpPr>
          <p:nvPr/>
        </p:nvGrpSpPr>
        <p:grpSpPr bwMode="auto">
          <a:xfrm>
            <a:off x="5867400" y="4343400"/>
            <a:ext cx="304800" cy="304800"/>
            <a:chOff x="576" y="2160"/>
            <a:chExt cx="192" cy="192"/>
          </a:xfrm>
        </p:grpSpPr>
        <p:sp>
          <p:nvSpPr>
            <p:cNvPr id="2251946" name="Oval 170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51947" name="Line 171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51948" name="Group 172"/>
          <p:cNvGrpSpPr>
            <a:grpSpLocks/>
          </p:cNvGrpSpPr>
          <p:nvPr/>
        </p:nvGrpSpPr>
        <p:grpSpPr bwMode="auto">
          <a:xfrm>
            <a:off x="6248400" y="4419600"/>
            <a:ext cx="152400" cy="152400"/>
            <a:chOff x="1728" y="2256"/>
            <a:chExt cx="192" cy="192"/>
          </a:xfrm>
        </p:grpSpPr>
        <p:grpSp>
          <p:nvGrpSpPr>
            <p:cNvPr id="2251949" name="Group 173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51950" name="Oval 174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51951" name="Line 175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251952" name="Line 176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51953" name="Group 177"/>
          <p:cNvGrpSpPr>
            <a:grpSpLocks/>
          </p:cNvGrpSpPr>
          <p:nvPr/>
        </p:nvGrpSpPr>
        <p:grpSpPr bwMode="auto">
          <a:xfrm>
            <a:off x="4724400" y="4800600"/>
            <a:ext cx="152400" cy="152400"/>
            <a:chOff x="1728" y="2256"/>
            <a:chExt cx="192" cy="192"/>
          </a:xfrm>
        </p:grpSpPr>
        <p:grpSp>
          <p:nvGrpSpPr>
            <p:cNvPr id="2251954" name="Group 178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51955" name="Oval 179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51956" name="Line 180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251957" name="Line 181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51958" name="Group 182"/>
          <p:cNvGrpSpPr>
            <a:grpSpLocks/>
          </p:cNvGrpSpPr>
          <p:nvPr/>
        </p:nvGrpSpPr>
        <p:grpSpPr bwMode="auto">
          <a:xfrm>
            <a:off x="4953000" y="4724400"/>
            <a:ext cx="304800" cy="304800"/>
            <a:chOff x="576" y="2160"/>
            <a:chExt cx="192" cy="192"/>
          </a:xfrm>
        </p:grpSpPr>
        <p:sp>
          <p:nvSpPr>
            <p:cNvPr id="2251959" name="Oval 183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51960" name="Line 184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51961" name="Group 185"/>
          <p:cNvGrpSpPr>
            <a:grpSpLocks/>
          </p:cNvGrpSpPr>
          <p:nvPr/>
        </p:nvGrpSpPr>
        <p:grpSpPr bwMode="auto">
          <a:xfrm>
            <a:off x="5334000" y="4800600"/>
            <a:ext cx="152400" cy="152400"/>
            <a:chOff x="1728" y="2256"/>
            <a:chExt cx="192" cy="192"/>
          </a:xfrm>
        </p:grpSpPr>
        <p:grpSp>
          <p:nvGrpSpPr>
            <p:cNvPr id="2251962" name="Group 186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51963" name="Oval 187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51964" name="Line 188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251965" name="Line 189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51966" name="Group 190"/>
          <p:cNvGrpSpPr>
            <a:grpSpLocks/>
          </p:cNvGrpSpPr>
          <p:nvPr/>
        </p:nvGrpSpPr>
        <p:grpSpPr bwMode="auto">
          <a:xfrm>
            <a:off x="5562600" y="4724400"/>
            <a:ext cx="304800" cy="304800"/>
            <a:chOff x="576" y="2160"/>
            <a:chExt cx="192" cy="192"/>
          </a:xfrm>
        </p:grpSpPr>
        <p:sp>
          <p:nvSpPr>
            <p:cNvPr id="2251967" name="Oval 191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51968" name="Line 192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51969" name="Group 193"/>
          <p:cNvGrpSpPr>
            <a:grpSpLocks/>
          </p:cNvGrpSpPr>
          <p:nvPr/>
        </p:nvGrpSpPr>
        <p:grpSpPr bwMode="auto">
          <a:xfrm>
            <a:off x="5943600" y="4800600"/>
            <a:ext cx="152400" cy="152400"/>
            <a:chOff x="1728" y="2256"/>
            <a:chExt cx="192" cy="192"/>
          </a:xfrm>
        </p:grpSpPr>
        <p:grpSp>
          <p:nvGrpSpPr>
            <p:cNvPr id="2251970" name="Group 194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51971" name="Oval 195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51972" name="Line 196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251973" name="Line 197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51974" name="Group 198"/>
          <p:cNvGrpSpPr>
            <a:grpSpLocks/>
          </p:cNvGrpSpPr>
          <p:nvPr/>
        </p:nvGrpSpPr>
        <p:grpSpPr bwMode="auto">
          <a:xfrm>
            <a:off x="6172200" y="4724400"/>
            <a:ext cx="304800" cy="304800"/>
            <a:chOff x="576" y="2160"/>
            <a:chExt cx="192" cy="192"/>
          </a:xfrm>
        </p:grpSpPr>
        <p:sp>
          <p:nvSpPr>
            <p:cNvPr id="2251975" name="Oval 199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51976" name="Line 200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sp>
        <p:nvSpPr>
          <p:cNvPr id="2251986" name="Line 210"/>
          <p:cNvSpPr>
            <a:spLocks noChangeShapeType="1"/>
          </p:cNvSpPr>
          <p:nvPr/>
        </p:nvSpPr>
        <p:spPr bwMode="auto">
          <a:xfrm>
            <a:off x="2514600" y="3124200"/>
            <a:ext cx="18288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endParaRPr lang="el-GR" sz="16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51990" name="Line 214"/>
          <p:cNvSpPr>
            <a:spLocks noChangeShapeType="1"/>
          </p:cNvSpPr>
          <p:nvPr/>
        </p:nvSpPr>
        <p:spPr bwMode="auto">
          <a:xfrm flipH="1">
            <a:off x="4648200" y="3124200"/>
            <a:ext cx="6858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endParaRPr lang="el-GR" sz="16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51991" name="Text Box 215"/>
          <p:cNvSpPr txBox="1">
            <a:spLocks noChangeArrowheads="1"/>
          </p:cNvSpPr>
          <p:nvPr/>
        </p:nvSpPr>
        <p:spPr bwMode="auto">
          <a:xfrm>
            <a:off x="2209800" y="2286000"/>
            <a:ext cx="2362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l-GR" sz="2000" smtClean="0">
                <a:solidFill>
                  <a:srgbClr val="FF0000"/>
                </a:solidFill>
                <a:latin typeface="Calibri" pitchFamily="34" charset="0"/>
              </a:rPr>
              <a:t>diffusion         current (</a:t>
            </a:r>
            <a:r>
              <a:rPr lang="en-US" altLang="el-GR" sz="2000" i="1" smtClean="0">
                <a:solidFill>
                  <a:srgbClr val="FF0000"/>
                </a:solidFill>
                <a:latin typeface="Calibri" pitchFamily="34" charset="0"/>
              </a:rPr>
              <a:t>I</a:t>
            </a:r>
            <a:r>
              <a:rPr lang="en-US" altLang="el-GR" sz="2000" i="1" baseline="-25000" smtClean="0">
                <a:solidFill>
                  <a:srgbClr val="FF0000"/>
                </a:solidFill>
                <a:latin typeface="Calibri" pitchFamily="34" charset="0"/>
              </a:rPr>
              <a:t>D</a:t>
            </a:r>
            <a:r>
              <a:rPr lang="en-US" altLang="el-GR" sz="2000" smtClean="0">
                <a:solidFill>
                  <a:srgbClr val="FF0000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2251992" name="Text Box 216"/>
          <p:cNvSpPr txBox="1">
            <a:spLocks noChangeArrowheads="1"/>
          </p:cNvSpPr>
          <p:nvPr/>
        </p:nvSpPr>
        <p:spPr bwMode="auto">
          <a:xfrm>
            <a:off x="4572000" y="2286000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l-GR" sz="2000" smtClean="0">
                <a:solidFill>
                  <a:srgbClr val="FF0000"/>
                </a:solidFill>
                <a:latin typeface="Calibri" pitchFamily="34" charset="0"/>
              </a:rPr>
              <a:t>drift         current (</a:t>
            </a:r>
            <a:r>
              <a:rPr lang="en-US" altLang="el-GR" sz="2000" i="1" smtClean="0">
                <a:solidFill>
                  <a:srgbClr val="FF0000"/>
                </a:solidFill>
                <a:latin typeface="Calibri" pitchFamily="34" charset="0"/>
              </a:rPr>
              <a:t>I</a:t>
            </a:r>
            <a:r>
              <a:rPr lang="en-US" altLang="el-GR" sz="2000" i="1" baseline="-25000" smtClean="0">
                <a:solidFill>
                  <a:srgbClr val="FF0000"/>
                </a:solidFill>
                <a:latin typeface="Calibri" pitchFamily="34" charset="0"/>
              </a:rPr>
              <a:t>S</a:t>
            </a:r>
            <a:r>
              <a:rPr lang="en-US" altLang="el-GR" sz="2000" smtClean="0">
                <a:solidFill>
                  <a:srgbClr val="FF0000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2251993" name="Line 217"/>
          <p:cNvSpPr>
            <a:spLocks noChangeShapeType="1"/>
          </p:cNvSpPr>
          <p:nvPr/>
        </p:nvSpPr>
        <p:spPr bwMode="auto">
          <a:xfrm>
            <a:off x="2895600" y="3124200"/>
            <a:ext cx="14478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endParaRPr lang="el-GR" sz="16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51994" name="Line 218"/>
          <p:cNvSpPr>
            <a:spLocks noChangeShapeType="1"/>
          </p:cNvSpPr>
          <p:nvPr/>
        </p:nvSpPr>
        <p:spPr bwMode="auto">
          <a:xfrm>
            <a:off x="3276600" y="3124200"/>
            <a:ext cx="10668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endParaRPr lang="el-GR" sz="16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51995" name="Line 219"/>
          <p:cNvSpPr>
            <a:spLocks noChangeShapeType="1"/>
          </p:cNvSpPr>
          <p:nvPr/>
        </p:nvSpPr>
        <p:spPr bwMode="auto">
          <a:xfrm>
            <a:off x="3581400" y="3124200"/>
            <a:ext cx="7620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endParaRPr lang="el-GR" sz="16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51996" name="Line 220"/>
          <p:cNvSpPr>
            <a:spLocks noChangeShapeType="1"/>
          </p:cNvSpPr>
          <p:nvPr/>
        </p:nvSpPr>
        <p:spPr bwMode="auto">
          <a:xfrm>
            <a:off x="2209800" y="3124200"/>
            <a:ext cx="21336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endParaRPr lang="el-GR" sz="16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17" name="Rectangle 369"/>
          <p:cNvSpPr txBox="1">
            <a:spLocks noChangeArrowheads="1"/>
          </p:cNvSpPr>
          <p:nvPr/>
        </p:nvSpPr>
        <p:spPr>
          <a:xfrm>
            <a:off x="107504" y="765448"/>
            <a:ext cx="9036496" cy="1295400"/>
          </a:xfrm>
          <a:prstGeom prst="rect">
            <a:avLst/>
          </a:prstGeom>
          <a:noFill/>
          <a:ln/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marL="1350963" indent="-1350963" algn="l"/>
            <a:r>
              <a:rPr lang="el-GR" altLang="el-GR" sz="2400" kern="0" dirty="0" smtClean="0">
                <a:solidFill>
                  <a:srgbClr val="3333FF"/>
                </a:solidFill>
                <a:latin typeface="Comic Sans MS" panose="030F0702030302020204" pitchFamily="66" charset="0"/>
              </a:rPr>
              <a:t>βήμα</a:t>
            </a:r>
            <a:r>
              <a:rPr lang="en-US" altLang="el-GR" sz="2400" kern="0" dirty="0" smtClean="0">
                <a:solidFill>
                  <a:srgbClr val="3333FF"/>
                </a:solidFill>
                <a:latin typeface="Comic Sans MS" panose="030F0702030302020204" pitchFamily="66" charset="0"/>
              </a:rPr>
              <a:t> #</a:t>
            </a:r>
            <a:r>
              <a:rPr lang="el-GR" altLang="el-GR" sz="2400" kern="0" dirty="0" smtClean="0">
                <a:solidFill>
                  <a:srgbClr val="3333FF"/>
                </a:solidFill>
                <a:latin typeface="Comic Sans MS" panose="030F0702030302020204" pitchFamily="66" charset="0"/>
              </a:rPr>
              <a:t>5</a:t>
            </a:r>
            <a:r>
              <a:rPr lang="en-US" altLang="el-GR" sz="2400" kern="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: </a:t>
            </a:r>
            <a:r>
              <a:rPr lang="el-GR" altLang="el-GR" sz="2400" kern="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η τάση φραγμού (</a:t>
            </a:r>
            <a:r>
              <a:rPr lang="en-US" altLang="el-GR" sz="2400" i="1" kern="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V</a:t>
            </a:r>
            <a:r>
              <a:rPr lang="en-US" altLang="el-GR" sz="2400" i="1" kern="0" baseline="-250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0</a:t>
            </a:r>
            <a:r>
              <a:rPr lang="el-GR" altLang="el-GR" sz="2400" kern="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)</a:t>
            </a:r>
            <a:r>
              <a:rPr lang="en-US" altLang="el-GR" sz="2400" kern="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l-GR" altLang="el-GR" sz="2400" kern="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δημιουργεί ηλεκτρικό πεδίο που η πολικότητά του αντιτίθεται στην κατεύθυνση του ρεύματος διάχυσης </a:t>
            </a:r>
            <a:r>
              <a:rPr lang="en-US" altLang="el-GR" sz="2400" dirty="0">
                <a:solidFill>
                  <a:schemeClr val="tx1"/>
                </a:solidFill>
              </a:rPr>
              <a:t>(</a:t>
            </a:r>
            <a:r>
              <a:rPr lang="en-US" altLang="el-GR" sz="2400" i="1" dirty="0">
                <a:solidFill>
                  <a:schemeClr val="tx1"/>
                </a:solidFill>
              </a:rPr>
              <a:t>I</a:t>
            </a:r>
            <a:r>
              <a:rPr lang="en-US" altLang="el-GR" sz="2400" i="1" baseline="-25000" dirty="0">
                <a:solidFill>
                  <a:schemeClr val="tx1"/>
                </a:solidFill>
              </a:rPr>
              <a:t>D</a:t>
            </a:r>
            <a:r>
              <a:rPr lang="en-US" altLang="el-GR" sz="2400" dirty="0" smtClean="0">
                <a:solidFill>
                  <a:schemeClr val="tx1"/>
                </a:solidFill>
              </a:rPr>
              <a:t>)</a:t>
            </a:r>
            <a:r>
              <a:rPr lang="el-GR" altLang="el-GR" sz="2400" dirty="0" smtClean="0">
                <a:solidFill>
                  <a:schemeClr val="tx1"/>
                </a:solidFill>
              </a:rPr>
              <a:t>.</a:t>
            </a:r>
            <a:r>
              <a:rPr lang="el-GR" altLang="el-GR" sz="2400" kern="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Καθώς αυξάνει το </a:t>
            </a:r>
            <a:r>
              <a:rPr lang="en-US" altLang="el-GR" sz="2400" i="1" kern="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V</a:t>
            </a:r>
            <a:r>
              <a:rPr lang="en-US" altLang="el-GR" sz="2400" i="1" kern="0" baseline="-250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0</a:t>
            </a:r>
            <a:r>
              <a:rPr lang="el-GR" altLang="el-GR" sz="2400" kern="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μειώνεται το </a:t>
            </a:r>
            <a:r>
              <a:rPr lang="en-US" altLang="el-GR" sz="2400" i="1" dirty="0" smtClean="0">
                <a:solidFill>
                  <a:schemeClr val="tx1"/>
                </a:solidFill>
              </a:rPr>
              <a:t>I</a:t>
            </a:r>
            <a:r>
              <a:rPr lang="en-US" altLang="el-GR" sz="2400" i="1" baseline="-25000" dirty="0" smtClean="0">
                <a:solidFill>
                  <a:schemeClr val="tx1"/>
                </a:solidFill>
              </a:rPr>
              <a:t>D</a:t>
            </a:r>
            <a:r>
              <a:rPr lang="el-GR" altLang="el-GR" sz="2400" dirty="0" smtClean="0">
                <a:solidFill>
                  <a:schemeClr val="tx1"/>
                </a:solidFill>
              </a:rPr>
              <a:t>. </a:t>
            </a:r>
            <a:endParaRPr lang="en-US" altLang="el-GR" sz="2400" kern="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18" name="Text Box 49"/>
          <p:cNvSpPr txBox="1">
            <a:spLocks noChangeArrowheads="1"/>
          </p:cNvSpPr>
          <p:nvPr/>
        </p:nvSpPr>
        <p:spPr bwMode="auto">
          <a:xfrm>
            <a:off x="514350" y="46038"/>
            <a:ext cx="76581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l-GR" sz="3200" kern="1200" dirty="0" smtClean="0">
                <a:solidFill>
                  <a:srgbClr val="00801A"/>
                </a:solidFill>
                <a:latin typeface="Comic Sans MS" pitchFamily="66" charset="0"/>
                <a:ea typeface="+mn-ea"/>
                <a:cs typeface="Arial"/>
              </a:rPr>
              <a:t>επαφή </a:t>
            </a:r>
            <a:r>
              <a:rPr lang="en-US" sz="3200" kern="1200" dirty="0" err="1" smtClean="0">
                <a:solidFill>
                  <a:srgbClr val="00801A"/>
                </a:solidFill>
                <a:latin typeface="Comic Sans MS" pitchFamily="66" charset="0"/>
                <a:ea typeface="+mn-ea"/>
                <a:cs typeface="Arial"/>
              </a:rPr>
              <a:t>pn</a:t>
            </a:r>
            <a:endParaRPr lang="el-GR" sz="3200" kern="1200" dirty="0">
              <a:solidFill>
                <a:srgbClr val="00801A"/>
              </a:solidFill>
              <a:latin typeface="Comic Sans MS" pitchFamily="66" charset="0"/>
              <a:ea typeface="+mn-ea"/>
              <a:cs typeface="Arial"/>
            </a:endParaRPr>
          </a:p>
        </p:txBody>
      </p:sp>
      <p:sp>
        <p:nvSpPr>
          <p:cNvPr id="219" name="Text Box 2"/>
          <p:cNvSpPr txBox="1">
            <a:spLocks noChangeArrowheads="1"/>
          </p:cNvSpPr>
          <p:nvPr/>
        </p:nvSpPr>
        <p:spPr bwMode="auto">
          <a:xfrm>
            <a:off x="516582" y="5694347"/>
            <a:ext cx="7943850" cy="83099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l-GR" altLang="el-GR" sz="24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Η</a:t>
            </a:r>
            <a:r>
              <a:rPr lang="en-US" altLang="el-GR" sz="24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el-GR" sz="2400" i="1" dirty="0" err="1" smtClean="0">
                <a:solidFill>
                  <a:srgbClr val="000000"/>
                </a:solidFill>
                <a:latin typeface="Comic Sans MS" panose="030F0702030302020204" pitchFamily="66" charset="0"/>
              </a:rPr>
              <a:t>pn</a:t>
            </a:r>
            <a:r>
              <a:rPr lang="en-US" altLang="el-GR" sz="24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l-GR" altLang="el-GR" sz="24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επαφή χωρίς τάση στα άκρα της</a:t>
            </a:r>
            <a:r>
              <a:rPr lang="en-US" altLang="el-GR" sz="24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 (</a:t>
            </a:r>
            <a:r>
              <a:rPr lang="el-GR" altLang="el-GR" sz="2400" dirty="0" err="1" smtClean="0">
                <a:solidFill>
                  <a:srgbClr val="000000"/>
                </a:solidFill>
                <a:latin typeface="Comic Sans MS" panose="030F0702030302020204" pitchFamily="66" charset="0"/>
              </a:rPr>
              <a:t>ανοιχτοκυκλωμένες</a:t>
            </a:r>
            <a:r>
              <a:rPr lang="el-GR" altLang="el-GR" sz="24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 θύρες  - </a:t>
            </a:r>
            <a:r>
              <a:rPr lang="en-US" altLang="el-GR" sz="24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open-circuited)</a:t>
            </a:r>
          </a:p>
        </p:txBody>
      </p:sp>
    </p:spTree>
    <p:extLst>
      <p:ext uri="{BB962C8B-B14F-4D97-AF65-F5344CB8AC3E}">
        <p14:creationId xmlns:p14="http://schemas.microsoft.com/office/powerpoint/2010/main" val="40240439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3.3796E-6 L 0.06667 3.3796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2517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796E-6 L -0.03333 3.3796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2518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81749E-6 L -0.03333 -2.81749E-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22518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22519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5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51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1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251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22517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5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22518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5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98334E-6 L 0.03334 3.98334E-6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22518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62248E-6 L -0.06666 -3.62248E-6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22519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9.85427E-7 L 0.03333 9.85427E-7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22518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22519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5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251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5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22518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5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22519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5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5.82929E-7 L 0.06667 5.82929E-7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22518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6.24566E-7 L -0.03333 -6.24566E-7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2251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4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5.82929E-7 L -0.03333 5.82929E-7 " pathEditMode="relative" rAng="0" ptsTypes="AA">
                                      <p:cBhvr>
                                        <p:cTn id="55" dur="1000" fill="hold"/>
                                        <p:tgtEl>
                                          <p:spTgt spid="22519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7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22519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5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251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251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000"/>
                                        <p:tgtEl>
                                          <p:spTgt spid="22518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5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22519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5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42956E-6 L 0.03334 -1.42956E-6 " pathEditMode="relative" rAng="0" ptsTypes="AA">
                                      <p:cBhvr>
                                        <p:cTn id="72" dur="1000" fill="hold"/>
                                        <p:tgtEl>
                                          <p:spTgt spid="22518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22831E-6 L -0.06666 -1.22831E-6 " pathEditMode="relative" rAng="0" ptsTypes="AA">
                                      <p:cBhvr>
                                        <p:cTn id="74" dur="1000" fill="hold"/>
                                        <p:tgtEl>
                                          <p:spTgt spid="22519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76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4.62873E-6 L 0.03333 -4.62873E-6 " pathEditMode="relative" rAng="0" ptsTypes="AA">
                                      <p:cBhvr>
                                        <p:cTn id="77" dur="1000" fill="hold"/>
                                        <p:tgtEl>
                                          <p:spTgt spid="22518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0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1000"/>
                                        <p:tgtEl>
                                          <p:spTgt spid="22519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5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251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1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251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1000"/>
                                        <p:tgtEl>
                                          <p:spTgt spid="22518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5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1000"/>
                                        <p:tgtEl>
                                          <p:spTgt spid="22519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51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1978" grpId="0" animBg="1"/>
      <p:bldP spid="2251979" grpId="0" animBg="1"/>
      <p:bldP spid="2251980" grpId="0" animBg="1"/>
      <p:bldP spid="2251981" grpId="0" animBg="1"/>
      <p:bldP spid="2251982" grpId="0" animBg="1"/>
      <p:bldP spid="2251983" grpId="0" animBg="1"/>
      <p:bldP spid="2251984" grpId="0" animBg="1"/>
      <p:bldP spid="2251985" grpId="0" animBg="1"/>
      <p:bldP spid="2251986" grpId="0" animBg="1"/>
      <p:bldP spid="2251993" grpId="0" animBg="1"/>
      <p:bldP spid="2251994" grpId="0" animBg="1"/>
      <p:bldP spid="225199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828" name="Line 4"/>
          <p:cNvSpPr>
            <a:spLocks noChangeShapeType="1"/>
          </p:cNvSpPr>
          <p:nvPr/>
        </p:nvSpPr>
        <p:spPr bwMode="auto">
          <a:xfrm>
            <a:off x="1524000" y="4343400"/>
            <a:ext cx="6019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endParaRPr lang="el-GR" sz="16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53829" name="Oval 5"/>
          <p:cNvSpPr>
            <a:spLocks noChangeArrowheads="1"/>
          </p:cNvSpPr>
          <p:nvPr/>
        </p:nvSpPr>
        <p:spPr bwMode="auto">
          <a:xfrm>
            <a:off x="7467600" y="4267200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endParaRPr lang="el-GR" sz="16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53830" name="Rectangle 6"/>
          <p:cNvSpPr>
            <a:spLocks noChangeArrowheads="1"/>
          </p:cNvSpPr>
          <p:nvPr/>
        </p:nvSpPr>
        <p:spPr bwMode="auto">
          <a:xfrm>
            <a:off x="2362200" y="3352800"/>
            <a:ext cx="2133600" cy="1905000"/>
          </a:xfrm>
          <a:prstGeom prst="rect">
            <a:avLst/>
          </a:prstGeom>
          <a:solidFill>
            <a:srgbClr val="99CCFF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endParaRPr lang="el-GR" sz="16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53831" name="Rectangle 7"/>
          <p:cNvSpPr>
            <a:spLocks noChangeArrowheads="1"/>
          </p:cNvSpPr>
          <p:nvPr/>
        </p:nvSpPr>
        <p:spPr bwMode="auto">
          <a:xfrm>
            <a:off x="4495800" y="3352800"/>
            <a:ext cx="2133600" cy="1905000"/>
          </a:xfrm>
          <a:prstGeom prst="rect">
            <a:avLst/>
          </a:prstGeom>
          <a:solidFill>
            <a:srgbClr val="DDDDDD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endParaRPr lang="el-GR" sz="16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53832" name="Oval 8"/>
          <p:cNvSpPr>
            <a:spLocks noChangeArrowheads="1"/>
          </p:cNvSpPr>
          <p:nvPr/>
        </p:nvSpPr>
        <p:spPr bwMode="auto">
          <a:xfrm>
            <a:off x="1447800" y="4267200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endParaRPr lang="el-GR" sz="16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53834" name="Rectangle 10"/>
          <p:cNvSpPr>
            <a:spLocks noChangeArrowheads="1"/>
          </p:cNvSpPr>
          <p:nvPr/>
        </p:nvSpPr>
        <p:spPr bwMode="auto">
          <a:xfrm>
            <a:off x="4343400" y="3352800"/>
            <a:ext cx="152400" cy="1905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endParaRPr lang="el-GR" sz="16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53835" name="Rectangle 11"/>
          <p:cNvSpPr>
            <a:spLocks noChangeArrowheads="1"/>
          </p:cNvSpPr>
          <p:nvPr/>
        </p:nvSpPr>
        <p:spPr bwMode="auto">
          <a:xfrm>
            <a:off x="4191000" y="3352800"/>
            <a:ext cx="304800" cy="1905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endParaRPr lang="el-GR" sz="16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53836" name="Rectangle 12"/>
          <p:cNvSpPr>
            <a:spLocks noChangeArrowheads="1"/>
          </p:cNvSpPr>
          <p:nvPr/>
        </p:nvSpPr>
        <p:spPr bwMode="auto">
          <a:xfrm>
            <a:off x="4038600" y="3352800"/>
            <a:ext cx="457200" cy="1905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endParaRPr lang="el-GR" sz="16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53837" name="Rectangle 13"/>
          <p:cNvSpPr>
            <a:spLocks noChangeArrowheads="1"/>
          </p:cNvSpPr>
          <p:nvPr/>
        </p:nvSpPr>
        <p:spPr bwMode="auto">
          <a:xfrm>
            <a:off x="3886200" y="3352800"/>
            <a:ext cx="609600" cy="1905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endParaRPr lang="el-GR" sz="16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53838" name="Rectangle 14"/>
          <p:cNvSpPr>
            <a:spLocks noChangeArrowheads="1"/>
          </p:cNvSpPr>
          <p:nvPr/>
        </p:nvSpPr>
        <p:spPr bwMode="auto">
          <a:xfrm>
            <a:off x="4495800" y="3352800"/>
            <a:ext cx="152400" cy="1905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endParaRPr lang="el-GR" sz="16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53839" name="Rectangle 15"/>
          <p:cNvSpPr>
            <a:spLocks noChangeArrowheads="1"/>
          </p:cNvSpPr>
          <p:nvPr/>
        </p:nvSpPr>
        <p:spPr bwMode="auto">
          <a:xfrm>
            <a:off x="4495800" y="3352800"/>
            <a:ext cx="304800" cy="1905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endParaRPr lang="el-GR" sz="16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53840" name="Rectangle 16"/>
          <p:cNvSpPr>
            <a:spLocks noChangeArrowheads="1"/>
          </p:cNvSpPr>
          <p:nvPr/>
        </p:nvSpPr>
        <p:spPr bwMode="auto">
          <a:xfrm>
            <a:off x="4495800" y="3352800"/>
            <a:ext cx="457200" cy="1905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endParaRPr lang="el-GR" sz="16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53841" name="Rectangle 17"/>
          <p:cNvSpPr>
            <a:spLocks noChangeArrowheads="1"/>
          </p:cNvSpPr>
          <p:nvPr/>
        </p:nvSpPr>
        <p:spPr bwMode="auto">
          <a:xfrm>
            <a:off x="4495800" y="3352800"/>
            <a:ext cx="609600" cy="1905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endParaRPr lang="el-GR" sz="1600" smtClean="0">
              <a:solidFill>
                <a:srgbClr val="000000"/>
              </a:solidFill>
              <a:latin typeface="Calibri" pitchFamily="34" charset="0"/>
            </a:endParaRPr>
          </a:p>
        </p:txBody>
      </p:sp>
      <p:grpSp>
        <p:nvGrpSpPr>
          <p:cNvPr id="2253842" name="Group 18"/>
          <p:cNvGrpSpPr>
            <a:grpSpLocks/>
          </p:cNvGrpSpPr>
          <p:nvPr/>
        </p:nvGrpSpPr>
        <p:grpSpPr bwMode="auto">
          <a:xfrm>
            <a:off x="2514600" y="3581400"/>
            <a:ext cx="304800" cy="304800"/>
            <a:chOff x="1728" y="2256"/>
            <a:chExt cx="192" cy="192"/>
          </a:xfrm>
        </p:grpSpPr>
        <p:grpSp>
          <p:nvGrpSpPr>
            <p:cNvPr id="2253843" name="Group 19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53844" name="Oval 20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53845" name="Line 21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253846" name="Line 22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53847" name="Group 23"/>
          <p:cNvGrpSpPr>
            <a:grpSpLocks/>
          </p:cNvGrpSpPr>
          <p:nvPr/>
        </p:nvGrpSpPr>
        <p:grpSpPr bwMode="auto">
          <a:xfrm>
            <a:off x="2895600" y="3657600"/>
            <a:ext cx="152400" cy="152400"/>
            <a:chOff x="576" y="2160"/>
            <a:chExt cx="192" cy="192"/>
          </a:xfrm>
        </p:grpSpPr>
        <p:sp>
          <p:nvSpPr>
            <p:cNvPr id="2253848" name="Oval 24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53849" name="Line 25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53850" name="Group 26"/>
          <p:cNvGrpSpPr>
            <a:grpSpLocks/>
          </p:cNvGrpSpPr>
          <p:nvPr/>
        </p:nvGrpSpPr>
        <p:grpSpPr bwMode="auto">
          <a:xfrm>
            <a:off x="3124200" y="3581400"/>
            <a:ext cx="304800" cy="304800"/>
            <a:chOff x="1728" y="2256"/>
            <a:chExt cx="192" cy="192"/>
          </a:xfrm>
        </p:grpSpPr>
        <p:grpSp>
          <p:nvGrpSpPr>
            <p:cNvPr id="2253851" name="Group 27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53852" name="Oval 28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53853" name="Line 29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253854" name="Line 30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53860" name="Group 36"/>
          <p:cNvGrpSpPr>
            <a:grpSpLocks/>
          </p:cNvGrpSpPr>
          <p:nvPr/>
        </p:nvGrpSpPr>
        <p:grpSpPr bwMode="auto">
          <a:xfrm>
            <a:off x="2819400" y="3962400"/>
            <a:ext cx="304800" cy="304800"/>
            <a:chOff x="1728" y="2256"/>
            <a:chExt cx="192" cy="192"/>
          </a:xfrm>
        </p:grpSpPr>
        <p:grpSp>
          <p:nvGrpSpPr>
            <p:cNvPr id="2253861" name="Group 37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53862" name="Oval 38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53863" name="Line 39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253864" name="Line 40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53865" name="Group 41"/>
          <p:cNvGrpSpPr>
            <a:grpSpLocks/>
          </p:cNvGrpSpPr>
          <p:nvPr/>
        </p:nvGrpSpPr>
        <p:grpSpPr bwMode="auto">
          <a:xfrm>
            <a:off x="3429000" y="3962400"/>
            <a:ext cx="304800" cy="304800"/>
            <a:chOff x="1728" y="2256"/>
            <a:chExt cx="192" cy="192"/>
          </a:xfrm>
        </p:grpSpPr>
        <p:grpSp>
          <p:nvGrpSpPr>
            <p:cNvPr id="2253866" name="Group 42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53867" name="Oval 43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53868" name="Line 44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253869" name="Line 45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53870" name="Group 46"/>
          <p:cNvGrpSpPr>
            <a:grpSpLocks/>
          </p:cNvGrpSpPr>
          <p:nvPr/>
        </p:nvGrpSpPr>
        <p:grpSpPr bwMode="auto">
          <a:xfrm>
            <a:off x="3505200" y="3657600"/>
            <a:ext cx="152400" cy="152400"/>
            <a:chOff x="576" y="2160"/>
            <a:chExt cx="192" cy="192"/>
          </a:xfrm>
        </p:grpSpPr>
        <p:sp>
          <p:nvSpPr>
            <p:cNvPr id="2253871" name="Oval 47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53872" name="Line 48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53873" name="Group 49"/>
          <p:cNvGrpSpPr>
            <a:grpSpLocks/>
          </p:cNvGrpSpPr>
          <p:nvPr/>
        </p:nvGrpSpPr>
        <p:grpSpPr bwMode="auto">
          <a:xfrm>
            <a:off x="4114800" y="3657600"/>
            <a:ext cx="152400" cy="152400"/>
            <a:chOff x="576" y="2160"/>
            <a:chExt cx="192" cy="192"/>
          </a:xfrm>
        </p:grpSpPr>
        <p:sp>
          <p:nvSpPr>
            <p:cNvPr id="2253874" name="Oval 50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53875" name="Line 51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53876" name="Group 52"/>
          <p:cNvGrpSpPr>
            <a:grpSpLocks/>
          </p:cNvGrpSpPr>
          <p:nvPr/>
        </p:nvGrpSpPr>
        <p:grpSpPr bwMode="auto">
          <a:xfrm>
            <a:off x="2590800" y="4038600"/>
            <a:ext cx="152400" cy="152400"/>
            <a:chOff x="576" y="2160"/>
            <a:chExt cx="192" cy="192"/>
          </a:xfrm>
        </p:grpSpPr>
        <p:sp>
          <p:nvSpPr>
            <p:cNvPr id="2253877" name="Oval 53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53878" name="Line 54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53879" name="Group 55"/>
          <p:cNvGrpSpPr>
            <a:grpSpLocks/>
          </p:cNvGrpSpPr>
          <p:nvPr/>
        </p:nvGrpSpPr>
        <p:grpSpPr bwMode="auto">
          <a:xfrm>
            <a:off x="3200400" y="4038600"/>
            <a:ext cx="152400" cy="152400"/>
            <a:chOff x="576" y="2160"/>
            <a:chExt cx="192" cy="192"/>
          </a:xfrm>
        </p:grpSpPr>
        <p:sp>
          <p:nvSpPr>
            <p:cNvPr id="2253880" name="Oval 56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53881" name="Line 57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53882" name="Group 58"/>
          <p:cNvGrpSpPr>
            <a:grpSpLocks/>
          </p:cNvGrpSpPr>
          <p:nvPr/>
        </p:nvGrpSpPr>
        <p:grpSpPr bwMode="auto">
          <a:xfrm>
            <a:off x="4114800" y="4038600"/>
            <a:ext cx="152400" cy="152400"/>
            <a:chOff x="576" y="2160"/>
            <a:chExt cx="192" cy="192"/>
          </a:xfrm>
        </p:grpSpPr>
        <p:sp>
          <p:nvSpPr>
            <p:cNvPr id="2253883" name="Oval 59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53884" name="Line 60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53890" name="Group 66"/>
          <p:cNvGrpSpPr>
            <a:grpSpLocks/>
          </p:cNvGrpSpPr>
          <p:nvPr/>
        </p:nvGrpSpPr>
        <p:grpSpPr bwMode="auto">
          <a:xfrm>
            <a:off x="2514600" y="4343400"/>
            <a:ext cx="304800" cy="304800"/>
            <a:chOff x="1728" y="2256"/>
            <a:chExt cx="192" cy="192"/>
          </a:xfrm>
        </p:grpSpPr>
        <p:grpSp>
          <p:nvGrpSpPr>
            <p:cNvPr id="2253891" name="Group 67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53892" name="Oval 68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53893" name="Line 69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253894" name="Line 70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53895" name="Group 71"/>
          <p:cNvGrpSpPr>
            <a:grpSpLocks/>
          </p:cNvGrpSpPr>
          <p:nvPr/>
        </p:nvGrpSpPr>
        <p:grpSpPr bwMode="auto">
          <a:xfrm>
            <a:off x="2895600" y="4419600"/>
            <a:ext cx="152400" cy="152400"/>
            <a:chOff x="576" y="2160"/>
            <a:chExt cx="192" cy="192"/>
          </a:xfrm>
        </p:grpSpPr>
        <p:sp>
          <p:nvSpPr>
            <p:cNvPr id="2253896" name="Oval 72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53897" name="Line 73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53898" name="Group 74"/>
          <p:cNvGrpSpPr>
            <a:grpSpLocks/>
          </p:cNvGrpSpPr>
          <p:nvPr/>
        </p:nvGrpSpPr>
        <p:grpSpPr bwMode="auto">
          <a:xfrm>
            <a:off x="3124200" y="4343400"/>
            <a:ext cx="304800" cy="304800"/>
            <a:chOff x="1728" y="2256"/>
            <a:chExt cx="192" cy="192"/>
          </a:xfrm>
        </p:grpSpPr>
        <p:grpSp>
          <p:nvGrpSpPr>
            <p:cNvPr id="2253899" name="Group 75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53900" name="Oval 76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53901" name="Line 77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253902" name="Line 78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53908" name="Group 84"/>
          <p:cNvGrpSpPr>
            <a:grpSpLocks/>
          </p:cNvGrpSpPr>
          <p:nvPr/>
        </p:nvGrpSpPr>
        <p:grpSpPr bwMode="auto">
          <a:xfrm>
            <a:off x="2819400" y="4724400"/>
            <a:ext cx="304800" cy="304800"/>
            <a:chOff x="1728" y="2256"/>
            <a:chExt cx="192" cy="192"/>
          </a:xfrm>
        </p:grpSpPr>
        <p:grpSp>
          <p:nvGrpSpPr>
            <p:cNvPr id="2253909" name="Group 85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53910" name="Oval 86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53911" name="Line 87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253912" name="Line 88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53913" name="Group 89"/>
          <p:cNvGrpSpPr>
            <a:grpSpLocks/>
          </p:cNvGrpSpPr>
          <p:nvPr/>
        </p:nvGrpSpPr>
        <p:grpSpPr bwMode="auto">
          <a:xfrm>
            <a:off x="3429000" y="4724400"/>
            <a:ext cx="304800" cy="304800"/>
            <a:chOff x="1728" y="2256"/>
            <a:chExt cx="192" cy="192"/>
          </a:xfrm>
        </p:grpSpPr>
        <p:grpSp>
          <p:nvGrpSpPr>
            <p:cNvPr id="2253914" name="Group 90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53915" name="Oval 91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53916" name="Line 92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253917" name="Line 93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53918" name="Group 94"/>
          <p:cNvGrpSpPr>
            <a:grpSpLocks/>
          </p:cNvGrpSpPr>
          <p:nvPr/>
        </p:nvGrpSpPr>
        <p:grpSpPr bwMode="auto">
          <a:xfrm>
            <a:off x="3505200" y="4419600"/>
            <a:ext cx="152400" cy="152400"/>
            <a:chOff x="576" y="2160"/>
            <a:chExt cx="192" cy="192"/>
          </a:xfrm>
        </p:grpSpPr>
        <p:sp>
          <p:nvSpPr>
            <p:cNvPr id="2253919" name="Oval 95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53920" name="Line 96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53921" name="Group 97"/>
          <p:cNvGrpSpPr>
            <a:grpSpLocks/>
          </p:cNvGrpSpPr>
          <p:nvPr/>
        </p:nvGrpSpPr>
        <p:grpSpPr bwMode="auto">
          <a:xfrm>
            <a:off x="4114800" y="4419600"/>
            <a:ext cx="152400" cy="152400"/>
            <a:chOff x="576" y="2160"/>
            <a:chExt cx="192" cy="192"/>
          </a:xfrm>
        </p:grpSpPr>
        <p:sp>
          <p:nvSpPr>
            <p:cNvPr id="2253922" name="Oval 98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53923" name="Line 99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53924" name="Group 100"/>
          <p:cNvGrpSpPr>
            <a:grpSpLocks/>
          </p:cNvGrpSpPr>
          <p:nvPr/>
        </p:nvGrpSpPr>
        <p:grpSpPr bwMode="auto">
          <a:xfrm>
            <a:off x="2590800" y="4800600"/>
            <a:ext cx="152400" cy="152400"/>
            <a:chOff x="576" y="2160"/>
            <a:chExt cx="192" cy="192"/>
          </a:xfrm>
        </p:grpSpPr>
        <p:sp>
          <p:nvSpPr>
            <p:cNvPr id="2253925" name="Oval 101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53926" name="Line 102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53927" name="Group 103"/>
          <p:cNvGrpSpPr>
            <a:grpSpLocks/>
          </p:cNvGrpSpPr>
          <p:nvPr/>
        </p:nvGrpSpPr>
        <p:grpSpPr bwMode="auto">
          <a:xfrm>
            <a:off x="3200400" y="4800600"/>
            <a:ext cx="152400" cy="152400"/>
            <a:chOff x="576" y="2160"/>
            <a:chExt cx="192" cy="192"/>
          </a:xfrm>
        </p:grpSpPr>
        <p:sp>
          <p:nvSpPr>
            <p:cNvPr id="2253928" name="Oval 104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53929" name="Line 105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53930" name="Group 106"/>
          <p:cNvGrpSpPr>
            <a:grpSpLocks/>
          </p:cNvGrpSpPr>
          <p:nvPr/>
        </p:nvGrpSpPr>
        <p:grpSpPr bwMode="auto">
          <a:xfrm>
            <a:off x="4114800" y="4800600"/>
            <a:ext cx="152400" cy="152400"/>
            <a:chOff x="576" y="2160"/>
            <a:chExt cx="192" cy="192"/>
          </a:xfrm>
        </p:grpSpPr>
        <p:sp>
          <p:nvSpPr>
            <p:cNvPr id="2253931" name="Oval 107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53932" name="Line 108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53941" name="Group 117"/>
          <p:cNvGrpSpPr>
            <a:grpSpLocks/>
          </p:cNvGrpSpPr>
          <p:nvPr/>
        </p:nvGrpSpPr>
        <p:grpSpPr bwMode="auto">
          <a:xfrm>
            <a:off x="4724400" y="3657600"/>
            <a:ext cx="152400" cy="152400"/>
            <a:chOff x="1728" y="2256"/>
            <a:chExt cx="192" cy="192"/>
          </a:xfrm>
        </p:grpSpPr>
        <p:grpSp>
          <p:nvGrpSpPr>
            <p:cNvPr id="2253942" name="Group 118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53943" name="Oval 119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53944" name="Line 120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253945" name="Line 121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53946" name="Group 122"/>
          <p:cNvGrpSpPr>
            <a:grpSpLocks/>
          </p:cNvGrpSpPr>
          <p:nvPr/>
        </p:nvGrpSpPr>
        <p:grpSpPr bwMode="auto">
          <a:xfrm>
            <a:off x="5257800" y="3581400"/>
            <a:ext cx="304800" cy="304800"/>
            <a:chOff x="576" y="2160"/>
            <a:chExt cx="192" cy="192"/>
          </a:xfrm>
        </p:grpSpPr>
        <p:sp>
          <p:nvSpPr>
            <p:cNvPr id="2253947" name="Oval 123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53948" name="Line 124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53949" name="Group 125"/>
          <p:cNvGrpSpPr>
            <a:grpSpLocks/>
          </p:cNvGrpSpPr>
          <p:nvPr/>
        </p:nvGrpSpPr>
        <p:grpSpPr bwMode="auto">
          <a:xfrm>
            <a:off x="5638800" y="3657600"/>
            <a:ext cx="152400" cy="152400"/>
            <a:chOff x="1728" y="2256"/>
            <a:chExt cx="192" cy="192"/>
          </a:xfrm>
        </p:grpSpPr>
        <p:grpSp>
          <p:nvGrpSpPr>
            <p:cNvPr id="2253950" name="Group 126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53951" name="Oval 127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53952" name="Line 128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253953" name="Line 129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53954" name="Group 130"/>
          <p:cNvGrpSpPr>
            <a:grpSpLocks/>
          </p:cNvGrpSpPr>
          <p:nvPr/>
        </p:nvGrpSpPr>
        <p:grpSpPr bwMode="auto">
          <a:xfrm>
            <a:off x="5867400" y="3581400"/>
            <a:ext cx="304800" cy="304800"/>
            <a:chOff x="576" y="2160"/>
            <a:chExt cx="192" cy="192"/>
          </a:xfrm>
        </p:grpSpPr>
        <p:sp>
          <p:nvSpPr>
            <p:cNvPr id="2253955" name="Oval 131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53956" name="Line 132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53957" name="Group 133"/>
          <p:cNvGrpSpPr>
            <a:grpSpLocks/>
          </p:cNvGrpSpPr>
          <p:nvPr/>
        </p:nvGrpSpPr>
        <p:grpSpPr bwMode="auto">
          <a:xfrm>
            <a:off x="6248400" y="3657600"/>
            <a:ext cx="152400" cy="152400"/>
            <a:chOff x="1728" y="2256"/>
            <a:chExt cx="192" cy="192"/>
          </a:xfrm>
        </p:grpSpPr>
        <p:grpSp>
          <p:nvGrpSpPr>
            <p:cNvPr id="2253958" name="Group 134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53959" name="Oval 135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53960" name="Line 136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253961" name="Line 137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53962" name="Group 138"/>
          <p:cNvGrpSpPr>
            <a:grpSpLocks/>
          </p:cNvGrpSpPr>
          <p:nvPr/>
        </p:nvGrpSpPr>
        <p:grpSpPr bwMode="auto">
          <a:xfrm>
            <a:off x="4724400" y="4038600"/>
            <a:ext cx="152400" cy="152400"/>
            <a:chOff x="1728" y="2256"/>
            <a:chExt cx="192" cy="192"/>
          </a:xfrm>
        </p:grpSpPr>
        <p:grpSp>
          <p:nvGrpSpPr>
            <p:cNvPr id="2253963" name="Group 139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53964" name="Oval 140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53965" name="Line 141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253966" name="Line 142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53970" name="Group 146"/>
          <p:cNvGrpSpPr>
            <a:grpSpLocks/>
          </p:cNvGrpSpPr>
          <p:nvPr/>
        </p:nvGrpSpPr>
        <p:grpSpPr bwMode="auto">
          <a:xfrm>
            <a:off x="5334000" y="4038600"/>
            <a:ext cx="152400" cy="152400"/>
            <a:chOff x="1728" y="2256"/>
            <a:chExt cx="192" cy="192"/>
          </a:xfrm>
        </p:grpSpPr>
        <p:grpSp>
          <p:nvGrpSpPr>
            <p:cNvPr id="2253971" name="Group 147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53972" name="Oval 148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53973" name="Line 149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253974" name="Line 150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53975" name="Group 151"/>
          <p:cNvGrpSpPr>
            <a:grpSpLocks/>
          </p:cNvGrpSpPr>
          <p:nvPr/>
        </p:nvGrpSpPr>
        <p:grpSpPr bwMode="auto">
          <a:xfrm>
            <a:off x="5562600" y="3962400"/>
            <a:ext cx="304800" cy="304800"/>
            <a:chOff x="576" y="2160"/>
            <a:chExt cx="192" cy="192"/>
          </a:xfrm>
        </p:grpSpPr>
        <p:sp>
          <p:nvSpPr>
            <p:cNvPr id="2253976" name="Oval 152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53977" name="Line 153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53978" name="Group 154"/>
          <p:cNvGrpSpPr>
            <a:grpSpLocks/>
          </p:cNvGrpSpPr>
          <p:nvPr/>
        </p:nvGrpSpPr>
        <p:grpSpPr bwMode="auto">
          <a:xfrm>
            <a:off x="5943600" y="4038600"/>
            <a:ext cx="152400" cy="152400"/>
            <a:chOff x="1728" y="2256"/>
            <a:chExt cx="192" cy="192"/>
          </a:xfrm>
        </p:grpSpPr>
        <p:grpSp>
          <p:nvGrpSpPr>
            <p:cNvPr id="2253979" name="Group 155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53980" name="Oval 156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53981" name="Line 157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253982" name="Line 158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53983" name="Group 159"/>
          <p:cNvGrpSpPr>
            <a:grpSpLocks/>
          </p:cNvGrpSpPr>
          <p:nvPr/>
        </p:nvGrpSpPr>
        <p:grpSpPr bwMode="auto">
          <a:xfrm>
            <a:off x="6172200" y="3962400"/>
            <a:ext cx="304800" cy="304800"/>
            <a:chOff x="576" y="2160"/>
            <a:chExt cx="192" cy="192"/>
          </a:xfrm>
        </p:grpSpPr>
        <p:sp>
          <p:nvSpPr>
            <p:cNvPr id="2253984" name="Oval 160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53985" name="Line 161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53989" name="Group 165"/>
          <p:cNvGrpSpPr>
            <a:grpSpLocks/>
          </p:cNvGrpSpPr>
          <p:nvPr/>
        </p:nvGrpSpPr>
        <p:grpSpPr bwMode="auto">
          <a:xfrm>
            <a:off x="4724400" y="4419600"/>
            <a:ext cx="152400" cy="152400"/>
            <a:chOff x="1728" y="2256"/>
            <a:chExt cx="192" cy="192"/>
          </a:xfrm>
        </p:grpSpPr>
        <p:grpSp>
          <p:nvGrpSpPr>
            <p:cNvPr id="2253990" name="Group 166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53991" name="Oval 167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53992" name="Line 168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253993" name="Line 169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53994" name="Group 170"/>
          <p:cNvGrpSpPr>
            <a:grpSpLocks/>
          </p:cNvGrpSpPr>
          <p:nvPr/>
        </p:nvGrpSpPr>
        <p:grpSpPr bwMode="auto">
          <a:xfrm>
            <a:off x="5257800" y="4343400"/>
            <a:ext cx="304800" cy="304800"/>
            <a:chOff x="576" y="2160"/>
            <a:chExt cx="192" cy="192"/>
          </a:xfrm>
        </p:grpSpPr>
        <p:sp>
          <p:nvSpPr>
            <p:cNvPr id="2253995" name="Oval 171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53996" name="Line 172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53997" name="Group 173"/>
          <p:cNvGrpSpPr>
            <a:grpSpLocks/>
          </p:cNvGrpSpPr>
          <p:nvPr/>
        </p:nvGrpSpPr>
        <p:grpSpPr bwMode="auto">
          <a:xfrm>
            <a:off x="5638800" y="4419600"/>
            <a:ext cx="152400" cy="152400"/>
            <a:chOff x="1728" y="2256"/>
            <a:chExt cx="192" cy="192"/>
          </a:xfrm>
        </p:grpSpPr>
        <p:grpSp>
          <p:nvGrpSpPr>
            <p:cNvPr id="2253998" name="Group 174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53999" name="Oval 175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54000" name="Line 176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254001" name="Line 177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54002" name="Group 178"/>
          <p:cNvGrpSpPr>
            <a:grpSpLocks/>
          </p:cNvGrpSpPr>
          <p:nvPr/>
        </p:nvGrpSpPr>
        <p:grpSpPr bwMode="auto">
          <a:xfrm>
            <a:off x="5867400" y="4343400"/>
            <a:ext cx="304800" cy="304800"/>
            <a:chOff x="576" y="2160"/>
            <a:chExt cx="192" cy="192"/>
          </a:xfrm>
        </p:grpSpPr>
        <p:sp>
          <p:nvSpPr>
            <p:cNvPr id="2254003" name="Oval 179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54004" name="Line 180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54005" name="Group 181"/>
          <p:cNvGrpSpPr>
            <a:grpSpLocks/>
          </p:cNvGrpSpPr>
          <p:nvPr/>
        </p:nvGrpSpPr>
        <p:grpSpPr bwMode="auto">
          <a:xfrm>
            <a:off x="6248400" y="4419600"/>
            <a:ext cx="152400" cy="152400"/>
            <a:chOff x="1728" y="2256"/>
            <a:chExt cx="192" cy="192"/>
          </a:xfrm>
        </p:grpSpPr>
        <p:grpSp>
          <p:nvGrpSpPr>
            <p:cNvPr id="2254006" name="Group 182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54007" name="Oval 183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54008" name="Line 184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254009" name="Line 185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54010" name="Group 186"/>
          <p:cNvGrpSpPr>
            <a:grpSpLocks/>
          </p:cNvGrpSpPr>
          <p:nvPr/>
        </p:nvGrpSpPr>
        <p:grpSpPr bwMode="auto">
          <a:xfrm>
            <a:off x="4724400" y="4800600"/>
            <a:ext cx="152400" cy="152400"/>
            <a:chOff x="1728" y="2256"/>
            <a:chExt cx="192" cy="192"/>
          </a:xfrm>
        </p:grpSpPr>
        <p:grpSp>
          <p:nvGrpSpPr>
            <p:cNvPr id="2254011" name="Group 187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54012" name="Oval 188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54013" name="Line 189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254014" name="Line 190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54018" name="Group 194"/>
          <p:cNvGrpSpPr>
            <a:grpSpLocks/>
          </p:cNvGrpSpPr>
          <p:nvPr/>
        </p:nvGrpSpPr>
        <p:grpSpPr bwMode="auto">
          <a:xfrm>
            <a:off x="5334000" y="4800600"/>
            <a:ext cx="152400" cy="152400"/>
            <a:chOff x="1728" y="2256"/>
            <a:chExt cx="192" cy="192"/>
          </a:xfrm>
        </p:grpSpPr>
        <p:grpSp>
          <p:nvGrpSpPr>
            <p:cNvPr id="2254019" name="Group 195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54020" name="Oval 196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54021" name="Line 197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254022" name="Line 198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54023" name="Group 199"/>
          <p:cNvGrpSpPr>
            <a:grpSpLocks/>
          </p:cNvGrpSpPr>
          <p:nvPr/>
        </p:nvGrpSpPr>
        <p:grpSpPr bwMode="auto">
          <a:xfrm>
            <a:off x="5562600" y="4724400"/>
            <a:ext cx="304800" cy="304800"/>
            <a:chOff x="576" y="2160"/>
            <a:chExt cx="192" cy="192"/>
          </a:xfrm>
        </p:grpSpPr>
        <p:sp>
          <p:nvSpPr>
            <p:cNvPr id="2254024" name="Oval 200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54025" name="Line 201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54026" name="Group 202"/>
          <p:cNvGrpSpPr>
            <a:grpSpLocks/>
          </p:cNvGrpSpPr>
          <p:nvPr/>
        </p:nvGrpSpPr>
        <p:grpSpPr bwMode="auto">
          <a:xfrm>
            <a:off x="5943600" y="4800600"/>
            <a:ext cx="152400" cy="152400"/>
            <a:chOff x="1728" y="2256"/>
            <a:chExt cx="192" cy="192"/>
          </a:xfrm>
        </p:grpSpPr>
        <p:grpSp>
          <p:nvGrpSpPr>
            <p:cNvPr id="2254027" name="Group 203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54028" name="Oval 204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54029" name="Line 205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254030" name="Line 206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54031" name="Group 207"/>
          <p:cNvGrpSpPr>
            <a:grpSpLocks/>
          </p:cNvGrpSpPr>
          <p:nvPr/>
        </p:nvGrpSpPr>
        <p:grpSpPr bwMode="auto">
          <a:xfrm>
            <a:off x="6172200" y="4724400"/>
            <a:ext cx="304800" cy="304800"/>
            <a:chOff x="576" y="2160"/>
            <a:chExt cx="192" cy="192"/>
          </a:xfrm>
        </p:grpSpPr>
        <p:sp>
          <p:nvSpPr>
            <p:cNvPr id="2254032" name="Oval 208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54033" name="Line 209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sp>
        <p:nvSpPr>
          <p:cNvPr id="2254039" name="Text Box 215"/>
          <p:cNvSpPr txBox="1">
            <a:spLocks noChangeArrowheads="1"/>
          </p:cNvSpPr>
          <p:nvPr/>
        </p:nvSpPr>
        <p:spPr bwMode="auto">
          <a:xfrm>
            <a:off x="2209800" y="2286000"/>
            <a:ext cx="2362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l-GR" sz="2000" smtClean="0">
                <a:solidFill>
                  <a:srgbClr val="FF0000"/>
                </a:solidFill>
                <a:latin typeface="Calibri" pitchFamily="34" charset="0"/>
              </a:rPr>
              <a:t>diffusion         current (</a:t>
            </a:r>
            <a:r>
              <a:rPr lang="en-US" altLang="el-GR" sz="2000" i="1" smtClean="0">
                <a:solidFill>
                  <a:srgbClr val="FF0000"/>
                </a:solidFill>
                <a:latin typeface="Calibri" pitchFamily="34" charset="0"/>
              </a:rPr>
              <a:t>I</a:t>
            </a:r>
            <a:r>
              <a:rPr lang="en-US" altLang="el-GR" sz="2000" i="1" baseline="-25000" smtClean="0">
                <a:solidFill>
                  <a:srgbClr val="FF0000"/>
                </a:solidFill>
                <a:latin typeface="Calibri" pitchFamily="34" charset="0"/>
              </a:rPr>
              <a:t>D</a:t>
            </a:r>
            <a:r>
              <a:rPr lang="en-US" altLang="el-GR" sz="2000" smtClean="0">
                <a:solidFill>
                  <a:srgbClr val="FF0000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2254040" name="Text Box 216"/>
          <p:cNvSpPr txBox="1">
            <a:spLocks noChangeArrowheads="1"/>
          </p:cNvSpPr>
          <p:nvPr/>
        </p:nvSpPr>
        <p:spPr bwMode="auto">
          <a:xfrm>
            <a:off x="4572000" y="2286000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l-GR" sz="2000" smtClean="0">
                <a:solidFill>
                  <a:srgbClr val="FF0000"/>
                </a:solidFill>
                <a:latin typeface="Calibri" pitchFamily="34" charset="0"/>
              </a:rPr>
              <a:t>drift         current (</a:t>
            </a:r>
            <a:r>
              <a:rPr lang="en-US" altLang="el-GR" sz="2000" i="1" smtClean="0">
                <a:solidFill>
                  <a:srgbClr val="FF0000"/>
                </a:solidFill>
                <a:latin typeface="Calibri" pitchFamily="34" charset="0"/>
              </a:rPr>
              <a:t>I</a:t>
            </a:r>
            <a:r>
              <a:rPr lang="en-US" altLang="el-GR" sz="2000" i="1" baseline="-25000" smtClean="0">
                <a:solidFill>
                  <a:srgbClr val="FF0000"/>
                </a:solidFill>
                <a:latin typeface="Calibri" pitchFamily="34" charset="0"/>
              </a:rPr>
              <a:t>S</a:t>
            </a:r>
            <a:r>
              <a:rPr lang="en-US" altLang="el-GR" sz="2000" smtClean="0">
                <a:solidFill>
                  <a:srgbClr val="FF0000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2254041" name="Text Box 217"/>
          <p:cNvSpPr txBox="1">
            <a:spLocks noChangeArrowheads="1"/>
          </p:cNvSpPr>
          <p:nvPr/>
        </p:nvSpPr>
        <p:spPr bwMode="auto">
          <a:xfrm>
            <a:off x="838200" y="2209800"/>
            <a:ext cx="7315200" cy="707886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FF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 altLang="el-GR" sz="2000" dirty="0" smtClean="0">
                <a:solidFill>
                  <a:srgbClr val="FF0000"/>
                </a:solidFill>
                <a:latin typeface="Calibri" pitchFamily="34" charset="0"/>
              </a:rPr>
              <a:t>Όταν επιτυγχάνεται εξισορρόπηση δεν υπάρχει πλέον ροή ρεύματος </a:t>
            </a:r>
            <a:r>
              <a:rPr lang="en-US" altLang="el-GR" sz="2000" dirty="0" smtClean="0">
                <a:solidFill>
                  <a:srgbClr val="FF0000"/>
                </a:solidFill>
                <a:latin typeface="Calibri" pitchFamily="34" charset="0"/>
              </a:rPr>
              <a:t>(</a:t>
            </a:r>
            <a:r>
              <a:rPr lang="en-US" altLang="el-GR" sz="2000" i="1" dirty="0" err="1" smtClean="0">
                <a:solidFill>
                  <a:srgbClr val="FF0000"/>
                </a:solidFill>
                <a:latin typeface="Calibri" pitchFamily="34" charset="0"/>
              </a:rPr>
              <a:t>I</a:t>
            </a:r>
            <a:r>
              <a:rPr lang="en-US" altLang="el-GR" sz="2000" i="1" baseline="-25000" dirty="0" err="1" smtClean="0">
                <a:solidFill>
                  <a:srgbClr val="FF0000"/>
                </a:solidFill>
                <a:latin typeface="Calibri" pitchFamily="34" charset="0"/>
              </a:rPr>
              <a:t>net</a:t>
            </a:r>
            <a:r>
              <a:rPr lang="en-US" altLang="el-GR" sz="2000" dirty="0" smtClean="0">
                <a:solidFill>
                  <a:srgbClr val="FF0000"/>
                </a:solidFill>
                <a:latin typeface="Calibri" pitchFamily="34" charset="0"/>
              </a:rPr>
              <a:t> = </a:t>
            </a:r>
            <a:r>
              <a:rPr lang="en-US" altLang="el-GR" sz="2000" i="1" dirty="0" smtClean="0">
                <a:solidFill>
                  <a:srgbClr val="FF0000"/>
                </a:solidFill>
                <a:latin typeface="Calibri" pitchFamily="34" charset="0"/>
              </a:rPr>
              <a:t>I</a:t>
            </a:r>
            <a:r>
              <a:rPr lang="en-US" altLang="el-GR" sz="2000" i="1" baseline="-25000" dirty="0" smtClean="0">
                <a:solidFill>
                  <a:srgbClr val="FF0000"/>
                </a:solidFill>
                <a:latin typeface="Calibri" pitchFamily="34" charset="0"/>
              </a:rPr>
              <a:t>D</a:t>
            </a:r>
            <a:r>
              <a:rPr lang="en-US" altLang="el-GR" sz="2000" dirty="0" smtClean="0">
                <a:solidFill>
                  <a:srgbClr val="FF0000"/>
                </a:solidFill>
                <a:latin typeface="Calibri" pitchFamily="34" charset="0"/>
              </a:rPr>
              <a:t> – </a:t>
            </a:r>
            <a:r>
              <a:rPr lang="en-US" altLang="el-GR" sz="2000" i="1" dirty="0" smtClean="0">
                <a:solidFill>
                  <a:srgbClr val="FF0000"/>
                </a:solidFill>
                <a:latin typeface="Calibri" pitchFamily="34" charset="0"/>
              </a:rPr>
              <a:t>I</a:t>
            </a:r>
            <a:r>
              <a:rPr lang="en-US" altLang="el-GR" sz="2000" i="1" baseline="-25000" dirty="0" smtClean="0">
                <a:solidFill>
                  <a:srgbClr val="FF0000"/>
                </a:solidFill>
                <a:latin typeface="Calibri" pitchFamily="34" charset="0"/>
              </a:rPr>
              <a:t>S</a:t>
            </a:r>
            <a:r>
              <a:rPr lang="en-US" altLang="el-GR" sz="2000" dirty="0" smtClean="0">
                <a:solidFill>
                  <a:srgbClr val="FF0000"/>
                </a:solidFill>
                <a:latin typeface="Calibri" pitchFamily="34" charset="0"/>
              </a:rPr>
              <a:t>) </a:t>
            </a:r>
            <a:r>
              <a:rPr lang="el-GR" altLang="el-GR" sz="2000" dirty="0" smtClean="0">
                <a:solidFill>
                  <a:srgbClr val="FF0000"/>
                </a:solidFill>
                <a:latin typeface="Calibri" pitchFamily="34" charset="0"/>
              </a:rPr>
              <a:t>στην επαφή</a:t>
            </a:r>
            <a:r>
              <a:rPr lang="en-US" altLang="el-GR" sz="2000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l-GR" sz="2000" i="1" dirty="0" err="1" smtClean="0">
                <a:solidFill>
                  <a:srgbClr val="FF0000"/>
                </a:solidFill>
                <a:latin typeface="Calibri" pitchFamily="34" charset="0"/>
              </a:rPr>
              <a:t>pn</a:t>
            </a:r>
            <a:r>
              <a:rPr lang="en-US" altLang="el-GR" sz="2000" dirty="0" smtClean="0">
                <a:solidFill>
                  <a:srgbClr val="FF0000"/>
                </a:solidFill>
                <a:latin typeface="Calibri" pitchFamily="34" charset="0"/>
              </a:rPr>
              <a:t>. </a:t>
            </a:r>
          </a:p>
        </p:txBody>
      </p:sp>
      <p:sp>
        <p:nvSpPr>
          <p:cNvPr id="2254042" name="Text Box 218"/>
          <p:cNvSpPr txBox="1">
            <a:spLocks noChangeArrowheads="1"/>
          </p:cNvSpPr>
          <p:nvPr/>
        </p:nvSpPr>
        <p:spPr bwMode="auto">
          <a:xfrm>
            <a:off x="2362200" y="5318125"/>
            <a:ext cx="1447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l-GR" sz="2000" i="1" smtClean="0">
                <a:solidFill>
                  <a:srgbClr val="FF0000"/>
                </a:solidFill>
                <a:latin typeface="Calibri" pitchFamily="34" charset="0"/>
              </a:rPr>
              <a:t>p</a:t>
            </a:r>
            <a:r>
              <a:rPr lang="en-US" altLang="el-GR" sz="2000" smtClean="0">
                <a:solidFill>
                  <a:srgbClr val="FF0000"/>
                </a:solidFill>
                <a:latin typeface="Calibri" pitchFamily="34" charset="0"/>
              </a:rPr>
              <a:t>-type</a:t>
            </a:r>
          </a:p>
        </p:txBody>
      </p:sp>
      <p:sp>
        <p:nvSpPr>
          <p:cNvPr id="2254043" name="Text Box 219"/>
          <p:cNvSpPr txBox="1">
            <a:spLocks noChangeArrowheads="1"/>
          </p:cNvSpPr>
          <p:nvPr/>
        </p:nvSpPr>
        <p:spPr bwMode="auto">
          <a:xfrm>
            <a:off x="5105400" y="5318125"/>
            <a:ext cx="1447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l-GR" sz="2000" i="1" smtClean="0">
                <a:solidFill>
                  <a:srgbClr val="FF0000"/>
                </a:solidFill>
                <a:latin typeface="Calibri" pitchFamily="34" charset="0"/>
              </a:rPr>
              <a:t>n</a:t>
            </a:r>
            <a:r>
              <a:rPr lang="en-US" altLang="el-GR" sz="2000" smtClean="0">
                <a:solidFill>
                  <a:srgbClr val="FF0000"/>
                </a:solidFill>
                <a:latin typeface="Calibri" pitchFamily="34" charset="0"/>
              </a:rPr>
              <a:t>-type</a:t>
            </a:r>
          </a:p>
        </p:txBody>
      </p:sp>
      <p:sp>
        <p:nvSpPr>
          <p:cNvPr id="2254044" name="Text Box 220"/>
          <p:cNvSpPr txBox="1">
            <a:spLocks noChangeArrowheads="1"/>
          </p:cNvSpPr>
          <p:nvPr/>
        </p:nvSpPr>
        <p:spPr bwMode="auto">
          <a:xfrm>
            <a:off x="3563888" y="5334000"/>
            <a:ext cx="17907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 altLang="el-GR" sz="2000" dirty="0" smtClean="0">
                <a:solidFill>
                  <a:srgbClr val="FF0000"/>
                </a:solidFill>
                <a:latin typeface="Calibri" pitchFamily="34" charset="0"/>
              </a:rPr>
              <a:t>περιοχή απογύμνωσης</a:t>
            </a:r>
            <a:endParaRPr lang="en-US" altLang="el-GR" sz="2000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254045" name="Line 221"/>
          <p:cNvSpPr>
            <a:spLocks noChangeShapeType="1"/>
          </p:cNvSpPr>
          <p:nvPr/>
        </p:nvSpPr>
        <p:spPr bwMode="auto">
          <a:xfrm flipH="1">
            <a:off x="4648200" y="3124200"/>
            <a:ext cx="6858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endParaRPr lang="el-GR" sz="16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54046" name="Line 222"/>
          <p:cNvSpPr>
            <a:spLocks noChangeShapeType="1"/>
          </p:cNvSpPr>
          <p:nvPr/>
        </p:nvSpPr>
        <p:spPr bwMode="auto">
          <a:xfrm>
            <a:off x="3657600" y="3124200"/>
            <a:ext cx="6858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endParaRPr lang="el-GR" sz="16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84" name="Rectangle 369"/>
          <p:cNvSpPr txBox="1">
            <a:spLocks noChangeArrowheads="1"/>
          </p:cNvSpPr>
          <p:nvPr/>
        </p:nvSpPr>
        <p:spPr>
          <a:xfrm>
            <a:off x="107504" y="765448"/>
            <a:ext cx="9036496" cy="1295400"/>
          </a:xfrm>
          <a:prstGeom prst="rect">
            <a:avLst/>
          </a:prstGeom>
          <a:noFill/>
          <a:ln/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marL="1350963" indent="-1350963" algn="l"/>
            <a:r>
              <a:rPr lang="el-GR" altLang="el-GR" sz="2400" kern="0" dirty="0" smtClean="0">
                <a:solidFill>
                  <a:srgbClr val="3333FF"/>
                </a:solidFill>
                <a:latin typeface="Comic Sans MS" panose="030F0702030302020204" pitchFamily="66" charset="0"/>
              </a:rPr>
              <a:t>βήμα</a:t>
            </a:r>
            <a:r>
              <a:rPr lang="en-US" altLang="el-GR" sz="2400" kern="0" dirty="0" smtClean="0">
                <a:solidFill>
                  <a:srgbClr val="3333FF"/>
                </a:solidFill>
                <a:latin typeface="Comic Sans MS" panose="030F0702030302020204" pitchFamily="66" charset="0"/>
              </a:rPr>
              <a:t> #</a:t>
            </a:r>
            <a:r>
              <a:rPr lang="el-GR" altLang="el-GR" sz="2400" kern="0" dirty="0" smtClean="0">
                <a:solidFill>
                  <a:srgbClr val="3333FF"/>
                </a:solidFill>
                <a:latin typeface="Comic Sans MS" panose="030F0702030302020204" pitchFamily="66" charset="0"/>
              </a:rPr>
              <a:t>6</a:t>
            </a:r>
            <a:r>
              <a:rPr lang="en-US" altLang="el-GR" sz="2400" kern="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: </a:t>
            </a:r>
            <a:r>
              <a:rPr lang="el-GR" altLang="el-GR" sz="2400" kern="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η ισορροπία επιτυγχάνεται και η διάχυση σταματάει όταν το ρεύμα διάχυσης και το ρεύμα ολίσθησης γίνονται ίσα μηδενίζοντας τη ροή</a:t>
            </a:r>
            <a:endParaRPr lang="en-US" altLang="el-GR" sz="2400" kern="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85" name="Text Box 49"/>
          <p:cNvSpPr txBox="1">
            <a:spLocks noChangeArrowheads="1"/>
          </p:cNvSpPr>
          <p:nvPr/>
        </p:nvSpPr>
        <p:spPr bwMode="auto">
          <a:xfrm>
            <a:off x="514350" y="46038"/>
            <a:ext cx="76581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l-GR" sz="3200" kern="1200" dirty="0" smtClean="0">
                <a:solidFill>
                  <a:srgbClr val="00801A"/>
                </a:solidFill>
                <a:latin typeface="Comic Sans MS" pitchFamily="66" charset="0"/>
                <a:ea typeface="+mn-ea"/>
                <a:cs typeface="Arial"/>
              </a:rPr>
              <a:t>επαφή </a:t>
            </a:r>
            <a:r>
              <a:rPr lang="en-US" sz="3200" kern="1200" dirty="0" err="1" smtClean="0">
                <a:solidFill>
                  <a:srgbClr val="00801A"/>
                </a:solidFill>
                <a:latin typeface="Comic Sans MS" pitchFamily="66" charset="0"/>
                <a:ea typeface="+mn-ea"/>
                <a:cs typeface="Arial"/>
              </a:rPr>
              <a:t>pn</a:t>
            </a:r>
            <a:endParaRPr lang="el-GR" sz="3200" kern="1200" dirty="0">
              <a:solidFill>
                <a:srgbClr val="00801A"/>
              </a:solidFill>
              <a:latin typeface="Comic Sans MS" pitchFamily="66" charset="0"/>
              <a:ea typeface="+mn-ea"/>
              <a:cs typeface="Arial"/>
            </a:endParaRPr>
          </a:p>
        </p:txBody>
      </p:sp>
      <p:sp>
        <p:nvSpPr>
          <p:cNvPr id="186" name="Text Box 2"/>
          <p:cNvSpPr txBox="1">
            <a:spLocks noChangeArrowheads="1"/>
          </p:cNvSpPr>
          <p:nvPr/>
        </p:nvSpPr>
        <p:spPr bwMode="auto">
          <a:xfrm>
            <a:off x="516582" y="5982379"/>
            <a:ext cx="7943850" cy="83099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l-GR" altLang="el-GR" sz="24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Η</a:t>
            </a:r>
            <a:r>
              <a:rPr lang="en-US" altLang="el-GR" sz="24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el-GR" sz="2400" i="1" dirty="0" err="1" smtClean="0">
                <a:solidFill>
                  <a:srgbClr val="000000"/>
                </a:solidFill>
                <a:latin typeface="Comic Sans MS" panose="030F0702030302020204" pitchFamily="66" charset="0"/>
              </a:rPr>
              <a:t>pn</a:t>
            </a:r>
            <a:r>
              <a:rPr lang="en-US" altLang="el-GR" sz="24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l-GR" altLang="el-GR" sz="24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επαφή χωρίς τάση στα άκρα της</a:t>
            </a:r>
            <a:r>
              <a:rPr lang="en-US" altLang="el-GR" sz="24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 (</a:t>
            </a:r>
            <a:r>
              <a:rPr lang="el-GR" altLang="el-GR" sz="2400" dirty="0" err="1" smtClean="0">
                <a:solidFill>
                  <a:srgbClr val="000000"/>
                </a:solidFill>
                <a:latin typeface="Comic Sans MS" panose="030F0702030302020204" pitchFamily="66" charset="0"/>
              </a:rPr>
              <a:t>ανοιχτοκυκλωμένες</a:t>
            </a:r>
            <a:r>
              <a:rPr lang="el-GR" altLang="el-GR" sz="24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 θύρες  - </a:t>
            </a:r>
            <a:r>
              <a:rPr lang="en-US" altLang="el-GR" sz="24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open-circuited)</a:t>
            </a:r>
          </a:p>
        </p:txBody>
      </p:sp>
    </p:spTree>
    <p:extLst>
      <p:ext uri="{BB962C8B-B14F-4D97-AF65-F5344CB8AC3E}">
        <p14:creationId xmlns:p14="http://schemas.microsoft.com/office/powerpoint/2010/main" val="14727659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2540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5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22540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5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12" dur="2000" fill="hold"/>
                                        <p:tgtEl>
                                          <p:spTgt spid="2254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14" dur="2000" fill="hold"/>
                                        <p:tgtEl>
                                          <p:spTgt spid="2254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22540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5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22540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5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25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5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25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25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039" grpId="0"/>
      <p:bldP spid="2254040" grpId="0"/>
      <p:bldP spid="2254041" grpId="0" animBg="1"/>
      <p:bldP spid="2254042" grpId="0"/>
      <p:bldP spid="2254043" grpId="0"/>
      <p:bldP spid="2254044" grpId="0"/>
      <p:bldP spid="2254045" grpId="0" animBg="1"/>
      <p:bldP spid="2254045" grpId="1" animBg="1"/>
      <p:bldP spid="2254046" grpId="0" animBg="1"/>
      <p:bldP spid="2254046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se03F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08920"/>
            <a:ext cx="8129116" cy="4040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381000" y="733177"/>
            <a:ext cx="2590800" cy="1938992"/>
          </a:xfrm>
          <a:prstGeom prst="rect">
            <a:avLst/>
          </a:prstGeom>
          <a:solidFill>
            <a:srgbClr val="FFFF99"/>
          </a:solidFill>
          <a:ln w="38100">
            <a:solidFill>
              <a:srgbClr val="FFFF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l-GR" sz="2000" dirty="0" smtClean="0">
                <a:solidFill>
                  <a:srgbClr val="FF0000"/>
                </a:solidFill>
                <a:latin typeface="Calibri" pitchFamily="34" charset="0"/>
              </a:rPr>
              <a:t>1) </a:t>
            </a:r>
            <a:r>
              <a:rPr lang="el-GR" altLang="el-GR" sz="2000" dirty="0" smtClean="0">
                <a:solidFill>
                  <a:srgbClr val="FF0000"/>
                </a:solidFill>
                <a:latin typeface="Calibri" pitchFamily="34" charset="0"/>
              </a:rPr>
              <a:t>Χωρίς τάση</a:t>
            </a:r>
            <a:endParaRPr lang="en-US" altLang="el-GR" sz="2000" dirty="0" smtClean="0">
              <a:solidFill>
                <a:srgbClr val="FF0000"/>
              </a:solidFill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el-GR" sz="2000" dirty="0" smtClean="0">
                <a:solidFill>
                  <a:srgbClr val="FF0000"/>
                </a:solidFill>
                <a:latin typeface="Calibri" pitchFamily="34" charset="0"/>
              </a:rPr>
              <a:t>2) </a:t>
            </a:r>
            <a:r>
              <a:rPr lang="el-GR" altLang="el-GR" sz="2000" dirty="0" smtClean="0">
                <a:solidFill>
                  <a:srgbClr val="FF0000"/>
                </a:solidFill>
                <a:latin typeface="Calibri" pitchFamily="34" charset="0"/>
              </a:rPr>
              <a:t>Τάση φραγμού στην περιοχή απογύμνωσης είναι</a:t>
            </a:r>
            <a:r>
              <a:rPr lang="en-US" altLang="el-GR" sz="2000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l-GR" sz="2000" i="1" dirty="0" smtClean="0">
                <a:solidFill>
                  <a:srgbClr val="FF0000"/>
                </a:solidFill>
                <a:latin typeface="Calibri" pitchFamily="34" charset="0"/>
              </a:rPr>
              <a:t>V</a:t>
            </a:r>
            <a:r>
              <a:rPr lang="en-US" altLang="el-GR" sz="2000" baseline="-25000" dirty="0" smtClean="0">
                <a:solidFill>
                  <a:srgbClr val="FF0000"/>
                </a:solidFill>
                <a:latin typeface="Calibri" pitchFamily="34" charset="0"/>
              </a:rPr>
              <a:t>0</a:t>
            </a:r>
          </a:p>
          <a:p>
            <a:pPr>
              <a:spcBef>
                <a:spcPct val="50000"/>
              </a:spcBef>
            </a:pPr>
            <a:r>
              <a:rPr lang="en-US" altLang="el-GR" sz="2000" dirty="0" smtClean="0">
                <a:solidFill>
                  <a:srgbClr val="FF0000"/>
                </a:solidFill>
                <a:latin typeface="Calibri" pitchFamily="34" charset="0"/>
              </a:rPr>
              <a:t>3) </a:t>
            </a:r>
            <a:r>
              <a:rPr lang="en-US" altLang="el-GR" sz="2000" i="1" dirty="0" smtClean="0">
                <a:solidFill>
                  <a:srgbClr val="FF0000"/>
                </a:solidFill>
                <a:latin typeface="Calibri" pitchFamily="34" charset="0"/>
              </a:rPr>
              <a:t>I</a:t>
            </a:r>
            <a:r>
              <a:rPr lang="en-US" altLang="el-GR" sz="2000" i="1" baseline="-25000" dirty="0" smtClean="0">
                <a:solidFill>
                  <a:srgbClr val="FF0000"/>
                </a:solidFill>
                <a:latin typeface="Calibri" pitchFamily="34" charset="0"/>
              </a:rPr>
              <a:t>D</a:t>
            </a:r>
            <a:r>
              <a:rPr lang="en-US" altLang="el-GR" sz="2000" dirty="0" smtClean="0">
                <a:solidFill>
                  <a:srgbClr val="FF0000"/>
                </a:solidFill>
                <a:latin typeface="Calibri" pitchFamily="34" charset="0"/>
              </a:rPr>
              <a:t> = </a:t>
            </a:r>
            <a:r>
              <a:rPr lang="en-US" altLang="el-GR" sz="2000" i="1" dirty="0" smtClean="0">
                <a:solidFill>
                  <a:srgbClr val="FF0000"/>
                </a:solidFill>
                <a:latin typeface="Calibri" pitchFamily="34" charset="0"/>
              </a:rPr>
              <a:t>I</a:t>
            </a:r>
            <a:r>
              <a:rPr lang="en-US" altLang="el-GR" sz="2000" i="1" baseline="-25000" dirty="0" smtClean="0">
                <a:solidFill>
                  <a:srgbClr val="FF0000"/>
                </a:solidFill>
                <a:latin typeface="Calibri" pitchFamily="34" charset="0"/>
              </a:rPr>
              <a:t>S</a:t>
            </a:r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3276600" y="717302"/>
            <a:ext cx="2590800" cy="1938992"/>
          </a:xfrm>
          <a:prstGeom prst="rect">
            <a:avLst/>
          </a:prstGeom>
          <a:solidFill>
            <a:srgbClr val="FFFF99"/>
          </a:solidFill>
          <a:ln w="38100">
            <a:solidFill>
              <a:srgbClr val="FFFF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l-GR" sz="2000" dirty="0" smtClean="0">
                <a:solidFill>
                  <a:srgbClr val="FF0000"/>
                </a:solidFill>
                <a:latin typeface="Calibri" pitchFamily="34" charset="0"/>
              </a:rPr>
              <a:t>1) </a:t>
            </a:r>
            <a:r>
              <a:rPr lang="el-GR" altLang="el-GR" sz="2000" dirty="0" smtClean="0">
                <a:solidFill>
                  <a:srgbClr val="FF0000"/>
                </a:solidFill>
                <a:latin typeface="Calibri" pitchFamily="34" charset="0"/>
              </a:rPr>
              <a:t>Αρνητική τάση</a:t>
            </a:r>
            <a:endParaRPr lang="en-US" altLang="el-GR" sz="2000" dirty="0" smtClean="0">
              <a:solidFill>
                <a:srgbClr val="FF0000"/>
              </a:solidFill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el-GR" sz="2000" dirty="0" smtClean="0">
                <a:solidFill>
                  <a:srgbClr val="FF0000"/>
                </a:solidFill>
                <a:latin typeface="Calibri" pitchFamily="34" charset="0"/>
              </a:rPr>
              <a:t>2) </a:t>
            </a:r>
            <a:r>
              <a:rPr lang="el-GR" altLang="el-GR" sz="2000" dirty="0">
                <a:solidFill>
                  <a:srgbClr val="FF0000"/>
                </a:solidFill>
                <a:latin typeface="Calibri" pitchFamily="34" charset="0"/>
              </a:rPr>
              <a:t>Τάση φραγμού στην περιοχή απογύμνωσης είναι</a:t>
            </a:r>
            <a:r>
              <a:rPr lang="en-US" altLang="el-GR" sz="2000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l-GR" sz="2000" i="1" dirty="0" smtClean="0">
                <a:solidFill>
                  <a:srgbClr val="FF0000"/>
                </a:solidFill>
                <a:latin typeface="Calibri" pitchFamily="34" charset="0"/>
              </a:rPr>
              <a:t>V</a:t>
            </a:r>
            <a:r>
              <a:rPr lang="en-US" altLang="el-GR" sz="2000" baseline="-25000" dirty="0" smtClean="0">
                <a:solidFill>
                  <a:srgbClr val="FF0000"/>
                </a:solidFill>
                <a:latin typeface="Calibri" pitchFamily="34" charset="0"/>
              </a:rPr>
              <a:t>0</a:t>
            </a:r>
            <a:r>
              <a:rPr lang="en-US" altLang="el-GR" sz="2000" dirty="0" smtClean="0">
                <a:solidFill>
                  <a:srgbClr val="FF0000"/>
                </a:solidFill>
                <a:latin typeface="Calibri" pitchFamily="34" charset="0"/>
              </a:rPr>
              <a:t> + </a:t>
            </a:r>
            <a:r>
              <a:rPr lang="en-US" altLang="el-GR" sz="2000" i="1" dirty="0" smtClean="0">
                <a:solidFill>
                  <a:srgbClr val="FF0000"/>
                </a:solidFill>
                <a:latin typeface="Calibri" pitchFamily="34" charset="0"/>
              </a:rPr>
              <a:t>V</a:t>
            </a:r>
            <a:r>
              <a:rPr lang="en-US" altLang="el-GR" sz="2000" i="1" baseline="-25000" dirty="0" smtClean="0">
                <a:solidFill>
                  <a:srgbClr val="FF0000"/>
                </a:solidFill>
                <a:latin typeface="Calibri" pitchFamily="34" charset="0"/>
              </a:rPr>
              <a:t>R</a:t>
            </a:r>
          </a:p>
          <a:p>
            <a:pPr>
              <a:spcBef>
                <a:spcPct val="50000"/>
              </a:spcBef>
            </a:pPr>
            <a:r>
              <a:rPr lang="en-US" altLang="el-GR" sz="2000" dirty="0" smtClean="0">
                <a:solidFill>
                  <a:srgbClr val="FF0000"/>
                </a:solidFill>
                <a:latin typeface="Calibri" pitchFamily="34" charset="0"/>
              </a:rPr>
              <a:t>3) </a:t>
            </a:r>
            <a:r>
              <a:rPr lang="en-US" altLang="el-GR" sz="2000" i="1" dirty="0" smtClean="0">
                <a:solidFill>
                  <a:srgbClr val="FF0000"/>
                </a:solidFill>
                <a:latin typeface="Calibri" pitchFamily="34" charset="0"/>
              </a:rPr>
              <a:t>I</a:t>
            </a:r>
            <a:r>
              <a:rPr lang="en-US" altLang="el-GR" sz="2000" i="1" baseline="-25000" dirty="0" smtClean="0">
                <a:solidFill>
                  <a:srgbClr val="FF0000"/>
                </a:solidFill>
                <a:latin typeface="Calibri" pitchFamily="34" charset="0"/>
              </a:rPr>
              <a:t>D</a:t>
            </a:r>
            <a:r>
              <a:rPr lang="en-US" altLang="el-GR" sz="2000" dirty="0" smtClean="0">
                <a:solidFill>
                  <a:srgbClr val="FF0000"/>
                </a:solidFill>
                <a:latin typeface="Calibri" pitchFamily="34" charset="0"/>
              </a:rPr>
              <a:t> &lt; </a:t>
            </a:r>
            <a:r>
              <a:rPr lang="en-US" altLang="el-GR" sz="2000" i="1" dirty="0" smtClean="0">
                <a:solidFill>
                  <a:srgbClr val="FF0000"/>
                </a:solidFill>
                <a:latin typeface="Calibri" pitchFamily="34" charset="0"/>
              </a:rPr>
              <a:t>I</a:t>
            </a:r>
            <a:r>
              <a:rPr lang="en-US" altLang="el-GR" sz="2000" i="1" baseline="-25000" dirty="0" smtClean="0">
                <a:solidFill>
                  <a:srgbClr val="FF0000"/>
                </a:solidFill>
                <a:latin typeface="Calibri" pitchFamily="34" charset="0"/>
              </a:rPr>
              <a:t>S</a:t>
            </a:r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6172200" y="733177"/>
            <a:ext cx="2971800" cy="1938992"/>
          </a:xfrm>
          <a:prstGeom prst="rect">
            <a:avLst/>
          </a:prstGeom>
          <a:solidFill>
            <a:srgbClr val="FFFF99"/>
          </a:solidFill>
          <a:ln w="38100">
            <a:solidFill>
              <a:srgbClr val="FFFF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l-GR" sz="2000" dirty="0" smtClean="0">
                <a:solidFill>
                  <a:srgbClr val="FF0000"/>
                </a:solidFill>
                <a:latin typeface="Calibri" pitchFamily="34" charset="0"/>
              </a:rPr>
              <a:t>1) </a:t>
            </a:r>
            <a:r>
              <a:rPr lang="el-GR" altLang="el-GR" sz="2000" dirty="0" smtClean="0">
                <a:solidFill>
                  <a:srgbClr val="FF0000"/>
                </a:solidFill>
                <a:latin typeface="Calibri" pitchFamily="34" charset="0"/>
              </a:rPr>
              <a:t>Θετική τάση</a:t>
            </a:r>
            <a:endParaRPr lang="en-US" altLang="el-GR" sz="2000" dirty="0" smtClean="0">
              <a:solidFill>
                <a:srgbClr val="FF0000"/>
              </a:solidFill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el-GR" sz="2000" dirty="0" smtClean="0">
                <a:solidFill>
                  <a:srgbClr val="FF0000"/>
                </a:solidFill>
                <a:latin typeface="Calibri" pitchFamily="34" charset="0"/>
              </a:rPr>
              <a:t>2) </a:t>
            </a:r>
            <a:r>
              <a:rPr lang="el-GR" altLang="el-GR" sz="2000" dirty="0" smtClean="0">
                <a:solidFill>
                  <a:srgbClr val="FF0000"/>
                </a:solidFill>
                <a:latin typeface="Calibri" pitchFamily="34" charset="0"/>
              </a:rPr>
              <a:t>Διαφορά δυναμικού </a:t>
            </a:r>
            <a:r>
              <a:rPr lang="el-GR" altLang="el-GR" sz="2000" dirty="0">
                <a:solidFill>
                  <a:srgbClr val="FF0000"/>
                </a:solidFill>
                <a:latin typeface="Calibri" pitchFamily="34" charset="0"/>
              </a:rPr>
              <a:t>στην περιοχή απογύμνωσης είναι</a:t>
            </a:r>
            <a:r>
              <a:rPr lang="en-US" altLang="el-GR" sz="2000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l-GR" sz="2000" i="1" dirty="0" smtClean="0">
                <a:solidFill>
                  <a:srgbClr val="FF0000"/>
                </a:solidFill>
                <a:latin typeface="Calibri" pitchFamily="34" charset="0"/>
              </a:rPr>
              <a:t>V</a:t>
            </a:r>
            <a:r>
              <a:rPr lang="en-US" altLang="el-GR" sz="2000" baseline="-25000" dirty="0" smtClean="0">
                <a:solidFill>
                  <a:srgbClr val="FF0000"/>
                </a:solidFill>
                <a:latin typeface="Calibri" pitchFamily="34" charset="0"/>
              </a:rPr>
              <a:t>0</a:t>
            </a:r>
            <a:r>
              <a:rPr lang="en-US" altLang="el-GR" sz="2000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l-GR" sz="2000" i="1" dirty="0" smtClean="0">
                <a:solidFill>
                  <a:srgbClr val="FF0000"/>
                </a:solidFill>
                <a:latin typeface="Calibri" pitchFamily="34" charset="0"/>
              </a:rPr>
              <a:t>-</a:t>
            </a:r>
            <a:r>
              <a:rPr lang="en-US" altLang="el-GR" sz="2000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l-GR" sz="2000" i="1" dirty="0" smtClean="0">
                <a:solidFill>
                  <a:srgbClr val="FF0000"/>
                </a:solidFill>
                <a:latin typeface="Calibri" pitchFamily="34" charset="0"/>
              </a:rPr>
              <a:t>V</a:t>
            </a:r>
            <a:r>
              <a:rPr lang="en-US" altLang="el-GR" sz="2000" i="1" baseline="-25000" dirty="0" smtClean="0">
                <a:solidFill>
                  <a:srgbClr val="FF0000"/>
                </a:solidFill>
                <a:latin typeface="Calibri" pitchFamily="34" charset="0"/>
              </a:rPr>
              <a:t>F</a:t>
            </a:r>
          </a:p>
          <a:p>
            <a:pPr>
              <a:spcBef>
                <a:spcPct val="50000"/>
              </a:spcBef>
            </a:pPr>
            <a:r>
              <a:rPr lang="en-US" altLang="el-GR" sz="2000" dirty="0" smtClean="0">
                <a:solidFill>
                  <a:srgbClr val="FF0000"/>
                </a:solidFill>
                <a:latin typeface="Calibri" pitchFamily="34" charset="0"/>
              </a:rPr>
              <a:t>3) </a:t>
            </a:r>
            <a:r>
              <a:rPr lang="en-US" altLang="el-GR" sz="2000" i="1" dirty="0" smtClean="0">
                <a:solidFill>
                  <a:srgbClr val="FF0000"/>
                </a:solidFill>
                <a:latin typeface="Calibri" pitchFamily="34" charset="0"/>
              </a:rPr>
              <a:t>I</a:t>
            </a:r>
            <a:r>
              <a:rPr lang="en-US" altLang="el-GR" sz="2000" i="1" baseline="-25000" dirty="0" smtClean="0">
                <a:solidFill>
                  <a:srgbClr val="FF0000"/>
                </a:solidFill>
                <a:latin typeface="Calibri" pitchFamily="34" charset="0"/>
              </a:rPr>
              <a:t>D</a:t>
            </a:r>
            <a:r>
              <a:rPr lang="en-US" altLang="el-GR" sz="2000" dirty="0" smtClean="0">
                <a:solidFill>
                  <a:srgbClr val="FF0000"/>
                </a:solidFill>
                <a:latin typeface="Calibri" pitchFamily="34" charset="0"/>
              </a:rPr>
              <a:t> &gt; </a:t>
            </a:r>
            <a:r>
              <a:rPr lang="en-US" altLang="el-GR" sz="2000" i="1" dirty="0" smtClean="0">
                <a:solidFill>
                  <a:srgbClr val="FF0000"/>
                </a:solidFill>
                <a:latin typeface="Calibri" pitchFamily="34" charset="0"/>
              </a:rPr>
              <a:t>I</a:t>
            </a:r>
            <a:r>
              <a:rPr lang="en-US" altLang="el-GR" sz="2000" i="1" baseline="-25000" dirty="0" smtClean="0">
                <a:solidFill>
                  <a:srgbClr val="FF0000"/>
                </a:solidFill>
                <a:latin typeface="Calibri" pitchFamily="34" charset="0"/>
              </a:rPr>
              <a:t>S</a:t>
            </a:r>
          </a:p>
        </p:txBody>
      </p:sp>
      <p:sp>
        <p:nvSpPr>
          <p:cNvPr id="10" name="Text Box 49"/>
          <p:cNvSpPr txBox="1">
            <a:spLocks noChangeArrowheads="1"/>
          </p:cNvSpPr>
          <p:nvPr/>
        </p:nvSpPr>
        <p:spPr bwMode="auto">
          <a:xfrm>
            <a:off x="514350" y="46038"/>
            <a:ext cx="76581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l-GR" sz="3200" kern="1200" dirty="0" smtClean="0">
                <a:solidFill>
                  <a:srgbClr val="00801A"/>
                </a:solidFill>
                <a:latin typeface="Comic Sans MS" pitchFamily="66" charset="0"/>
                <a:ea typeface="+mn-ea"/>
                <a:cs typeface="Arial"/>
              </a:rPr>
              <a:t>περιοχ</a:t>
            </a:r>
            <a:r>
              <a:rPr lang="el-GR" sz="3200" dirty="0" smtClean="0">
                <a:solidFill>
                  <a:srgbClr val="00801A"/>
                </a:solidFill>
                <a:latin typeface="Comic Sans MS" pitchFamily="66" charset="0"/>
                <a:cs typeface="Arial"/>
              </a:rPr>
              <a:t>ές λειτουργίας επαφής </a:t>
            </a:r>
            <a:r>
              <a:rPr lang="en-US" sz="3200" kern="1200" dirty="0" err="1" smtClean="0">
                <a:solidFill>
                  <a:srgbClr val="00801A"/>
                </a:solidFill>
                <a:latin typeface="Comic Sans MS" pitchFamily="66" charset="0"/>
                <a:ea typeface="+mn-ea"/>
                <a:cs typeface="Arial"/>
              </a:rPr>
              <a:t>pn</a:t>
            </a:r>
            <a:endParaRPr lang="el-GR" sz="3200" kern="1200" dirty="0">
              <a:solidFill>
                <a:srgbClr val="00801A"/>
              </a:solidFill>
              <a:latin typeface="Comic Sans MS" pitchFamily="66" charset="0"/>
              <a:ea typeface="+mn-ea"/>
              <a:cs typeface="Arial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6084168" y="6486162"/>
            <a:ext cx="2520280" cy="529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l-GR" altLang="el-G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rPr>
              <a:t>ορθή πόλωση</a:t>
            </a:r>
            <a:endParaRPr kumimoji="0" lang="en-US" altLang="el-GR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2843808" y="6466984"/>
            <a:ext cx="3384376" cy="529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l-GR" altLang="el-G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rPr>
              <a:t>ανάστροφη πόλωση</a:t>
            </a:r>
            <a:endParaRPr kumimoji="0" lang="en-US" altLang="el-GR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-36512" y="6466984"/>
            <a:ext cx="3384376" cy="529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l-GR" altLang="el-G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rPr>
              <a:t>Ανοιχτό κύκλωμα</a:t>
            </a:r>
            <a:endParaRPr kumimoji="0" lang="en-US" altLang="el-GR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101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7174" name="Picture 16" descr="se06F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620292"/>
            <a:ext cx="8686800" cy="332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49"/>
          <p:cNvSpPr txBox="1">
            <a:spLocks noChangeArrowheads="1"/>
          </p:cNvSpPr>
          <p:nvPr/>
        </p:nvSpPr>
        <p:spPr bwMode="auto">
          <a:xfrm>
            <a:off x="514350" y="46038"/>
            <a:ext cx="76581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l-GR" sz="3200" kern="1200" dirty="0" smtClean="0">
                <a:solidFill>
                  <a:srgbClr val="00801A"/>
                </a:solidFill>
                <a:latin typeface="Comic Sans MS" pitchFamily="66" charset="0"/>
                <a:ea typeface="+mn-ea"/>
                <a:cs typeface="Arial"/>
              </a:rPr>
              <a:t>…και τώρα στο τρανζίστορ</a:t>
            </a:r>
            <a:endParaRPr lang="el-GR" sz="3200" kern="1200" dirty="0">
              <a:solidFill>
                <a:srgbClr val="00801A"/>
              </a:solidFill>
              <a:latin typeface="Comic Sans MS" pitchFamily="66" charset="0"/>
              <a:ea typeface="+mn-ea"/>
              <a:cs typeface="Arial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0" y="692696"/>
            <a:ext cx="8763000" cy="1512168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l-GR" altLang="el-GR" sz="2800" kern="0" dirty="0" smtClean="0">
                <a:latin typeface="Comic Sans MS" panose="030F0702030302020204" pitchFamily="66" charset="0"/>
              </a:rPr>
              <a:t>… </a:t>
            </a:r>
            <a:r>
              <a:rPr lang="el-GR" altLang="el-GR" sz="2800" kern="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δύο</a:t>
            </a:r>
            <a:r>
              <a:rPr lang="el-GR" altLang="el-GR" sz="2800" kern="0" dirty="0" smtClean="0">
                <a:latin typeface="Comic Sans MS" panose="030F0702030302020204" pitchFamily="66" charset="0"/>
              </a:rPr>
              <a:t> </a:t>
            </a:r>
            <a:r>
              <a:rPr lang="en-US" altLang="el-GR" sz="2800" i="1" kern="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pn</a:t>
            </a:r>
            <a:r>
              <a:rPr lang="en-US" altLang="el-GR" sz="2800" kern="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-</a:t>
            </a:r>
            <a:r>
              <a:rPr lang="el-GR" altLang="el-GR" sz="2800" kern="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επαφές</a:t>
            </a:r>
            <a:r>
              <a:rPr lang="en-US" altLang="el-GR" sz="2800" kern="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:</a:t>
            </a:r>
          </a:p>
          <a:p>
            <a:pPr lvl="1"/>
            <a:r>
              <a:rPr lang="el-GR" altLang="el-GR" sz="2400" b="1" kern="0" dirty="0" err="1" smtClean="0">
                <a:solidFill>
                  <a:srgbClr val="3333FF"/>
                </a:solidFill>
                <a:latin typeface="Comic Sans MS" panose="030F0702030302020204" pitchFamily="66" charset="0"/>
              </a:rPr>
              <a:t>Εκπομπού</a:t>
            </a:r>
            <a:r>
              <a:rPr lang="el-GR" altLang="el-GR" sz="2400" b="1" kern="0" dirty="0" smtClean="0">
                <a:solidFill>
                  <a:srgbClr val="3333FF"/>
                </a:solidFill>
                <a:latin typeface="Comic Sans MS" panose="030F0702030302020204" pitchFamily="66" charset="0"/>
              </a:rPr>
              <a:t>-βάσης (</a:t>
            </a:r>
            <a:r>
              <a:rPr lang="en-US" altLang="el-GR" sz="2400" b="1" kern="0" dirty="0" smtClean="0">
                <a:solidFill>
                  <a:srgbClr val="3333FF"/>
                </a:solidFill>
                <a:latin typeface="Comic Sans MS" panose="030F0702030302020204" pitchFamily="66" charset="0"/>
              </a:rPr>
              <a:t>emitter-base</a:t>
            </a:r>
            <a:r>
              <a:rPr lang="en-US" altLang="el-GR" sz="2400" kern="0" dirty="0" smtClean="0">
                <a:latin typeface="Comic Sans MS" panose="030F0702030302020204" pitchFamily="66" charset="0"/>
              </a:rPr>
              <a:t> junction EBJ)</a:t>
            </a:r>
          </a:p>
          <a:p>
            <a:pPr lvl="1"/>
            <a:r>
              <a:rPr lang="el-GR" altLang="el-GR" sz="2400" b="1" kern="0" dirty="0" smtClean="0">
                <a:solidFill>
                  <a:srgbClr val="3333FF"/>
                </a:solidFill>
                <a:latin typeface="Comic Sans MS" panose="030F0702030302020204" pitchFamily="66" charset="0"/>
              </a:rPr>
              <a:t>Συλλέκτη-βάσης (</a:t>
            </a:r>
            <a:r>
              <a:rPr lang="en-US" altLang="el-GR" sz="2400" b="1" kern="0" dirty="0" smtClean="0">
                <a:solidFill>
                  <a:srgbClr val="3333FF"/>
                </a:solidFill>
                <a:latin typeface="Comic Sans MS" panose="030F0702030302020204" pitchFamily="66" charset="0"/>
              </a:rPr>
              <a:t>collector-base</a:t>
            </a:r>
            <a:r>
              <a:rPr lang="en-US" altLang="el-GR" sz="2400" kern="0" dirty="0" smtClean="0">
                <a:latin typeface="Comic Sans MS" panose="030F0702030302020204" pitchFamily="66" charset="0"/>
              </a:rPr>
              <a:t> junction CBJ)</a:t>
            </a:r>
            <a:endParaRPr lang="el-GR" altLang="el-GR" sz="2400" kern="0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2825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4"/>
          <p:cNvSpPr>
            <a:spLocks noChangeShapeType="1"/>
          </p:cNvSpPr>
          <p:nvPr/>
        </p:nvSpPr>
        <p:spPr bwMode="auto">
          <a:xfrm>
            <a:off x="471736" y="3725288"/>
            <a:ext cx="8244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endParaRPr lang="el-GR" sz="16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" name="Oval 5"/>
          <p:cNvSpPr>
            <a:spLocks noChangeArrowheads="1"/>
          </p:cNvSpPr>
          <p:nvPr/>
        </p:nvSpPr>
        <p:spPr bwMode="auto">
          <a:xfrm>
            <a:off x="8668072" y="3649088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endParaRPr lang="el-GR" sz="16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395536" y="3649088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endParaRPr lang="el-GR" sz="16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1" name="Rectangle 7"/>
          <p:cNvSpPr>
            <a:spLocks noChangeArrowheads="1"/>
          </p:cNvSpPr>
          <p:nvPr/>
        </p:nvSpPr>
        <p:spPr bwMode="auto">
          <a:xfrm>
            <a:off x="1051144" y="2780928"/>
            <a:ext cx="2133600" cy="1905000"/>
          </a:xfrm>
          <a:prstGeom prst="rect">
            <a:avLst/>
          </a:prstGeom>
          <a:solidFill>
            <a:srgbClr val="DDDDDD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endParaRPr lang="el-GR" sz="16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840728" y="2780928"/>
            <a:ext cx="2133600" cy="1905000"/>
          </a:xfrm>
          <a:prstGeom prst="rect">
            <a:avLst/>
          </a:prstGeom>
          <a:solidFill>
            <a:srgbClr val="99CCFF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endParaRPr lang="el-GR" sz="16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5974328" y="2780928"/>
            <a:ext cx="2133600" cy="1905000"/>
          </a:xfrm>
          <a:prstGeom prst="rect">
            <a:avLst/>
          </a:prstGeom>
          <a:solidFill>
            <a:srgbClr val="DDDDDD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endParaRPr lang="el-GR" sz="16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5821928" y="2792304"/>
            <a:ext cx="152400" cy="1905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endParaRPr lang="el-GR" sz="16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5669528" y="2792304"/>
            <a:ext cx="304800" cy="1905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endParaRPr lang="el-GR" sz="16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5517128" y="2792304"/>
            <a:ext cx="457200" cy="1905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endParaRPr lang="el-GR" sz="16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5364728" y="2792304"/>
            <a:ext cx="609600" cy="1905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endParaRPr lang="el-GR" sz="16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5974328" y="2792304"/>
            <a:ext cx="152400" cy="1905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endParaRPr lang="el-GR" sz="16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5974328" y="2792304"/>
            <a:ext cx="304800" cy="1905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endParaRPr lang="el-GR" sz="16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5974328" y="2792304"/>
            <a:ext cx="457200" cy="1905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endParaRPr lang="el-GR" sz="16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5974328" y="2780928"/>
            <a:ext cx="609600" cy="1905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endParaRPr lang="el-GR" sz="1600" smtClean="0">
              <a:solidFill>
                <a:srgbClr val="000000"/>
              </a:solidFill>
              <a:latin typeface="Calibri" pitchFamily="34" charset="0"/>
            </a:endParaRPr>
          </a:p>
        </p:txBody>
      </p:sp>
      <p:grpSp>
        <p:nvGrpSpPr>
          <p:cNvPr id="15" name="Group 18"/>
          <p:cNvGrpSpPr>
            <a:grpSpLocks/>
          </p:cNvGrpSpPr>
          <p:nvPr/>
        </p:nvGrpSpPr>
        <p:grpSpPr bwMode="auto">
          <a:xfrm>
            <a:off x="3993128" y="3020904"/>
            <a:ext cx="304800" cy="304800"/>
            <a:chOff x="1728" y="2256"/>
            <a:chExt cx="192" cy="192"/>
          </a:xfrm>
        </p:grpSpPr>
        <p:grpSp>
          <p:nvGrpSpPr>
            <p:cNvPr id="16" name="Group 19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18" name="Oval 20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9" name="Line 21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17" name="Line 22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0" name="Group 23"/>
          <p:cNvGrpSpPr>
            <a:grpSpLocks/>
          </p:cNvGrpSpPr>
          <p:nvPr/>
        </p:nvGrpSpPr>
        <p:grpSpPr bwMode="auto">
          <a:xfrm>
            <a:off x="4374128" y="3097104"/>
            <a:ext cx="152400" cy="152400"/>
            <a:chOff x="576" y="2160"/>
            <a:chExt cx="192" cy="192"/>
          </a:xfrm>
        </p:grpSpPr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" name="Line 25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3" name="Group 26"/>
          <p:cNvGrpSpPr>
            <a:grpSpLocks/>
          </p:cNvGrpSpPr>
          <p:nvPr/>
        </p:nvGrpSpPr>
        <p:grpSpPr bwMode="auto">
          <a:xfrm>
            <a:off x="4602728" y="3020904"/>
            <a:ext cx="304800" cy="304800"/>
            <a:chOff x="1728" y="2256"/>
            <a:chExt cx="192" cy="192"/>
          </a:xfrm>
        </p:grpSpPr>
        <p:grpSp>
          <p:nvGrpSpPr>
            <p:cNvPr id="24" name="Group 27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6" name="Oval 28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7" name="Line 29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5" name="Line 30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8" name="Group 36"/>
          <p:cNvGrpSpPr>
            <a:grpSpLocks/>
          </p:cNvGrpSpPr>
          <p:nvPr/>
        </p:nvGrpSpPr>
        <p:grpSpPr bwMode="auto">
          <a:xfrm>
            <a:off x="4297928" y="3401904"/>
            <a:ext cx="304800" cy="304800"/>
            <a:chOff x="1728" y="2256"/>
            <a:chExt cx="192" cy="192"/>
          </a:xfrm>
        </p:grpSpPr>
        <p:grpSp>
          <p:nvGrpSpPr>
            <p:cNvPr id="29" name="Group 37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31" name="Oval 38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32" name="Line 39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30" name="Line 40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33" name="Group 41"/>
          <p:cNvGrpSpPr>
            <a:grpSpLocks/>
          </p:cNvGrpSpPr>
          <p:nvPr/>
        </p:nvGrpSpPr>
        <p:grpSpPr bwMode="auto">
          <a:xfrm>
            <a:off x="4907528" y="3401904"/>
            <a:ext cx="304800" cy="304800"/>
            <a:chOff x="1728" y="2256"/>
            <a:chExt cx="192" cy="192"/>
          </a:xfrm>
        </p:grpSpPr>
        <p:grpSp>
          <p:nvGrpSpPr>
            <p:cNvPr id="34" name="Group 42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36" name="Oval 43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37" name="Line 44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35" name="Line 45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38" name="Group 46"/>
          <p:cNvGrpSpPr>
            <a:grpSpLocks/>
          </p:cNvGrpSpPr>
          <p:nvPr/>
        </p:nvGrpSpPr>
        <p:grpSpPr bwMode="auto">
          <a:xfrm>
            <a:off x="4983728" y="3097104"/>
            <a:ext cx="152400" cy="152400"/>
            <a:chOff x="576" y="2160"/>
            <a:chExt cx="192" cy="192"/>
          </a:xfrm>
        </p:grpSpPr>
        <p:sp>
          <p:nvSpPr>
            <p:cNvPr id="39" name="Oval 47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40" name="Line 48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41" name="Group 49"/>
          <p:cNvGrpSpPr>
            <a:grpSpLocks/>
          </p:cNvGrpSpPr>
          <p:nvPr/>
        </p:nvGrpSpPr>
        <p:grpSpPr bwMode="auto">
          <a:xfrm>
            <a:off x="5593328" y="3097104"/>
            <a:ext cx="152400" cy="152400"/>
            <a:chOff x="576" y="2160"/>
            <a:chExt cx="192" cy="192"/>
          </a:xfrm>
        </p:grpSpPr>
        <p:sp>
          <p:nvSpPr>
            <p:cNvPr id="42" name="Oval 50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43" name="Line 51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44" name="Group 52"/>
          <p:cNvGrpSpPr>
            <a:grpSpLocks/>
          </p:cNvGrpSpPr>
          <p:nvPr/>
        </p:nvGrpSpPr>
        <p:grpSpPr bwMode="auto">
          <a:xfrm>
            <a:off x="4069328" y="3478104"/>
            <a:ext cx="152400" cy="152400"/>
            <a:chOff x="576" y="2160"/>
            <a:chExt cx="192" cy="192"/>
          </a:xfrm>
        </p:grpSpPr>
        <p:sp>
          <p:nvSpPr>
            <p:cNvPr id="45" name="Oval 53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46" name="Line 54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47" name="Group 55"/>
          <p:cNvGrpSpPr>
            <a:grpSpLocks/>
          </p:cNvGrpSpPr>
          <p:nvPr/>
        </p:nvGrpSpPr>
        <p:grpSpPr bwMode="auto">
          <a:xfrm>
            <a:off x="4678928" y="3478104"/>
            <a:ext cx="152400" cy="152400"/>
            <a:chOff x="576" y="2160"/>
            <a:chExt cx="192" cy="192"/>
          </a:xfrm>
        </p:grpSpPr>
        <p:sp>
          <p:nvSpPr>
            <p:cNvPr id="48" name="Oval 56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49" name="Line 57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50" name="Group 58"/>
          <p:cNvGrpSpPr>
            <a:grpSpLocks/>
          </p:cNvGrpSpPr>
          <p:nvPr/>
        </p:nvGrpSpPr>
        <p:grpSpPr bwMode="auto">
          <a:xfrm>
            <a:off x="5593328" y="3478104"/>
            <a:ext cx="152400" cy="152400"/>
            <a:chOff x="576" y="2160"/>
            <a:chExt cx="192" cy="192"/>
          </a:xfrm>
        </p:grpSpPr>
        <p:sp>
          <p:nvSpPr>
            <p:cNvPr id="51" name="Oval 59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52" name="Line 60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53" name="Group 66"/>
          <p:cNvGrpSpPr>
            <a:grpSpLocks/>
          </p:cNvGrpSpPr>
          <p:nvPr/>
        </p:nvGrpSpPr>
        <p:grpSpPr bwMode="auto">
          <a:xfrm>
            <a:off x="3993128" y="3782904"/>
            <a:ext cx="304800" cy="304800"/>
            <a:chOff x="1728" y="2256"/>
            <a:chExt cx="192" cy="192"/>
          </a:xfrm>
        </p:grpSpPr>
        <p:grpSp>
          <p:nvGrpSpPr>
            <p:cNvPr id="54" name="Group 67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56" name="Oval 68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57" name="Line 69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55" name="Line 70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58" name="Group 71"/>
          <p:cNvGrpSpPr>
            <a:grpSpLocks/>
          </p:cNvGrpSpPr>
          <p:nvPr/>
        </p:nvGrpSpPr>
        <p:grpSpPr bwMode="auto">
          <a:xfrm>
            <a:off x="4374128" y="3859104"/>
            <a:ext cx="152400" cy="152400"/>
            <a:chOff x="576" y="2160"/>
            <a:chExt cx="192" cy="192"/>
          </a:xfrm>
        </p:grpSpPr>
        <p:sp>
          <p:nvSpPr>
            <p:cNvPr id="59" name="Oval 72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60" name="Line 73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61" name="Group 74"/>
          <p:cNvGrpSpPr>
            <a:grpSpLocks/>
          </p:cNvGrpSpPr>
          <p:nvPr/>
        </p:nvGrpSpPr>
        <p:grpSpPr bwMode="auto">
          <a:xfrm>
            <a:off x="4602728" y="3782904"/>
            <a:ext cx="304800" cy="304800"/>
            <a:chOff x="1728" y="2256"/>
            <a:chExt cx="192" cy="192"/>
          </a:xfrm>
        </p:grpSpPr>
        <p:grpSp>
          <p:nvGrpSpPr>
            <p:cNvPr id="62" name="Group 75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64" name="Oval 76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65" name="Line 77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63" name="Line 78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66" name="Group 84"/>
          <p:cNvGrpSpPr>
            <a:grpSpLocks/>
          </p:cNvGrpSpPr>
          <p:nvPr/>
        </p:nvGrpSpPr>
        <p:grpSpPr bwMode="auto">
          <a:xfrm>
            <a:off x="4297928" y="4163904"/>
            <a:ext cx="304800" cy="304800"/>
            <a:chOff x="1728" y="2256"/>
            <a:chExt cx="192" cy="192"/>
          </a:xfrm>
        </p:grpSpPr>
        <p:grpSp>
          <p:nvGrpSpPr>
            <p:cNvPr id="67" name="Group 85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69" name="Oval 86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70" name="Line 87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68" name="Line 88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71" name="Group 89"/>
          <p:cNvGrpSpPr>
            <a:grpSpLocks/>
          </p:cNvGrpSpPr>
          <p:nvPr/>
        </p:nvGrpSpPr>
        <p:grpSpPr bwMode="auto">
          <a:xfrm>
            <a:off x="4907528" y="4163904"/>
            <a:ext cx="304800" cy="304800"/>
            <a:chOff x="1728" y="2256"/>
            <a:chExt cx="192" cy="192"/>
          </a:xfrm>
        </p:grpSpPr>
        <p:grpSp>
          <p:nvGrpSpPr>
            <p:cNvPr id="72" name="Group 90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74" name="Oval 91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75" name="Line 92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73" name="Line 93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76" name="Group 94"/>
          <p:cNvGrpSpPr>
            <a:grpSpLocks/>
          </p:cNvGrpSpPr>
          <p:nvPr/>
        </p:nvGrpSpPr>
        <p:grpSpPr bwMode="auto">
          <a:xfrm>
            <a:off x="4983728" y="3859104"/>
            <a:ext cx="152400" cy="152400"/>
            <a:chOff x="576" y="2160"/>
            <a:chExt cx="192" cy="192"/>
          </a:xfrm>
        </p:grpSpPr>
        <p:sp>
          <p:nvSpPr>
            <p:cNvPr id="77" name="Oval 95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78" name="Line 96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79" name="Group 97"/>
          <p:cNvGrpSpPr>
            <a:grpSpLocks/>
          </p:cNvGrpSpPr>
          <p:nvPr/>
        </p:nvGrpSpPr>
        <p:grpSpPr bwMode="auto">
          <a:xfrm>
            <a:off x="5593328" y="3859104"/>
            <a:ext cx="152400" cy="152400"/>
            <a:chOff x="576" y="2160"/>
            <a:chExt cx="192" cy="192"/>
          </a:xfrm>
        </p:grpSpPr>
        <p:sp>
          <p:nvSpPr>
            <p:cNvPr id="80" name="Oval 98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81" name="Line 99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82" name="Group 100"/>
          <p:cNvGrpSpPr>
            <a:grpSpLocks/>
          </p:cNvGrpSpPr>
          <p:nvPr/>
        </p:nvGrpSpPr>
        <p:grpSpPr bwMode="auto">
          <a:xfrm>
            <a:off x="4069328" y="4240104"/>
            <a:ext cx="152400" cy="152400"/>
            <a:chOff x="576" y="2160"/>
            <a:chExt cx="192" cy="192"/>
          </a:xfrm>
        </p:grpSpPr>
        <p:sp>
          <p:nvSpPr>
            <p:cNvPr id="83" name="Oval 101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84" name="Line 102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85" name="Group 103"/>
          <p:cNvGrpSpPr>
            <a:grpSpLocks/>
          </p:cNvGrpSpPr>
          <p:nvPr/>
        </p:nvGrpSpPr>
        <p:grpSpPr bwMode="auto">
          <a:xfrm>
            <a:off x="4678928" y="4240104"/>
            <a:ext cx="152400" cy="152400"/>
            <a:chOff x="576" y="2160"/>
            <a:chExt cx="192" cy="192"/>
          </a:xfrm>
        </p:grpSpPr>
        <p:sp>
          <p:nvSpPr>
            <p:cNvPr id="86" name="Oval 104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87" name="Line 105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88" name="Group 106"/>
          <p:cNvGrpSpPr>
            <a:grpSpLocks/>
          </p:cNvGrpSpPr>
          <p:nvPr/>
        </p:nvGrpSpPr>
        <p:grpSpPr bwMode="auto">
          <a:xfrm>
            <a:off x="5593328" y="4240104"/>
            <a:ext cx="152400" cy="152400"/>
            <a:chOff x="576" y="2160"/>
            <a:chExt cx="192" cy="192"/>
          </a:xfrm>
        </p:grpSpPr>
        <p:sp>
          <p:nvSpPr>
            <p:cNvPr id="89" name="Oval 107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90" name="Line 108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91" name="Group 117"/>
          <p:cNvGrpSpPr>
            <a:grpSpLocks/>
          </p:cNvGrpSpPr>
          <p:nvPr/>
        </p:nvGrpSpPr>
        <p:grpSpPr bwMode="auto">
          <a:xfrm>
            <a:off x="6202928" y="3097104"/>
            <a:ext cx="152400" cy="152400"/>
            <a:chOff x="1728" y="2256"/>
            <a:chExt cx="192" cy="192"/>
          </a:xfrm>
        </p:grpSpPr>
        <p:grpSp>
          <p:nvGrpSpPr>
            <p:cNvPr id="92" name="Group 118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94" name="Oval 119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95" name="Line 120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93" name="Line 121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96" name="Group 122"/>
          <p:cNvGrpSpPr>
            <a:grpSpLocks/>
          </p:cNvGrpSpPr>
          <p:nvPr/>
        </p:nvGrpSpPr>
        <p:grpSpPr bwMode="auto">
          <a:xfrm>
            <a:off x="6736328" y="3020904"/>
            <a:ext cx="304800" cy="304800"/>
            <a:chOff x="576" y="2160"/>
            <a:chExt cx="192" cy="192"/>
          </a:xfrm>
        </p:grpSpPr>
        <p:sp>
          <p:nvSpPr>
            <p:cNvPr id="97" name="Oval 123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98" name="Line 124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99" name="Group 125"/>
          <p:cNvGrpSpPr>
            <a:grpSpLocks/>
          </p:cNvGrpSpPr>
          <p:nvPr/>
        </p:nvGrpSpPr>
        <p:grpSpPr bwMode="auto">
          <a:xfrm>
            <a:off x="7117328" y="3097104"/>
            <a:ext cx="152400" cy="152400"/>
            <a:chOff x="1728" y="2256"/>
            <a:chExt cx="192" cy="192"/>
          </a:xfrm>
        </p:grpSpPr>
        <p:grpSp>
          <p:nvGrpSpPr>
            <p:cNvPr id="100" name="Group 126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102" name="Oval 127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03" name="Line 128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101" name="Line 129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104" name="Group 130"/>
          <p:cNvGrpSpPr>
            <a:grpSpLocks/>
          </p:cNvGrpSpPr>
          <p:nvPr/>
        </p:nvGrpSpPr>
        <p:grpSpPr bwMode="auto">
          <a:xfrm>
            <a:off x="7345928" y="3020904"/>
            <a:ext cx="304800" cy="304800"/>
            <a:chOff x="576" y="2160"/>
            <a:chExt cx="192" cy="192"/>
          </a:xfrm>
        </p:grpSpPr>
        <p:sp>
          <p:nvSpPr>
            <p:cNvPr id="105" name="Oval 131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06" name="Line 132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107" name="Group 133"/>
          <p:cNvGrpSpPr>
            <a:grpSpLocks/>
          </p:cNvGrpSpPr>
          <p:nvPr/>
        </p:nvGrpSpPr>
        <p:grpSpPr bwMode="auto">
          <a:xfrm>
            <a:off x="7726928" y="3097104"/>
            <a:ext cx="152400" cy="152400"/>
            <a:chOff x="1728" y="2256"/>
            <a:chExt cx="192" cy="192"/>
          </a:xfrm>
        </p:grpSpPr>
        <p:grpSp>
          <p:nvGrpSpPr>
            <p:cNvPr id="108" name="Group 134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110" name="Oval 135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11" name="Line 136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109" name="Line 137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112" name="Group 138"/>
          <p:cNvGrpSpPr>
            <a:grpSpLocks/>
          </p:cNvGrpSpPr>
          <p:nvPr/>
        </p:nvGrpSpPr>
        <p:grpSpPr bwMode="auto">
          <a:xfrm>
            <a:off x="6202928" y="3478104"/>
            <a:ext cx="152400" cy="152400"/>
            <a:chOff x="1728" y="2256"/>
            <a:chExt cx="192" cy="192"/>
          </a:xfrm>
        </p:grpSpPr>
        <p:grpSp>
          <p:nvGrpSpPr>
            <p:cNvPr id="113" name="Group 139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115" name="Oval 140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16" name="Line 141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114" name="Line 142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117" name="Group 146"/>
          <p:cNvGrpSpPr>
            <a:grpSpLocks/>
          </p:cNvGrpSpPr>
          <p:nvPr/>
        </p:nvGrpSpPr>
        <p:grpSpPr bwMode="auto">
          <a:xfrm>
            <a:off x="6812528" y="3478104"/>
            <a:ext cx="152400" cy="152400"/>
            <a:chOff x="1728" y="2256"/>
            <a:chExt cx="192" cy="192"/>
          </a:xfrm>
        </p:grpSpPr>
        <p:grpSp>
          <p:nvGrpSpPr>
            <p:cNvPr id="118" name="Group 147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120" name="Oval 148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21" name="Line 149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119" name="Line 150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122" name="Group 151"/>
          <p:cNvGrpSpPr>
            <a:grpSpLocks/>
          </p:cNvGrpSpPr>
          <p:nvPr/>
        </p:nvGrpSpPr>
        <p:grpSpPr bwMode="auto">
          <a:xfrm>
            <a:off x="7041128" y="3401904"/>
            <a:ext cx="304800" cy="304800"/>
            <a:chOff x="576" y="2160"/>
            <a:chExt cx="192" cy="192"/>
          </a:xfrm>
        </p:grpSpPr>
        <p:sp>
          <p:nvSpPr>
            <p:cNvPr id="123" name="Oval 152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24" name="Line 153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125" name="Group 154"/>
          <p:cNvGrpSpPr>
            <a:grpSpLocks/>
          </p:cNvGrpSpPr>
          <p:nvPr/>
        </p:nvGrpSpPr>
        <p:grpSpPr bwMode="auto">
          <a:xfrm>
            <a:off x="7422128" y="3478104"/>
            <a:ext cx="152400" cy="152400"/>
            <a:chOff x="1728" y="2256"/>
            <a:chExt cx="192" cy="192"/>
          </a:xfrm>
        </p:grpSpPr>
        <p:grpSp>
          <p:nvGrpSpPr>
            <p:cNvPr id="126" name="Group 155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128" name="Oval 156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29" name="Line 157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127" name="Line 158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130" name="Group 159"/>
          <p:cNvGrpSpPr>
            <a:grpSpLocks/>
          </p:cNvGrpSpPr>
          <p:nvPr/>
        </p:nvGrpSpPr>
        <p:grpSpPr bwMode="auto">
          <a:xfrm>
            <a:off x="7650728" y="3401904"/>
            <a:ext cx="304800" cy="304800"/>
            <a:chOff x="576" y="2160"/>
            <a:chExt cx="192" cy="192"/>
          </a:xfrm>
        </p:grpSpPr>
        <p:sp>
          <p:nvSpPr>
            <p:cNvPr id="131" name="Oval 160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32" name="Line 161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133" name="Group 165"/>
          <p:cNvGrpSpPr>
            <a:grpSpLocks/>
          </p:cNvGrpSpPr>
          <p:nvPr/>
        </p:nvGrpSpPr>
        <p:grpSpPr bwMode="auto">
          <a:xfrm>
            <a:off x="6202928" y="3859104"/>
            <a:ext cx="152400" cy="152400"/>
            <a:chOff x="1728" y="2256"/>
            <a:chExt cx="192" cy="192"/>
          </a:xfrm>
        </p:grpSpPr>
        <p:grpSp>
          <p:nvGrpSpPr>
            <p:cNvPr id="134" name="Group 166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136" name="Oval 167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37" name="Line 168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135" name="Line 169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138" name="Group 170"/>
          <p:cNvGrpSpPr>
            <a:grpSpLocks/>
          </p:cNvGrpSpPr>
          <p:nvPr/>
        </p:nvGrpSpPr>
        <p:grpSpPr bwMode="auto">
          <a:xfrm>
            <a:off x="6736328" y="3782904"/>
            <a:ext cx="304800" cy="304800"/>
            <a:chOff x="576" y="2160"/>
            <a:chExt cx="192" cy="192"/>
          </a:xfrm>
        </p:grpSpPr>
        <p:sp>
          <p:nvSpPr>
            <p:cNvPr id="139" name="Oval 171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40" name="Line 172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141" name="Group 173"/>
          <p:cNvGrpSpPr>
            <a:grpSpLocks/>
          </p:cNvGrpSpPr>
          <p:nvPr/>
        </p:nvGrpSpPr>
        <p:grpSpPr bwMode="auto">
          <a:xfrm>
            <a:off x="7117328" y="3859104"/>
            <a:ext cx="152400" cy="152400"/>
            <a:chOff x="1728" y="2256"/>
            <a:chExt cx="192" cy="192"/>
          </a:xfrm>
        </p:grpSpPr>
        <p:grpSp>
          <p:nvGrpSpPr>
            <p:cNvPr id="142" name="Group 174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144" name="Oval 175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45" name="Line 176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143" name="Line 177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146" name="Group 178"/>
          <p:cNvGrpSpPr>
            <a:grpSpLocks/>
          </p:cNvGrpSpPr>
          <p:nvPr/>
        </p:nvGrpSpPr>
        <p:grpSpPr bwMode="auto">
          <a:xfrm>
            <a:off x="7345928" y="3782904"/>
            <a:ext cx="304800" cy="304800"/>
            <a:chOff x="576" y="2160"/>
            <a:chExt cx="192" cy="192"/>
          </a:xfrm>
        </p:grpSpPr>
        <p:sp>
          <p:nvSpPr>
            <p:cNvPr id="147" name="Oval 179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48" name="Line 180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149" name="Group 181"/>
          <p:cNvGrpSpPr>
            <a:grpSpLocks/>
          </p:cNvGrpSpPr>
          <p:nvPr/>
        </p:nvGrpSpPr>
        <p:grpSpPr bwMode="auto">
          <a:xfrm>
            <a:off x="7726928" y="3859104"/>
            <a:ext cx="152400" cy="152400"/>
            <a:chOff x="1728" y="2256"/>
            <a:chExt cx="192" cy="192"/>
          </a:xfrm>
        </p:grpSpPr>
        <p:grpSp>
          <p:nvGrpSpPr>
            <p:cNvPr id="150" name="Group 182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152" name="Oval 183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3" name="Line 184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151" name="Line 185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154" name="Group 186"/>
          <p:cNvGrpSpPr>
            <a:grpSpLocks/>
          </p:cNvGrpSpPr>
          <p:nvPr/>
        </p:nvGrpSpPr>
        <p:grpSpPr bwMode="auto">
          <a:xfrm>
            <a:off x="6202928" y="4240104"/>
            <a:ext cx="152400" cy="152400"/>
            <a:chOff x="1728" y="2256"/>
            <a:chExt cx="192" cy="192"/>
          </a:xfrm>
        </p:grpSpPr>
        <p:grpSp>
          <p:nvGrpSpPr>
            <p:cNvPr id="155" name="Group 187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157" name="Oval 188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8" name="Line 189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156" name="Line 190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159" name="Group 194"/>
          <p:cNvGrpSpPr>
            <a:grpSpLocks/>
          </p:cNvGrpSpPr>
          <p:nvPr/>
        </p:nvGrpSpPr>
        <p:grpSpPr bwMode="auto">
          <a:xfrm>
            <a:off x="6812528" y="4240104"/>
            <a:ext cx="152400" cy="152400"/>
            <a:chOff x="1728" y="2256"/>
            <a:chExt cx="192" cy="192"/>
          </a:xfrm>
        </p:grpSpPr>
        <p:grpSp>
          <p:nvGrpSpPr>
            <p:cNvPr id="160" name="Group 195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162" name="Oval 196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63" name="Line 197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161" name="Line 198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164" name="Group 199"/>
          <p:cNvGrpSpPr>
            <a:grpSpLocks/>
          </p:cNvGrpSpPr>
          <p:nvPr/>
        </p:nvGrpSpPr>
        <p:grpSpPr bwMode="auto">
          <a:xfrm>
            <a:off x="7041128" y="4163904"/>
            <a:ext cx="304800" cy="304800"/>
            <a:chOff x="576" y="2160"/>
            <a:chExt cx="192" cy="192"/>
          </a:xfrm>
        </p:grpSpPr>
        <p:sp>
          <p:nvSpPr>
            <p:cNvPr id="165" name="Oval 200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66" name="Line 201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167" name="Group 202"/>
          <p:cNvGrpSpPr>
            <a:grpSpLocks/>
          </p:cNvGrpSpPr>
          <p:nvPr/>
        </p:nvGrpSpPr>
        <p:grpSpPr bwMode="auto">
          <a:xfrm>
            <a:off x="7422128" y="4240104"/>
            <a:ext cx="152400" cy="152400"/>
            <a:chOff x="1728" y="2256"/>
            <a:chExt cx="192" cy="192"/>
          </a:xfrm>
        </p:grpSpPr>
        <p:grpSp>
          <p:nvGrpSpPr>
            <p:cNvPr id="168" name="Group 203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170" name="Oval 204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71" name="Line 205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169" name="Line 206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172" name="Group 207"/>
          <p:cNvGrpSpPr>
            <a:grpSpLocks/>
          </p:cNvGrpSpPr>
          <p:nvPr/>
        </p:nvGrpSpPr>
        <p:grpSpPr bwMode="auto">
          <a:xfrm>
            <a:off x="7650728" y="4163904"/>
            <a:ext cx="304800" cy="304800"/>
            <a:chOff x="576" y="2160"/>
            <a:chExt cx="192" cy="192"/>
          </a:xfrm>
        </p:grpSpPr>
        <p:sp>
          <p:nvSpPr>
            <p:cNvPr id="173" name="Oval 208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74" name="Line 209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sp>
        <p:nvSpPr>
          <p:cNvPr id="175" name="Text Box 218"/>
          <p:cNvSpPr txBox="1">
            <a:spLocks noChangeArrowheads="1"/>
          </p:cNvSpPr>
          <p:nvPr/>
        </p:nvSpPr>
        <p:spPr bwMode="auto">
          <a:xfrm>
            <a:off x="3840728" y="4757629"/>
            <a:ext cx="1447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l-GR" sz="2000" i="1" smtClean="0">
                <a:solidFill>
                  <a:srgbClr val="FF0000"/>
                </a:solidFill>
                <a:latin typeface="Calibri" pitchFamily="34" charset="0"/>
              </a:rPr>
              <a:t>p</a:t>
            </a:r>
            <a:r>
              <a:rPr lang="en-US" altLang="el-GR" sz="2000" smtClean="0">
                <a:solidFill>
                  <a:srgbClr val="FF0000"/>
                </a:solidFill>
                <a:latin typeface="Calibri" pitchFamily="34" charset="0"/>
              </a:rPr>
              <a:t>-type</a:t>
            </a:r>
          </a:p>
        </p:txBody>
      </p:sp>
      <p:sp>
        <p:nvSpPr>
          <p:cNvPr id="176" name="Text Box 219"/>
          <p:cNvSpPr txBox="1">
            <a:spLocks noChangeArrowheads="1"/>
          </p:cNvSpPr>
          <p:nvPr/>
        </p:nvSpPr>
        <p:spPr bwMode="auto">
          <a:xfrm>
            <a:off x="6583928" y="4757629"/>
            <a:ext cx="1447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l-GR" sz="2000" i="1" smtClean="0">
                <a:solidFill>
                  <a:srgbClr val="FF0000"/>
                </a:solidFill>
                <a:latin typeface="Calibri" pitchFamily="34" charset="0"/>
              </a:rPr>
              <a:t>n</a:t>
            </a:r>
            <a:r>
              <a:rPr lang="en-US" altLang="el-GR" sz="2000" smtClean="0">
                <a:solidFill>
                  <a:srgbClr val="FF0000"/>
                </a:solidFill>
                <a:latin typeface="Calibri" pitchFamily="34" charset="0"/>
              </a:rPr>
              <a:t>-type</a:t>
            </a:r>
          </a:p>
        </p:txBody>
      </p:sp>
      <p:sp>
        <p:nvSpPr>
          <p:cNvPr id="177" name="Text Box 220"/>
          <p:cNvSpPr txBox="1">
            <a:spLocks noChangeArrowheads="1"/>
          </p:cNvSpPr>
          <p:nvPr/>
        </p:nvSpPr>
        <p:spPr bwMode="auto">
          <a:xfrm>
            <a:off x="5364728" y="4773504"/>
            <a:ext cx="1219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l-GR" sz="2000" dirty="0" smtClean="0">
                <a:solidFill>
                  <a:srgbClr val="FF0000"/>
                </a:solidFill>
                <a:latin typeface="Calibri" pitchFamily="34" charset="0"/>
              </a:rPr>
              <a:t>depletion region</a:t>
            </a:r>
          </a:p>
        </p:txBody>
      </p:sp>
      <p:sp>
        <p:nvSpPr>
          <p:cNvPr id="180" name="Rectangle 10"/>
          <p:cNvSpPr>
            <a:spLocks noChangeArrowheads="1"/>
          </p:cNvSpPr>
          <p:nvPr/>
        </p:nvSpPr>
        <p:spPr bwMode="auto">
          <a:xfrm>
            <a:off x="3675760" y="2780928"/>
            <a:ext cx="152400" cy="1905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endParaRPr lang="el-GR" sz="16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81" name="Rectangle 11"/>
          <p:cNvSpPr>
            <a:spLocks noChangeArrowheads="1"/>
          </p:cNvSpPr>
          <p:nvPr/>
        </p:nvSpPr>
        <p:spPr bwMode="auto">
          <a:xfrm>
            <a:off x="3523360" y="2782848"/>
            <a:ext cx="304800" cy="1905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endParaRPr lang="el-GR" sz="16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82" name="Rectangle 12"/>
          <p:cNvSpPr>
            <a:spLocks noChangeArrowheads="1"/>
          </p:cNvSpPr>
          <p:nvPr/>
        </p:nvSpPr>
        <p:spPr bwMode="auto">
          <a:xfrm>
            <a:off x="3370960" y="2782848"/>
            <a:ext cx="457200" cy="1905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endParaRPr lang="el-GR" sz="16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83" name="Rectangle 13"/>
          <p:cNvSpPr>
            <a:spLocks noChangeArrowheads="1"/>
          </p:cNvSpPr>
          <p:nvPr/>
        </p:nvSpPr>
        <p:spPr bwMode="auto">
          <a:xfrm>
            <a:off x="3218560" y="2780928"/>
            <a:ext cx="609600" cy="1905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endParaRPr lang="el-GR" sz="1600" smtClean="0">
              <a:solidFill>
                <a:srgbClr val="000000"/>
              </a:solidFill>
              <a:latin typeface="Calibri" pitchFamily="34" charset="0"/>
            </a:endParaRPr>
          </a:p>
        </p:txBody>
      </p:sp>
      <p:grpSp>
        <p:nvGrpSpPr>
          <p:cNvPr id="185" name="Group 49"/>
          <p:cNvGrpSpPr>
            <a:grpSpLocks/>
          </p:cNvGrpSpPr>
          <p:nvPr/>
        </p:nvGrpSpPr>
        <p:grpSpPr bwMode="auto">
          <a:xfrm>
            <a:off x="3447160" y="3087648"/>
            <a:ext cx="152400" cy="152400"/>
            <a:chOff x="576" y="2160"/>
            <a:chExt cx="192" cy="192"/>
          </a:xfrm>
        </p:grpSpPr>
        <p:sp>
          <p:nvSpPr>
            <p:cNvPr id="186" name="Oval 50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87" name="Line 51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188" name="Group 58"/>
          <p:cNvGrpSpPr>
            <a:grpSpLocks/>
          </p:cNvGrpSpPr>
          <p:nvPr/>
        </p:nvGrpSpPr>
        <p:grpSpPr bwMode="auto">
          <a:xfrm>
            <a:off x="3447160" y="3468648"/>
            <a:ext cx="152400" cy="152400"/>
            <a:chOff x="576" y="2160"/>
            <a:chExt cx="192" cy="192"/>
          </a:xfrm>
        </p:grpSpPr>
        <p:sp>
          <p:nvSpPr>
            <p:cNvPr id="189" name="Oval 59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90" name="Line 60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191" name="Group 97"/>
          <p:cNvGrpSpPr>
            <a:grpSpLocks/>
          </p:cNvGrpSpPr>
          <p:nvPr/>
        </p:nvGrpSpPr>
        <p:grpSpPr bwMode="auto">
          <a:xfrm>
            <a:off x="3447160" y="3849648"/>
            <a:ext cx="152400" cy="152400"/>
            <a:chOff x="576" y="2160"/>
            <a:chExt cx="192" cy="192"/>
          </a:xfrm>
        </p:grpSpPr>
        <p:sp>
          <p:nvSpPr>
            <p:cNvPr id="192" name="Oval 98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93" name="Line 99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194" name="Group 106"/>
          <p:cNvGrpSpPr>
            <a:grpSpLocks/>
          </p:cNvGrpSpPr>
          <p:nvPr/>
        </p:nvGrpSpPr>
        <p:grpSpPr bwMode="auto">
          <a:xfrm>
            <a:off x="3447160" y="4230648"/>
            <a:ext cx="152400" cy="152400"/>
            <a:chOff x="576" y="2160"/>
            <a:chExt cx="192" cy="192"/>
          </a:xfrm>
        </p:grpSpPr>
        <p:sp>
          <p:nvSpPr>
            <p:cNvPr id="195" name="Oval 107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96" name="Line 108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197" name="Group 122"/>
          <p:cNvGrpSpPr>
            <a:grpSpLocks/>
          </p:cNvGrpSpPr>
          <p:nvPr/>
        </p:nvGrpSpPr>
        <p:grpSpPr bwMode="auto">
          <a:xfrm>
            <a:off x="1195160" y="3012520"/>
            <a:ext cx="304800" cy="304800"/>
            <a:chOff x="576" y="2160"/>
            <a:chExt cx="192" cy="192"/>
          </a:xfrm>
        </p:grpSpPr>
        <p:sp>
          <p:nvSpPr>
            <p:cNvPr id="198" name="Oval 123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99" name="Line 124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00" name="Group 125"/>
          <p:cNvGrpSpPr>
            <a:grpSpLocks/>
          </p:cNvGrpSpPr>
          <p:nvPr/>
        </p:nvGrpSpPr>
        <p:grpSpPr bwMode="auto">
          <a:xfrm>
            <a:off x="1576160" y="3088720"/>
            <a:ext cx="152400" cy="152400"/>
            <a:chOff x="1728" y="2256"/>
            <a:chExt cx="192" cy="192"/>
          </a:xfrm>
        </p:grpSpPr>
        <p:grpSp>
          <p:nvGrpSpPr>
            <p:cNvPr id="201" name="Group 126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03" name="Oval 127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04" name="Line 128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02" name="Line 129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05" name="Group 130"/>
          <p:cNvGrpSpPr>
            <a:grpSpLocks/>
          </p:cNvGrpSpPr>
          <p:nvPr/>
        </p:nvGrpSpPr>
        <p:grpSpPr bwMode="auto">
          <a:xfrm>
            <a:off x="1804760" y="3012520"/>
            <a:ext cx="304800" cy="304800"/>
            <a:chOff x="576" y="2160"/>
            <a:chExt cx="192" cy="192"/>
          </a:xfrm>
        </p:grpSpPr>
        <p:sp>
          <p:nvSpPr>
            <p:cNvPr id="206" name="Oval 131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07" name="Line 132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08" name="Group 133"/>
          <p:cNvGrpSpPr>
            <a:grpSpLocks/>
          </p:cNvGrpSpPr>
          <p:nvPr/>
        </p:nvGrpSpPr>
        <p:grpSpPr bwMode="auto">
          <a:xfrm>
            <a:off x="2185760" y="3088720"/>
            <a:ext cx="152400" cy="152400"/>
            <a:chOff x="1728" y="2256"/>
            <a:chExt cx="192" cy="192"/>
          </a:xfrm>
        </p:grpSpPr>
        <p:grpSp>
          <p:nvGrpSpPr>
            <p:cNvPr id="209" name="Group 134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11" name="Oval 135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12" name="Line 136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10" name="Line 137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13" name="Group 146"/>
          <p:cNvGrpSpPr>
            <a:grpSpLocks/>
          </p:cNvGrpSpPr>
          <p:nvPr/>
        </p:nvGrpSpPr>
        <p:grpSpPr bwMode="auto">
          <a:xfrm>
            <a:off x="1271360" y="3469720"/>
            <a:ext cx="152400" cy="152400"/>
            <a:chOff x="1728" y="2256"/>
            <a:chExt cx="192" cy="192"/>
          </a:xfrm>
        </p:grpSpPr>
        <p:grpSp>
          <p:nvGrpSpPr>
            <p:cNvPr id="214" name="Group 147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16" name="Oval 148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17" name="Line 149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15" name="Line 150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18" name="Group 151"/>
          <p:cNvGrpSpPr>
            <a:grpSpLocks/>
          </p:cNvGrpSpPr>
          <p:nvPr/>
        </p:nvGrpSpPr>
        <p:grpSpPr bwMode="auto">
          <a:xfrm>
            <a:off x="1499960" y="3393520"/>
            <a:ext cx="304800" cy="304800"/>
            <a:chOff x="576" y="2160"/>
            <a:chExt cx="192" cy="192"/>
          </a:xfrm>
        </p:grpSpPr>
        <p:sp>
          <p:nvSpPr>
            <p:cNvPr id="219" name="Oval 152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0" name="Line 153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1" name="Group 154"/>
          <p:cNvGrpSpPr>
            <a:grpSpLocks/>
          </p:cNvGrpSpPr>
          <p:nvPr/>
        </p:nvGrpSpPr>
        <p:grpSpPr bwMode="auto">
          <a:xfrm>
            <a:off x="1880960" y="3469720"/>
            <a:ext cx="152400" cy="152400"/>
            <a:chOff x="1728" y="2256"/>
            <a:chExt cx="192" cy="192"/>
          </a:xfrm>
        </p:grpSpPr>
        <p:grpSp>
          <p:nvGrpSpPr>
            <p:cNvPr id="222" name="Group 155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4" name="Oval 156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5" name="Line 157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23" name="Line 158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6" name="Group 159"/>
          <p:cNvGrpSpPr>
            <a:grpSpLocks/>
          </p:cNvGrpSpPr>
          <p:nvPr/>
        </p:nvGrpSpPr>
        <p:grpSpPr bwMode="auto">
          <a:xfrm>
            <a:off x="2109560" y="3393520"/>
            <a:ext cx="304800" cy="304800"/>
            <a:chOff x="576" y="2160"/>
            <a:chExt cx="192" cy="192"/>
          </a:xfrm>
        </p:grpSpPr>
        <p:sp>
          <p:nvSpPr>
            <p:cNvPr id="227" name="Oval 160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8" name="Line 161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9" name="Group 170"/>
          <p:cNvGrpSpPr>
            <a:grpSpLocks/>
          </p:cNvGrpSpPr>
          <p:nvPr/>
        </p:nvGrpSpPr>
        <p:grpSpPr bwMode="auto">
          <a:xfrm>
            <a:off x="1195160" y="3774520"/>
            <a:ext cx="304800" cy="304800"/>
            <a:chOff x="576" y="2160"/>
            <a:chExt cx="192" cy="192"/>
          </a:xfrm>
        </p:grpSpPr>
        <p:sp>
          <p:nvSpPr>
            <p:cNvPr id="230" name="Oval 171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31" name="Line 172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32" name="Group 173"/>
          <p:cNvGrpSpPr>
            <a:grpSpLocks/>
          </p:cNvGrpSpPr>
          <p:nvPr/>
        </p:nvGrpSpPr>
        <p:grpSpPr bwMode="auto">
          <a:xfrm>
            <a:off x="1576160" y="3850720"/>
            <a:ext cx="152400" cy="152400"/>
            <a:chOff x="1728" y="2256"/>
            <a:chExt cx="192" cy="192"/>
          </a:xfrm>
        </p:grpSpPr>
        <p:grpSp>
          <p:nvGrpSpPr>
            <p:cNvPr id="233" name="Group 174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35" name="Oval 175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36" name="Line 176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34" name="Line 177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37" name="Group 178"/>
          <p:cNvGrpSpPr>
            <a:grpSpLocks/>
          </p:cNvGrpSpPr>
          <p:nvPr/>
        </p:nvGrpSpPr>
        <p:grpSpPr bwMode="auto">
          <a:xfrm>
            <a:off x="1804760" y="3774520"/>
            <a:ext cx="304800" cy="304800"/>
            <a:chOff x="576" y="2160"/>
            <a:chExt cx="192" cy="192"/>
          </a:xfrm>
        </p:grpSpPr>
        <p:sp>
          <p:nvSpPr>
            <p:cNvPr id="238" name="Oval 179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39" name="Line 180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40" name="Group 181"/>
          <p:cNvGrpSpPr>
            <a:grpSpLocks/>
          </p:cNvGrpSpPr>
          <p:nvPr/>
        </p:nvGrpSpPr>
        <p:grpSpPr bwMode="auto">
          <a:xfrm>
            <a:off x="2185760" y="3850720"/>
            <a:ext cx="152400" cy="152400"/>
            <a:chOff x="1728" y="2256"/>
            <a:chExt cx="192" cy="192"/>
          </a:xfrm>
        </p:grpSpPr>
        <p:grpSp>
          <p:nvGrpSpPr>
            <p:cNvPr id="241" name="Group 182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43" name="Oval 183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44" name="Line 184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42" name="Line 185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45" name="Group 194"/>
          <p:cNvGrpSpPr>
            <a:grpSpLocks/>
          </p:cNvGrpSpPr>
          <p:nvPr/>
        </p:nvGrpSpPr>
        <p:grpSpPr bwMode="auto">
          <a:xfrm>
            <a:off x="1271360" y="4231720"/>
            <a:ext cx="152400" cy="152400"/>
            <a:chOff x="1728" y="2256"/>
            <a:chExt cx="192" cy="192"/>
          </a:xfrm>
        </p:grpSpPr>
        <p:grpSp>
          <p:nvGrpSpPr>
            <p:cNvPr id="246" name="Group 195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48" name="Oval 196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49" name="Line 197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47" name="Line 198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50" name="Group 199"/>
          <p:cNvGrpSpPr>
            <a:grpSpLocks/>
          </p:cNvGrpSpPr>
          <p:nvPr/>
        </p:nvGrpSpPr>
        <p:grpSpPr bwMode="auto">
          <a:xfrm>
            <a:off x="1499960" y="4155520"/>
            <a:ext cx="304800" cy="304800"/>
            <a:chOff x="576" y="2160"/>
            <a:chExt cx="192" cy="192"/>
          </a:xfrm>
        </p:grpSpPr>
        <p:sp>
          <p:nvSpPr>
            <p:cNvPr id="251" name="Oval 200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52" name="Line 201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53" name="Group 202"/>
          <p:cNvGrpSpPr>
            <a:grpSpLocks/>
          </p:cNvGrpSpPr>
          <p:nvPr/>
        </p:nvGrpSpPr>
        <p:grpSpPr bwMode="auto">
          <a:xfrm>
            <a:off x="1880960" y="4231720"/>
            <a:ext cx="152400" cy="152400"/>
            <a:chOff x="1728" y="2256"/>
            <a:chExt cx="192" cy="192"/>
          </a:xfrm>
        </p:grpSpPr>
        <p:grpSp>
          <p:nvGrpSpPr>
            <p:cNvPr id="254" name="Group 203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56" name="Oval 204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57" name="Line 205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55" name="Line 206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58" name="Group 207"/>
          <p:cNvGrpSpPr>
            <a:grpSpLocks/>
          </p:cNvGrpSpPr>
          <p:nvPr/>
        </p:nvGrpSpPr>
        <p:grpSpPr bwMode="auto">
          <a:xfrm>
            <a:off x="2109560" y="4155520"/>
            <a:ext cx="304800" cy="304800"/>
            <a:chOff x="576" y="2160"/>
            <a:chExt cx="192" cy="192"/>
          </a:xfrm>
        </p:grpSpPr>
        <p:sp>
          <p:nvSpPr>
            <p:cNvPr id="259" name="Oval 208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60" name="Line 209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sp>
        <p:nvSpPr>
          <p:cNvPr id="263" name="Rectangle 14"/>
          <p:cNvSpPr>
            <a:spLocks noChangeArrowheads="1"/>
          </p:cNvSpPr>
          <p:nvPr/>
        </p:nvSpPr>
        <p:spPr bwMode="auto">
          <a:xfrm>
            <a:off x="2598992" y="2780928"/>
            <a:ext cx="152400" cy="1905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endParaRPr lang="el-GR" sz="16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4" name="Rectangle 15"/>
          <p:cNvSpPr>
            <a:spLocks noChangeArrowheads="1"/>
          </p:cNvSpPr>
          <p:nvPr/>
        </p:nvSpPr>
        <p:spPr bwMode="auto">
          <a:xfrm>
            <a:off x="2598992" y="2780928"/>
            <a:ext cx="304800" cy="1905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endParaRPr lang="el-GR" sz="16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5" name="Rectangle 16"/>
          <p:cNvSpPr>
            <a:spLocks noChangeArrowheads="1"/>
          </p:cNvSpPr>
          <p:nvPr/>
        </p:nvSpPr>
        <p:spPr bwMode="auto">
          <a:xfrm>
            <a:off x="2598992" y="2780928"/>
            <a:ext cx="457200" cy="1905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endParaRPr lang="el-GR" sz="16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6" name="Rectangle 17"/>
          <p:cNvSpPr>
            <a:spLocks noChangeArrowheads="1"/>
          </p:cNvSpPr>
          <p:nvPr/>
        </p:nvSpPr>
        <p:spPr bwMode="auto">
          <a:xfrm>
            <a:off x="2598992" y="2780928"/>
            <a:ext cx="609600" cy="1905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endParaRPr lang="el-GR" sz="1600" smtClean="0">
              <a:solidFill>
                <a:srgbClr val="000000"/>
              </a:solidFill>
              <a:latin typeface="Calibri" pitchFamily="34" charset="0"/>
            </a:endParaRPr>
          </a:p>
        </p:txBody>
      </p:sp>
      <p:grpSp>
        <p:nvGrpSpPr>
          <p:cNvPr id="267" name="Group 117"/>
          <p:cNvGrpSpPr>
            <a:grpSpLocks/>
          </p:cNvGrpSpPr>
          <p:nvPr/>
        </p:nvGrpSpPr>
        <p:grpSpPr bwMode="auto">
          <a:xfrm>
            <a:off x="2827592" y="3085728"/>
            <a:ext cx="152400" cy="152400"/>
            <a:chOff x="1728" y="2256"/>
            <a:chExt cx="192" cy="192"/>
          </a:xfrm>
        </p:grpSpPr>
        <p:grpSp>
          <p:nvGrpSpPr>
            <p:cNvPr id="268" name="Group 118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70" name="Oval 119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71" name="Line 120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69" name="Line 121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72" name="Group 138"/>
          <p:cNvGrpSpPr>
            <a:grpSpLocks/>
          </p:cNvGrpSpPr>
          <p:nvPr/>
        </p:nvGrpSpPr>
        <p:grpSpPr bwMode="auto">
          <a:xfrm>
            <a:off x="2827592" y="3466728"/>
            <a:ext cx="152400" cy="152400"/>
            <a:chOff x="1728" y="2256"/>
            <a:chExt cx="192" cy="192"/>
          </a:xfrm>
        </p:grpSpPr>
        <p:grpSp>
          <p:nvGrpSpPr>
            <p:cNvPr id="273" name="Group 139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75" name="Oval 140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76" name="Line 141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74" name="Line 142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77" name="Group 165"/>
          <p:cNvGrpSpPr>
            <a:grpSpLocks/>
          </p:cNvGrpSpPr>
          <p:nvPr/>
        </p:nvGrpSpPr>
        <p:grpSpPr bwMode="auto">
          <a:xfrm>
            <a:off x="2827592" y="3847728"/>
            <a:ext cx="152400" cy="152400"/>
            <a:chOff x="1728" y="2256"/>
            <a:chExt cx="192" cy="192"/>
          </a:xfrm>
        </p:grpSpPr>
        <p:grpSp>
          <p:nvGrpSpPr>
            <p:cNvPr id="278" name="Group 166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80" name="Oval 167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81" name="Line 168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79" name="Line 169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82" name="Group 186"/>
          <p:cNvGrpSpPr>
            <a:grpSpLocks/>
          </p:cNvGrpSpPr>
          <p:nvPr/>
        </p:nvGrpSpPr>
        <p:grpSpPr bwMode="auto">
          <a:xfrm>
            <a:off x="2827592" y="4228728"/>
            <a:ext cx="152400" cy="152400"/>
            <a:chOff x="1728" y="2256"/>
            <a:chExt cx="192" cy="192"/>
          </a:xfrm>
        </p:grpSpPr>
        <p:grpSp>
          <p:nvGrpSpPr>
            <p:cNvPr id="283" name="Group 187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85" name="Oval 188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86" name="Line 189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84" name="Line 190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sp>
        <p:nvSpPr>
          <p:cNvPr id="287" name="Text Box 219"/>
          <p:cNvSpPr txBox="1">
            <a:spLocks noChangeArrowheads="1"/>
          </p:cNvSpPr>
          <p:nvPr/>
        </p:nvSpPr>
        <p:spPr bwMode="auto">
          <a:xfrm>
            <a:off x="1051144" y="4755008"/>
            <a:ext cx="1447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l-GR" sz="2000" i="1" dirty="0" smtClean="0">
                <a:solidFill>
                  <a:srgbClr val="FF0000"/>
                </a:solidFill>
                <a:latin typeface="Calibri" pitchFamily="34" charset="0"/>
              </a:rPr>
              <a:t>n</a:t>
            </a:r>
            <a:r>
              <a:rPr lang="en-US" altLang="el-GR" sz="2000" dirty="0" smtClean="0">
                <a:solidFill>
                  <a:srgbClr val="FF0000"/>
                </a:solidFill>
                <a:latin typeface="Calibri" pitchFamily="34" charset="0"/>
              </a:rPr>
              <a:t>-type</a:t>
            </a:r>
          </a:p>
        </p:txBody>
      </p:sp>
      <p:sp>
        <p:nvSpPr>
          <p:cNvPr id="288" name="Text Box 220"/>
          <p:cNvSpPr txBox="1">
            <a:spLocks noChangeArrowheads="1"/>
          </p:cNvSpPr>
          <p:nvPr/>
        </p:nvSpPr>
        <p:spPr bwMode="auto">
          <a:xfrm>
            <a:off x="2491304" y="4770883"/>
            <a:ext cx="1219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l-GR" sz="2000" dirty="0" smtClean="0">
                <a:solidFill>
                  <a:srgbClr val="FF0000"/>
                </a:solidFill>
                <a:latin typeface="Calibri" pitchFamily="34" charset="0"/>
              </a:rPr>
              <a:t>depletion region</a:t>
            </a:r>
          </a:p>
        </p:txBody>
      </p:sp>
      <p:sp>
        <p:nvSpPr>
          <p:cNvPr id="289" name="Line 4"/>
          <p:cNvSpPr>
            <a:spLocks noChangeShapeType="1"/>
          </p:cNvSpPr>
          <p:nvPr/>
        </p:nvSpPr>
        <p:spPr bwMode="auto">
          <a:xfrm rot="5400000">
            <a:off x="4254004" y="5057304"/>
            <a:ext cx="720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endParaRPr lang="el-GR" sz="16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90" name="Oval 5"/>
          <p:cNvSpPr>
            <a:spLocks noChangeArrowheads="1"/>
          </p:cNvSpPr>
          <p:nvPr/>
        </p:nvSpPr>
        <p:spPr bwMode="auto">
          <a:xfrm>
            <a:off x="4521176" y="5291624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endParaRPr lang="el-GR" sz="16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280542" y="388714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</a:t>
            </a:r>
            <a:endParaRPr lang="el-GR" b="1" dirty="0"/>
          </a:p>
        </p:txBody>
      </p:sp>
      <p:sp>
        <p:nvSpPr>
          <p:cNvPr id="292" name="TextBox 291"/>
          <p:cNvSpPr txBox="1"/>
          <p:nvPr/>
        </p:nvSpPr>
        <p:spPr>
          <a:xfrm>
            <a:off x="4168974" y="536272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l-GR" b="1" dirty="0"/>
          </a:p>
        </p:txBody>
      </p:sp>
      <p:sp>
        <p:nvSpPr>
          <p:cNvPr id="293" name="TextBox 292"/>
          <p:cNvSpPr txBox="1"/>
          <p:nvPr/>
        </p:nvSpPr>
        <p:spPr>
          <a:xfrm>
            <a:off x="8417446" y="392256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l-GR" b="1" dirty="0"/>
          </a:p>
        </p:txBody>
      </p:sp>
      <p:sp>
        <p:nvSpPr>
          <p:cNvPr id="294" name="Text Box 49"/>
          <p:cNvSpPr txBox="1">
            <a:spLocks noChangeArrowheads="1"/>
          </p:cNvSpPr>
          <p:nvPr/>
        </p:nvSpPr>
        <p:spPr bwMode="auto">
          <a:xfrm>
            <a:off x="514350" y="46038"/>
            <a:ext cx="76581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l-GR" sz="3200" kern="1200" dirty="0" smtClean="0">
                <a:solidFill>
                  <a:srgbClr val="00801A"/>
                </a:solidFill>
                <a:latin typeface="Comic Sans MS" pitchFamily="66" charset="0"/>
                <a:ea typeface="+mn-ea"/>
                <a:cs typeface="Arial"/>
              </a:rPr>
              <a:t>…και τώρα στο τρανζίστορ</a:t>
            </a:r>
            <a:endParaRPr lang="el-GR" sz="3200" kern="1200" dirty="0">
              <a:solidFill>
                <a:srgbClr val="00801A"/>
              </a:solidFill>
              <a:latin typeface="Comic Sans MS" pitchFamily="66" charset="0"/>
              <a:ea typeface="+mn-ea"/>
              <a:cs typeface="Arial"/>
            </a:endParaRPr>
          </a:p>
        </p:txBody>
      </p:sp>
      <p:sp>
        <p:nvSpPr>
          <p:cNvPr id="295" name="Rectangle 3"/>
          <p:cNvSpPr txBox="1">
            <a:spLocks noChangeArrowheads="1"/>
          </p:cNvSpPr>
          <p:nvPr/>
        </p:nvSpPr>
        <p:spPr>
          <a:xfrm>
            <a:off x="0" y="692696"/>
            <a:ext cx="8763000" cy="1512168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l-GR" altLang="el-GR" sz="2800" kern="0" dirty="0" smtClean="0">
                <a:latin typeface="Comic Sans MS" panose="030F0702030302020204" pitchFamily="66" charset="0"/>
              </a:rPr>
              <a:t>… </a:t>
            </a:r>
            <a:r>
              <a:rPr lang="el-GR" altLang="el-GR" sz="2800" kern="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δύο</a:t>
            </a:r>
            <a:r>
              <a:rPr lang="el-GR" altLang="el-GR" sz="2800" kern="0" dirty="0" smtClean="0">
                <a:latin typeface="Comic Sans MS" panose="030F0702030302020204" pitchFamily="66" charset="0"/>
              </a:rPr>
              <a:t> </a:t>
            </a:r>
            <a:r>
              <a:rPr lang="en-US" altLang="el-GR" sz="2800" i="1" kern="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pn</a:t>
            </a:r>
            <a:r>
              <a:rPr lang="en-US" altLang="el-GR" sz="2800" kern="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-</a:t>
            </a:r>
            <a:r>
              <a:rPr lang="el-GR" altLang="el-GR" sz="2800" kern="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επαφές</a:t>
            </a:r>
            <a:r>
              <a:rPr lang="en-US" altLang="el-GR" sz="2800" kern="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:</a:t>
            </a:r>
          </a:p>
          <a:p>
            <a:pPr lvl="1"/>
            <a:r>
              <a:rPr lang="el-GR" altLang="el-GR" sz="2400" b="1" kern="0" dirty="0" err="1" smtClean="0">
                <a:solidFill>
                  <a:srgbClr val="3333FF"/>
                </a:solidFill>
                <a:latin typeface="Comic Sans MS" panose="030F0702030302020204" pitchFamily="66" charset="0"/>
              </a:rPr>
              <a:t>Εκπομπού</a:t>
            </a:r>
            <a:r>
              <a:rPr lang="el-GR" altLang="el-GR" sz="2400" b="1" kern="0" dirty="0" smtClean="0">
                <a:solidFill>
                  <a:srgbClr val="3333FF"/>
                </a:solidFill>
                <a:latin typeface="Comic Sans MS" panose="030F0702030302020204" pitchFamily="66" charset="0"/>
              </a:rPr>
              <a:t>-βάσης (</a:t>
            </a:r>
            <a:r>
              <a:rPr lang="en-US" altLang="el-GR" sz="2400" b="1" kern="0" dirty="0" smtClean="0">
                <a:solidFill>
                  <a:srgbClr val="3333FF"/>
                </a:solidFill>
                <a:latin typeface="Comic Sans MS" panose="030F0702030302020204" pitchFamily="66" charset="0"/>
              </a:rPr>
              <a:t>emitter-base</a:t>
            </a:r>
            <a:r>
              <a:rPr lang="en-US" altLang="el-GR" sz="2400" kern="0" dirty="0" smtClean="0">
                <a:latin typeface="Comic Sans MS" panose="030F0702030302020204" pitchFamily="66" charset="0"/>
              </a:rPr>
              <a:t> junction EBJ)</a:t>
            </a:r>
          </a:p>
          <a:p>
            <a:pPr lvl="1"/>
            <a:r>
              <a:rPr lang="el-GR" altLang="el-GR" sz="2400" b="1" kern="0" dirty="0" smtClean="0">
                <a:solidFill>
                  <a:srgbClr val="3333FF"/>
                </a:solidFill>
                <a:latin typeface="Comic Sans MS" panose="030F0702030302020204" pitchFamily="66" charset="0"/>
              </a:rPr>
              <a:t>Συλλέκτη-βάσης (</a:t>
            </a:r>
            <a:r>
              <a:rPr lang="en-US" altLang="el-GR" sz="2400" b="1" kern="0" dirty="0" smtClean="0">
                <a:solidFill>
                  <a:srgbClr val="3333FF"/>
                </a:solidFill>
                <a:latin typeface="Comic Sans MS" panose="030F0702030302020204" pitchFamily="66" charset="0"/>
              </a:rPr>
              <a:t>collector-base</a:t>
            </a:r>
            <a:r>
              <a:rPr lang="en-US" altLang="el-GR" sz="2400" kern="0" dirty="0" smtClean="0">
                <a:latin typeface="Comic Sans MS" panose="030F0702030302020204" pitchFamily="66" charset="0"/>
              </a:rPr>
              <a:t> junction CBJ)</a:t>
            </a:r>
            <a:endParaRPr lang="el-GR" altLang="el-GR" sz="2400" kern="0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93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/>
      <p:bldP spid="176" grpId="0"/>
      <p:bldP spid="177" grpId="0"/>
      <p:bldP spid="287" grpId="0"/>
      <p:bldP spid="28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2" name="Straight Connector 301"/>
          <p:cNvCxnSpPr/>
          <p:nvPr/>
        </p:nvCxnSpPr>
        <p:spPr bwMode="auto">
          <a:xfrm flipH="1">
            <a:off x="4599296" y="4683600"/>
            <a:ext cx="0" cy="1476000"/>
          </a:xfrm>
          <a:prstGeom prst="line">
            <a:avLst/>
          </a:prstGeom>
          <a:solidFill>
            <a:schemeClr val="accent1">
              <a:alpha val="5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Line 4"/>
          <p:cNvSpPr>
            <a:spLocks noChangeShapeType="1"/>
          </p:cNvSpPr>
          <p:nvPr/>
        </p:nvSpPr>
        <p:spPr bwMode="auto">
          <a:xfrm>
            <a:off x="471736" y="3725288"/>
            <a:ext cx="8244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endParaRPr lang="el-GR" sz="16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" name="Oval 5"/>
          <p:cNvSpPr>
            <a:spLocks noChangeArrowheads="1"/>
          </p:cNvSpPr>
          <p:nvPr/>
        </p:nvSpPr>
        <p:spPr bwMode="auto">
          <a:xfrm>
            <a:off x="8668072" y="3649088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endParaRPr lang="el-GR" sz="16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395536" y="3649088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endParaRPr lang="el-GR" sz="16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1" name="Rectangle 7"/>
          <p:cNvSpPr>
            <a:spLocks noChangeArrowheads="1"/>
          </p:cNvSpPr>
          <p:nvPr/>
        </p:nvSpPr>
        <p:spPr bwMode="auto">
          <a:xfrm>
            <a:off x="1051144" y="2780928"/>
            <a:ext cx="2592000" cy="1905000"/>
          </a:xfrm>
          <a:prstGeom prst="rect">
            <a:avLst/>
          </a:prstGeom>
          <a:solidFill>
            <a:srgbClr val="DDDDDD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endParaRPr lang="el-GR" sz="16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840728" y="2780928"/>
            <a:ext cx="2133600" cy="1905000"/>
          </a:xfrm>
          <a:prstGeom prst="rect">
            <a:avLst/>
          </a:prstGeom>
          <a:solidFill>
            <a:srgbClr val="99CCFF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endParaRPr lang="el-GR" sz="16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5974328" y="2780928"/>
            <a:ext cx="2133600" cy="1905000"/>
          </a:xfrm>
          <a:prstGeom prst="rect">
            <a:avLst/>
          </a:prstGeom>
          <a:solidFill>
            <a:srgbClr val="DDDDDD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endParaRPr lang="el-GR" sz="16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5821928" y="2792304"/>
            <a:ext cx="152400" cy="1905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endParaRPr lang="el-GR" sz="16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5669528" y="2792304"/>
            <a:ext cx="304800" cy="1905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endParaRPr lang="el-GR" sz="16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5517128" y="2792304"/>
            <a:ext cx="457200" cy="1905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endParaRPr lang="el-GR" sz="16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5136128" y="2792304"/>
            <a:ext cx="838200" cy="1905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endParaRPr lang="el-GR" sz="16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5974328" y="2792304"/>
            <a:ext cx="152400" cy="1905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endParaRPr lang="el-GR" sz="16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5974328" y="2792304"/>
            <a:ext cx="304800" cy="1905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endParaRPr lang="el-GR" sz="16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5974328" y="2792304"/>
            <a:ext cx="457200" cy="1905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endParaRPr lang="el-GR" sz="16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5974328" y="2780928"/>
            <a:ext cx="762000" cy="1905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endParaRPr lang="el-GR" sz="1600" smtClean="0">
              <a:solidFill>
                <a:srgbClr val="000000"/>
              </a:solidFill>
              <a:latin typeface="Calibri" pitchFamily="34" charset="0"/>
            </a:endParaRPr>
          </a:p>
        </p:txBody>
      </p:sp>
      <p:grpSp>
        <p:nvGrpSpPr>
          <p:cNvPr id="15" name="Group 18"/>
          <p:cNvGrpSpPr>
            <a:grpSpLocks/>
          </p:cNvGrpSpPr>
          <p:nvPr/>
        </p:nvGrpSpPr>
        <p:grpSpPr bwMode="auto">
          <a:xfrm>
            <a:off x="3993128" y="3020904"/>
            <a:ext cx="304800" cy="304800"/>
            <a:chOff x="1728" y="2256"/>
            <a:chExt cx="192" cy="192"/>
          </a:xfrm>
        </p:grpSpPr>
        <p:grpSp>
          <p:nvGrpSpPr>
            <p:cNvPr id="16" name="Group 19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18" name="Oval 20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9" name="Line 21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17" name="Line 22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0" name="Group 23"/>
          <p:cNvGrpSpPr>
            <a:grpSpLocks/>
          </p:cNvGrpSpPr>
          <p:nvPr/>
        </p:nvGrpSpPr>
        <p:grpSpPr bwMode="auto">
          <a:xfrm>
            <a:off x="4374128" y="3097104"/>
            <a:ext cx="152400" cy="152400"/>
            <a:chOff x="576" y="2160"/>
            <a:chExt cx="192" cy="192"/>
          </a:xfrm>
        </p:grpSpPr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" name="Line 25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3" name="Group 26"/>
          <p:cNvGrpSpPr>
            <a:grpSpLocks/>
          </p:cNvGrpSpPr>
          <p:nvPr/>
        </p:nvGrpSpPr>
        <p:grpSpPr bwMode="auto">
          <a:xfrm>
            <a:off x="4602728" y="3020904"/>
            <a:ext cx="304800" cy="304800"/>
            <a:chOff x="1728" y="2256"/>
            <a:chExt cx="192" cy="192"/>
          </a:xfrm>
        </p:grpSpPr>
        <p:grpSp>
          <p:nvGrpSpPr>
            <p:cNvPr id="24" name="Group 27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6" name="Oval 28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7" name="Line 29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5" name="Line 30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8" name="Group 36"/>
          <p:cNvGrpSpPr>
            <a:grpSpLocks/>
          </p:cNvGrpSpPr>
          <p:nvPr/>
        </p:nvGrpSpPr>
        <p:grpSpPr bwMode="auto">
          <a:xfrm>
            <a:off x="4297928" y="3401904"/>
            <a:ext cx="304800" cy="304800"/>
            <a:chOff x="1728" y="2256"/>
            <a:chExt cx="192" cy="192"/>
          </a:xfrm>
        </p:grpSpPr>
        <p:grpSp>
          <p:nvGrpSpPr>
            <p:cNvPr id="29" name="Group 37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31" name="Oval 38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32" name="Line 39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30" name="Line 40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41" name="Group 49"/>
          <p:cNvGrpSpPr>
            <a:grpSpLocks/>
          </p:cNvGrpSpPr>
          <p:nvPr/>
        </p:nvGrpSpPr>
        <p:grpSpPr bwMode="auto">
          <a:xfrm>
            <a:off x="5593328" y="3097104"/>
            <a:ext cx="152400" cy="152400"/>
            <a:chOff x="576" y="2160"/>
            <a:chExt cx="192" cy="192"/>
          </a:xfrm>
        </p:grpSpPr>
        <p:sp>
          <p:nvSpPr>
            <p:cNvPr id="42" name="Oval 50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43" name="Line 51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44" name="Group 52"/>
          <p:cNvGrpSpPr>
            <a:grpSpLocks/>
          </p:cNvGrpSpPr>
          <p:nvPr/>
        </p:nvGrpSpPr>
        <p:grpSpPr bwMode="auto">
          <a:xfrm>
            <a:off x="4069328" y="3478104"/>
            <a:ext cx="152400" cy="152400"/>
            <a:chOff x="576" y="2160"/>
            <a:chExt cx="192" cy="192"/>
          </a:xfrm>
        </p:grpSpPr>
        <p:sp>
          <p:nvSpPr>
            <p:cNvPr id="45" name="Oval 53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46" name="Line 54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47" name="Group 55"/>
          <p:cNvGrpSpPr>
            <a:grpSpLocks/>
          </p:cNvGrpSpPr>
          <p:nvPr/>
        </p:nvGrpSpPr>
        <p:grpSpPr bwMode="auto">
          <a:xfrm>
            <a:off x="4678928" y="3478104"/>
            <a:ext cx="152400" cy="152400"/>
            <a:chOff x="576" y="2160"/>
            <a:chExt cx="192" cy="192"/>
          </a:xfrm>
        </p:grpSpPr>
        <p:sp>
          <p:nvSpPr>
            <p:cNvPr id="48" name="Oval 56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49" name="Line 57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50" name="Group 58"/>
          <p:cNvGrpSpPr>
            <a:grpSpLocks/>
          </p:cNvGrpSpPr>
          <p:nvPr/>
        </p:nvGrpSpPr>
        <p:grpSpPr bwMode="auto">
          <a:xfrm>
            <a:off x="5593328" y="3478104"/>
            <a:ext cx="152400" cy="152400"/>
            <a:chOff x="576" y="2160"/>
            <a:chExt cx="192" cy="192"/>
          </a:xfrm>
        </p:grpSpPr>
        <p:sp>
          <p:nvSpPr>
            <p:cNvPr id="51" name="Oval 59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52" name="Line 60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53" name="Group 66"/>
          <p:cNvGrpSpPr>
            <a:grpSpLocks/>
          </p:cNvGrpSpPr>
          <p:nvPr/>
        </p:nvGrpSpPr>
        <p:grpSpPr bwMode="auto">
          <a:xfrm>
            <a:off x="3993128" y="3782904"/>
            <a:ext cx="304800" cy="304800"/>
            <a:chOff x="1728" y="2256"/>
            <a:chExt cx="192" cy="192"/>
          </a:xfrm>
        </p:grpSpPr>
        <p:grpSp>
          <p:nvGrpSpPr>
            <p:cNvPr id="54" name="Group 67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56" name="Oval 68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57" name="Line 69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55" name="Line 70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58" name="Group 71"/>
          <p:cNvGrpSpPr>
            <a:grpSpLocks/>
          </p:cNvGrpSpPr>
          <p:nvPr/>
        </p:nvGrpSpPr>
        <p:grpSpPr bwMode="auto">
          <a:xfrm>
            <a:off x="4374128" y="3859104"/>
            <a:ext cx="152400" cy="152400"/>
            <a:chOff x="576" y="2160"/>
            <a:chExt cx="192" cy="192"/>
          </a:xfrm>
        </p:grpSpPr>
        <p:sp>
          <p:nvSpPr>
            <p:cNvPr id="59" name="Oval 72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60" name="Line 73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61" name="Group 74"/>
          <p:cNvGrpSpPr>
            <a:grpSpLocks/>
          </p:cNvGrpSpPr>
          <p:nvPr/>
        </p:nvGrpSpPr>
        <p:grpSpPr bwMode="auto">
          <a:xfrm>
            <a:off x="4602728" y="3782904"/>
            <a:ext cx="304800" cy="304800"/>
            <a:chOff x="1728" y="2256"/>
            <a:chExt cx="192" cy="192"/>
          </a:xfrm>
        </p:grpSpPr>
        <p:grpSp>
          <p:nvGrpSpPr>
            <p:cNvPr id="62" name="Group 75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64" name="Oval 76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65" name="Line 77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63" name="Line 78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66" name="Group 84"/>
          <p:cNvGrpSpPr>
            <a:grpSpLocks/>
          </p:cNvGrpSpPr>
          <p:nvPr/>
        </p:nvGrpSpPr>
        <p:grpSpPr bwMode="auto">
          <a:xfrm>
            <a:off x="4297928" y="4163904"/>
            <a:ext cx="304800" cy="304800"/>
            <a:chOff x="1728" y="2256"/>
            <a:chExt cx="192" cy="192"/>
          </a:xfrm>
        </p:grpSpPr>
        <p:grpSp>
          <p:nvGrpSpPr>
            <p:cNvPr id="67" name="Group 85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69" name="Oval 86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70" name="Line 87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68" name="Line 88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79" name="Group 97"/>
          <p:cNvGrpSpPr>
            <a:grpSpLocks/>
          </p:cNvGrpSpPr>
          <p:nvPr/>
        </p:nvGrpSpPr>
        <p:grpSpPr bwMode="auto">
          <a:xfrm>
            <a:off x="5593328" y="3859104"/>
            <a:ext cx="152400" cy="152400"/>
            <a:chOff x="576" y="2160"/>
            <a:chExt cx="192" cy="192"/>
          </a:xfrm>
        </p:grpSpPr>
        <p:sp>
          <p:nvSpPr>
            <p:cNvPr id="80" name="Oval 98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81" name="Line 99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82" name="Group 100"/>
          <p:cNvGrpSpPr>
            <a:grpSpLocks/>
          </p:cNvGrpSpPr>
          <p:nvPr/>
        </p:nvGrpSpPr>
        <p:grpSpPr bwMode="auto">
          <a:xfrm>
            <a:off x="4069328" y="4240104"/>
            <a:ext cx="152400" cy="152400"/>
            <a:chOff x="576" y="2160"/>
            <a:chExt cx="192" cy="192"/>
          </a:xfrm>
        </p:grpSpPr>
        <p:sp>
          <p:nvSpPr>
            <p:cNvPr id="83" name="Oval 101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84" name="Line 102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85" name="Group 103"/>
          <p:cNvGrpSpPr>
            <a:grpSpLocks/>
          </p:cNvGrpSpPr>
          <p:nvPr/>
        </p:nvGrpSpPr>
        <p:grpSpPr bwMode="auto">
          <a:xfrm>
            <a:off x="4678928" y="4240104"/>
            <a:ext cx="152400" cy="152400"/>
            <a:chOff x="576" y="2160"/>
            <a:chExt cx="192" cy="192"/>
          </a:xfrm>
        </p:grpSpPr>
        <p:sp>
          <p:nvSpPr>
            <p:cNvPr id="86" name="Oval 104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87" name="Line 105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88" name="Group 106"/>
          <p:cNvGrpSpPr>
            <a:grpSpLocks/>
          </p:cNvGrpSpPr>
          <p:nvPr/>
        </p:nvGrpSpPr>
        <p:grpSpPr bwMode="auto">
          <a:xfrm>
            <a:off x="5593328" y="4240104"/>
            <a:ext cx="152400" cy="152400"/>
            <a:chOff x="576" y="2160"/>
            <a:chExt cx="192" cy="192"/>
          </a:xfrm>
        </p:grpSpPr>
        <p:sp>
          <p:nvSpPr>
            <p:cNvPr id="89" name="Oval 107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90" name="Line 108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91" name="Group 117"/>
          <p:cNvGrpSpPr>
            <a:grpSpLocks/>
          </p:cNvGrpSpPr>
          <p:nvPr/>
        </p:nvGrpSpPr>
        <p:grpSpPr bwMode="auto">
          <a:xfrm>
            <a:off x="6115232" y="3097104"/>
            <a:ext cx="152400" cy="152400"/>
            <a:chOff x="1728" y="2256"/>
            <a:chExt cx="192" cy="192"/>
          </a:xfrm>
        </p:grpSpPr>
        <p:grpSp>
          <p:nvGrpSpPr>
            <p:cNvPr id="92" name="Group 118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94" name="Oval 119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95" name="Line 120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93" name="Line 121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96" name="Group 122"/>
          <p:cNvGrpSpPr>
            <a:grpSpLocks/>
          </p:cNvGrpSpPr>
          <p:nvPr/>
        </p:nvGrpSpPr>
        <p:grpSpPr bwMode="auto">
          <a:xfrm>
            <a:off x="6736328" y="3020904"/>
            <a:ext cx="304800" cy="304800"/>
            <a:chOff x="576" y="2160"/>
            <a:chExt cx="192" cy="192"/>
          </a:xfrm>
        </p:grpSpPr>
        <p:sp>
          <p:nvSpPr>
            <p:cNvPr id="97" name="Oval 123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98" name="Line 124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99" name="Group 125"/>
          <p:cNvGrpSpPr>
            <a:grpSpLocks/>
          </p:cNvGrpSpPr>
          <p:nvPr/>
        </p:nvGrpSpPr>
        <p:grpSpPr bwMode="auto">
          <a:xfrm>
            <a:off x="7117328" y="3097104"/>
            <a:ext cx="152400" cy="152400"/>
            <a:chOff x="1728" y="2256"/>
            <a:chExt cx="192" cy="192"/>
          </a:xfrm>
        </p:grpSpPr>
        <p:grpSp>
          <p:nvGrpSpPr>
            <p:cNvPr id="100" name="Group 126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102" name="Oval 127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03" name="Line 128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101" name="Line 129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104" name="Group 130"/>
          <p:cNvGrpSpPr>
            <a:grpSpLocks/>
          </p:cNvGrpSpPr>
          <p:nvPr/>
        </p:nvGrpSpPr>
        <p:grpSpPr bwMode="auto">
          <a:xfrm>
            <a:off x="7345928" y="3020904"/>
            <a:ext cx="304800" cy="304800"/>
            <a:chOff x="576" y="2160"/>
            <a:chExt cx="192" cy="192"/>
          </a:xfrm>
        </p:grpSpPr>
        <p:sp>
          <p:nvSpPr>
            <p:cNvPr id="105" name="Oval 131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06" name="Line 132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107" name="Group 133"/>
          <p:cNvGrpSpPr>
            <a:grpSpLocks/>
          </p:cNvGrpSpPr>
          <p:nvPr/>
        </p:nvGrpSpPr>
        <p:grpSpPr bwMode="auto">
          <a:xfrm>
            <a:off x="7726928" y="3097104"/>
            <a:ext cx="152400" cy="152400"/>
            <a:chOff x="1728" y="2256"/>
            <a:chExt cx="192" cy="192"/>
          </a:xfrm>
        </p:grpSpPr>
        <p:grpSp>
          <p:nvGrpSpPr>
            <p:cNvPr id="108" name="Group 134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110" name="Oval 135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11" name="Line 136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109" name="Line 137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112" name="Group 138"/>
          <p:cNvGrpSpPr>
            <a:grpSpLocks/>
          </p:cNvGrpSpPr>
          <p:nvPr/>
        </p:nvGrpSpPr>
        <p:grpSpPr bwMode="auto">
          <a:xfrm>
            <a:off x="6115232" y="3478104"/>
            <a:ext cx="152400" cy="152400"/>
            <a:chOff x="1728" y="2256"/>
            <a:chExt cx="192" cy="192"/>
          </a:xfrm>
        </p:grpSpPr>
        <p:grpSp>
          <p:nvGrpSpPr>
            <p:cNvPr id="113" name="Group 139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115" name="Oval 140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16" name="Line 141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114" name="Line 142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117" name="Group 146"/>
          <p:cNvGrpSpPr>
            <a:grpSpLocks/>
          </p:cNvGrpSpPr>
          <p:nvPr/>
        </p:nvGrpSpPr>
        <p:grpSpPr bwMode="auto">
          <a:xfrm>
            <a:off x="6812528" y="3478104"/>
            <a:ext cx="152400" cy="152400"/>
            <a:chOff x="1728" y="2256"/>
            <a:chExt cx="192" cy="192"/>
          </a:xfrm>
        </p:grpSpPr>
        <p:grpSp>
          <p:nvGrpSpPr>
            <p:cNvPr id="118" name="Group 147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120" name="Oval 148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21" name="Line 149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119" name="Line 150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122" name="Group 151"/>
          <p:cNvGrpSpPr>
            <a:grpSpLocks/>
          </p:cNvGrpSpPr>
          <p:nvPr/>
        </p:nvGrpSpPr>
        <p:grpSpPr bwMode="auto">
          <a:xfrm>
            <a:off x="7041128" y="3401904"/>
            <a:ext cx="304800" cy="304800"/>
            <a:chOff x="576" y="2160"/>
            <a:chExt cx="192" cy="192"/>
          </a:xfrm>
        </p:grpSpPr>
        <p:sp>
          <p:nvSpPr>
            <p:cNvPr id="123" name="Oval 152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24" name="Line 153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125" name="Group 154"/>
          <p:cNvGrpSpPr>
            <a:grpSpLocks/>
          </p:cNvGrpSpPr>
          <p:nvPr/>
        </p:nvGrpSpPr>
        <p:grpSpPr bwMode="auto">
          <a:xfrm>
            <a:off x="7422128" y="3478104"/>
            <a:ext cx="152400" cy="152400"/>
            <a:chOff x="1728" y="2256"/>
            <a:chExt cx="192" cy="192"/>
          </a:xfrm>
        </p:grpSpPr>
        <p:grpSp>
          <p:nvGrpSpPr>
            <p:cNvPr id="126" name="Group 155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128" name="Oval 156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29" name="Line 157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127" name="Line 158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130" name="Group 159"/>
          <p:cNvGrpSpPr>
            <a:grpSpLocks/>
          </p:cNvGrpSpPr>
          <p:nvPr/>
        </p:nvGrpSpPr>
        <p:grpSpPr bwMode="auto">
          <a:xfrm>
            <a:off x="7650728" y="3401904"/>
            <a:ext cx="304800" cy="304800"/>
            <a:chOff x="576" y="2160"/>
            <a:chExt cx="192" cy="192"/>
          </a:xfrm>
        </p:grpSpPr>
        <p:sp>
          <p:nvSpPr>
            <p:cNvPr id="131" name="Oval 160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32" name="Line 161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133" name="Group 165"/>
          <p:cNvGrpSpPr>
            <a:grpSpLocks/>
          </p:cNvGrpSpPr>
          <p:nvPr/>
        </p:nvGrpSpPr>
        <p:grpSpPr bwMode="auto">
          <a:xfrm>
            <a:off x="6115232" y="3859104"/>
            <a:ext cx="152400" cy="152400"/>
            <a:chOff x="1728" y="2256"/>
            <a:chExt cx="192" cy="192"/>
          </a:xfrm>
        </p:grpSpPr>
        <p:grpSp>
          <p:nvGrpSpPr>
            <p:cNvPr id="134" name="Group 166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136" name="Oval 167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37" name="Line 168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135" name="Line 169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138" name="Group 170"/>
          <p:cNvGrpSpPr>
            <a:grpSpLocks/>
          </p:cNvGrpSpPr>
          <p:nvPr/>
        </p:nvGrpSpPr>
        <p:grpSpPr bwMode="auto">
          <a:xfrm>
            <a:off x="6736328" y="3782904"/>
            <a:ext cx="304800" cy="304800"/>
            <a:chOff x="576" y="2160"/>
            <a:chExt cx="192" cy="192"/>
          </a:xfrm>
        </p:grpSpPr>
        <p:sp>
          <p:nvSpPr>
            <p:cNvPr id="139" name="Oval 171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40" name="Line 172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141" name="Group 173"/>
          <p:cNvGrpSpPr>
            <a:grpSpLocks/>
          </p:cNvGrpSpPr>
          <p:nvPr/>
        </p:nvGrpSpPr>
        <p:grpSpPr bwMode="auto">
          <a:xfrm>
            <a:off x="7117328" y="3859104"/>
            <a:ext cx="152400" cy="152400"/>
            <a:chOff x="1728" y="2256"/>
            <a:chExt cx="192" cy="192"/>
          </a:xfrm>
        </p:grpSpPr>
        <p:grpSp>
          <p:nvGrpSpPr>
            <p:cNvPr id="142" name="Group 174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144" name="Oval 175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45" name="Line 176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143" name="Line 177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146" name="Group 178"/>
          <p:cNvGrpSpPr>
            <a:grpSpLocks/>
          </p:cNvGrpSpPr>
          <p:nvPr/>
        </p:nvGrpSpPr>
        <p:grpSpPr bwMode="auto">
          <a:xfrm>
            <a:off x="7345928" y="3782904"/>
            <a:ext cx="304800" cy="304800"/>
            <a:chOff x="576" y="2160"/>
            <a:chExt cx="192" cy="192"/>
          </a:xfrm>
        </p:grpSpPr>
        <p:sp>
          <p:nvSpPr>
            <p:cNvPr id="147" name="Oval 179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48" name="Line 180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149" name="Group 181"/>
          <p:cNvGrpSpPr>
            <a:grpSpLocks/>
          </p:cNvGrpSpPr>
          <p:nvPr/>
        </p:nvGrpSpPr>
        <p:grpSpPr bwMode="auto">
          <a:xfrm>
            <a:off x="7726928" y="3859104"/>
            <a:ext cx="152400" cy="152400"/>
            <a:chOff x="1728" y="2256"/>
            <a:chExt cx="192" cy="192"/>
          </a:xfrm>
        </p:grpSpPr>
        <p:grpSp>
          <p:nvGrpSpPr>
            <p:cNvPr id="150" name="Group 182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152" name="Oval 183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3" name="Line 184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151" name="Line 185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154" name="Group 186"/>
          <p:cNvGrpSpPr>
            <a:grpSpLocks/>
          </p:cNvGrpSpPr>
          <p:nvPr/>
        </p:nvGrpSpPr>
        <p:grpSpPr bwMode="auto">
          <a:xfrm>
            <a:off x="6115232" y="4240104"/>
            <a:ext cx="152400" cy="152400"/>
            <a:chOff x="1728" y="2256"/>
            <a:chExt cx="192" cy="192"/>
          </a:xfrm>
        </p:grpSpPr>
        <p:grpSp>
          <p:nvGrpSpPr>
            <p:cNvPr id="155" name="Group 187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157" name="Oval 188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8" name="Line 189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156" name="Line 190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159" name="Group 194"/>
          <p:cNvGrpSpPr>
            <a:grpSpLocks/>
          </p:cNvGrpSpPr>
          <p:nvPr/>
        </p:nvGrpSpPr>
        <p:grpSpPr bwMode="auto">
          <a:xfrm>
            <a:off x="6812528" y="4240104"/>
            <a:ext cx="152400" cy="152400"/>
            <a:chOff x="1728" y="2256"/>
            <a:chExt cx="192" cy="192"/>
          </a:xfrm>
        </p:grpSpPr>
        <p:grpSp>
          <p:nvGrpSpPr>
            <p:cNvPr id="160" name="Group 195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162" name="Oval 196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63" name="Line 197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161" name="Line 198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164" name="Group 199"/>
          <p:cNvGrpSpPr>
            <a:grpSpLocks/>
          </p:cNvGrpSpPr>
          <p:nvPr/>
        </p:nvGrpSpPr>
        <p:grpSpPr bwMode="auto">
          <a:xfrm>
            <a:off x="7041128" y="4163904"/>
            <a:ext cx="304800" cy="304800"/>
            <a:chOff x="576" y="2160"/>
            <a:chExt cx="192" cy="192"/>
          </a:xfrm>
        </p:grpSpPr>
        <p:sp>
          <p:nvSpPr>
            <p:cNvPr id="165" name="Oval 200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66" name="Line 201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167" name="Group 202"/>
          <p:cNvGrpSpPr>
            <a:grpSpLocks/>
          </p:cNvGrpSpPr>
          <p:nvPr/>
        </p:nvGrpSpPr>
        <p:grpSpPr bwMode="auto">
          <a:xfrm>
            <a:off x="7422128" y="4240104"/>
            <a:ext cx="152400" cy="152400"/>
            <a:chOff x="1728" y="2256"/>
            <a:chExt cx="192" cy="192"/>
          </a:xfrm>
        </p:grpSpPr>
        <p:grpSp>
          <p:nvGrpSpPr>
            <p:cNvPr id="168" name="Group 203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170" name="Oval 204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71" name="Line 205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169" name="Line 206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172" name="Group 207"/>
          <p:cNvGrpSpPr>
            <a:grpSpLocks/>
          </p:cNvGrpSpPr>
          <p:nvPr/>
        </p:nvGrpSpPr>
        <p:grpSpPr bwMode="auto">
          <a:xfrm>
            <a:off x="7650728" y="4163904"/>
            <a:ext cx="304800" cy="304800"/>
            <a:chOff x="576" y="2160"/>
            <a:chExt cx="192" cy="192"/>
          </a:xfrm>
        </p:grpSpPr>
        <p:sp>
          <p:nvSpPr>
            <p:cNvPr id="173" name="Oval 208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74" name="Line 209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sp>
        <p:nvSpPr>
          <p:cNvPr id="175" name="Text Box 218"/>
          <p:cNvSpPr txBox="1">
            <a:spLocks noChangeArrowheads="1"/>
          </p:cNvSpPr>
          <p:nvPr/>
        </p:nvSpPr>
        <p:spPr bwMode="auto">
          <a:xfrm>
            <a:off x="3840728" y="4757629"/>
            <a:ext cx="1447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l-GR" sz="2000" i="1" smtClean="0">
                <a:solidFill>
                  <a:srgbClr val="FF0000"/>
                </a:solidFill>
                <a:latin typeface="Calibri" pitchFamily="34" charset="0"/>
              </a:rPr>
              <a:t>p</a:t>
            </a:r>
            <a:r>
              <a:rPr lang="en-US" altLang="el-GR" sz="2000" smtClean="0">
                <a:solidFill>
                  <a:srgbClr val="FF0000"/>
                </a:solidFill>
                <a:latin typeface="Calibri" pitchFamily="34" charset="0"/>
              </a:rPr>
              <a:t>-type</a:t>
            </a:r>
          </a:p>
        </p:txBody>
      </p:sp>
      <p:sp>
        <p:nvSpPr>
          <p:cNvPr id="176" name="Text Box 219"/>
          <p:cNvSpPr txBox="1">
            <a:spLocks noChangeArrowheads="1"/>
          </p:cNvSpPr>
          <p:nvPr/>
        </p:nvSpPr>
        <p:spPr bwMode="auto">
          <a:xfrm>
            <a:off x="6583928" y="4757629"/>
            <a:ext cx="1447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l-GR" sz="2000" i="1" smtClean="0">
                <a:solidFill>
                  <a:srgbClr val="FF0000"/>
                </a:solidFill>
                <a:latin typeface="Calibri" pitchFamily="34" charset="0"/>
              </a:rPr>
              <a:t>n</a:t>
            </a:r>
            <a:r>
              <a:rPr lang="en-US" altLang="el-GR" sz="2000" smtClean="0">
                <a:solidFill>
                  <a:srgbClr val="FF0000"/>
                </a:solidFill>
                <a:latin typeface="Calibri" pitchFamily="34" charset="0"/>
              </a:rPr>
              <a:t>-type</a:t>
            </a:r>
          </a:p>
        </p:txBody>
      </p:sp>
      <p:sp>
        <p:nvSpPr>
          <p:cNvPr id="177" name="Text Box 220"/>
          <p:cNvSpPr txBox="1">
            <a:spLocks noChangeArrowheads="1"/>
          </p:cNvSpPr>
          <p:nvPr/>
        </p:nvSpPr>
        <p:spPr bwMode="auto">
          <a:xfrm>
            <a:off x="5364728" y="4773504"/>
            <a:ext cx="1219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l-GR" sz="2000" dirty="0" smtClean="0">
                <a:solidFill>
                  <a:srgbClr val="FF0000"/>
                </a:solidFill>
                <a:latin typeface="Calibri" pitchFamily="34" charset="0"/>
              </a:rPr>
              <a:t>depletion region</a:t>
            </a:r>
          </a:p>
        </p:txBody>
      </p:sp>
      <p:sp>
        <p:nvSpPr>
          <p:cNvPr id="180" name="Rectangle 10"/>
          <p:cNvSpPr>
            <a:spLocks noChangeArrowheads="1"/>
          </p:cNvSpPr>
          <p:nvPr/>
        </p:nvSpPr>
        <p:spPr bwMode="auto">
          <a:xfrm>
            <a:off x="3675760" y="2780928"/>
            <a:ext cx="152400" cy="1905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endParaRPr lang="el-GR" sz="1600" smtClean="0">
              <a:solidFill>
                <a:srgbClr val="000000"/>
              </a:solidFill>
              <a:latin typeface="Calibri" pitchFamily="34" charset="0"/>
            </a:endParaRPr>
          </a:p>
        </p:txBody>
      </p:sp>
      <p:grpSp>
        <p:nvGrpSpPr>
          <p:cNvPr id="185" name="Group 49"/>
          <p:cNvGrpSpPr>
            <a:grpSpLocks/>
          </p:cNvGrpSpPr>
          <p:nvPr/>
        </p:nvGrpSpPr>
        <p:grpSpPr bwMode="auto">
          <a:xfrm>
            <a:off x="3668456" y="3087648"/>
            <a:ext cx="152400" cy="152400"/>
            <a:chOff x="576" y="2160"/>
            <a:chExt cx="192" cy="192"/>
          </a:xfrm>
        </p:grpSpPr>
        <p:sp>
          <p:nvSpPr>
            <p:cNvPr id="186" name="Oval 50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87" name="Line 51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188" name="Group 58"/>
          <p:cNvGrpSpPr>
            <a:grpSpLocks/>
          </p:cNvGrpSpPr>
          <p:nvPr/>
        </p:nvGrpSpPr>
        <p:grpSpPr bwMode="auto">
          <a:xfrm>
            <a:off x="3668456" y="3468648"/>
            <a:ext cx="152400" cy="152400"/>
            <a:chOff x="576" y="2160"/>
            <a:chExt cx="192" cy="192"/>
          </a:xfrm>
        </p:grpSpPr>
        <p:sp>
          <p:nvSpPr>
            <p:cNvPr id="189" name="Oval 59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90" name="Line 60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191" name="Group 97"/>
          <p:cNvGrpSpPr>
            <a:grpSpLocks/>
          </p:cNvGrpSpPr>
          <p:nvPr/>
        </p:nvGrpSpPr>
        <p:grpSpPr bwMode="auto">
          <a:xfrm>
            <a:off x="3668456" y="3849648"/>
            <a:ext cx="152400" cy="152400"/>
            <a:chOff x="576" y="2160"/>
            <a:chExt cx="192" cy="192"/>
          </a:xfrm>
        </p:grpSpPr>
        <p:sp>
          <p:nvSpPr>
            <p:cNvPr id="192" name="Oval 98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93" name="Line 99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194" name="Group 106"/>
          <p:cNvGrpSpPr>
            <a:grpSpLocks/>
          </p:cNvGrpSpPr>
          <p:nvPr/>
        </p:nvGrpSpPr>
        <p:grpSpPr bwMode="auto">
          <a:xfrm>
            <a:off x="3668456" y="4230648"/>
            <a:ext cx="152400" cy="152400"/>
            <a:chOff x="576" y="2160"/>
            <a:chExt cx="192" cy="192"/>
          </a:xfrm>
        </p:grpSpPr>
        <p:sp>
          <p:nvSpPr>
            <p:cNvPr id="195" name="Oval 107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96" name="Line 108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197" name="Group 122"/>
          <p:cNvGrpSpPr>
            <a:grpSpLocks/>
          </p:cNvGrpSpPr>
          <p:nvPr/>
        </p:nvGrpSpPr>
        <p:grpSpPr bwMode="auto">
          <a:xfrm>
            <a:off x="1195160" y="3012520"/>
            <a:ext cx="304800" cy="304800"/>
            <a:chOff x="576" y="2160"/>
            <a:chExt cx="192" cy="192"/>
          </a:xfrm>
        </p:grpSpPr>
        <p:sp>
          <p:nvSpPr>
            <p:cNvPr id="198" name="Oval 123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99" name="Line 124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00" name="Group 125"/>
          <p:cNvGrpSpPr>
            <a:grpSpLocks/>
          </p:cNvGrpSpPr>
          <p:nvPr/>
        </p:nvGrpSpPr>
        <p:grpSpPr bwMode="auto">
          <a:xfrm>
            <a:off x="1576160" y="3088720"/>
            <a:ext cx="152400" cy="152400"/>
            <a:chOff x="1728" y="2256"/>
            <a:chExt cx="192" cy="192"/>
          </a:xfrm>
        </p:grpSpPr>
        <p:grpSp>
          <p:nvGrpSpPr>
            <p:cNvPr id="201" name="Group 126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03" name="Oval 127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04" name="Line 128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02" name="Line 129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05" name="Group 130"/>
          <p:cNvGrpSpPr>
            <a:grpSpLocks/>
          </p:cNvGrpSpPr>
          <p:nvPr/>
        </p:nvGrpSpPr>
        <p:grpSpPr bwMode="auto">
          <a:xfrm>
            <a:off x="1804760" y="3012520"/>
            <a:ext cx="304800" cy="304800"/>
            <a:chOff x="576" y="2160"/>
            <a:chExt cx="192" cy="192"/>
          </a:xfrm>
        </p:grpSpPr>
        <p:sp>
          <p:nvSpPr>
            <p:cNvPr id="206" name="Oval 131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07" name="Line 132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08" name="Group 133"/>
          <p:cNvGrpSpPr>
            <a:grpSpLocks/>
          </p:cNvGrpSpPr>
          <p:nvPr/>
        </p:nvGrpSpPr>
        <p:grpSpPr bwMode="auto">
          <a:xfrm>
            <a:off x="2185760" y="3088720"/>
            <a:ext cx="152400" cy="152400"/>
            <a:chOff x="1728" y="2256"/>
            <a:chExt cx="192" cy="192"/>
          </a:xfrm>
        </p:grpSpPr>
        <p:grpSp>
          <p:nvGrpSpPr>
            <p:cNvPr id="209" name="Group 134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11" name="Oval 135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12" name="Line 136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10" name="Line 137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13" name="Group 146"/>
          <p:cNvGrpSpPr>
            <a:grpSpLocks/>
          </p:cNvGrpSpPr>
          <p:nvPr/>
        </p:nvGrpSpPr>
        <p:grpSpPr bwMode="auto">
          <a:xfrm>
            <a:off x="1271360" y="3469720"/>
            <a:ext cx="152400" cy="152400"/>
            <a:chOff x="1728" y="2256"/>
            <a:chExt cx="192" cy="192"/>
          </a:xfrm>
        </p:grpSpPr>
        <p:grpSp>
          <p:nvGrpSpPr>
            <p:cNvPr id="214" name="Group 147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16" name="Oval 148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17" name="Line 149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15" name="Line 150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18" name="Group 151"/>
          <p:cNvGrpSpPr>
            <a:grpSpLocks/>
          </p:cNvGrpSpPr>
          <p:nvPr/>
        </p:nvGrpSpPr>
        <p:grpSpPr bwMode="auto">
          <a:xfrm>
            <a:off x="1499960" y="3393520"/>
            <a:ext cx="304800" cy="304800"/>
            <a:chOff x="576" y="2160"/>
            <a:chExt cx="192" cy="192"/>
          </a:xfrm>
        </p:grpSpPr>
        <p:sp>
          <p:nvSpPr>
            <p:cNvPr id="219" name="Oval 152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0" name="Line 153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1" name="Group 154"/>
          <p:cNvGrpSpPr>
            <a:grpSpLocks/>
          </p:cNvGrpSpPr>
          <p:nvPr/>
        </p:nvGrpSpPr>
        <p:grpSpPr bwMode="auto">
          <a:xfrm>
            <a:off x="1880960" y="3469720"/>
            <a:ext cx="152400" cy="152400"/>
            <a:chOff x="1728" y="2256"/>
            <a:chExt cx="192" cy="192"/>
          </a:xfrm>
        </p:grpSpPr>
        <p:grpSp>
          <p:nvGrpSpPr>
            <p:cNvPr id="222" name="Group 155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4" name="Oval 156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5" name="Line 157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23" name="Line 158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6" name="Group 159"/>
          <p:cNvGrpSpPr>
            <a:grpSpLocks/>
          </p:cNvGrpSpPr>
          <p:nvPr/>
        </p:nvGrpSpPr>
        <p:grpSpPr bwMode="auto">
          <a:xfrm>
            <a:off x="2109560" y="3393520"/>
            <a:ext cx="304800" cy="304800"/>
            <a:chOff x="576" y="2160"/>
            <a:chExt cx="192" cy="192"/>
          </a:xfrm>
        </p:grpSpPr>
        <p:sp>
          <p:nvSpPr>
            <p:cNvPr id="227" name="Oval 160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8" name="Line 161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9" name="Group 170"/>
          <p:cNvGrpSpPr>
            <a:grpSpLocks/>
          </p:cNvGrpSpPr>
          <p:nvPr/>
        </p:nvGrpSpPr>
        <p:grpSpPr bwMode="auto">
          <a:xfrm>
            <a:off x="1195160" y="3774520"/>
            <a:ext cx="304800" cy="304800"/>
            <a:chOff x="576" y="2160"/>
            <a:chExt cx="192" cy="192"/>
          </a:xfrm>
        </p:grpSpPr>
        <p:sp>
          <p:nvSpPr>
            <p:cNvPr id="230" name="Oval 171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31" name="Line 172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32" name="Group 173"/>
          <p:cNvGrpSpPr>
            <a:grpSpLocks/>
          </p:cNvGrpSpPr>
          <p:nvPr/>
        </p:nvGrpSpPr>
        <p:grpSpPr bwMode="auto">
          <a:xfrm>
            <a:off x="1576160" y="3850720"/>
            <a:ext cx="152400" cy="152400"/>
            <a:chOff x="1728" y="2256"/>
            <a:chExt cx="192" cy="192"/>
          </a:xfrm>
        </p:grpSpPr>
        <p:grpSp>
          <p:nvGrpSpPr>
            <p:cNvPr id="233" name="Group 174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35" name="Oval 175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36" name="Line 176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34" name="Line 177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37" name="Group 178"/>
          <p:cNvGrpSpPr>
            <a:grpSpLocks/>
          </p:cNvGrpSpPr>
          <p:nvPr/>
        </p:nvGrpSpPr>
        <p:grpSpPr bwMode="auto">
          <a:xfrm>
            <a:off x="1804760" y="3774520"/>
            <a:ext cx="304800" cy="304800"/>
            <a:chOff x="576" y="2160"/>
            <a:chExt cx="192" cy="192"/>
          </a:xfrm>
        </p:grpSpPr>
        <p:sp>
          <p:nvSpPr>
            <p:cNvPr id="238" name="Oval 179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39" name="Line 180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40" name="Group 181"/>
          <p:cNvGrpSpPr>
            <a:grpSpLocks/>
          </p:cNvGrpSpPr>
          <p:nvPr/>
        </p:nvGrpSpPr>
        <p:grpSpPr bwMode="auto">
          <a:xfrm>
            <a:off x="2185760" y="3850720"/>
            <a:ext cx="152400" cy="152400"/>
            <a:chOff x="1728" y="2256"/>
            <a:chExt cx="192" cy="192"/>
          </a:xfrm>
        </p:grpSpPr>
        <p:grpSp>
          <p:nvGrpSpPr>
            <p:cNvPr id="241" name="Group 182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43" name="Oval 183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44" name="Line 184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42" name="Line 185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45" name="Group 194"/>
          <p:cNvGrpSpPr>
            <a:grpSpLocks/>
          </p:cNvGrpSpPr>
          <p:nvPr/>
        </p:nvGrpSpPr>
        <p:grpSpPr bwMode="auto">
          <a:xfrm>
            <a:off x="1271360" y="4231720"/>
            <a:ext cx="152400" cy="152400"/>
            <a:chOff x="1728" y="2256"/>
            <a:chExt cx="192" cy="192"/>
          </a:xfrm>
        </p:grpSpPr>
        <p:grpSp>
          <p:nvGrpSpPr>
            <p:cNvPr id="246" name="Group 195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48" name="Oval 196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49" name="Line 197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47" name="Line 198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50" name="Group 199"/>
          <p:cNvGrpSpPr>
            <a:grpSpLocks/>
          </p:cNvGrpSpPr>
          <p:nvPr/>
        </p:nvGrpSpPr>
        <p:grpSpPr bwMode="auto">
          <a:xfrm>
            <a:off x="1499960" y="4155520"/>
            <a:ext cx="304800" cy="304800"/>
            <a:chOff x="576" y="2160"/>
            <a:chExt cx="192" cy="192"/>
          </a:xfrm>
        </p:grpSpPr>
        <p:sp>
          <p:nvSpPr>
            <p:cNvPr id="251" name="Oval 200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52" name="Line 201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53" name="Group 202"/>
          <p:cNvGrpSpPr>
            <a:grpSpLocks/>
          </p:cNvGrpSpPr>
          <p:nvPr/>
        </p:nvGrpSpPr>
        <p:grpSpPr bwMode="auto">
          <a:xfrm>
            <a:off x="1880960" y="4231720"/>
            <a:ext cx="152400" cy="152400"/>
            <a:chOff x="1728" y="2256"/>
            <a:chExt cx="192" cy="192"/>
          </a:xfrm>
        </p:grpSpPr>
        <p:grpSp>
          <p:nvGrpSpPr>
            <p:cNvPr id="254" name="Group 203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56" name="Oval 204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57" name="Line 205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55" name="Line 206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58" name="Group 207"/>
          <p:cNvGrpSpPr>
            <a:grpSpLocks/>
          </p:cNvGrpSpPr>
          <p:nvPr/>
        </p:nvGrpSpPr>
        <p:grpSpPr bwMode="auto">
          <a:xfrm>
            <a:off x="2109560" y="4155520"/>
            <a:ext cx="304800" cy="304800"/>
            <a:chOff x="576" y="2160"/>
            <a:chExt cx="192" cy="192"/>
          </a:xfrm>
        </p:grpSpPr>
        <p:sp>
          <p:nvSpPr>
            <p:cNvPr id="259" name="Oval 208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60" name="Line 209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sp>
        <p:nvSpPr>
          <p:cNvPr id="263" name="Rectangle 14"/>
          <p:cNvSpPr>
            <a:spLocks noChangeArrowheads="1"/>
          </p:cNvSpPr>
          <p:nvPr/>
        </p:nvSpPr>
        <p:spPr bwMode="auto">
          <a:xfrm>
            <a:off x="3438784" y="2780928"/>
            <a:ext cx="152400" cy="1905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endParaRPr lang="el-GR" sz="1600" smtClean="0">
              <a:solidFill>
                <a:srgbClr val="000000"/>
              </a:solidFill>
              <a:latin typeface="Calibri" pitchFamily="34" charset="0"/>
            </a:endParaRPr>
          </a:p>
        </p:txBody>
      </p:sp>
      <p:grpSp>
        <p:nvGrpSpPr>
          <p:cNvPr id="267" name="Group 117"/>
          <p:cNvGrpSpPr>
            <a:grpSpLocks/>
          </p:cNvGrpSpPr>
          <p:nvPr/>
        </p:nvGrpSpPr>
        <p:grpSpPr bwMode="auto">
          <a:xfrm>
            <a:off x="3421368" y="3085728"/>
            <a:ext cx="152400" cy="152400"/>
            <a:chOff x="1728" y="2256"/>
            <a:chExt cx="192" cy="192"/>
          </a:xfrm>
        </p:grpSpPr>
        <p:grpSp>
          <p:nvGrpSpPr>
            <p:cNvPr id="268" name="Group 118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70" name="Oval 119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71" name="Line 120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69" name="Line 121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72" name="Group 138"/>
          <p:cNvGrpSpPr>
            <a:grpSpLocks/>
          </p:cNvGrpSpPr>
          <p:nvPr/>
        </p:nvGrpSpPr>
        <p:grpSpPr bwMode="auto">
          <a:xfrm>
            <a:off x="3421368" y="3466728"/>
            <a:ext cx="152400" cy="152400"/>
            <a:chOff x="1728" y="2256"/>
            <a:chExt cx="192" cy="192"/>
          </a:xfrm>
        </p:grpSpPr>
        <p:grpSp>
          <p:nvGrpSpPr>
            <p:cNvPr id="273" name="Group 139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75" name="Oval 140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76" name="Line 141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74" name="Line 142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77" name="Group 165"/>
          <p:cNvGrpSpPr>
            <a:grpSpLocks/>
          </p:cNvGrpSpPr>
          <p:nvPr/>
        </p:nvGrpSpPr>
        <p:grpSpPr bwMode="auto">
          <a:xfrm>
            <a:off x="3421368" y="3847728"/>
            <a:ext cx="152400" cy="152400"/>
            <a:chOff x="1728" y="2256"/>
            <a:chExt cx="192" cy="192"/>
          </a:xfrm>
        </p:grpSpPr>
        <p:grpSp>
          <p:nvGrpSpPr>
            <p:cNvPr id="278" name="Group 166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80" name="Oval 167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81" name="Line 168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79" name="Line 169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82" name="Group 186"/>
          <p:cNvGrpSpPr>
            <a:grpSpLocks/>
          </p:cNvGrpSpPr>
          <p:nvPr/>
        </p:nvGrpSpPr>
        <p:grpSpPr bwMode="auto">
          <a:xfrm>
            <a:off x="3421368" y="4228728"/>
            <a:ext cx="152400" cy="152400"/>
            <a:chOff x="1728" y="2256"/>
            <a:chExt cx="192" cy="192"/>
          </a:xfrm>
        </p:grpSpPr>
        <p:grpSp>
          <p:nvGrpSpPr>
            <p:cNvPr id="283" name="Group 187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85" name="Oval 188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86" name="Line 189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84" name="Line 190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sp>
        <p:nvSpPr>
          <p:cNvPr id="287" name="Text Box 219"/>
          <p:cNvSpPr txBox="1">
            <a:spLocks noChangeArrowheads="1"/>
          </p:cNvSpPr>
          <p:nvPr/>
        </p:nvSpPr>
        <p:spPr bwMode="auto">
          <a:xfrm>
            <a:off x="1051144" y="4755008"/>
            <a:ext cx="1447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l-GR" sz="2000" i="1" dirty="0" smtClean="0">
                <a:solidFill>
                  <a:srgbClr val="FF0000"/>
                </a:solidFill>
                <a:latin typeface="Calibri" pitchFamily="34" charset="0"/>
              </a:rPr>
              <a:t>n</a:t>
            </a:r>
            <a:r>
              <a:rPr lang="en-US" altLang="el-GR" sz="2000" dirty="0" smtClean="0">
                <a:solidFill>
                  <a:srgbClr val="FF0000"/>
                </a:solidFill>
                <a:latin typeface="Calibri" pitchFamily="34" charset="0"/>
              </a:rPr>
              <a:t>-type</a:t>
            </a:r>
          </a:p>
        </p:txBody>
      </p:sp>
      <p:sp>
        <p:nvSpPr>
          <p:cNvPr id="288" name="Text Box 220"/>
          <p:cNvSpPr txBox="1">
            <a:spLocks noChangeArrowheads="1"/>
          </p:cNvSpPr>
          <p:nvPr/>
        </p:nvSpPr>
        <p:spPr bwMode="auto">
          <a:xfrm>
            <a:off x="2491304" y="4770883"/>
            <a:ext cx="1219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l-GR" sz="2000" dirty="0" smtClean="0">
                <a:solidFill>
                  <a:srgbClr val="FF0000"/>
                </a:solidFill>
                <a:latin typeface="Calibri" pitchFamily="34" charset="0"/>
              </a:rPr>
              <a:t>depletion region</a:t>
            </a:r>
          </a:p>
        </p:txBody>
      </p:sp>
      <p:sp>
        <p:nvSpPr>
          <p:cNvPr id="289" name="Line 4"/>
          <p:cNvSpPr>
            <a:spLocks noChangeShapeType="1"/>
          </p:cNvSpPr>
          <p:nvPr/>
        </p:nvSpPr>
        <p:spPr bwMode="auto">
          <a:xfrm rot="5400000">
            <a:off x="4254004" y="5057304"/>
            <a:ext cx="720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endParaRPr lang="el-GR" sz="16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90" name="Oval 5"/>
          <p:cNvSpPr>
            <a:spLocks noChangeArrowheads="1"/>
          </p:cNvSpPr>
          <p:nvPr/>
        </p:nvSpPr>
        <p:spPr bwMode="auto">
          <a:xfrm>
            <a:off x="4521176" y="5291624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endParaRPr lang="el-GR" sz="16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280542" y="388714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</a:t>
            </a:r>
            <a:endParaRPr lang="el-GR" b="1" dirty="0"/>
          </a:p>
        </p:txBody>
      </p:sp>
      <p:sp>
        <p:nvSpPr>
          <p:cNvPr id="292" name="TextBox 291"/>
          <p:cNvSpPr txBox="1"/>
          <p:nvPr/>
        </p:nvSpPr>
        <p:spPr>
          <a:xfrm>
            <a:off x="4168974" y="536272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l-GR" b="1" dirty="0"/>
          </a:p>
        </p:txBody>
      </p:sp>
      <p:sp>
        <p:nvSpPr>
          <p:cNvPr id="293" name="TextBox 292"/>
          <p:cNvSpPr txBox="1"/>
          <p:nvPr/>
        </p:nvSpPr>
        <p:spPr>
          <a:xfrm>
            <a:off x="8417446" y="392256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l-GR" b="1" dirty="0"/>
          </a:p>
        </p:txBody>
      </p:sp>
      <p:sp>
        <p:nvSpPr>
          <p:cNvPr id="294" name="Text Box 49"/>
          <p:cNvSpPr txBox="1">
            <a:spLocks noChangeArrowheads="1"/>
          </p:cNvSpPr>
          <p:nvPr/>
        </p:nvSpPr>
        <p:spPr bwMode="auto">
          <a:xfrm>
            <a:off x="514350" y="46038"/>
            <a:ext cx="76581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l-GR" sz="3200" kern="1200" dirty="0" smtClean="0">
                <a:solidFill>
                  <a:srgbClr val="00801A"/>
                </a:solidFill>
                <a:latin typeface="Comic Sans MS" pitchFamily="66" charset="0"/>
                <a:ea typeface="+mn-ea"/>
                <a:cs typeface="Arial"/>
              </a:rPr>
              <a:t>Ενεργός περιοχή</a:t>
            </a:r>
            <a:endParaRPr lang="el-GR" sz="3200" kern="1200" dirty="0">
              <a:solidFill>
                <a:srgbClr val="00801A"/>
              </a:solidFill>
              <a:latin typeface="Comic Sans MS" pitchFamily="66" charset="0"/>
              <a:ea typeface="+mn-ea"/>
              <a:cs typeface="Arial"/>
            </a:endParaRPr>
          </a:p>
        </p:txBody>
      </p:sp>
      <p:cxnSp>
        <p:nvCxnSpPr>
          <p:cNvPr id="296" name="Straight Connector 295"/>
          <p:cNvCxnSpPr/>
          <p:nvPr/>
        </p:nvCxnSpPr>
        <p:spPr bwMode="auto">
          <a:xfrm>
            <a:off x="2429176" y="5877272"/>
            <a:ext cx="0" cy="577264"/>
          </a:xfrm>
          <a:prstGeom prst="line">
            <a:avLst/>
          </a:prstGeom>
          <a:solidFill>
            <a:schemeClr val="accent1">
              <a:alpha val="56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7" name="Straight Connector 296"/>
          <p:cNvCxnSpPr/>
          <p:nvPr/>
        </p:nvCxnSpPr>
        <p:spPr bwMode="auto">
          <a:xfrm>
            <a:off x="2339752" y="6034936"/>
            <a:ext cx="0" cy="252000"/>
          </a:xfrm>
          <a:prstGeom prst="line">
            <a:avLst/>
          </a:prstGeom>
          <a:solidFill>
            <a:schemeClr val="accent1">
              <a:alpha val="56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9" name="Straight Connector 298"/>
          <p:cNvCxnSpPr/>
          <p:nvPr/>
        </p:nvCxnSpPr>
        <p:spPr bwMode="auto">
          <a:xfrm flipH="1">
            <a:off x="463467" y="3801488"/>
            <a:ext cx="0" cy="2359448"/>
          </a:xfrm>
          <a:prstGeom prst="line">
            <a:avLst/>
          </a:prstGeom>
          <a:solidFill>
            <a:schemeClr val="accent1">
              <a:alpha val="5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0" name="Straight Connector 299"/>
          <p:cNvCxnSpPr/>
          <p:nvPr/>
        </p:nvCxnSpPr>
        <p:spPr bwMode="auto">
          <a:xfrm rot="5400000" flipH="1">
            <a:off x="1386336" y="5239184"/>
            <a:ext cx="0" cy="1872000"/>
          </a:xfrm>
          <a:prstGeom prst="line">
            <a:avLst/>
          </a:prstGeom>
          <a:solidFill>
            <a:schemeClr val="accent1">
              <a:alpha val="5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1" name="Straight Connector 300"/>
          <p:cNvCxnSpPr/>
          <p:nvPr/>
        </p:nvCxnSpPr>
        <p:spPr bwMode="auto">
          <a:xfrm rot="5400000" flipH="1">
            <a:off x="3519296" y="5085304"/>
            <a:ext cx="0" cy="2160000"/>
          </a:xfrm>
          <a:prstGeom prst="line">
            <a:avLst/>
          </a:prstGeom>
          <a:solidFill>
            <a:schemeClr val="accent1">
              <a:alpha val="5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4" name="Rectangle 303"/>
          <p:cNvSpPr/>
          <p:nvPr/>
        </p:nvSpPr>
        <p:spPr>
          <a:xfrm>
            <a:off x="1968121" y="6354032"/>
            <a:ext cx="9476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l-GR" sz="2400" kern="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V</a:t>
            </a:r>
            <a:r>
              <a:rPr lang="en-US" altLang="el-GR" sz="2400" kern="0" baseline="-250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BE</a:t>
            </a:r>
            <a:r>
              <a:rPr lang="en-US" altLang="el-GR" sz="2400" kern="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&gt;0</a:t>
            </a:r>
            <a:endParaRPr lang="el-GR" dirty="0"/>
          </a:p>
        </p:txBody>
      </p:sp>
      <p:grpSp>
        <p:nvGrpSpPr>
          <p:cNvPr id="305" name="Group 122"/>
          <p:cNvGrpSpPr>
            <a:grpSpLocks/>
          </p:cNvGrpSpPr>
          <p:nvPr/>
        </p:nvGrpSpPr>
        <p:grpSpPr bwMode="auto">
          <a:xfrm>
            <a:off x="2442824" y="3014368"/>
            <a:ext cx="304800" cy="304800"/>
            <a:chOff x="576" y="2160"/>
            <a:chExt cx="192" cy="192"/>
          </a:xfrm>
        </p:grpSpPr>
        <p:sp>
          <p:nvSpPr>
            <p:cNvPr id="306" name="Oval 123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307" name="Line 124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308" name="Group 125"/>
          <p:cNvGrpSpPr>
            <a:grpSpLocks/>
          </p:cNvGrpSpPr>
          <p:nvPr/>
        </p:nvGrpSpPr>
        <p:grpSpPr bwMode="auto">
          <a:xfrm>
            <a:off x="2823824" y="3090568"/>
            <a:ext cx="152400" cy="152400"/>
            <a:chOff x="1728" y="2256"/>
            <a:chExt cx="192" cy="192"/>
          </a:xfrm>
        </p:grpSpPr>
        <p:grpSp>
          <p:nvGrpSpPr>
            <p:cNvPr id="309" name="Group 126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311" name="Oval 127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312" name="Line 128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310" name="Line 129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313" name="Group 130"/>
          <p:cNvGrpSpPr>
            <a:grpSpLocks/>
          </p:cNvGrpSpPr>
          <p:nvPr/>
        </p:nvGrpSpPr>
        <p:grpSpPr bwMode="auto">
          <a:xfrm>
            <a:off x="3052424" y="3014368"/>
            <a:ext cx="304800" cy="304800"/>
            <a:chOff x="576" y="2160"/>
            <a:chExt cx="192" cy="192"/>
          </a:xfrm>
        </p:grpSpPr>
        <p:sp>
          <p:nvSpPr>
            <p:cNvPr id="314" name="Oval 131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315" name="Line 132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316" name="Group 133"/>
          <p:cNvGrpSpPr>
            <a:grpSpLocks/>
          </p:cNvGrpSpPr>
          <p:nvPr/>
        </p:nvGrpSpPr>
        <p:grpSpPr bwMode="auto">
          <a:xfrm>
            <a:off x="3433424" y="3090568"/>
            <a:ext cx="152400" cy="152400"/>
            <a:chOff x="1728" y="2256"/>
            <a:chExt cx="192" cy="192"/>
          </a:xfrm>
        </p:grpSpPr>
        <p:grpSp>
          <p:nvGrpSpPr>
            <p:cNvPr id="317" name="Group 134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319" name="Oval 135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320" name="Line 136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318" name="Line 137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321" name="Group 146"/>
          <p:cNvGrpSpPr>
            <a:grpSpLocks/>
          </p:cNvGrpSpPr>
          <p:nvPr/>
        </p:nvGrpSpPr>
        <p:grpSpPr bwMode="auto">
          <a:xfrm>
            <a:off x="2519024" y="3471568"/>
            <a:ext cx="152400" cy="152400"/>
            <a:chOff x="1728" y="2256"/>
            <a:chExt cx="192" cy="192"/>
          </a:xfrm>
        </p:grpSpPr>
        <p:grpSp>
          <p:nvGrpSpPr>
            <p:cNvPr id="322" name="Group 147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324" name="Oval 148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325" name="Line 149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323" name="Line 150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326" name="Group 151"/>
          <p:cNvGrpSpPr>
            <a:grpSpLocks/>
          </p:cNvGrpSpPr>
          <p:nvPr/>
        </p:nvGrpSpPr>
        <p:grpSpPr bwMode="auto">
          <a:xfrm>
            <a:off x="2747624" y="3395368"/>
            <a:ext cx="304800" cy="304800"/>
            <a:chOff x="576" y="2160"/>
            <a:chExt cx="192" cy="192"/>
          </a:xfrm>
        </p:grpSpPr>
        <p:sp>
          <p:nvSpPr>
            <p:cNvPr id="327" name="Oval 152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328" name="Line 153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329" name="Group 154"/>
          <p:cNvGrpSpPr>
            <a:grpSpLocks/>
          </p:cNvGrpSpPr>
          <p:nvPr/>
        </p:nvGrpSpPr>
        <p:grpSpPr bwMode="auto">
          <a:xfrm>
            <a:off x="3128624" y="3471568"/>
            <a:ext cx="152400" cy="152400"/>
            <a:chOff x="1728" y="2256"/>
            <a:chExt cx="192" cy="192"/>
          </a:xfrm>
        </p:grpSpPr>
        <p:grpSp>
          <p:nvGrpSpPr>
            <p:cNvPr id="330" name="Group 155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332" name="Oval 156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333" name="Line 157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331" name="Line 158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337" name="Group 170"/>
          <p:cNvGrpSpPr>
            <a:grpSpLocks/>
          </p:cNvGrpSpPr>
          <p:nvPr/>
        </p:nvGrpSpPr>
        <p:grpSpPr bwMode="auto">
          <a:xfrm>
            <a:off x="2442824" y="3776368"/>
            <a:ext cx="304800" cy="304800"/>
            <a:chOff x="576" y="2160"/>
            <a:chExt cx="192" cy="192"/>
          </a:xfrm>
        </p:grpSpPr>
        <p:sp>
          <p:nvSpPr>
            <p:cNvPr id="338" name="Oval 171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339" name="Line 172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340" name="Group 173"/>
          <p:cNvGrpSpPr>
            <a:grpSpLocks/>
          </p:cNvGrpSpPr>
          <p:nvPr/>
        </p:nvGrpSpPr>
        <p:grpSpPr bwMode="auto">
          <a:xfrm>
            <a:off x="2823824" y="3852568"/>
            <a:ext cx="152400" cy="152400"/>
            <a:chOff x="1728" y="2256"/>
            <a:chExt cx="192" cy="192"/>
          </a:xfrm>
        </p:grpSpPr>
        <p:grpSp>
          <p:nvGrpSpPr>
            <p:cNvPr id="341" name="Group 174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343" name="Oval 175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344" name="Line 176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342" name="Line 177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345" name="Group 178"/>
          <p:cNvGrpSpPr>
            <a:grpSpLocks/>
          </p:cNvGrpSpPr>
          <p:nvPr/>
        </p:nvGrpSpPr>
        <p:grpSpPr bwMode="auto">
          <a:xfrm>
            <a:off x="3052424" y="3776368"/>
            <a:ext cx="304800" cy="304800"/>
            <a:chOff x="576" y="2160"/>
            <a:chExt cx="192" cy="192"/>
          </a:xfrm>
        </p:grpSpPr>
        <p:sp>
          <p:nvSpPr>
            <p:cNvPr id="346" name="Oval 179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347" name="Line 180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348" name="Group 181"/>
          <p:cNvGrpSpPr>
            <a:grpSpLocks/>
          </p:cNvGrpSpPr>
          <p:nvPr/>
        </p:nvGrpSpPr>
        <p:grpSpPr bwMode="auto">
          <a:xfrm>
            <a:off x="3433424" y="3852568"/>
            <a:ext cx="152400" cy="152400"/>
            <a:chOff x="1728" y="2256"/>
            <a:chExt cx="192" cy="192"/>
          </a:xfrm>
        </p:grpSpPr>
        <p:grpSp>
          <p:nvGrpSpPr>
            <p:cNvPr id="349" name="Group 182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351" name="Oval 183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352" name="Line 184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350" name="Line 185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353" name="Group 194"/>
          <p:cNvGrpSpPr>
            <a:grpSpLocks/>
          </p:cNvGrpSpPr>
          <p:nvPr/>
        </p:nvGrpSpPr>
        <p:grpSpPr bwMode="auto">
          <a:xfrm>
            <a:off x="2519024" y="4233568"/>
            <a:ext cx="152400" cy="152400"/>
            <a:chOff x="1728" y="2256"/>
            <a:chExt cx="192" cy="192"/>
          </a:xfrm>
        </p:grpSpPr>
        <p:grpSp>
          <p:nvGrpSpPr>
            <p:cNvPr id="354" name="Group 195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356" name="Oval 196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357" name="Line 197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355" name="Line 198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358" name="Group 199"/>
          <p:cNvGrpSpPr>
            <a:grpSpLocks/>
          </p:cNvGrpSpPr>
          <p:nvPr/>
        </p:nvGrpSpPr>
        <p:grpSpPr bwMode="auto">
          <a:xfrm>
            <a:off x="2747624" y="4157368"/>
            <a:ext cx="304800" cy="304800"/>
            <a:chOff x="576" y="2160"/>
            <a:chExt cx="192" cy="192"/>
          </a:xfrm>
        </p:grpSpPr>
        <p:sp>
          <p:nvSpPr>
            <p:cNvPr id="359" name="Oval 200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360" name="Line 201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361" name="Group 202"/>
          <p:cNvGrpSpPr>
            <a:grpSpLocks/>
          </p:cNvGrpSpPr>
          <p:nvPr/>
        </p:nvGrpSpPr>
        <p:grpSpPr bwMode="auto">
          <a:xfrm>
            <a:off x="3128624" y="4233568"/>
            <a:ext cx="152400" cy="152400"/>
            <a:chOff x="1728" y="2256"/>
            <a:chExt cx="192" cy="192"/>
          </a:xfrm>
        </p:grpSpPr>
        <p:grpSp>
          <p:nvGrpSpPr>
            <p:cNvPr id="362" name="Group 203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364" name="Oval 204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365" name="Line 205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363" name="Line 206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369" name="Group 49"/>
          <p:cNvGrpSpPr>
            <a:grpSpLocks/>
          </p:cNvGrpSpPr>
          <p:nvPr/>
        </p:nvGrpSpPr>
        <p:grpSpPr bwMode="auto">
          <a:xfrm>
            <a:off x="5310992" y="3100024"/>
            <a:ext cx="152400" cy="152400"/>
            <a:chOff x="576" y="2160"/>
            <a:chExt cx="192" cy="192"/>
          </a:xfrm>
        </p:grpSpPr>
        <p:sp>
          <p:nvSpPr>
            <p:cNvPr id="370" name="Oval 50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371" name="Line 51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372" name="Group 58"/>
          <p:cNvGrpSpPr>
            <a:grpSpLocks/>
          </p:cNvGrpSpPr>
          <p:nvPr/>
        </p:nvGrpSpPr>
        <p:grpSpPr bwMode="auto">
          <a:xfrm>
            <a:off x="5310992" y="3481024"/>
            <a:ext cx="152400" cy="152400"/>
            <a:chOff x="576" y="2160"/>
            <a:chExt cx="192" cy="192"/>
          </a:xfrm>
        </p:grpSpPr>
        <p:sp>
          <p:nvSpPr>
            <p:cNvPr id="373" name="Oval 59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374" name="Line 60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375" name="Group 97"/>
          <p:cNvGrpSpPr>
            <a:grpSpLocks/>
          </p:cNvGrpSpPr>
          <p:nvPr/>
        </p:nvGrpSpPr>
        <p:grpSpPr bwMode="auto">
          <a:xfrm>
            <a:off x="5310992" y="3862024"/>
            <a:ext cx="152400" cy="152400"/>
            <a:chOff x="576" y="2160"/>
            <a:chExt cx="192" cy="192"/>
          </a:xfrm>
        </p:grpSpPr>
        <p:sp>
          <p:nvSpPr>
            <p:cNvPr id="376" name="Oval 98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377" name="Line 99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378" name="Group 106"/>
          <p:cNvGrpSpPr>
            <a:grpSpLocks/>
          </p:cNvGrpSpPr>
          <p:nvPr/>
        </p:nvGrpSpPr>
        <p:grpSpPr bwMode="auto">
          <a:xfrm>
            <a:off x="5310992" y="4243024"/>
            <a:ext cx="152400" cy="152400"/>
            <a:chOff x="576" y="2160"/>
            <a:chExt cx="192" cy="192"/>
          </a:xfrm>
        </p:grpSpPr>
        <p:sp>
          <p:nvSpPr>
            <p:cNvPr id="379" name="Oval 107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380" name="Line 108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381" name="Group 117"/>
          <p:cNvGrpSpPr>
            <a:grpSpLocks/>
          </p:cNvGrpSpPr>
          <p:nvPr/>
        </p:nvGrpSpPr>
        <p:grpSpPr bwMode="auto">
          <a:xfrm>
            <a:off x="6389072" y="3100024"/>
            <a:ext cx="152400" cy="152400"/>
            <a:chOff x="1728" y="2256"/>
            <a:chExt cx="192" cy="192"/>
          </a:xfrm>
        </p:grpSpPr>
        <p:grpSp>
          <p:nvGrpSpPr>
            <p:cNvPr id="382" name="Group 118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384" name="Oval 119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385" name="Line 120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383" name="Line 121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386" name="Group 138"/>
          <p:cNvGrpSpPr>
            <a:grpSpLocks/>
          </p:cNvGrpSpPr>
          <p:nvPr/>
        </p:nvGrpSpPr>
        <p:grpSpPr bwMode="auto">
          <a:xfrm>
            <a:off x="6389072" y="3481024"/>
            <a:ext cx="152400" cy="152400"/>
            <a:chOff x="1728" y="2256"/>
            <a:chExt cx="192" cy="192"/>
          </a:xfrm>
        </p:grpSpPr>
        <p:grpSp>
          <p:nvGrpSpPr>
            <p:cNvPr id="387" name="Group 139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389" name="Oval 140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390" name="Line 141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388" name="Line 142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391" name="Group 165"/>
          <p:cNvGrpSpPr>
            <a:grpSpLocks/>
          </p:cNvGrpSpPr>
          <p:nvPr/>
        </p:nvGrpSpPr>
        <p:grpSpPr bwMode="auto">
          <a:xfrm>
            <a:off x="6389072" y="3862024"/>
            <a:ext cx="152400" cy="152400"/>
            <a:chOff x="1728" y="2256"/>
            <a:chExt cx="192" cy="192"/>
          </a:xfrm>
        </p:grpSpPr>
        <p:grpSp>
          <p:nvGrpSpPr>
            <p:cNvPr id="392" name="Group 166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394" name="Oval 167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395" name="Line 168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393" name="Line 169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396" name="Group 186"/>
          <p:cNvGrpSpPr>
            <a:grpSpLocks/>
          </p:cNvGrpSpPr>
          <p:nvPr/>
        </p:nvGrpSpPr>
        <p:grpSpPr bwMode="auto">
          <a:xfrm>
            <a:off x="6389072" y="4243024"/>
            <a:ext cx="152400" cy="152400"/>
            <a:chOff x="1728" y="2256"/>
            <a:chExt cx="192" cy="192"/>
          </a:xfrm>
        </p:grpSpPr>
        <p:grpSp>
          <p:nvGrpSpPr>
            <p:cNvPr id="397" name="Group 187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399" name="Oval 188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400" name="Line 189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398" name="Line 190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cxnSp>
        <p:nvCxnSpPr>
          <p:cNvPr id="401" name="Straight Connector 400"/>
          <p:cNvCxnSpPr/>
          <p:nvPr/>
        </p:nvCxnSpPr>
        <p:spPr bwMode="auto">
          <a:xfrm>
            <a:off x="6609200" y="5877272"/>
            <a:ext cx="0" cy="577264"/>
          </a:xfrm>
          <a:prstGeom prst="line">
            <a:avLst/>
          </a:prstGeom>
          <a:solidFill>
            <a:schemeClr val="accent1">
              <a:alpha val="56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2" name="Straight Connector 401"/>
          <p:cNvCxnSpPr/>
          <p:nvPr/>
        </p:nvCxnSpPr>
        <p:spPr bwMode="auto">
          <a:xfrm>
            <a:off x="6519776" y="6034936"/>
            <a:ext cx="0" cy="252000"/>
          </a:xfrm>
          <a:prstGeom prst="line">
            <a:avLst/>
          </a:prstGeom>
          <a:solidFill>
            <a:schemeClr val="accent1">
              <a:alpha val="56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3" name="Straight Connector 402"/>
          <p:cNvCxnSpPr/>
          <p:nvPr/>
        </p:nvCxnSpPr>
        <p:spPr bwMode="auto">
          <a:xfrm rot="5400000" flipH="1">
            <a:off x="5566360" y="5239184"/>
            <a:ext cx="0" cy="1872000"/>
          </a:xfrm>
          <a:prstGeom prst="line">
            <a:avLst/>
          </a:prstGeom>
          <a:solidFill>
            <a:schemeClr val="accent1">
              <a:alpha val="5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4" name="Straight Connector 403"/>
          <p:cNvCxnSpPr/>
          <p:nvPr/>
        </p:nvCxnSpPr>
        <p:spPr bwMode="auto">
          <a:xfrm rot="5400000" flipH="1">
            <a:off x="7699320" y="5085304"/>
            <a:ext cx="0" cy="2160000"/>
          </a:xfrm>
          <a:prstGeom prst="line">
            <a:avLst/>
          </a:prstGeom>
          <a:solidFill>
            <a:schemeClr val="accent1">
              <a:alpha val="5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5" name="Rectangle 404"/>
          <p:cNvSpPr/>
          <p:nvPr/>
        </p:nvSpPr>
        <p:spPr>
          <a:xfrm>
            <a:off x="6148145" y="6354032"/>
            <a:ext cx="942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l-GR" sz="2400" kern="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V</a:t>
            </a:r>
            <a:r>
              <a:rPr lang="en-US" altLang="el-GR" sz="2400" kern="0" baseline="-250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CB</a:t>
            </a:r>
            <a:r>
              <a:rPr lang="en-US" altLang="el-GR" sz="2400" kern="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&gt;0</a:t>
            </a:r>
            <a:endParaRPr lang="el-GR" dirty="0"/>
          </a:p>
        </p:txBody>
      </p:sp>
      <p:cxnSp>
        <p:nvCxnSpPr>
          <p:cNvPr id="406" name="Straight Connector 405"/>
          <p:cNvCxnSpPr/>
          <p:nvPr/>
        </p:nvCxnSpPr>
        <p:spPr bwMode="auto">
          <a:xfrm flipH="1">
            <a:off x="8762112" y="3802688"/>
            <a:ext cx="0" cy="2359448"/>
          </a:xfrm>
          <a:prstGeom prst="line">
            <a:avLst/>
          </a:prstGeom>
          <a:solidFill>
            <a:schemeClr val="accent1">
              <a:alpha val="5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7" name="Rectangle 406"/>
          <p:cNvSpPr/>
          <p:nvPr/>
        </p:nvSpPr>
        <p:spPr>
          <a:xfrm>
            <a:off x="971600" y="828001"/>
            <a:ext cx="53158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l-GR" sz="3200" kern="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V</a:t>
            </a:r>
            <a:r>
              <a:rPr lang="en-US" altLang="el-GR" sz="3200" kern="0" baseline="-250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BE</a:t>
            </a:r>
            <a:r>
              <a:rPr lang="en-US" altLang="el-GR" sz="3200" kern="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&gt;0</a:t>
            </a:r>
            <a:r>
              <a:rPr lang="el-GR" altLang="el-GR" sz="3200" kern="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el-GR" sz="3200" kern="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, </a:t>
            </a:r>
            <a:r>
              <a:rPr lang="el-GR" altLang="el-GR" sz="3200" kern="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ορθά</a:t>
            </a:r>
            <a:r>
              <a:rPr lang="el-GR" altLang="el-GR" sz="3200" kern="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 πολωμένη </a:t>
            </a:r>
            <a:r>
              <a:rPr lang="en-US" altLang="el-GR" sz="3200" kern="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EBJ</a:t>
            </a:r>
            <a:endParaRPr lang="el-GR" sz="3200" dirty="0"/>
          </a:p>
        </p:txBody>
      </p:sp>
      <p:sp>
        <p:nvSpPr>
          <p:cNvPr id="408" name="Rectangle 407"/>
          <p:cNvSpPr/>
          <p:nvPr/>
        </p:nvSpPr>
        <p:spPr>
          <a:xfrm>
            <a:off x="971600" y="1548081"/>
            <a:ext cx="63498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l-GR" sz="3200" kern="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V</a:t>
            </a:r>
            <a:r>
              <a:rPr lang="en-US" altLang="el-GR" sz="3200" kern="0" baseline="-250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CB</a:t>
            </a:r>
            <a:r>
              <a:rPr lang="en-US" altLang="el-GR" sz="3200" kern="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&gt;0 , </a:t>
            </a:r>
            <a:r>
              <a:rPr lang="el-GR" altLang="el-GR" sz="3200" kern="0" dirty="0" smtClean="0">
                <a:solidFill>
                  <a:srgbClr val="3333FF"/>
                </a:solidFill>
                <a:latin typeface="Comic Sans MS" panose="030F0702030302020204" pitchFamily="66" charset="0"/>
              </a:rPr>
              <a:t>ανάστροφα</a:t>
            </a:r>
            <a:r>
              <a:rPr lang="el-GR" altLang="el-GR" sz="3200" kern="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 πολωμένη </a:t>
            </a:r>
            <a:r>
              <a:rPr lang="en-US" altLang="el-GR" sz="3200" kern="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CBJ</a:t>
            </a:r>
            <a:endParaRPr lang="el-GR" sz="3200" dirty="0"/>
          </a:p>
        </p:txBody>
      </p:sp>
    </p:spTree>
    <p:extLst>
      <p:ext uri="{BB962C8B-B14F-4D97-AF65-F5344CB8AC3E}">
        <p14:creationId xmlns:p14="http://schemas.microsoft.com/office/powerpoint/2010/main" val="2794512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/>
      <p:bldP spid="176" grpId="0"/>
      <p:bldP spid="177" grpId="0"/>
      <p:bldP spid="287" grpId="0"/>
      <p:bldP spid="28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703601"/>
            <a:ext cx="8686800" cy="4038600"/>
          </a:xfrm>
          <a:prstGeom prst="rect">
            <a:avLst/>
          </a:prstGeom>
        </p:spPr>
        <p:txBody>
          <a:bodyPr/>
          <a:lstStyle/>
          <a:p>
            <a:r>
              <a:rPr lang="el-GR" altLang="el-GR" sz="2800" dirty="0" smtClean="0">
                <a:latin typeface="Comic Sans MS" panose="030F0702030302020204" pitchFamily="66" charset="0"/>
              </a:rPr>
              <a:t>Είναι μάλλον η </a:t>
            </a:r>
            <a:r>
              <a:rPr lang="el-GR" altLang="el-GR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πιο «σημαντική»</a:t>
            </a:r>
            <a:r>
              <a:rPr lang="el-GR" altLang="el-GR" sz="2800" dirty="0" smtClean="0">
                <a:latin typeface="Comic Sans MS" panose="030F0702030302020204" pitchFamily="66" charset="0"/>
              </a:rPr>
              <a:t> περιοχή λειτουργίας</a:t>
            </a:r>
            <a:endParaRPr lang="en-US" altLang="el-GR" sz="28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r>
              <a:rPr lang="el-GR" altLang="el-GR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Δύο εξωτερικές πηγές τάσης</a:t>
            </a:r>
            <a:r>
              <a:rPr lang="en-US" altLang="el-GR" sz="2800" dirty="0" smtClean="0">
                <a:latin typeface="Comic Sans MS" panose="030F0702030302020204" pitchFamily="66" charset="0"/>
              </a:rPr>
              <a:t> </a:t>
            </a:r>
            <a:r>
              <a:rPr lang="el-GR" altLang="el-GR" sz="2800" dirty="0" smtClean="0">
                <a:latin typeface="Comic Sans MS" panose="030F0702030302020204" pitchFamily="66" charset="0"/>
              </a:rPr>
              <a:t>χρειάζονται για να επιτευχθεί</a:t>
            </a:r>
            <a:endParaRPr lang="en-US" altLang="el-GR" sz="28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1931268" name="Picture 6" descr="se06F0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74" y="2564904"/>
            <a:ext cx="7226002" cy="4073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49"/>
          <p:cNvSpPr txBox="1">
            <a:spLocks noChangeArrowheads="1"/>
          </p:cNvSpPr>
          <p:nvPr/>
        </p:nvSpPr>
        <p:spPr bwMode="auto">
          <a:xfrm>
            <a:off x="514350" y="46038"/>
            <a:ext cx="76581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l-GR" sz="3200" kern="1200" dirty="0" smtClean="0">
                <a:solidFill>
                  <a:srgbClr val="00801A"/>
                </a:solidFill>
                <a:latin typeface="Comic Sans MS" pitchFamily="66" charset="0"/>
                <a:ea typeface="+mn-ea"/>
                <a:cs typeface="Arial"/>
              </a:rPr>
              <a:t>Ενεργός περιοχή</a:t>
            </a:r>
            <a:endParaRPr lang="el-GR" sz="3200" kern="1200" dirty="0">
              <a:solidFill>
                <a:srgbClr val="00801A"/>
              </a:solidFill>
              <a:latin typeface="Comic Sans MS" pitchFamily="66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14478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9"/>
          <p:cNvSpPr txBox="1">
            <a:spLocks noChangeArrowheads="1"/>
          </p:cNvSpPr>
          <p:nvPr/>
        </p:nvSpPr>
        <p:spPr bwMode="auto">
          <a:xfrm>
            <a:off x="514350" y="46038"/>
            <a:ext cx="76581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l-GR" sz="3200" kern="1200" dirty="0">
                <a:solidFill>
                  <a:srgbClr val="00801A"/>
                </a:solidFill>
                <a:latin typeface="Comic Sans MS" pitchFamily="66" charset="0"/>
                <a:ea typeface="+mn-ea"/>
                <a:cs typeface="Arial"/>
              </a:rPr>
              <a:t>περιεχόμενο μαθήματος</a:t>
            </a:r>
          </a:p>
        </p:txBody>
      </p:sp>
      <p:sp>
        <p:nvSpPr>
          <p:cNvPr id="200721" name="Rectangle 17"/>
          <p:cNvSpPr>
            <a:spLocks noChangeAspect="1" noChangeArrowheads="1"/>
          </p:cNvSpPr>
          <p:nvPr/>
        </p:nvSpPr>
        <p:spPr bwMode="auto">
          <a:xfrm>
            <a:off x="900113" y="2347905"/>
            <a:ext cx="92075" cy="93663"/>
          </a:xfrm>
          <a:prstGeom prst="rect">
            <a:avLst/>
          </a:prstGeom>
          <a:solidFill>
            <a:srgbClr val="A50021">
              <a:alpha val="36000"/>
            </a:srgbClr>
          </a:solidFill>
          <a:ln w="9525" algn="ctr">
            <a:solidFill>
              <a:srgbClr val="336600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l-GR" kern="1200">
              <a:solidFill>
                <a:srgbClr val="000000"/>
              </a:solidFill>
              <a:latin typeface="Arial" charset="0"/>
              <a:ea typeface="+mn-ea"/>
              <a:cs typeface="Arial"/>
            </a:endParaRPr>
          </a:p>
        </p:txBody>
      </p:sp>
      <p:sp>
        <p:nvSpPr>
          <p:cNvPr id="200722" name="Rectangle 18"/>
          <p:cNvSpPr>
            <a:spLocks noChangeArrowheads="1"/>
          </p:cNvSpPr>
          <p:nvPr/>
        </p:nvSpPr>
        <p:spPr bwMode="auto">
          <a:xfrm>
            <a:off x="1184275" y="1000108"/>
            <a:ext cx="6700838" cy="517680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60000"/>
              </a:spcAft>
              <a:buClr>
                <a:srgbClr val="A50021"/>
              </a:buClr>
              <a:buFont typeface="Wingdings" pitchFamily="2" charset="2"/>
              <a:buNone/>
            </a:pPr>
            <a:r>
              <a:rPr lang="el-GR" sz="2800" kern="1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+mn-ea"/>
                <a:cs typeface="Arial"/>
              </a:rPr>
              <a:t>τη </a:t>
            </a:r>
            <a:r>
              <a:rPr lang="el-GR" sz="2800" kern="1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+mn-ea"/>
                <a:cs typeface="Arial"/>
              </a:rPr>
              <a:t>φυσική δομή</a:t>
            </a:r>
            <a:r>
              <a:rPr lang="el-GR" sz="2800" kern="1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+mn-ea"/>
                <a:cs typeface="Arial"/>
              </a:rPr>
              <a:t> ενός τρανζίστορ και πώς δουλεύει,</a:t>
            </a:r>
            <a:endParaRPr lang="en-US" sz="2800" kern="1200" dirty="0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  <a:ea typeface="+mn-ea"/>
              <a:cs typeface="Arial"/>
            </a:endParaRPr>
          </a:p>
          <a:p>
            <a:pPr algn="l" rtl="0" fontAlgn="base">
              <a:spcBef>
                <a:spcPct val="0"/>
              </a:spcBef>
              <a:spcAft>
                <a:spcPct val="60000"/>
              </a:spcAft>
              <a:buClr>
                <a:srgbClr val="A50021"/>
              </a:buClr>
              <a:buFont typeface="Wingdings" pitchFamily="2" charset="2"/>
              <a:buNone/>
            </a:pPr>
            <a:r>
              <a:rPr lang="el-GR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cs typeface="Arial"/>
              </a:rPr>
              <a:t>πώς η τάση μεταξύ δύο θυρών του τρανζίστορ </a:t>
            </a:r>
            <a:r>
              <a:rPr lang="el-GR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cs typeface="Arial"/>
              </a:rPr>
              <a:t>ελέγχει τη ροή ρεύματος στην τρίτη θύρα</a:t>
            </a:r>
            <a:r>
              <a:rPr lang="el-GR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cs typeface="Arial"/>
              </a:rPr>
              <a:t> και τις αντίστοιχες εξισώσεις ρεύματος-τάσης</a:t>
            </a:r>
            <a:endParaRPr lang="el-GR" sz="2800" kern="12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  <a:ea typeface="+mn-ea"/>
              <a:cs typeface="Arial"/>
            </a:endParaRPr>
          </a:p>
          <a:p>
            <a:pPr algn="l" rtl="0" fontAlgn="base">
              <a:spcBef>
                <a:spcPct val="0"/>
              </a:spcBef>
              <a:spcAft>
                <a:spcPct val="60000"/>
              </a:spcAft>
              <a:buClr>
                <a:srgbClr val="A50021"/>
              </a:buClr>
              <a:buFont typeface="Wingdings" pitchFamily="2" charset="2"/>
              <a:buNone/>
            </a:pPr>
            <a:r>
              <a:rPr lang="el-GR" sz="2800" kern="1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+mn-ea"/>
                <a:cs typeface="Arial"/>
              </a:rPr>
              <a:t>τη </a:t>
            </a:r>
            <a:r>
              <a:rPr lang="el-GR" sz="2800" kern="1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+mn-ea"/>
                <a:cs typeface="Arial"/>
              </a:rPr>
              <a:t>σχεδίαση και ανάλυση κυκλωμάτων </a:t>
            </a:r>
            <a:r>
              <a:rPr lang="el-GR" sz="2800" kern="1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+mn-ea"/>
                <a:cs typeface="Arial"/>
              </a:rPr>
              <a:t>με </a:t>
            </a:r>
            <a:r>
              <a:rPr lang="el-GR" sz="2800" kern="12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+mn-ea"/>
                <a:cs typeface="Arial"/>
              </a:rPr>
              <a:t>τρανζίστορς</a:t>
            </a:r>
            <a:r>
              <a:rPr lang="el-GR" sz="2800" kern="1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+mn-ea"/>
                <a:cs typeface="Arial"/>
              </a:rPr>
              <a:t>, αντιστάσεις και </a:t>
            </a:r>
            <a:r>
              <a:rPr lang="en-US" sz="2800" kern="1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+mn-ea"/>
                <a:cs typeface="Arial"/>
              </a:rPr>
              <a:t>dc </a:t>
            </a:r>
            <a:r>
              <a:rPr lang="el-GR" sz="2800" kern="1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+mn-ea"/>
                <a:cs typeface="Arial"/>
              </a:rPr>
              <a:t>πηγές, </a:t>
            </a:r>
            <a:endParaRPr lang="el-GR" sz="2800" kern="12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  <a:ea typeface="+mn-ea"/>
              <a:cs typeface="Arial"/>
            </a:endParaRPr>
          </a:p>
          <a:p>
            <a:pPr algn="l" rtl="0" fontAlgn="base">
              <a:spcBef>
                <a:spcPct val="0"/>
              </a:spcBef>
              <a:spcAft>
                <a:spcPct val="60000"/>
              </a:spcAft>
              <a:buClr>
                <a:srgbClr val="A50021"/>
              </a:buClr>
              <a:buFont typeface="Wingdings" pitchFamily="2" charset="2"/>
              <a:buNone/>
            </a:pPr>
            <a:r>
              <a:rPr lang="el-GR" sz="2800" kern="1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+mn-ea"/>
                <a:cs typeface="Arial"/>
              </a:rPr>
              <a:t>πώς χρησιμοποιείται το τρανζίστορ στην </a:t>
            </a:r>
            <a:r>
              <a:rPr lang="el-GR" sz="2800" kern="1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+mn-ea"/>
                <a:cs typeface="Arial"/>
              </a:rPr>
              <a:t>κατασκευή ενισχυτών</a:t>
            </a:r>
            <a:endParaRPr lang="el-GR" sz="2800" kern="12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  <a:ea typeface="+mn-ea"/>
              <a:cs typeface="Arial"/>
            </a:endParaRPr>
          </a:p>
        </p:txBody>
      </p:sp>
      <p:sp>
        <p:nvSpPr>
          <p:cNvPr id="200728" name="Rectangle 24"/>
          <p:cNvSpPr>
            <a:spLocks noChangeAspect="1" noChangeArrowheads="1"/>
          </p:cNvSpPr>
          <p:nvPr/>
        </p:nvSpPr>
        <p:spPr bwMode="auto">
          <a:xfrm>
            <a:off x="920750" y="4317372"/>
            <a:ext cx="92075" cy="93663"/>
          </a:xfrm>
          <a:prstGeom prst="rect">
            <a:avLst/>
          </a:prstGeom>
          <a:solidFill>
            <a:srgbClr val="A50021">
              <a:alpha val="36000"/>
            </a:srgbClr>
          </a:solidFill>
          <a:ln w="9525" algn="ctr">
            <a:solidFill>
              <a:srgbClr val="336600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l-GR" kern="1200">
              <a:solidFill>
                <a:srgbClr val="000000"/>
              </a:solidFill>
              <a:latin typeface="Arial" charset="0"/>
              <a:ea typeface="+mn-ea"/>
              <a:cs typeface="Arial"/>
            </a:endParaRPr>
          </a:p>
        </p:txBody>
      </p:sp>
      <p:sp>
        <p:nvSpPr>
          <p:cNvPr id="200729" name="Rectangle 25"/>
          <p:cNvSpPr>
            <a:spLocks noChangeAspect="1" noChangeArrowheads="1"/>
          </p:cNvSpPr>
          <p:nvPr/>
        </p:nvSpPr>
        <p:spPr bwMode="auto">
          <a:xfrm>
            <a:off x="925513" y="5419801"/>
            <a:ext cx="92075" cy="93663"/>
          </a:xfrm>
          <a:prstGeom prst="rect">
            <a:avLst/>
          </a:prstGeom>
          <a:solidFill>
            <a:srgbClr val="A50021">
              <a:alpha val="36000"/>
            </a:srgbClr>
          </a:solidFill>
          <a:ln w="9525" algn="ctr">
            <a:solidFill>
              <a:srgbClr val="336600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l-GR" kern="1200">
              <a:solidFill>
                <a:srgbClr val="000000"/>
              </a:solidFill>
              <a:latin typeface="Arial" charset="0"/>
              <a:ea typeface="+mn-ea"/>
              <a:cs typeface="Arial"/>
            </a:endParaRPr>
          </a:p>
        </p:txBody>
      </p:sp>
      <p:sp>
        <p:nvSpPr>
          <p:cNvPr id="9" name="Rectangle 17"/>
          <p:cNvSpPr>
            <a:spLocks noChangeAspect="1" noChangeArrowheads="1"/>
          </p:cNvSpPr>
          <p:nvPr/>
        </p:nvSpPr>
        <p:spPr bwMode="auto">
          <a:xfrm>
            <a:off x="928662" y="1239822"/>
            <a:ext cx="92075" cy="93663"/>
          </a:xfrm>
          <a:prstGeom prst="rect">
            <a:avLst/>
          </a:prstGeom>
          <a:solidFill>
            <a:srgbClr val="A50021">
              <a:alpha val="36000"/>
            </a:srgbClr>
          </a:solidFill>
          <a:ln w="9525" algn="ctr">
            <a:solidFill>
              <a:srgbClr val="336600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l-GR" kern="1200">
              <a:solidFill>
                <a:srgbClr val="000000"/>
              </a:solidFill>
              <a:latin typeface="Arial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643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808" y="90872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l-GR" altLang="el-GR" sz="2800" dirty="0" smtClean="0">
                <a:latin typeface="Comic Sans MS" panose="030F0702030302020204" pitchFamily="66" charset="0"/>
              </a:rPr>
              <a:t>Ορθή πόλωση στην επαφή </a:t>
            </a:r>
            <a:r>
              <a:rPr lang="el-GR" altLang="el-GR" sz="2800" dirty="0" err="1" smtClean="0">
                <a:latin typeface="Comic Sans MS" panose="030F0702030302020204" pitchFamily="66" charset="0"/>
              </a:rPr>
              <a:t>εκπομπού</a:t>
            </a:r>
            <a:r>
              <a:rPr lang="el-GR" altLang="el-GR" sz="2800" dirty="0" smtClean="0">
                <a:latin typeface="Comic Sans MS" panose="030F0702030302020204" pitchFamily="66" charset="0"/>
              </a:rPr>
              <a:t>-βάσης </a:t>
            </a:r>
            <a:r>
              <a:rPr lang="el-GR" altLang="el-GR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προκαλεί ροή ρεύματος</a:t>
            </a:r>
            <a:r>
              <a:rPr lang="en-US" altLang="el-GR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.</a:t>
            </a:r>
            <a:endParaRPr lang="en-US" altLang="el-GR" sz="28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r>
              <a:rPr lang="el-GR" altLang="el-GR" sz="2800" dirty="0" smtClean="0">
                <a:latin typeface="Comic Sans MS" panose="030F0702030302020204" pitchFamily="66" charset="0"/>
              </a:rPr>
              <a:t>Το ρεύμα αυτό έχει </a:t>
            </a:r>
            <a:r>
              <a:rPr lang="el-GR" altLang="el-GR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δύο συνιστώσες</a:t>
            </a:r>
            <a:r>
              <a:rPr lang="en-US" altLang="el-GR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:</a:t>
            </a:r>
            <a:endParaRPr lang="en-US" altLang="el-GR" sz="28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lvl="1"/>
            <a:r>
              <a:rPr lang="el-GR" altLang="el-GR" sz="2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Ηλεκτρόνια</a:t>
            </a:r>
            <a:r>
              <a:rPr lang="en-US" altLang="el-GR" sz="2400" dirty="0" smtClean="0">
                <a:latin typeface="Comic Sans MS" panose="030F0702030302020204" pitchFamily="66" charset="0"/>
              </a:rPr>
              <a:t> </a:t>
            </a:r>
            <a:r>
              <a:rPr lang="el-GR" altLang="el-GR" sz="2400" dirty="0" smtClean="0">
                <a:latin typeface="Comic Sans MS" panose="030F0702030302020204" pitchFamily="66" charset="0"/>
              </a:rPr>
              <a:t>που περνούν από τον </a:t>
            </a:r>
            <a:r>
              <a:rPr lang="el-GR" altLang="el-GR" sz="2400" dirty="0" err="1" smtClean="0">
                <a:latin typeface="Comic Sans MS" panose="030F0702030302020204" pitchFamily="66" charset="0"/>
              </a:rPr>
              <a:t>εκπομπό</a:t>
            </a:r>
            <a:r>
              <a:rPr lang="el-GR" altLang="el-GR" sz="2400" dirty="0" smtClean="0">
                <a:latin typeface="Comic Sans MS" panose="030F0702030302020204" pitchFamily="66" charset="0"/>
              </a:rPr>
              <a:t> στη βάση</a:t>
            </a:r>
            <a:endParaRPr lang="en-US" altLang="el-GR" sz="2400" dirty="0">
              <a:latin typeface="Comic Sans MS" panose="030F0702030302020204" pitchFamily="66" charset="0"/>
            </a:endParaRPr>
          </a:p>
          <a:p>
            <a:pPr lvl="1"/>
            <a:r>
              <a:rPr lang="el-GR" altLang="el-GR" sz="2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οπές</a:t>
            </a:r>
            <a:r>
              <a:rPr lang="en-US" altLang="el-GR" sz="2400" dirty="0" smtClean="0">
                <a:latin typeface="Comic Sans MS" panose="030F0702030302020204" pitchFamily="66" charset="0"/>
              </a:rPr>
              <a:t> </a:t>
            </a:r>
            <a:r>
              <a:rPr lang="el-GR" altLang="el-GR" sz="2400" dirty="0" smtClean="0">
                <a:latin typeface="Comic Sans MS" panose="030F0702030302020204" pitchFamily="66" charset="0"/>
              </a:rPr>
              <a:t>που περνούν από τη βάση στον </a:t>
            </a:r>
            <a:r>
              <a:rPr lang="el-GR" altLang="el-GR" sz="2400" dirty="0" err="1" smtClean="0">
                <a:latin typeface="Comic Sans MS" panose="030F0702030302020204" pitchFamily="66" charset="0"/>
              </a:rPr>
              <a:t>εκπομπό</a:t>
            </a:r>
            <a:r>
              <a:rPr lang="en-US" altLang="el-GR" sz="2400" dirty="0" smtClean="0">
                <a:latin typeface="Comic Sans MS" panose="030F0702030302020204" pitchFamily="66" charset="0"/>
              </a:rPr>
              <a:t>.</a:t>
            </a:r>
            <a:endParaRPr lang="en-US" altLang="el-GR" sz="2400" dirty="0">
              <a:latin typeface="Comic Sans MS" panose="030F0702030302020204" pitchFamily="66" charset="0"/>
            </a:endParaRPr>
          </a:p>
          <a:p>
            <a:endParaRPr lang="el-GR" altLang="el-GR" sz="2800" dirty="0" smtClean="0">
              <a:latin typeface="Comic Sans MS" panose="030F0702030302020204" pitchFamily="66" charset="0"/>
            </a:endParaRPr>
          </a:p>
          <a:p>
            <a:r>
              <a:rPr lang="el-GR" altLang="el-GR" sz="2800" dirty="0" smtClean="0">
                <a:latin typeface="Comic Sans MS" panose="030F0702030302020204" pitchFamily="66" charset="0"/>
              </a:rPr>
              <a:t>Θα δείξουμε ότι </a:t>
            </a:r>
            <a:r>
              <a:rPr lang="el-GR" altLang="el-GR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το πρώτο</a:t>
            </a:r>
            <a:r>
              <a:rPr lang="el-GR" altLang="el-GR" sz="2800" dirty="0" smtClean="0">
                <a:latin typeface="Comic Sans MS" panose="030F0702030302020204" pitchFamily="66" charset="0"/>
              </a:rPr>
              <a:t> είναι αυτό που </a:t>
            </a:r>
            <a:r>
              <a:rPr lang="el-GR" altLang="el-GR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επιθυμούμε να δημιουργείται</a:t>
            </a:r>
            <a:r>
              <a:rPr lang="en-US" altLang="el-GR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.</a:t>
            </a:r>
            <a:endParaRPr lang="en-US" altLang="el-GR" sz="28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lvl="1"/>
            <a:r>
              <a:rPr lang="el-GR" altLang="el-GR" sz="2400" dirty="0" smtClean="0">
                <a:latin typeface="Comic Sans MS" panose="030F0702030302020204" pitchFamily="66" charset="0"/>
              </a:rPr>
              <a:t>Επιτυγχάνεται με </a:t>
            </a:r>
            <a:r>
              <a:rPr lang="el-GR" altLang="el-GR" sz="2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ισχυρή νόθευση του </a:t>
            </a:r>
            <a:r>
              <a:rPr lang="el-GR" altLang="el-GR" sz="24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εκπομπού</a:t>
            </a:r>
            <a:r>
              <a:rPr lang="el-GR" altLang="el-GR" sz="2400" dirty="0" smtClean="0">
                <a:latin typeface="Comic Sans MS" panose="030F0702030302020204" pitchFamily="66" charset="0"/>
              </a:rPr>
              <a:t> και ασθενή νόθευση της βάσης</a:t>
            </a:r>
            <a:endParaRPr lang="en-US" altLang="el-GR" sz="2400" dirty="0">
              <a:latin typeface="Comic Sans MS" panose="030F0702030302020204" pitchFamily="66" charset="0"/>
            </a:endParaRPr>
          </a:p>
        </p:txBody>
      </p:sp>
      <p:sp>
        <p:nvSpPr>
          <p:cNvPr id="4" name="Text Box 49"/>
          <p:cNvSpPr txBox="1">
            <a:spLocks noChangeArrowheads="1"/>
          </p:cNvSpPr>
          <p:nvPr/>
        </p:nvSpPr>
        <p:spPr bwMode="auto">
          <a:xfrm>
            <a:off x="514350" y="46038"/>
            <a:ext cx="76581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l-GR" sz="3200" kern="1200" dirty="0" smtClean="0">
                <a:solidFill>
                  <a:srgbClr val="00801A"/>
                </a:solidFill>
                <a:latin typeface="Comic Sans MS" pitchFamily="66" charset="0"/>
                <a:ea typeface="+mn-ea"/>
                <a:cs typeface="Arial"/>
              </a:rPr>
              <a:t>Ροή ρεύματος στην ενεργό περιοχή</a:t>
            </a:r>
            <a:endParaRPr lang="el-GR" sz="3200" kern="1200" dirty="0">
              <a:solidFill>
                <a:srgbClr val="00801A"/>
              </a:solidFill>
              <a:latin typeface="Comic Sans MS" pitchFamily="66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59479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2008" y="980728"/>
            <a:ext cx="8460432" cy="4525963"/>
          </a:xfrm>
          <a:prstGeom prst="rect">
            <a:avLst/>
          </a:prstGeom>
        </p:spPr>
        <p:txBody>
          <a:bodyPr/>
          <a:lstStyle/>
          <a:p>
            <a:r>
              <a:rPr lang="el-GR" altLang="el-GR" sz="2800" b="1" dirty="0" smtClean="0">
                <a:solidFill>
                  <a:srgbClr val="3333FF"/>
                </a:solidFill>
                <a:latin typeface="Comic Sans MS" panose="030F0702030302020204" pitchFamily="66" charset="0"/>
              </a:rPr>
              <a:t>ρεύμα </a:t>
            </a:r>
            <a:r>
              <a:rPr lang="el-GR" altLang="el-GR" sz="2800" b="1" dirty="0" err="1" smtClean="0">
                <a:solidFill>
                  <a:srgbClr val="3333FF"/>
                </a:solidFill>
                <a:latin typeface="Comic Sans MS" panose="030F0702030302020204" pitchFamily="66" charset="0"/>
              </a:rPr>
              <a:t>εκπομπού</a:t>
            </a:r>
            <a:r>
              <a:rPr lang="el-GR" altLang="el-GR" sz="2800" b="1" dirty="0" smtClean="0">
                <a:solidFill>
                  <a:srgbClr val="3333FF"/>
                </a:solidFill>
                <a:latin typeface="Comic Sans MS" panose="030F0702030302020204" pitchFamily="66" charset="0"/>
              </a:rPr>
              <a:t> </a:t>
            </a:r>
            <a:r>
              <a:rPr lang="en-US" altLang="el-GR" sz="2800" dirty="0" smtClean="0">
                <a:latin typeface="Comic Sans MS" panose="030F0702030302020204" pitchFamily="66" charset="0"/>
              </a:rPr>
              <a:t>(</a:t>
            </a:r>
            <a:r>
              <a:rPr lang="en-US" altLang="el-GR" sz="2800" i="1" dirty="0" err="1">
                <a:latin typeface="Comic Sans MS" panose="030F0702030302020204" pitchFamily="66" charset="0"/>
              </a:rPr>
              <a:t>i</a:t>
            </a:r>
            <a:r>
              <a:rPr lang="en-US" altLang="el-GR" sz="2800" i="1" baseline="-25000" dirty="0" err="1">
                <a:latin typeface="Comic Sans MS" panose="030F0702030302020204" pitchFamily="66" charset="0"/>
              </a:rPr>
              <a:t>E</a:t>
            </a:r>
            <a:r>
              <a:rPr lang="en-US" altLang="el-GR" sz="2800" dirty="0">
                <a:latin typeface="Comic Sans MS" panose="030F0702030302020204" pitchFamily="66" charset="0"/>
              </a:rPr>
              <a:t>) – </a:t>
            </a:r>
            <a:r>
              <a:rPr lang="el-GR" altLang="el-GR" sz="2800" dirty="0" smtClean="0">
                <a:latin typeface="Comic Sans MS" panose="030F0702030302020204" pitchFamily="66" charset="0"/>
              </a:rPr>
              <a:t>ρέει κατά μήκος της</a:t>
            </a:r>
            <a:r>
              <a:rPr lang="en-US" altLang="el-GR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el-GR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EBJ </a:t>
            </a:r>
          </a:p>
          <a:p>
            <a:pPr lvl="1"/>
            <a:r>
              <a:rPr lang="el-GR" altLang="el-GR" sz="2400" dirty="0" smtClean="0">
                <a:latin typeface="Comic Sans MS" panose="030F0702030302020204" pitchFamily="66" charset="0"/>
              </a:rPr>
              <a:t>ρέει «προς» τη θύρα Ε</a:t>
            </a:r>
          </a:p>
          <a:p>
            <a:pPr lvl="1"/>
            <a:endParaRPr lang="en-US" altLang="el-GR" sz="2800" dirty="0">
              <a:latin typeface="Comic Sans MS" panose="030F0702030302020204" pitchFamily="66" charset="0"/>
            </a:endParaRPr>
          </a:p>
          <a:p>
            <a:r>
              <a:rPr lang="el-GR" altLang="el-GR" sz="2800" b="1" dirty="0" smtClean="0">
                <a:solidFill>
                  <a:srgbClr val="3333FF"/>
                </a:solidFill>
                <a:latin typeface="Comic Sans MS" panose="030F0702030302020204" pitchFamily="66" charset="0"/>
              </a:rPr>
              <a:t>Φορείς μειονότητας </a:t>
            </a:r>
            <a:r>
              <a:rPr lang="en-US" altLang="el-GR" sz="2800" dirty="0" smtClean="0">
                <a:latin typeface="Comic Sans MS" panose="030F0702030302020204" pitchFamily="66" charset="0"/>
              </a:rPr>
              <a:t>– </a:t>
            </a:r>
            <a:r>
              <a:rPr lang="el-GR" altLang="el-GR" sz="2800" dirty="0" smtClean="0">
                <a:latin typeface="Comic Sans MS" panose="030F0702030302020204" pitchFamily="66" charset="0"/>
              </a:rPr>
              <a:t>στην</a:t>
            </a:r>
            <a:r>
              <a:rPr lang="en-US" altLang="el-GR" sz="2800" dirty="0" smtClean="0">
                <a:latin typeface="Comic Sans MS" panose="030F0702030302020204" pitchFamily="66" charset="0"/>
              </a:rPr>
              <a:t> </a:t>
            </a:r>
            <a:r>
              <a:rPr lang="en-US" altLang="el-GR" sz="2800" i="1" dirty="0">
                <a:latin typeface="Comic Sans MS" panose="030F0702030302020204" pitchFamily="66" charset="0"/>
              </a:rPr>
              <a:t>p</a:t>
            </a:r>
            <a:r>
              <a:rPr lang="en-US" altLang="el-GR" sz="2800" dirty="0">
                <a:latin typeface="Comic Sans MS" panose="030F0702030302020204" pitchFamily="66" charset="0"/>
              </a:rPr>
              <a:t>-type </a:t>
            </a:r>
            <a:r>
              <a:rPr lang="el-GR" altLang="el-GR" sz="2800" dirty="0" smtClean="0">
                <a:latin typeface="Comic Sans MS" panose="030F0702030302020204" pitchFamily="66" charset="0"/>
              </a:rPr>
              <a:t>περιοχή</a:t>
            </a:r>
            <a:r>
              <a:rPr lang="en-US" altLang="el-GR" sz="2800" dirty="0" smtClean="0">
                <a:latin typeface="Comic Sans MS" panose="030F0702030302020204" pitchFamily="66" charset="0"/>
              </a:rPr>
              <a:t>.</a:t>
            </a:r>
            <a:endParaRPr lang="en-US" altLang="el-GR" sz="2800" dirty="0">
              <a:latin typeface="Comic Sans MS" panose="030F0702030302020204" pitchFamily="66" charset="0"/>
            </a:endParaRPr>
          </a:p>
          <a:p>
            <a:pPr lvl="1"/>
            <a:r>
              <a:rPr lang="el-GR" altLang="el-GR" sz="2400" dirty="0" smtClean="0">
                <a:latin typeface="Comic Sans MS" panose="030F0702030302020204" pitchFamily="66" charset="0"/>
              </a:rPr>
              <a:t>Τα ηλεκτρόνια αυτά θα </a:t>
            </a:r>
            <a:r>
              <a:rPr lang="el-GR" altLang="el-GR" sz="2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εγχυθούν από τον </a:t>
            </a:r>
            <a:r>
              <a:rPr lang="el-GR" altLang="el-GR" sz="24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εκπομπό</a:t>
            </a:r>
            <a:r>
              <a:rPr lang="el-GR" altLang="el-GR" sz="2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στη βάση</a:t>
            </a:r>
            <a:r>
              <a:rPr lang="en-US" altLang="el-GR" sz="2400" dirty="0" smtClean="0">
                <a:latin typeface="Comic Sans MS" panose="030F0702030302020204" pitchFamily="66" charset="0"/>
              </a:rPr>
              <a:t>.</a:t>
            </a:r>
            <a:endParaRPr lang="en-US" altLang="el-GR" sz="2400" dirty="0">
              <a:latin typeface="Comic Sans MS" panose="030F0702030302020204" pitchFamily="66" charset="0"/>
            </a:endParaRPr>
          </a:p>
          <a:p>
            <a:pPr lvl="1"/>
            <a:r>
              <a:rPr lang="el-GR" altLang="el-GR" sz="2400" dirty="0" smtClean="0">
                <a:latin typeface="Comic Sans MS" panose="030F0702030302020204" pitchFamily="66" charset="0"/>
              </a:rPr>
              <a:t>Αντίθετη κατεύθυνση</a:t>
            </a:r>
            <a:r>
              <a:rPr lang="en-US" altLang="el-GR" sz="2400" dirty="0" smtClean="0">
                <a:latin typeface="Comic Sans MS" panose="030F0702030302020204" pitchFamily="66" charset="0"/>
              </a:rPr>
              <a:t>.</a:t>
            </a:r>
            <a:endParaRPr lang="el-GR" altLang="el-GR" sz="2400" dirty="0" smtClean="0">
              <a:latin typeface="Comic Sans MS" panose="030F0702030302020204" pitchFamily="66" charset="0"/>
            </a:endParaRPr>
          </a:p>
          <a:p>
            <a:pPr lvl="1"/>
            <a:endParaRPr lang="en-US" altLang="el-GR" sz="2800" dirty="0">
              <a:latin typeface="Comic Sans MS" panose="030F0702030302020204" pitchFamily="66" charset="0"/>
            </a:endParaRPr>
          </a:p>
          <a:p>
            <a:r>
              <a:rPr lang="el-GR" altLang="el-GR" sz="2800" dirty="0" smtClean="0">
                <a:latin typeface="Comic Sans MS" panose="030F0702030302020204" pitchFamily="66" charset="0"/>
              </a:rPr>
              <a:t>Επειδή η βάση είναι λεπτή σε πάχος</a:t>
            </a:r>
            <a:r>
              <a:rPr lang="en-US" altLang="el-GR" sz="2800" dirty="0" smtClean="0">
                <a:latin typeface="Comic Sans MS" panose="030F0702030302020204" pitchFamily="66" charset="0"/>
              </a:rPr>
              <a:t>,</a:t>
            </a:r>
            <a:r>
              <a:rPr lang="el-GR" altLang="el-GR" sz="2800" dirty="0" smtClean="0">
                <a:latin typeface="Comic Sans MS" panose="030F0702030302020204" pitchFamily="66" charset="0"/>
              </a:rPr>
              <a:t> η συγκέντρωση των επιπλέον φορέων μειονότητας </a:t>
            </a:r>
            <a:r>
              <a:rPr lang="el-GR" altLang="el-GR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θα έχει σταθερή μείωση</a:t>
            </a:r>
            <a:r>
              <a:rPr lang="en-US" altLang="el-GR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.</a:t>
            </a:r>
            <a:endParaRPr lang="en-US" altLang="el-GR" sz="28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Text Box 49"/>
          <p:cNvSpPr txBox="1">
            <a:spLocks noChangeArrowheads="1"/>
          </p:cNvSpPr>
          <p:nvPr/>
        </p:nvSpPr>
        <p:spPr bwMode="auto">
          <a:xfrm>
            <a:off x="514350" y="46038"/>
            <a:ext cx="76581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l-GR" sz="3200" kern="1200" dirty="0" smtClean="0">
                <a:solidFill>
                  <a:srgbClr val="00801A"/>
                </a:solidFill>
                <a:latin typeface="Comic Sans MS" pitchFamily="66" charset="0"/>
                <a:ea typeface="+mn-ea"/>
                <a:cs typeface="Arial"/>
              </a:rPr>
              <a:t>Ροή ρεύματος στην ενεργό περιοχή</a:t>
            </a:r>
            <a:endParaRPr lang="el-GR" sz="3200" kern="1200" dirty="0">
              <a:solidFill>
                <a:srgbClr val="00801A"/>
              </a:solidFill>
              <a:latin typeface="Comic Sans MS" pitchFamily="66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50482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35368" name="Object 8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363014805"/>
              </p:ext>
            </p:extLst>
          </p:nvPr>
        </p:nvGraphicFramePr>
        <p:xfrm>
          <a:off x="0" y="920576"/>
          <a:ext cx="5667375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22" name="Equation" r:id="rId3" imgW="2831760" imgH="622080" progId="Equation.DSMT4">
                  <p:embed/>
                </p:oleObj>
              </mc:Choice>
              <mc:Fallback>
                <p:oleObj name="Equation" r:id="rId3" imgW="2831760" imgH="622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920576"/>
                        <a:ext cx="5667375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35364" name="Picture 6" descr="se06F0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2639839"/>
            <a:ext cx="7358062" cy="417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35367" name="Line 7"/>
          <p:cNvSpPr>
            <a:spLocks noChangeShapeType="1"/>
          </p:cNvSpPr>
          <p:nvPr/>
        </p:nvSpPr>
        <p:spPr bwMode="auto">
          <a:xfrm flipH="1">
            <a:off x="4419600" y="1403176"/>
            <a:ext cx="2971800" cy="3200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l-GR"/>
          </a:p>
        </p:txBody>
      </p:sp>
      <p:sp>
        <p:nvSpPr>
          <p:cNvPr id="1935366" name="Text Box 6"/>
          <p:cNvSpPr txBox="1">
            <a:spLocks noChangeArrowheads="1"/>
          </p:cNvSpPr>
          <p:nvPr/>
        </p:nvSpPr>
        <p:spPr bwMode="auto">
          <a:xfrm>
            <a:off x="5364088" y="1136938"/>
            <a:ext cx="3024336" cy="707886"/>
          </a:xfrm>
          <a:prstGeom prst="rect">
            <a:avLst/>
          </a:prstGeom>
          <a:solidFill>
            <a:srgbClr val="FFFF99"/>
          </a:solidFill>
          <a:ln w="381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 altLang="el-GR" sz="2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Η ευθεία γραμμή δείχνει σταθερή μείωση</a:t>
            </a:r>
            <a:endParaRPr lang="en-US" altLang="el-GR" sz="20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935370" name="Line 10"/>
          <p:cNvSpPr>
            <a:spLocks noChangeShapeType="1"/>
          </p:cNvSpPr>
          <p:nvPr/>
        </p:nvSpPr>
        <p:spPr bwMode="auto">
          <a:xfrm flipH="1">
            <a:off x="2971800" y="2165176"/>
            <a:ext cx="0" cy="2590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l-GR"/>
          </a:p>
        </p:txBody>
      </p:sp>
      <p:sp>
        <p:nvSpPr>
          <p:cNvPr id="9" name="Text Box 49"/>
          <p:cNvSpPr txBox="1">
            <a:spLocks noChangeArrowheads="1"/>
          </p:cNvSpPr>
          <p:nvPr/>
        </p:nvSpPr>
        <p:spPr bwMode="auto">
          <a:xfrm>
            <a:off x="514350" y="46038"/>
            <a:ext cx="76581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l-GR" sz="3200" kern="1200" dirty="0" smtClean="0">
                <a:solidFill>
                  <a:srgbClr val="00801A"/>
                </a:solidFill>
                <a:latin typeface="Comic Sans MS" pitchFamily="66" charset="0"/>
                <a:ea typeface="+mn-ea"/>
                <a:cs typeface="Arial"/>
              </a:rPr>
              <a:t>Φορείς στη λειτουργία ενεργού περιοχής</a:t>
            </a:r>
            <a:endParaRPr lang="el-GR" sz="3200" kern="1200" dirty="0">
              <a:solidFill>
                <a:srgbClr val="00801A"/>
              </a:solidFill>
              <a:latin typeface="Comic Sans MS" pitchFamily="66" charset="0"/>
              <a:ea typeface="+mn-ea"/>
              <a:cs typeface="Arial"/>
            </a:endParaRPr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 flipH="1">
            <a:off x="5905500" y="4755976"/>
            <a:ext cx="1690836" cy="93732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l-GR"/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6372200" y="4249633"/>
            <a:ext cx="3024336" cy="830997"/>
          </a:xfrm>
          <a:prstGeom prst="rect">
            <a:avLst/>
          </a:prstGeom>
          <a:solidFill>
            <a:srgbClr val="FFFF99"/>
          </a:solidFill>
          <a:ln w="381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l-GR" sz="16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n</a:t>
            </a:r>
            <a:r>
              <a:rPr lang="en-US" altLang="el-GR" sz="1600" baseline="-250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p</a:t>
            </a:r>
            <a:r>
              <a:rPr lang="en-US" altLang="el-GR" sz="16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=0 </a:t>
            </a:r>
            <a:r>
              <a:rPr lang="el-GR" altLang="el-GR" sz="16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στην επαφή </a:t>
            </a:r>
            <a:r>
              <a:rPr lang="en-US" altLang="el-GR" sz="16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CB, </a:t>
            </a:r>
            <a:r>
              <a:rPr lang="el-GR" altLang="el-GR" sz="16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επειδή η θετική τάση </a:t>
            </a:r>
            <a:r>
              <a:rPr lang="en-US" altLang="el-GR" sz="16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V</a:t>
            </a:r>
            <a:r>
              <a:rPr lang="en-US" altLang="el-GR" sz="1600" baseline="-25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CB</a:t>
            </a:r>
            <a:r>
              <a:rPr lang="en-US" altLang="el-GR" sz="16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l-GR" altLang="el-GR" sz="16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σαρώνει (μαζεύει) τα ηλεκτρόνια</a:t>
            </a:r>
            <a:endParaRPr lang="en-US" altLang="el-GR" sz="16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8731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1507" name="Picture 6" descr="se06F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639839"/>
            <a:ext cx="7358062" cy="417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1513" name="Line 9"/>
          <p:cNvSpPr>
            <a:spLocks noChangeShapeType="1"/>
          </p:cNvSpPr>
          <p:nvPr/>
        </p:nvSpPr>
        <p:spPr bwMode="auto">
          <a:xfrm>
            <a:off x="3313038" y="4070176"/>
            <a:ext cx="2514600" cy="16764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l-GR"/>
          </a:p>
        </p:txBody>
      </p:sp>
      <p:sp>
        <p:nvSpPr>
          <p:cNvPr id="1941514" name="Line 10"/>
          <p:cNvSpPr>
            <a:spLocks noChangeShapeType="1"/>
          </p:cNvSpPr>
          <p:nvPr/>
        </p:nvSpPr>
        <p:spPr bwMode="auto">
          <a:xfrm>
            <a:off x="3313038" y="4070176"/>
            <a:ext cx="2514600" cy="167640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l-GR"/>
          </a:p>
        </p:txBody>
      </p:sp>
      <p:sp>
        <p:nvSpPr>
          <p:cNvPr id="1941509" name="Line 5"/>
          <p:cNvSpPr>
            <a:spLocks noChangeShapeType="1"/>
          </p:cNvSpPr>
          <p:nvPr/>
        </p:nvSpPr>
        <p:spPr bwMode="auto">
          <a:xfrm flipH="1">
            <a:off x="4456038" y="1403176"/>
            <a:ext cx="2895600" cy="3581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l-GR"/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4211960" y="1136938"/>
            <a:ext cx="4464496" cy="707886"/>
          </a:xfrm>
          <a:prstGeom prst="rect">
            <a:avLst/>
          </a:prstGeom>
          <a:solidFill>
            <a:srgbClr val="FFFF99"/>
          </a:solidFill>
          <a:ln w="381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 altLang="el-GR" sz="2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Επανασύνδεση φορέων αναγκάζει τη γραμμή μείωσης να «καμπυλώσει»</a:t>
            </a:r>
            <a:endParaRPr lang="en-US" altLang="el-GR" sz="20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4716016" y="2145050"/>
            <a:ext cx="4464496" cy="584775"/>
          </a:xfrm>
          <a:prstGeom prst="rect">
            <a:avLst/>
          </a:prstGeom>
          <a:solidFill>
            <a:srgbClr val="FFFF99"/>
          </a:solidFill>
          <a:ln w="381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 altLang="el-GR" sz="16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όμως είναι ασθενής η επανασύνδεση φορέων λόγω του μικρού πάχους της βάσης</a:t>
            </a:r>
            <a:endParaRPr lang="en-US" altLang="el-GR" sz="16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3" name="Text Box 49"/>
          <p:cNvSpPr txBox="1">
            <a:spLocks noChangeArrowheads="1"/>
          </p:cNvSpPr>
          <p:nvPr/>
        </p:nvSpPr>
        <p:spPr bwMode="auto">
          <a:xfrm>
            <a:off x="514350" y="46038"/>
            <a:ext cx="76581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l-GR" sz="3200" kern="1200" dirty="0" smtClean="0">
                <a:solidFill>
                  <a:srgbClr val="00801A"/>
                </a:solidFill>
                <a:latin typeface="Comic Sans MS" pitchFamily="66" charset="0"/>
                <a:ea typeface="+mn-ea"/>
                <a:cs typeface="Arial"/>
              </a:rPr>
              <a:t>Φορείς στη λειτουργία ενεργού περιοχής</a:t>
            </a:r>
            <a:endParaRPr lang="el-GR" sz="3200" kern="1200" dirty="0">
              <a:solidFill>
                <a:srgbClr val="00801A"/>
              </a:solidFill>
              <a:latin typeface="Comic Sans MS" pitchFamily="66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76793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19415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4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4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1513" grpId="0" animBg="1"/>
      <p:bldP spid="1941513" grpId="1" animBg="1"/>
      <p:bldP spid="19415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253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23528" y="692696"/>
            <a:ext cx="7848922" cy="2664296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el-GR" altLang="el-GR" sz="2400" dirty="0" smtClean="0">
                <a:latin typeface="Comic Sans MS" panose="030F0702030302020204" pitchFamily="66" charset="0"/>
              </a:rPr>
              <a:t>Τα περισσότερα ηλεκτρόνια που διαχέονται θα φτάσουν στο όριο της περιοχής απογύμνωσης συλλέκτη-βάσης</a:t>
            </a:r>
            <a:r>
              <a:rPr lang="en-US" altLang="el-GR" sz="2400" dirty="0" smtClean="0">
                <a:latin typeface="Comic Sans MS" panose="030F0702030302020204" pitchFamily="66" charset="0"/>
              </a:rPr>
              <a:t>.</a:t>
            </a:r>
            <a:endParaRPr lang="en-US" altLang="el-GR" sz="2400" dirty="0">
              <a:latin typeface="Comic Sans MS" panose="030F0702030302020204" pitchFamily="66" charset="0"/>
            </a:endParaRPr>
          </a:p>
          <a:p>
            <a:r>
              <a:rPr lang="el-GR" altLang="el-GR" sz="2400" dirty="0" smtClean="0">
                <a:latin typeface="Comic Sans MS" panose="030F0702030302020204" pitchFamily="66" charset="0"/>
              </a:rPr>
              <a:t>Επειδή ο συλλέκτης έχει πιο θετικό δυναμικό από τη βάση, τα ηλεκτρόνια αυτά </a:t>
            </a:r>
            <a:r>
              <a:rPr lang="el-GR" altLang="el-GR" sz="2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θα «σαρωθούν» προς το εσωτερικό του συλλέκτη</a:t>
            </a:r>
            <a:r>
              <a:rPr lang="en-US" altLang="el-GR" sz="2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.</a:t>
            </a:r>
            <a:endParaRPr lang="en-US" altLang="el-GR" sz="2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1942532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780771120"/>
              </p:ext>
            </p:extLst>
          </p:nvPr>
        </p:nvGraphicFramePr>
        <p:xfrm>
          <a:off x="4211960" y="3101801"/>
          <a:ext cx="4168775" cy="371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017" name="Equation" r:id="rId3" imgW="1739880" imgH="1549080" progId="Equation.DSMT4">
                  <p:embed/>
                </p:oleObj>
              </mc:Choice>
              <mc:Fallback>
                <p:oleObj name="Equation" r:id="rId3" imgW="1739880" imgH="1549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3101801"/>
                        <a:ext cx="4168775" cy="371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49"/>
          <p:cNvSpPr txBox="1">
            <a:spLocks noChangeArrowheads="1"/>
          </p:cNvSpPr>
          <p:nvPr/>
        </p:nvSpPr>
        <p:spPr bwMode="auto">
          <a:xfrm>
            <a:off x="514350" y="46038"/>
            <a:ext cx="76581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l-GR" sz="3200" kern="1200" dirty="0" smtClean="0">
                <a:solidFill>
                  <a:srgbClr val="00801A"/>
                </a:solidFill>
                <a:latin typeface="Comic Sans MS" pitchFamily="66" charset="0"/>
                <a:ea typeface="+mn-ea"/>
                <a:cs typeface="Arial"/>
              </a:rPr>
              <a:t>Ρεύμα συλλέκτη</a:t>
            </a:r>
            <a:endParaRPr lang="el-GR" sz="3200" kern="1200" dirty="0">
              <a:solidFill>
                <a:srgbClr val="00801A"/>
              </a:solidFill>
              <a:latin typeface="Comic Sans MS" pitchFamily="66" charset="0"/>
              <a:ea typeface="+mn-ea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9512" y="3297641"/>
            <a:ext cx="3124404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l-GR" altLang="el-GR" sz="2400" b="1" kern="0" dirty="0">
                <a:solidFill>
                  <a:srgbClr val="3333FF"/>
                </a:solidFill>
                <a:latin typeface="Comic Sans MS" panose="030F0702030302020204" pitchFamily="66" charset="0"/>
              </a:rPr>
              <a:t>Ρεύμα συλλέκτη </a:t>
            </a:r>
            <a:r>
              <a:rPr lang="en-US" altLang="el-GR" sz="2400" kern="0" dirty="0">
                <a:solidFill>
                  <a:srgbClr val="3333FF"/>
                </a:solidFill>
                <a:latin typeface="Comic Sans MS" panose="030F0702030302020204" pitchFamily="66" charset="0"/>
              </a:rPr>
              <a:t>(</a:t>
            </a:r>
            <a:r>
              <a:rPr lang="en-US" altLang="el-GR" sz="2400" i="1" kern="0" dirty="0" err="1">
                <a:solidFill>
                  <a:srgbClr val="3333FF"/>
                </a:solidFill>
                <a:latin typeface="Comic Sans MS" panose="030F0702030302020204" pitchFamily="66" charset="0"/>
              </a:rPr>
              <a:t>i</a:t>
            </a:r>
            <a:r>
              <a:rPr lang="en-US" altLang="el-GR" sz="2400" i="1" kern="0" baseline="-25000" dirty="0" err="1">
                <a:solidFill>
                  <a:srgbClr val="3333FF"/>
                </a:solidFill>
                <a:latin typeface="Comic Sans MS" panose="030F0702030302020204" pitchFamily="66" charset="0"/>
              </a:rPr>
              <a:t>C</a:t>
            </a:r>
            <a:r>
              <a:rPr lang="en-US" altLang="el-GR" sz="2400" kern="0" dirty="0">
                <a:solidFill>
                  <a:srgbClr val="3333FF"/>
                </a:solidFill>
                <a:latin typeface="Comic Sans MS" panose="030F0702030302020204" pitchFamily="66" charset="0"/>
              </a:rPr>
              <a:t>)</a:t>
            </a:r>
            <a:r>
              <a:rPr lang="el-GR" altLang="el-GR" sz="2400" kern="0" dirty="0">
                <a:solidFill>
                  <a:srgbClr val="000000"/>
                </a:solidFill>
                <a:latin typeface="Comic Sans MS" panose="030F0702030302020204" pitchFamily="66" charset="0"/>
              </a:rPr>
              <a:t> περίπου ίσο με</a:t>
            </a:r>
            <a:r>
              <a:rPr lang="en-US" altLang="el-GR" sz="2400" kern="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el-GR" sz="2400" i="1" kern="0" dirty="0">
                <a:solidFill>
                  <a:srgbClr val="000000"/>
                </a:solidFill>
                <a:latin typeface="Comic Sans MS" panose="030F0702030302020204" pitchFamily="66" charset="0"/>
              </a:rPr>
              <a:t>I</a:t>
            </a:r>
            <a:r>
              <a:rPr lang="en-US" altLang="el-GR" sz="2400" i="1" kern="0" baseline="-25000" dirty="0">
                <a:solidFill>
                  <a:srgbClr val="000000"/>
                </a:solidFill>
                <a:latin typeface="Comic Sans MS" panose="030F0702030302020204" pitchFamily="66" charset="0"/>
              </a:rPr>
              <a:t>n</a:t>
            </a:r>
            <a:r>
              <a:rPr lang="en-US" altLang="el-GR" sz="2400" kern="0" dirty="0">
                <a:solidFill>
                  <a:srgbClr val="000000"/>
                </a:solidFill>
                <a:latin typeface="Comic Sans MS" panose="030F0702030302020204" pitchFamily="66" charset="0"/>
              </a:rPr>
              <a:t>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el-GR" sz="2400" i="1" kern="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</a:t>
            </a:r>
            <a:r>
              <a:rPr lang="en-US" altLang="el-GR" sz="2400" i="1" kern="0" baseline="-250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C</a:t>
            </a:r>
            <a:r>
              <a:rPr lang="en-US" altLang="el-GR" sz="2400" kern="0" dirty="0">
                <a:solidFill>
                  <a:srgbClr val="000000"/>
                </a:solidFill>
                <a:latin typeface="Comic Sans MS" panose="030F0702030302020204" pitchFamily="66" charset="0"/>
              </a:rPr>
              <a:t> = </a:t>
            </a:r>
            <a:r>
              <a:rPr lang="en-US" altLang="el-GR" sz="2400" i="1" kern="0" dirty="0">
                <a:solidFill>
                  <a:srgbClr val="000000"/>
                </a:solidFill>
                <a:latin typeface="Comic Sans MS" panose="030F0702030302020204" pitchFamily="66" charset="0"/>
              </a:rPr>
              <a:t>I</a:t>
            </a:r>
            <a:r>
              <a:rPr lang="en-US" altLang="el-GR" sz="2400" i="1" kern="0" baseline="-25000" dirty="0">
                <a:solidFill>
                  <a:srgbClr val="000000"/>
                </a:solidFill>
                <a:latin typeface="Comic Sans MS" panose="030F0702030302020204" pitchFamily="66" charset="0"/>
              </a:rPr>
              <a:t>n</a:t>
            </a:r>
            <a:endParaRPr lang="en-US" altLang="el-GR" sz="2400" i="1" kern="0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4211960" y="3068960"/>
            <a:ext cx="2664296" cy="648072"/>
          </a:xfrm>
          <a:prstGeom prst="ellipse">
            <a:avLst/>
          </a:prstGeom>
          <a:solidFill>
            <a:srgbClr val="FFC000">
              <a:alpha val="36078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0353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9"/>
          <p:cNvSpPr txBox="1">
            <a:spLocks noChangeArrowheads="1"/>
          </p:cNvSpPr>
          <p:nvPr/>
        </p:nvSpPr>
        <p:spPr bwMode="auto">
          <a:xfrm>
            <a:off x="514350" y="46038"/>
            <a:ext cx="76581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l-GR" sz="3200" kern="1200" dirty="0" smtClean="0">
                <a:solidFill>
                  <a:srgbClr val="00801A"/>
                </a:solidFill>
                <a:latin typeface="Comic Sans MS" pitchFamily="66" charset="0"/>
                <a:ea typeface="+mn-ea"/>
                <a:cs typeface="Arial"/>
              </a:rPr>
              <a:t>Ρεύμα συλλέκτη</a:t>
            </a:r>
            <a:endParaRPr lang="el-GR" sz="3200" kern="1200" dirty="0">
              <a:solidFill>
                <a:srgbClr val="00801A"/>
              </a:solidFill>
              <a:latin typeface="Comic Sans MS" pitchFamily="66" charset="0"/>
              <a:ea typeface="+mn-ea"/>
              <a:cs typeface="Arial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23528" y="692696"/>
            <a:ext cx="7848922" cy="2664296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l-GR" altLang="el-GR" sz="2400" kern="0" dirty="0" smtClean="0">
                <a:latin typeface="Comic Sans MS" panose="030F0702030302020204" pitchFamily="66" charset="0"/>
              </a:rPr>
              <a:t>Το ρεύμα </a:t>
            </a:r>
            <a:r>
              <a:rPr lang="en-US" altLang="el-GR" sz="2400" i="1" kern="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r>
              <a:rPr lang="en-US" altLang="el-GR" sz="2400" i="1" kern="0" baseline="-250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c</a:t>
            </a:r>
            <a:r>
              <a:rPr lang="en-US" altLang="el-GR" sz="2400" kern="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l-GR" altLang="el-GR" sz="2400" kern="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είναι ανεξάρτητο του </a:t>
            </a:r>
            <a:r>
              <a:rPr lang="en-US" altLang="el-GR" sz="2400" i="1" kern="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V</a:t>
            </a:r>
            <a:r>
              <a:rPr lang="en-US" altLang="el-GR" sz="2400" i="1" kern="0" baseline="-25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CB</a:t>
            </a:r>
            <a:r>
              <a:rPr lang="el-GR" altLang="el-GR" sz="2400" kern="0" dirty="0" smtClean="0">
                <a:latin typeface="Comic Sans MS" panose="030F0702030302020204" pitchFamily="66" charset="0"/>
              </a:rPr>
              <a:t> (όσο ο συλλέκτης είναι πιο θετικός από τη βάση)</a:t>
            </a:r>
            <a:r>
              <a:rPr lang="en-US" altLang="el-GR" sz="2400" kern="0" dirty="0" smtClean="0">
                <a:latin typeface="Comic Sans MS" panose="030F0702030302020204" pitchFamily="66" charset="0"/>
              </a:rPr>
              <a:t>.</a:t>
            </a:r>
          </a:p>
          <a:p>
            <a:r>
              <a:rPr lang="el-GR" altLang="el-GR" sz="2400" kern="0" dirty="0" smtClean="0">
                <a:latin typeface="Comic Sans MS" panose="030F0702030302020204" pitchFamily="66" charset="0"/>
              </a:rPr>
              <a:t>Το </a:t>
            </a:r>
            <a:r>
              <a:rPr lang="el-GR" altLang="el-GR" sz="2400" kern="0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ρεύμα κορεσμού (</a:t>
            </a:r>
            <a:r>
              <a:rPr lang="en-US" altLang="el-GR" sz="2400" kern="0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saturation current) </a:t>
            </a:r>
            <a:r>
              <a:rPr lang="el-GR" altLang="el-GR" sz="2400" i="1" kern="0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Ι</a:t>
            </a:r>
            <a:r>
              <a:rPr lang="en-US" altLang="el-GR" sz="2400" i="1" kern="0" baseline="-25000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S</a:t>
            </a:r>
            <a:r>
              <a:rPr lang="el-GR" altLang="el-GR" sz="2400" kern="0" dirty="0" smtClean="0">
                <a:latin typeface="Comic Sans MS" panose="030F0702030302020204" pitchFamily="66" charset="0"/>
              </a:rPr>
              <a:t> είναι αντιστρόφως ανάλογο προς το πάχος της βάσης </a:t>
            </a:r>
            <a:r>
              <a:rPr lang="en-US" altLang="el-GR" sz="2400" kern="0" dirty="0" smtClean="0">
                <a:latin typeface="Comic Sans MS" panose="030F0702030302020204" pitchFamily="66" charset="0"/>
              </a:rPr>
              <a:t>W</a:t>
            </a:r>
            <a:r>
              <a:rPr lang="el-GR" altLang="el-GR" sz="2400" kern="0" dirty="0" smtClean="0">
                <a:latin typeface="Comic Sans MS" panose="030F0702030302020204" pitchFamily="66" charset="0"/>
              </a:rPr>
              <a:t> και ευθέως ανάλογο προς την επιφάνεια της επαφής </a:t>
            </a:r>
            <a:r>
              <a:rPr lang="en-US" altLang="el-GR" sz="2400" kern="0" dirty="0" smtClean="0">
                <a:latin typeface="Comic Sans MS" panose="030F0702030302020204" pitchFamily="66" charset="0"/>
              </a:rPr>
              <a:t>EBJ</a:t>
            </a:r>
          </a:p>
          <a:p>
            <a:pPr lvl="1"/>
            <a:r>
              <a:rPr lang="el-GR" altLang="el-GR" sz="2000" kern="0" dirty="0" smtClean="0">
                <a:latin typeface="Comic Sans MS" panose="030F0702030302020204" pitchFamily="66" charset="0"/>
              </a:rPr>
              <a:t>Συνήθως έχει τιμή μεταξύ 10</a:t>
            </a:r>
            <a:r>
              <a:rPr lang="el-GR" altLang="el-GR" sz="2000" kern="0" baseline="30000" dirty="0" smtClean="0">
                <a:latin typeface="Comic Sans MS" panose="030F0702030302020204" pitchFamily="66" charset="0"/>
              </a:rPr>
              <a:t>-12</a:t>
            </a:r>
            <a:r>
              <a:rPr lang="el-GR" altLang="el-GR" sz="2000" kern="0" dirty="0">
                <a:latin typeface="Comic Sans MS" panose="030F0702030302020204" pitchFamily="66" charset="0"/>
              </a:rPr>
              <a:t> (1 </a:t>
            </a:r>
            <a:r>
              <a:rPr lang="en-US" altLang="el-GR" sz="2000" kern="0" dirty="0" err="1">
                <a:latin typeface="Comic Sans MS" panose="030F0702030302020204" pitchFamily="66" charset="0"/>
              </a:rPr>
              <a:t>pA</a:t>
            </a:r>
            <a:r>
              <a:rPr lang="en-US" altLang="el-GR" sz="2000" kern="0" dirty="0">
                <a:latin typeface="Comic Sans MS" panose="030F0702030302020204" pitchFamily="66" charset="0"/>
              </a:rPr>
              <a:t>)</a:t>
            </a:r>
            <a:r>
              <a:rPr lang="el-GR" altLang="el-GR" sz="2000" kern="0" dirty="0" smtClean="0">
                <a:latin typeface="Comic Sans MS" panose="030F0702030302020204" pitchFamily="66" charset="0"/>
              </a:rPr>
              <a:t> και 10</a:t>
            </a:r>
            <a:r>
              <a:rPr lang="el-GR" altLang="el-GR" sz="2000" kern="0" baseline="30000" dirty="0" smtClean="0">
                <a:latin typeface="Comic Sans MS" panose="030F0702030302020204" pitchFamily="66" charset="0"/>
              </a:rPr>
              <a:t>-18</a:t>
            </a:r>
            <a:r>
              <a:rPr lang="el-GR" altLang="el-GR" sz="2000" kern="0" dirty="0" smtClean="0">
                <a:latin typeface="Comic Sans MS" panose="030F0702030302020204" pitchFamily="66" charset="0"/>
              </a:rPr>
              <a:t> Α</a:t>
            </a:r>
            <a:r>
              <a:rPr lang="en-US" altLang="el-GR" sz="2000" kern="0" dirty="0" smtClean="0">
                <a:latin typeface="Comic Sans MS" panose="030F0702030302020204" pitchFamily="66" charset="0"/>
              </a:rPr>
              <a:t> (1aA)</a:t>
            </a:r>
            <a:endParaRPr lang="en-US" altLang="el-GR" sz="2000" kern="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4433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0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44016" y="764704"/>
            <a:ext cx="7884368" cy="40386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lang="el-GR" altLang="el-GR" sz="2800" b="1" dirty="0" smtClean="0">
                <a:solidFill>
                  <a:srgbClr val="3333FF"/>
                </a:solidFill>
                <a:latin typeface="Comic Sans MS" panose="030F0702030302020204" pitchFamily="66" charset="0"/>
              </a:rPr>
              <a:t>ρεύμα βάσης</a:t>
            </a:r>
            <a:r>
              <a:rPr lang="en-US" altLang="el-GR" sz="2800" dirty="0" smtClean="0">
                <a:solidFill>
                  <a:srgbClr val="3333FF"/>
                </a:solidFill>
                <a:latin typeface="Comic Sans MS" panose="030F0702030302020204" pitchFamily="66" charset="0"/>
              </a:rPr>
              <a:t> </a:t>
            </a:r>
            <a:r>
              <a:rPr lang="en-US" altLang="el-GR" sz="2800" dirty="0">
                <a:solidFill>
                  <a:srgbClr val="3333FF"/>
                </a:solidFill>
                <a:latin typeface="Comic Sans MS" panose="030F0702030302020204" pitchFamily="66" charset="0"/>
              </a:rPr>
              <a:t>(</a:t>
            </a:r>
            <a:r>
              <a:rPr lang="en-US" altLang="el-GR" sz="2800" i="1" dirty="0" err="1">
                <a:solidFill>
                  <a:srgbClr val="3333FF"/>
                </a:solidFill>
                <a:latin typeface="Comic Sans MS" panose="030F0702030302020204" pitchFamily="66" charset="0"/>
              </a:rPr>
              <a:t>i</a:t>
            </a:r>
            <a:r>
              <a:rPr lang="en-US" altLang="el-GR" sz="2800" i="1" baseline="-25000" dirty="0" err="1">
                <a:solidFill>
                  <a:srgbClr val="3333FF"/>
                </a:solidFill>
                <a:latin typeface="Comic Sans MS" panose="030F0702030302020204" pitchFamily="66" charset="0"/>
              </a:rPr>
              <a:t>B</a:t>
            </a:r>
            <a:r>
              <a:rPr lang="en-US" altLang="el-GR" sz="2800" dirty="0">
                <a:solidFill>
                  <a:srgbClr val="3333FF"/>
                </a:solidFill>
                <a:latin typeface="Comic Sans MS" panose="030F0702030302020204" pitchFamily="66" charset="0"/>
              </a:rPr>
              <a:t>)</a:t>
            </a:r>
            <a:r>
              <a:rPr lang="en-US" altLang="el-GR" sz="2800" dirty="0">
                <a:latin typeface="Comic Sans MS" panose="030F0702030302020204" pitchFamily="66" charset="0"/>
              </a:rPr>
              <a:t> – </a:t>
            </a:r>
            <a:r>
              <a:rPr lang="el-GR" altLang="el-GR" sz="2800" dirty="0" smtClean="0">
                <a:latin typeface="Comic Sans MS" panose="030F0702030302020204" pitchFamily="66" charset="0"/>
              </a:rPr>
              <a:t>αποτελείται από</a:t>
            </a:r>
            <a:r>
              <a:rPr lang="en-US" altLang="el-GR" sz="2800" dirty="0" smtClean="0">
                <a:latin typeface="Comic Sans MS" panose="030F0702030302020204" pitchFamily="66" charset="0"/>
              </a:rPr>
              <a:t> </a:t>
            </a:r>
            <a:r>
              <a:rPr lang="el-GR" altLang="el-GR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δύο συνιστώσες</a:t>
            </a:r>
            <a:r>
              <a:rPr lang="en-US" altLang="el-GR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:</a:t>
            </a:r>
            <a:endParaRPr lang="en-US" altLang="el-GR" sz="28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lvl="1">
              <a:lnSpc>
                <a:spcPct val="90000"/>
              </a:lnSpc>
            </a:pPr>
            <a:r>
              <a:rPr lang="en-US" altLang="el-GR" sz="2400" i="1" dirty="0">
                <a:latin typeface="Comic Sans MS" panose="030F0702030302020204" pitchFamily="66" charset="0"/>
              </a:rPr>
              <a:t>i</a:t>
            </a:r>
            <a:r>
              <a:rPr lang="en-US" altLang="el-GR" sz="2400" i="1" baseline="-25000" dirty="0">
                <a:latin typeface="Comic Sans MS" panose="030F0702030302020204" pitchFamily="66" charset="0"/>
              </a:rPr>
              <a:t>b</a:t>
            </a:r>
            <a:r>
              <a:rPr lang="en-US" altLang="el-GR" sz="2400" baseline="-25000" dirty="0">
                <a:latin typeface="Comic Sans MS" panose="030F0702030302020204" pitchFamily="66" charset="0"/>
              </a:rPr>
              <a:t>1</a:t>
            </a:r>
            <a:r>
              <a:rPr lang="en-US" altLang="el-GR" sz="2400" dirty="0">
                <a:latin typeface="Comic Sans MS" panose="030F0702030302020204" pitchFamily="66" charset="0"/>
              </a:rPr>
              <a:t> – </a:t>
            </a:r>
            <a:r>
              <a:rPr lang="el-GR" altLang="el-GR" sz="2400" dirty="0" smtClean="0">
                <a:latin typeface="Comic Sans MS" panose="030F0702030302020204" pitchFamily="66" charset="0"/>
              </a:rPr>
              <a:t>οφείλεται στις</a:t>
            </a:r>
            <a:r>
              <a:rPr lang="en-US" altLang="el-GR" sz="2400" dirty="0" smtClean="0">
                <a:latin typeface="Comic Sans MS" panose="030F0702030302020204" pitchFamily="66" charset="0"/>
              </a:rPr>
              <a:t> </a:t>
            </a:r>
            <a:r>
              <a:rPr lang="el-GR" altLang="el-GR" sz="2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οπές που </a:t>
            </a:r>
            <a:r>
              <a:rPr lang="el-GR" altLang="el-GR" sz="24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εγχύονται</a:t>
            </a:r>
            <a:r>
              <a:rPr lang="el-GR" altLang="el-GR" sz="2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από τη βάση</a:t>
            </a:r>
            <a:r>
              <a:rPr lang="en-US" altLang="el-GR" sz="2400" dirty="0" smtClean="0">
                <a:latin typeface="Comic Sans MS" panose="030F0702030302020204" pitchFamily="66" charset="0"/>
              </a:rPr>
              <a:t> </a:t>
            </a:r>
            <a:r>
              <a:rPr lang="el-GR" altLang="el-GR" sz="2400" dirty="0" smtClean="0">
                <a:latin typeface="Comic Sans MS" panose="030F0702030302020204" pitchFamily="66" charset="0"/>
              </a:rPr>
              <a:t>στον </a:t>
            </a:r>
            <a:r>
              <a:rPr lang="el-GR" altLang="el-GR" sz="2400" dirty="0" err="1" smtClean="0">
                <a:latin typeface="Comic Sans MS" panose="030F0702030302020204" pitchFamily="66" charset="0"/>
              </a:rPr>
              <a:t>εκπομπό</a:t>
            </a:r>
            <a:r>
              <a:rPr lang="en-US" altLang="el-GR" sz="2400" dirty="0" smtClean="0">
                <a:latin typeface="Comic Sans MS" panose="030F0702030302020204" pitchFamily="66" charset="0"/>
              </a:rPr>
              <a:t>.</a:t>
            </a:r>
            <a:endParaRPr lang="en-US" altLang="el-GR" sz="2400" dirty="0">
              <a:latin typeface="Comic Sans MS" panose="030F0702030302020204" pitchFamily="66" charset="0"/>
            </a:endParaRPr>
          </a:p>
          <a:p>
            <a:pPr lvl="1">
              <a:lnSpc>
                <a:spcPct val="90000"/>
              </a:lnSpc>
            </a:pPr>
            <a:r>
              <a:rPr lang="en-US" altLang="el-GR" sz="2400" i="1" dirty="0">
                <a:latin typeface="Comic Sans MS" panose="030F0702030302020204" pitchFamily="66" charset="0"/>
              </a:rPr>
              <a:t>i</a:t>
            </a:r>
            <a:r>
              <a:rPr lang="en-US" altLang="el-GR" sz="2400" i="1" baseline="-25000" dirty="0">
                <a:latin typeface="Comic Sans MS" panose="030F0702030302020204" pitchFamily="66" charset="0"/>
              </a:rPr>
              <a:t>b</a:t>
            </a:r>
            <a:r>
              <a:rPr lang="en-US" altLang="el-GR" sz="2400" baseline="-25000" dirty="0">
                <a:latin typeface="Comic Sans MS" panose="030F0702030302020204" pitchFamily="66" charset="0"/>
              </a:rPr>
              <a:t>2</a:t>
            </a:r>
            <a:r>
              <a:rPr lang="en-US" altLang="el-GR" sz="2400" dirty="0">
                <a:latin typeface="Comic Sans MS" panose="030F0702030302020204" pitchFamily="66" charset="0"/>
              </a:rPr>
              <a:t> – </a:t>
            </a:r>
            <a:r>
              <a:rPr lang="el-GR" altLang="el-GR" sz="2400" dirty="0" smtClean="0">
                <a:latin typeface="Comic Sans MS" panose="030F0702030302020204" pitchFamily="66" charset="0"/>
              </a:rPr>
              <a:t>οφείλεται στις</a:t>
            </a:r>
            <a:r>
              <a:rPr lang="en-US" altLang="el-GR" sz="2400" dirty="0" smtClean="0">
                <a:latin typeface="Comic Sans MS" panose="030F0702030302020204" pitchFamily="66" charset="0"/>
              </a:rPr>
              <a:t> </a:t>
            </a:r>
            <a:r>
              <a:rPr lang="el-GR" altLang="el-GR" sz="2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οπές που παρέχονται εξωτερικά από την πηγή τάσης </a:t>
            </a:r>
            <a:r>
              <a:rPr lang="el-GR" altLang="el-GR" sz="2400" dirty="0" smtClean="0">
                <a:latin typeface="Comic Sans MS" panose="030F0702030302020204" pitchFamily="66" charset="0"/>
              </a:rPr>
              <a:t>προς αντικατάσταση αυτών που επανασυνδέθηκαν</a:t>
            </a:r>
            <a:r>
              <a:rPr lang="en-US" altLang="el-GR" sz="2400" dirty="0" smtClean="0">
                <a:latin typeface="Comic Sans MS" panose="030F0702030302020204" pitchFamily="66" charset="0"/>
              </a:rPr>
              <a:t>.</a:t>
            </a:r>
            <a:endParaRPr lang="en-US" altLang="el-GR" sz="2400" dirty="0">
              <a:latin typeface="Comic Sans MS" panose="030F0702030302020204" pitchFamily="66" charset="0"/>
            </a:endParaRPr>
          </a:p>
        </p:txBody>
      </p:sp>
      <p:graphicFrame>
        <p:nvGraphicFramePr>
          <p:cNvPr id="1945604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816953748"/>
              </p:ext>
            </p:extLst>
          </p:nvPr>
        </p:nvGraphicFramePr>
        <p:xfrm>
          <a:off x="2987824" y="3573016"/>
          <a:ext cx="3171825" cy="299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041" name="Equation" r:id="rId3" imgW="1130040" imgH="1066680" progId="Equation.DSMT4">
                  <p:embed/>
                </p:oleObj>
              </mc:Choice>
              <mc:Fallback>
                <p:oleObj name="Equation" r:id="rId3" imgW="11300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3573016"/>
                        <a:ext cx="3171825" cy="299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49"/>
          <p:cNvSpPr txBox="1">
            <a:spLocks noChangeArrowheads="1"/>
          </p:cNvSpPr>
          <p:nvPr/>
        </p:nvSpPr>
        <p:spPr bwMode="auto">
          <a:xfrm>
            <a:off x="514350" y="46038"/>
            <a:ext cx="76581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l-GR" sz="3200" kern="1200" dirty="0" smtClean="0">
                <a:solidFill>
                  <a:srgbClr val="00801A"/>
                </a:solidFill>
                <a:latin typeface="Comic Sans MS" pitchFamily="66" charset="0"/>
                <a:ea typeface="+mn-ea"/>
                <a:cs typeface="Arial"/>
              </a:rPr>
              <a:t>Ρεύμα </a:t>
            </a:r>
            <a:r>
              <a:rPr lang="el-GR" sz="3200" dirty="0" smtClean="0">
                <a:solidFill>
                  <a:srgbClr val="00801A"/>
                </a:solidFill>
                <a:latin typeface="Comic Sans MS" pitchFamily="66" charset="0"/>
                <a:cs typeface="Arial"/>
              </a:rPr>
              <a:t>βάσης</a:t>
            </a:r>
            <a:endParaRPr lang="el-GR" sz="3200" kern="1200" dirty="0">
              <a:solidFill>
                <a:srgbClr val="00801A"/>
              </a:solidFill>
              <a:latin typeface="Comic Sans MS" pitchFamily="66" charset="0"/>
              <a:ea typeface="+mn-ea"/>
              <a:cs typeface="Arial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2843808" y="4046761"/>
            <a:ext cx="2880320" cy="1008112"/>
          </a:xfrm>
          <a:prstGeom prst="ellipse">
            <a:avLst/>
          </a:prstGeom>
          <a:solidFill>
            <a:srgbClr val="FFC000">
              <a:alpha val="36078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6515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496" y="919261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l-GR" altLang="el-GR" sz="2800" b="1" dirty="0" smtClean="0">
                <a:solidFill>
                  <a:srgbClr val="3333FF"/>
                </a:solidFill>
                <a:latin typeface="Comic Sans MS" panose="030F0702030302020204" pitchFamily="66" charset="0"/>
              </a:rPr>
              <a:t>Κέρδος (απολαβή) ρεύματος κοινού </a:t>
            </a:r>
            <a:r>
              <a:rPr lang="el-GR" altLang="el-GR" sz="2800" b="1" dirty="0" err="1" smtClean="0">
                <a:solidFill>
                  <a:srgbClr val="3333FF"/>
                </a:solidFill>
                <a:latin typeface="Comic Sans MS" panose="030F0702030302020204" pitchFamily="66" charset="0"/>
              </a:rPr>
              <a:t>εκπομπού</a:t>
            </a:r>
            <a:r>
              <a:rPr lang="el-GR" altLang="el-GR" sz="2800" b="1" dirty="0" smtClean="0">
                <a:solidFill>
                  <a:srgbClr val="3333FF"/>
                </a:solidFill>
                <a:latin typeface="Comic Sans MS" panose="030F0702030302020204" pitchFamily="66" charset="0"/>
              </a:rPr>
              <a:t> </a:t>
            </a:r>
            <a:r>
              <a:rPr lang="el-GR" altLang="el-GR" sz="2800" i="1" dirty="0" smtClean="0">
                <a:solidFill>
                  <a:srgbClr val="3333FF"/>
                </a:solidFill>
                <a:latin typeface="Comic Sans MS" panose="030F0702030302020204" pitchFamily="66" charset="0"/>
              </a:rPr>
              <a:t>β</a:t>
            </a:r>
            <a:r>
              <a:rPr lang="en-US" altLang="el-GR" sz="2800" i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.</a:t>
            </a:r>
            <a:r>
              <a:rPr lang="en-US" altLang="el-GR" sz="2800" dirty="0" smtClean="0">
                <a:latin typeface="Comic Sans MS" panose="030F0702030302020204" pitchFamily="66" charset="0"/>
              </a:rPr>
              <a:t> </a:t>
            </a:r>
            <a:r>
              <a:rPr lang="en-US" altLang="el-GR" sz="2800" dirty="0">
                <a:latin typeface="Comic Sans MS" panose="030F0702030302020204" pitchFamily="66" charset="0"/>
              </a:rPr>
              <a:t>– </a:t>
            </a:r>
            <a:r>
              <a:rPr lang="el-GR" altLang="el-GR" sz="2800" dirty="0" smtClean="0">
                <a:latin typeface="Comic Sans MS" panose="030F0702030302020204" pitchFamily="66" charset="0"/>
              </a:rPr>
              <a:t>εξαρτάται από</a:t>
            </a:r>
            <a:r>
              <a:rPr lang="en-US" altLang="el-GR" sz="2800" dirty="0" smtClean="0">
                <a:latin typeface="Comic Sans MS" panose="030F0702030302020204" pitchFamily="66" charset="0"/>
              </a:rPr>
              <a:t> </a:t>
            </a:r>
            <a:r>
              <a:rPr lang="el-GR" altLang="el-GR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δύο παράγοντες</a:t>
            </a:r>
            <a:r>
              <a:rPr lang="en-US" altLang="el-GR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:</a:t>
            </a:r>
            <a:endParaRPr lang="en-US" altLang="el-GR" sz="28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lvl="1"/>
            <a:r>
              <a:rPr lang="el-GR" altLang="el-GR" sz="2400" dirty="0" smtClean="0">
                <a:latin typeface="Comic Sans MS" panose="030F0702030302020204" pitchFamily="66" charset="0"/>
              </a:rPr>
              <a:t>Πάχος περιοχής βάσης </a:t>
            </a:r>
            <a:r>
              <a:rPr lang="en-US" altLang="el-GR" sz="2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(</a:t>
            </a:r>
            <a:r>
              <a:rPr lang="en-US" altLang="el-GR" sz="2400" i="1" dirty="0">
                <a:solidFill>
                  <a:srgbClr val="FF0000"/>
                </a:solidFill>
                <a:latin typeface="Comic Sans MS" panose="030F0702030302020204" pitchFamily="66" charset="0"/>
              </a:rPr>
              <a:t>W</a:t>
            </a:r>
            <a:r>
              <a:rPr lang="en-US" altLang="el-GR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)</a:t>
            </a:r>
          </a:p>
          <a:p>
            <a:pPr lvl="1"/>
            <a:r>
              <a:rPr lang="el-GR" altLang="el-GR" sz="2400" dirty="0" smtClean="0">
                <a:latin typeface="Comic Sans MS" panose="030F0702030302020204" pitchFamily="66" charset="0"/>
              </a:rPr>
              <a:t>Λόγος νόθευσης περιοχών βάσης-</a:t>
            </a:r>
            <a:r>
              <a:rPr lang="el-GR" altLang="el-GR" sz="2400" dirty="0" err="1" smtClean="0">
                <a:latin typeface="Comic Sans MS" panose="030F0702030302020204" pitchFamily="66" charset="0"/>
              </a:rPr>
              <a:t>εκπομπού</a:t>
            </a:r>
            <a:r>
              <a:rPr lang="en-US" altLang="el-GR" sz="2400" dirty="0" smtClean="0">
                <a:latin typeface="Comic Sans MS" panose="030F0702030302020204" pitchFamily="66" charset="0"/>
              </a:rPr>
              <a:t> </a:t>
            </a:r>
            <a:r>
              <a:rPr lang="en-US" altLang="el-GR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(</a:t>
            </a:r>
            <a:r>
              <a:rPr lang="en-US" altLang="el-GR" sz="2400" i="1" dirty="0">
                <a:solidFill>
                  <a:srgbClr val="FF0000"/>
                </a:solidFill>
                <a:latin typeface="Comic Sans MS" panose="030F0702030302020204" pitchFamily="66" charset="0"/>
              </a:rPr>
              <a:t>N</a:t>
            </a:r>
            <a:r>
              <a:rPr lang="en-US" altLang="el-GR" sz="2400" i="1" baseline="-25000" dirty="0">
                <a:solidFill>
                  <a:srgbClr val="FF0000"/>
                </a:solidFill>
                <a:latin typeface="Comic Sans MS" panose="030F0702030302020204" pitchFamily="66" charset="0"/>
              </a:rPr>
              <a:t>A</a:t>
            </a:r>
            <a:r>
              <a:rPr lang="en-US" altLang="el-GR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/</a:t>
            </a:r>
            <a:r>
              <a:rPr lang="en-US" altLang="el-GR" sz="2400" i="1" dirty="0">
                <a:solidFill>
                  <a:srgbClr val="FF0000"/>
                </a:solidFill>
                <a:latin typeface="Comic Sans MS" panose="030F0702030302020204" pitchFamily="66" charset="0"/>
              </a:rPr>
              <a:t>N</a:t>
            </a:r>
            <a:r>
              <a:rPr lang="en-US" altLang="el-GR" sz="2400" i="1" baseline="-25000" dirty="0">
                <a:solidFill>
                  <a:srgbClr val="FF0000"/>
                </a:solidFill>
                <a:latin typeface="Comic Sans MS" panose="030F0702030302020204" pitchFamily="66" charset="0"/>
              </a:rPr>
              <a:t>D</a:t>
            </a:r>
            <a:r>
              <a:rPr lang="en-US" altLang="el-GR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)</a:t>
            </a:r>
          </a:p>
          <a:p>
            <a:r>
              <a:rPr lang="el-GR" altLang="el-GR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υψηλή τιμή του</a:t>
            </a:r>
            <a:r>
              <a:rPr lang="en-US" altLang="el-GR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l-GR" altLang="el-GR" sz="2800" i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β</a:t>
            </a:r>
            <a:endParaRPr lang="en-US" altLang="el-GR" sz="2800" i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lvl="1"/>
            <a:r>
              <a:rPr lang="el-GR" altLang="el-GR" sz="2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Λεπτή βάση</a:t>
            </a:r>
            <a:r>
              <a:rPr lang="en-US" altLang="el-GR" sz="2400" dirty="0" smtClean="0">
                <a:latin typeface="Comic Sans MS" panose="030F0702030302020204" pitchFamily="66" charset="0"/>
              </a:rPr>
              <a:t> (</a:t>
            </a:r>
            <a:r>
              <a:rPr lang="el-GR" altLang="el-GR" sz="2400" dirty="0" smtClean="0">
                <a:latin typeface="Comic Sans MS" panose="030F0702030302020204" pitchFamily="66" charset="0"/>
              </a:rPr>
              <a:t>μικρό</a:t>
            </a:r>
            <a:r>
              <a:rPr lang="en-US" altLang="el-GR" sz="2400" dirty="0" smtClean="0">
                <a:latin typeface="Comic Sans MS" panose="030F0702030302020204" pitchFamily="66" charset="0"/>
              </a:rPr>
              <a:t> </a:t>
            </a:r>
            <a:r>
              <a:rPr lang="en-US" altLang="el-GR" sz="2400" i="1" dirty="0">
                <a:latin typeface="Comic Sans MS" panose="030F0702030302020204" pitchFamily="66" charset="0"/>
              </a:rPr>
              <a:t>W</a:t>
            </a:r>
            <a:r>
              <a:rPr lang="en-US" altLang="el-GR" sz="2400" dirty="0">
                <a:latin typeface="Comic Sans MS" panose="030F0702030302020204" pitchFamily="66" charset="0"/>
              </a:rPr>
              <a:t> </a:t>
            </a:r>
            <a:r>
              <a:rPr lang="el-GR" altLang="el-GR" sz="2400" dirty="0" smtClean="0">
                <a:latin typeface="Comic Sans MS" panose="030F0702030302020204" pitchFamily="66" charset="0"/>
              </a:rPr>
              <a:t>σε </a:t>
            </a:r>
            <a:r>
              <a:rPr lang="el-GR" altLang="el-GR" sz="2400" dirty="0" err="1" smtClean="0">
                <a:latin typeface="Comic Sans MS" panose="030F0702030302020204" pitchFamily="66" charset="0"/>
              </a:rPr>
              <a:t>νανό</a:t>
            </a:r>
            <a:r>
              <a:rPr lang="el-GR" altLang="el-GR" sz="2400" dirty="0" smtClean="0">
                <a:latin typeface="Comic Sans MS" panose="030F0702030302020204" pitchFamily="66" charset="0"/>
              </a:rPr>
              <a:t>-</a:t>
            </a:r>
            <a:r>
              <a:rPr lang="el-GR" altLang="el-GR" sz="2400" dirty="0" err="1" smtClean="0">
                <a:latin typeface="Comic Sans MS" panose="030F0702030302020204" pitchFamily="66" charset="0"/>
              </a:rPr>
              <a:t>μετρα</a:t>
            </a:r>
            <a:r>
              <a:rPr lang="en-US" altLang="el-GR" sz="2400" dirty="0" smtClean="0">
                <a:latin typeface="Comic Sans MS" panose="030F0702030302020204" pitchFamily="66" charset="0"/>
              </a:rPr>
              <a:t>)</a:t>
            </a:r>
            <a:endParaRPr lang="en-US" altLang="el-GR" sz="2400" dirty="0">
              <a:latin typeface="Comic Sans MS" panose="030F0702030302020204" pitchFamily="66" charset="0"/>
            </a:endParaRPr>
          </a:p>
          <a:p>
            <a:pPr lvl="1"/>
            <a:r>
              <a:rPr lang="el-GR" altLang="el-GR" sz="2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Ασθενής νόθευση βάσης </a:t>
            </a:r>
            <a:r>
              <a:rPr lang="en-US" altLang="el-GR" sz="2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/ </a:t>
            </a:r>
            <a:r>
              <a:rPr lang="el-GR" altLang="el-GR" sz="2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ισχυρή νόθευση </a:t>
            </a:r>
            <a:r>
              <a:rPr lang="el-GR" altLang="el-GR" sz="24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εκπομπού</a:t>
            </a:r>
            <a:r>
              <a:rPr lang="en-US" altLang="el-GR" sz="2400" dirty="0" smtClean="0">
                <a:latin typeface="Comic Sans MS" panose="030F0702030302020204" pitchFamily="66" charset="0"/>
              </a:rPr>
              <a:t> (</a:t>
            </a:r>
            <a:r>
              <a:rPr lang="el-GR" altLang="el-GR" sz="2400" dirty="0" smtClean="0">
                <a:latin typeface="Comic Sans MS" panose="030F0702030302020204" pitchFamily="66" charset="0"/>
              </a:rPr>
              <a:t>μικρό</a:t>
            </a:r>
            <a:r>
              <a:rPr lang="en-US" altLang="el-GR" sz="2400" dirty="0" smtClean="0">
                <a:latin typeface="Comic Sans MS" panose="030F0702030302020204" pitchFamily="66" charset="0"/>
              </a:rPr>
              <a:t> </a:t>
            </a:r>
            <a:r>
              <a:rPr lang="en-US" altLang="el-GR" sz="2400" i="1" dirty="0">
                <a:latin typeface="Comic Sans MS" panose="030F0702030302020204" pitchFamily="66" charset="0"/>
              </a:rPr>
              <a:t>N</a:t>
            </a:r>
            <a:r>
              <a:rPr lang="en-US" altLang="el-GR" sz="2400" i="1" baseline="-25000" dirty="0">
                <a:latin typeface="Comic Sans MS" panose="030F0702030302020204" pitchFamily="66" charset="0"/>
              </a:rPr>
              <a:t>A</a:t>
            </a:r>
            <a:r>
              <a:rPr lang="en-US" altLang="el-GR" sz="2400" dirty="0">
                <a:latin typeface="Comic Sans MS" panose="030F0702030302020204" pitchFamily="66" charset="0"/>
              </a:rPr>
              <a:t>/</a:t>
            </a:r>
            <a:r>
              <a:rPr lang="en-US" altLang="el-GR" sz="2400" i="1" dirty="0">
                <a:latin typeface="Comic Sans MS" panose="030F0702030302020204" pitchFamily="66" charset="0"/>
              </a:rPr>
              <a:t>N</a:t>
            </a:r>
            <a:r>
              <a:rPr lang="en-US" altLang="el-GR" sz="2400" i="1" baseline="-25000" dirty="0">
                <a:latin typeface="Comic Sans MS" panose="030F0702030302020204" pitchFamily="66" charset="0"/>
              </a:rPr>
              <a:t>D</a:t>
            </a:r>
            <a:r>
              <a:rPr lang="en-US" altLang="el-GR" sz="2400" dirty="0">
                <a:latin typeface="Comic Sans MS" panose="030F0702030302020204" pitchFamily="66" charset="0"/>
              </a:rPr>
              <a:t>)</a:t>
            </a:r>
          </a:p>
        </p:txBody>
      </p:sp>
      <p:sp>
        <p:nvSpPr>
          <p:cNvPr id="4" name="Text Box 49"/>
          <p:cNvSpPr txBox="1">
            <a:spLocks noChangeArrowheads="1"/>
          </p:cNvSpPr>
          <p:nvPr/>
        </p:nvSpPr>
        <p:spPr bwMode="auto">
          <a:xfrm>
            <a:off x="514350" y="46038"/>
            <a:ext cx="76581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l-GR" sz="3200" kern="1200" dirty="0" smtClean="0">
                <a:solidFill>
                  <a:srgbClr val="00801A"/>
                </a:solidFill>
                <a:latin typeface="Comic Sans MS" pitchFamily="66" charset="0"/>
                <a:ea typeface="+mn-ea"/>
                <a:cs typeface="Arial"/>
              </a:rPr>
              <a:t>Ρεύμα </a:t>
            </a:r>
            <a:r>
              <a:rPr lang="el-GR" sz="3200" dirty="0" smtClean="0">
                <a:solidFill>
                  <a:srgbClr val="00801A"/>
                </a:solidFill>
                <a:latin typeface="Comic Sans MS" pitchFamily="66" charset="0"/>
                <a:cs typeface="Arial"/>
              </a:rPr>
              <a:t>βάσης</a:t>
            </a:r>
            <a:endParaRPr lang="el-GR" sz="3200" kern="1200" dirty="0">
              <a:solidFill>
                <a:srgbClr val="00801A"/>
              </a:solidFill>
              <a:latin typeface="Comic Sans MS" pitchFamily="66" charset="0"/>
              <a:ea typeface="+mn-ea"/>
              <a:cs typeface="Arial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0955932"/>
              </p:ext>
            </p:extLst>
          </p:nvPr>
        </p:nvGraphicFramePr>
        <p:xfrm>
          <a:off x="3704431" y="4293096"/>
          <a:ext cx="3171825" cy="2345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106" name="Equation" r:id="rId3" imgW="1130040" imgH="1066680" progId="Equation.DSMT4">
                  <p:embed/>
                </p:oleObj>
              </mc:Choice>
              <mc:Fallback>
                <p:oleObj name="Equation" r:id="rId3" imgW="11300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4431" y="4293096"/>
                        <a:ext cx="3171825" cy="23459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5"/>
          <p:cNvSpPr/>
          <p:nvPr/>
        </p:nvSpPr>
        <p:spPr bwMode="auto">
          <a:xfrm>
            <a:off x="3546767" y="4639488"/>
            <a:ext cx="2880320" cy="789901"/>
          </a:xfrm>
          <a:prstGeom prst="ellipse">
            <a:avLst/>
          </a:prstGeom>
          <a:solidFill>
            <a:srgbClr val="FFC000">
              <a:alpha val="36078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5812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67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51520" y="908720"/>
            <a:ext cx="8208912" cy="1728192"/>
          </a:xfrm>
          <a:prstGeom prst="rect">
            <a:avLst/>
          </a:prstGeom>
        </p:spPr>
        <p:txBody>
          <a:bodyPr/>
          <a:lstStyle/>
          <a:p>
            <a:r>
              <a:rPr lang="en-US" altLang="el-GR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Kirchhoff: </a:t>
            </a:r>
            <a:r>
              <a:rPr lang="el-GR" altLang="el-GR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άθροισμα ρευμάτων</a:t>
            </a:r>
            <a:r>
              <a:rPr lang="el-GR" altLang="el-GR" sz="2800" dirty="0" smtClean="0">
                <a:latin typeface="Comic Sans MS" panose="030F0702030302020204" pitchFamily="66" charset="0"/>
              </a:rPr>
              <a:t> σε κόμβο </a:t>
            </a:r>
            <a:r>
              <a:rPr lang="el-GR" altLang="el-GR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ίσο με μηδέν</a:t>
            </a:r>
            <a:endParaRPr lang="en-US" altLang="el-GR" sz="2800" dirty="0">
              <a:latin typeface="Comic Sans MS" panose="030F0702030302020204" pitchFamily="66" charset="0"/>
            </a:endParaRPr>
          </a:p>
          <a:p>
            <a:pPr lvl="1"/>
            <a:r>
              <a:rPr lang="en-US" altLang="el-GR" sz="2800" i="1" dirty="0" err="1">
                <a:solidFill>
                  <a:srgbClr val="0070C0"/>
                </a:solidFill>
                <a:latin typeface="Comic Sans MS" panose="030F0702030302020204" pitchFamily="66" charset="0"/>
              </a:rPr>
              <a:t>i</a:t>
            </a:r>
            <a:r>
              <a:rPr lang="en-US" altLang="el-GR" sz="2800" i="1" baseline="-250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E</a:t>
            </a:r>
            <a:r>
              <a:rPr lang="en-US" altLang="el-GR" sz="2800" dirty="0">
                <a:solidFill>
                  <a:srgbClr val="0070C0"/>
                </a:solidFill>
                <a:latin typeface="Comic Sans MS" panose="030F0702030302020204" pitchFamily="66" charset="0"/>
              </a:rPr>
              <a:t> = </a:t>
            </a:r>
            <a:r>
              <a:rPr lang="en-US" altLang="el-GR" sz="2800" i="1" dirty="0" err="1">
                <a:solidFill>
                  <a:srgbClr val="0070C0"/>
                </a:solidFill>
                <a:latin typeface="Comic Sans MS" panose="030F0702030302020204" pitchFamily="66" charset="0"/>
              </a:rPr>
              <a:t>i</a:t>
            </a:r>
            <a:r>
              <a:rPr lang="en-US" altLang="el-GR" sz="2800" i="1" baseline="-250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C</a:t>
            </a:r>
            <a:r>
              <a:rPr lang="en-US" altLang="el-GR" sz="2800" dirty="0">
                <a:solidFill>
                  <a:srgbClr val="0070C0"/>
                </a:solidFill>
                <a:latin typeface="Comic Sans MS" panose="030F0702030302020204" pitchFamily="66" charset="0"/>
              </a:rPr>
              <a:t> + </a:t>
            </a:r>
            <a:r>
              <a:rPr lang="en-US" altLang="el-GR" sz="2800" i="1" dirty="0" err="1" smtClean="0">
                <a:solidFill>
                  <a:srgbClr val="0070C0"/>
                </a:solidFill>
                <a:latin typeface="Comic Sans MS" panose="030F0702030302020204" pitchFamily="66" charset="0"/>
              </a:rPr>
              <a:t>i</a:t>
            </a:r>
            <a:r>
              <a:rPr lang="en-US" altLang="el-GR" sz="2800" i="1" baseline="-25000" dirty="0" err="1" smtClean="0">
                <a:solidFill>
                  <a:srgbClr val="0070C0"/>
                </a:solidFill>
                <a:latin typeface="Comic Sans MS" panose="030F0702030302020204" pitchFamily="66" charset="0"/>
              </a:rPr>
              <a:t>B</a:t>
            </a:r>
            <a:endParaRPr lang="en-US" altLang="el-GR" sz="2800" i="1" baseline="-250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1948676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612992739"/>
              </p:ext>
            </p:extLst>
          </p:nvPr>
        </p:nvGraphicFramePr>
        <p:xfrm>
          <a:off x="3131840" y="1512080"/>
          <a:ext cx="5146675" cy="53285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065" name="Equation" r:id="rId3" imgW="2145960" imgH="2273040" progId="Equation.DSMT4">
                  <p:embed/>
                </p:oleObj>
              </mc:Choice>
              <mc:Fallback>
                <p:oleObj name="Equation" r:id="rId3" imgW="2145960" imgH="227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1512080"/>
                        <a:ext cx="5146675" cy="53285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49"/>
          <p:cNvSpPr txBox="1">
            <a:spLocks noChangeArrowheads="1"/>
          </p:cNvSpPr>
          <p:nvPr/>
        </p:nvSpPr>
        <p:spPr bwMode="auto">
          <a:xfrm>
            <a:off x="514350" y="46038"/>
            <a:ext cx="76581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l-GR" sz="3200" kern="1200" dirty="0" smtClean="0">
                <a:solidFill>
                  <a:srgbClr val="00801A"/>
                </a:solidFill>
                <a:latin typeface="Comic Sans MS" pitchFamily="66" charset="0"/>
                <a:ea typeface="+mn-ea"/>
                <a:cs typeface="Arial"/>
              </a:rPr>
              <a:t>Ρεύμα </a:t>
            </a:r>
            <a:r>
              <a:rPr lang="el-GR" sz="3200" dirty="0" err="1" smtClean="0">
                <a:solidFill>
                  <a:srgbClr val="00801A"/>
                </a:solidFill>
                <a:latin typeface="Comic Sans MS" pitchFamily="66" charset="0"/>
                <a:cs typeface="Arial"/>
              </a:rPr>
              <a:t>εκπομπού</a:t>
            </a:r>
            <a:endParaRPr lang="el-GR" sz="3200" kern="1200" dirty="0">
              <a:solidFill>
                <a:srgbClr val="00801A"/>
              </a:solidFill>
              <a:latin typeface="Comic Sans MS" pitchFamily="66" charset="0"/>
              <a:ea typeface="+mn-ea"/>
              <a:cs typeface="Arial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343400" y="1772816"/>
            <a:ext cx="1740768" cy="1008112"/>
          </a:xfrm>
          <a:prstGeom prst="ellipse">
            <a:avLst/>
          </a:prstGeom>
          <a:solidFill>
            <a:srgbClr val="FFC000">
              <a:alpha val="36078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23928" y="4725144"/>
            <a:ext cx="1740768" cy="1008112"/>
          </a:xfrm>
          <a:prstGeom prst="ellipse">
            <a:avLst/>
          </a:prstGeom>
          <a:solidFill>
            <a:srgbClr val="FFC000">
              <a:alpha val="36078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2555756" y="4090720"/>
            <a:ext cx="3384396" cy="584775"/>
          </a:xfrm>
          <a:prstGeom prst="rect">
            <a:avLst/>
          </a:prstGeom>
          <a:solidFill>
            <a:srgbClr val="FFFF99"/>
          </a:solidFill>
          <a:ln w="381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 altLang="el-GR" sz="16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παράμετρος α ονομάζεται </a:t>
            </a:r>
            <a:r>
              <a:rPr lang="el-GR" altLang="el-GR" sz="1600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κέρδος (απολαβή) κοινής βάσης</a:t>
            </a:r>
            <a:endParaRPr lang="en-US" altLang="el-GR" sz="16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5796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9"/>
          <p:cNvSpPr txBox="1">
            <a:spLocks noChangeArrowheads="1"/>
          </p:cNvSpPr>
          <p:nvPr/>
        </p:nvSpPr>
        <p:spPr bwMode="auto">
          <a:xfrm>
            <a:off x="514350" y="46038"/>
            <a:ext cx="76581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l-GR" sz="3200" kern="1200" dirty="0" smtClean="0">
                <a:solidFill>
                  <a:srgbClr val="00801A"/>
                </a:solidFill>
                <a:latin typeface="Comic Sans MS" pitchFamily="66" charset="0"/>
                <a:ea typeface="+mn-ea"/>
                <a:cs typeface="Arial"/>
              </a:rPr>
              <a:t>Επίδραση α -&gt; β</a:t>
            </a:r>
            <a:endParaRPr lang="el-GR" sz="3200" kern="1200" dirty="0">
              <a:solidFill>
                <a:srgbClr val="00801A"/>
              </a:solidFill>
              <a:latin typeface="Comic Sans MS" pitchFamily="66" charset="0"/>
              <a:ea typeface="+mn-ea"/>
              <a:cs typeface="Arial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3203848" y="836712"/>
            <a:ext cx="2088232" cy="1296144"/>
          </a:xfrm>
          <a:prstGeom prst="rect">
            <a:avLst/>
          </a:prstGeom>
          <a:solidFill>
            <a:srgbClr val="FFC000">
              <a:alpha val="76078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23132" y="908721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el-GR" sz="3200" kern="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α</a:t>
            </a:r>
            <a:endParaRPr lang="el-GR" sz="3200" dirty="0"/>
          </a:p>
        </p:txBody>
      </p:sp>
      <p:sp>
        <p:nvSpPr>
          <p:cNvPr id="5" name="Rectangle 4"/>
          <p:cNvSpPr/>
          <p:nvPr/>
        </p:nvSpPr>
        <p:spPr>
          <a:xfrm>
            <a:off x="4175060" y="1412777"/>
            <a:ext cx="7585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el-GR" sz="3200" kern="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1-α</a:t>
            </a:r>
            <a:endParaRPr lang="el-GR" sz="3200" dirty="0"/>
          </a:p>
        </p:txBody>
      </p:sp>
      <p:sp>
        <p:nvSpPr>
          <p:cNvPr id="6" name="Rectangle 5"/>
          <p:cNvSpPr/>
          <p:nvPr/>
        </p:nvSpPr>
        <p:spPr>
          <a:xfrm>
            <a:off x="3585348" y="1142161"/>
            <a:ext cx="7585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el-GR" sz="3200" kern="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β</a:t>
            </a:r>
            <a:r>
              <a:rPr lang="en-US" altLang="el-GR" sz="3200" kern="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l-GR" altLang="el-GR" sz="3200" kern="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=</a:t>
            </a:r>
            <a:endParaRPr lang="el-GR" sz="3200" dirty="0"/>
          </a:p>
        </p:txBody>
      </p:sp>
      <p:cxnSp>
        <p:nvCxnSpPr>
          <p:cNvPr id="7" name="Straight Connector 6"/>
          <p:cNvCxnSpPr/>
          <p:nvPr/>
        </p:nvCxnSpPr>
        <p:spPr bwMode="auto">
          <a:xfrm flipV="1">
            <a:off x="4262001" y="1427586"/>
            <a:ext cx="626354" cy="0"/>
          </a:xfrm>
          <a:prstGeom prst="line">
            <a:avLst/>
          </a:prstGeom>
          <a:solidFill>
            <a:schemeClr val="accent1">
              <a:alpha val="5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86816" y="2332037"/>
            <a:ext cx="8517632" cy="3761259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l-GR" altLang="el-GR" sz="2400" kern="0" dirty="0" smtClean="0">
                <a:latin typeface="Comic Sans MS" panose="030F0702030302020204" pitchFamily="66" charset="0"/>
              </a:rPr>
              <a:t>Επειδή η παράμετρος α δεν είναι σταθερή ως προς την τάση στο συλλέκτη αλλά αυξάνει καθώς αυξάνει η απόλυτη τιμή αυτής της τάσης όταν το τρανζίστορ είναι στην ενεργό περιοχή, </a:t>
            </a:r>
            <a:r>
              <a:rPr lang="el-GR" altLang="el-GR" sz="2400" kern="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τότε το β θα αυξάνει και αυτό αλλά με πολύ πιο έντονο ρυθμό</a:t>
            </a:r>
            <a:r>
              <a:rPr lang="el-GR" altLang="el-GR" sz="2400" kern="0" dirty="0" smtClean="0">
                <a:latin typeface="Comic Sans MS" panose="030F0702030302020204" pitchFamily="66" charset="0"/>
              </a:rPr>
              <a:t> !</a:t>
            </a:r>
            <a:endParaRPr lang="en-US" altLang="el-GR" sz="2400" kern="0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endParaRPr lang="el-GR" altLang="el-GR" sz="2400" kern="0" dirty="0" smtClean="0">
              <a:latin typeface="Comic Sans MS" panose="030F0702030302020204" pitchFamily="66" charset="0"/>
            </a:endParaRPr>
          </a:p>
          <a:p>
            <a:r>
              <a:rPr lang="el-GR" altLang="el-GR" sz="2400" kern="0" dirty="0" smtClean="0">
                <a:latin typeface="Comic Sans MS" panose="030F0702030302020204" pitchFamily="66" charset="0"/>
              </a:rPr>
              <a:t>Π.χ., αν για μεταβολή του |</a:t>
            </a:r>
            <a:r>
              <a:rPr lang="en-US" altLang="el-GR" sz="2400" kern="0" dirty="0" smtClean="0">
                <a:latin typeface="Comic Sans MS" panose="030F0702030302020204" pitchFamily="66" charset="0"/>
              </a:rPr>
              <a:t>V</a:t>
            </a:r>
            <a:r>
              <a:rPr lang="en-US" altLang="el-GR" sz="2400" kern="0" baseline="-25000" dirty="0" smtClean="0">
                <a:latin typeface="Comic Sans MS" panose="030F0702030302020204" pitchFamily="66" charset="0"/>
              </a:rPr>
              <a:t>C</a:t>
            </a:r>
            <a:r>
              <a:rPr lang="en-US" altLang="el-GR" sz="2400" kern="0" dirty="0" smtClean="0">
                <a:latin typeface="Comic Sans MS" panose="030F0702030302020204" pitchFamily="66" charset="0"/>
              </a:rPr>
              <a:t>| </a:t>
            </a:r>
            <a:r>
              <a:rPr lang="el-GR" altLang="el-GR" sz="2400" kern="0" dirty="0" smtClean="0">
                <a:latin typeface="Comic Sans MS" panose="030F0702030302020204" pitchFamily="66" charset="0"/>
              </a:rPr>
              <a:t>από 1</a:t>
            </a:r>
            <a:r>
              <a:rPr lang="en-US" altLang="el-GR" sz="2400" kern="0" dirty="0" smtClean="0">
                <a:latin typeface="Comic Sans MS" panose="030F0702030302020204" pitchFamily="66" charset="0"/>
              </a:rPr>
              <a:t>V </a:t>
            </a:r>
            <a:r>
              <a:rPr lang="el-GR" altLang="el-GR" sz="2400" kern="0" dirty="0" smtClean="0">
                <a:latin typeface="Comic Sans MS" panose="030F0702030302020204" pitchFamily="66" charset="0"/>
              </a:rPr>
              <a:t>σε 10</a:t>
            </a:r>
            <a:r>
              <a:rPr lang="en-US" altLang="el-GR" sz="2400" kern="0" dirty="0" smtClean="0">
                <a:latin typeface="Comic Sans MS" panose="030F0702030302020204" pitchFamily="66" charset="0"/>
              </a:rPr>
              <a:t>V</a:t>
            </a:r>
            <a:r>
              <a:rPr lang="el-GR" altLang="el-GR" sz="2400" kern="0" dirty="0" smtClean="0">
                <a:latin typeface="Comic Sans MS" panose="030F0702030302020204" pitchFamily="66" charset="0"/>
              </a:rPr>
              <a:t> το α αυξηθεί κατά 0.1% (από 0.995 σε 0.996), τότε το β αυξάνει από 200 σε 250, </a:t>
            </a:r>
            <a:r>
              <a:rPr lang="el-GR" altLang="el-GR" sz="2400" kern="0" dirty="0" err="1" smtClean="0">
                <a:latin typeface="Comic Sans MS" panose="030F0702030302020204" pitchFamily="66" charset="0"/>
              </a:rPr>
              <a:t>δλδ</a:t>
            </a:r>
            <a:r>
              <a:rPr lang="el-GR" altLang="el-GR" sz="2400" kern="0" dirty="0" smtClean="0">
                <a:latin typeface="Comic Sans MS" panose="030F0702030302020204" pitchFamily="66" charset="0"/>
              </a:rPr>
              <a:t> υπάρχει μεταβολή 25%</a:t>
            </a:r>
            <a:endParaRPr lang="en-US" altLang="el-GR" kern="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89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496" y="764704"/>
            <a:ext cx="8763000" cy="2736304"/>
          </a:xfrm>
          <a:prstGeom prst="rect">
            <a:avLst/>
          </a:prstGeom>
        </p:spPr>
        <p:txBody>
          <a:bodyPr/>
          <a:lstStyle/>
          <a:p>
            <a:r>
              <a:rPr lang="el-GR" altLang="el-GR" sz="2800" dirty="0" smtClean="0">
                <a:latin typeface="Comic Sans MS" panose="030F0702030302020204" pitchFamily="66" charset="0"/>
              </a:rPr>
              <a:t>Αποτελείται από </a:t>
            </a:r>
            <a:r>
              <a:rPr lang="el-GR" altLang="el-GR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τρεις </a:t>
            </a:r>
            <a:r>
              <a:rPr lang="el-GR" altLang="el-GR" sz="28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ημιαγώγιμες</a:t>
            </a:r>
            <a:r>
              <a:rPr lang="el-GR" altLang="el-GR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περιοχές</a:t>
            </a:r>
            <a:r>
              <a:rPr lang="en-US" altLang="el-GR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:</a:t>
            </a:r>
            <a:endParaRPr lang="en-US" altLang="el-GR" sz="28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lvl="1"/>
            <a:r>
              <a:rPr lang="el-GR" altLang="el-GR" sz="2800" b="1" dirty="0" err="1" smtClean="0">
                <a:solidFill>
                  <a:srgbClr val="3333FF"/>
                </a:solidFill>
                <a:latin typeface="Comic Sans MS" panose="030F0702030302020204" pitchFamily="66" charset="0"/>
              </a:rPr>
              <a:t>Εκπομπός</a:t>
            </a:r>
            <a:r>
              <a:rPr lang="el-GR" altLang="el-GR" sz="2800" b="1" dirty="0" smtClean="0">
                <a:solidFill>
                  <a:srgbClr val="3333FF"/>
                </a:solidFill>
                <a:latin typeface="Comic Sans MS" panose="030F0702030302020204" pitchFamily="66" charset="0"/>
              </a:rPr>
              <a:t> (</a:t>
            </a:r>
            <a:r>
              <a:rPr lang="en-US" altLang="el-GR" sz="2800" b="1" dirty="0" smtClean="0">
                <a:solidFill>
                  <a:srgbClr val="3333FF"/>
                </a:solidFill>
                <a:latin typeface="Comic Sans MS" panose="030F0702030302020204" pitchFamily="66" charset="0"/>
              </a:rPr>
              <a:t>emitter</a:t>
            </a:r>
            <a:r>
              <a:rPr lang="el-GR" altLang="el-GR" sz="2800" b="1" dirty="0" smtClean="0">
                <a:solidFill>
                  <a:srgbClr val="3333FF"/>
                </a:solidFill>
                <a:latin typeface="Comic Sans MS" panose="030F0702030302020204" pitchFamily="66" charset="0"/>
              </a:rPr>
              <a:t>)</a:t>
            </a:r>
            <a:r>
              <a:rPr lang="en-US" altLang="el-GR" sz="2800" dirty="0" smtClean="0">
                <a:latin typeface="Comic Sans MS" panose="030F0702030302020204" pitchFamily="66" charset="0"/>
              </a:rPr>
              <a:t> (</a:t>
            </a:r>
            <a:r>
              <a:rPr lang="en-US" altLang="el-GR" sz="2800" i="1" dirty="0">
                <a:latin typeface="Comic Sans MS" panose="030F0702030302020204" pitchFamily="66" charset="0"/>
              </a:rPr>
              <a:t>n</a:t>
            </a:r>
            <a:r>
              <a:rPr lang="en-US" altLang="el-GR" sz="2800" dirty="0">
                <a:latin typeface="Comic Sans MS" panose="030F0702030302020204" pitchFamily="66" charset="0"/>
              </a:rPr>
              <a:t>-type)</a:t>
            </a:r>
          </a:p>
          <a:p>
            <a:pPr lvl="1"/>
            <a:r>
              <a:rPr lang="el-GR" altLang="el-GR" sz="2800" b="1" dirty="0" smtClean="0">
                <a:solidFill>
                  <a:srgbClr val="3333FF"/>
                </a:solidFill>
                <a:latin typeface="Comic Sans MS" panose="030F0702030302020204" pitchFamily="66" charset="0"/>
              </a:rPr>
              <a:t>Βάση (</a:t>
            </a:r>
            <a:r>
              <a:rPr lang="en-US" altLang="el-GR" sz="2800" b="1" dirty="0" smtClean="0">
                <a:solidFill>
                  <a:srgbClr val="3333FF"/>
                </a:solidFill>
                <a:latin typeface="Comic Sans MS" panose="030F0702030302020204" pitchFamily="66" charset="0"/>
              </a:rPr>
              <a:t>base</a:t>
            </a:r>
            <a:r>
              <a:rPr lang="el-GR" altLang="el-GR" sz="2800" b="1" dirty="0" smtClean="0">
                <a:solidFill>
                  <a:srgbClr val="3333FF"/>
                </a:solidFill>
                <a:latin typeface="Comic Sans MS" panose="030F0702030302020204" pitchFamily="66" charset="0"/>
              </a:rPr>
              <a:t>)</a:t>
            </a:r>
            <a:r>
              <a:rPr lang="en-US" altLang="el-GR" sz="2800" dirty="0" smtClean="0">
                <a:latin typeface="Comic Sans MS" panose="030F0702030302020204" pitchFamily="66" charset="0"/>
              </a:rPr>
              <a:t> (</a:t>
            </a:r>
            <a:r>
              <a:rPr lang="en-US" altLang="el-GR" sz="2800" i="1" dirty="0">
                <a:latin typeface="Comic Sans MS" panose="030F0702030302020204" pitchFamily="66" charset="0"/>
              </a:rPr>
              <a:t>p</a:t>
            </a:r>
            <a:r>
              <a:rPr lang="en-US" altLang="el-GR" sz="2800" dirty="0">
                <a:latin typeface="Comic Sans MS" panose="030F0702030302020204" pitchFamily="66" charset="0"/>
              </a:rPr>
              <a:t>-type)</a:t>
            </a:r>
          </a:p>
          <a:p>
            <a:pPr lvl="1"/>
            <a:r>
              <a:rPr lang="el-GR" altLang="el-GR" sz="2800" b="1" dirty="0" smtClean="0">
                <a:solidFill>
                  <a:srgbClr val="3333FF"/>
                </a:solidFill>
                <a:latin typeface="Comic Sans MS" panose="030F0702030302020204" pitchFamily="66" charset="0"/>
              </a:rPr>
              <a:t>Συλλέκτης (</a:t>
            </a:r>
            <a:r>
              <a:rPr lang="en-US" altLang="el-GR" sz="2800" b="1" dirty="0" smtClean="0">
                <a:solidFill>
                  <a:srgbClr val="3333FF"/>
                </a:solidFill>
                <a:latin typeface="Comic Sans MS" panose="030F0702030302020204" pitchFamily="66" charset="0"/>
              </a:rPr>
              <a:t>collector</a:t>
            </a:r>
            <a:r>
              <a:rPr lang="el-GR" altLang="el-GR" sz="2800" b="1" dirty="0" smtClean="0">
                <a:solidFill>
                  <a:srgbClr val="3333FF"/>
                </a:solidFill>
                <a:latin typeface="Comic Sans MS" panose="030F0702030302020204" pitchFamily="66" charset="0"/>
              </a:rPr>
              <a:t>)</a:t>
            </a:r>
            <a:r>
              <a:rPr lang="en-US" altLang="el-GR" sz="2800" dirty="0" smtClean="0">
                <a:latin typeface="Comic Sans MS" panose="030F0702030302020204" pitchFamily="66" charset="0"/>
              </a:rPr>
              <a:t> (</a:t>
            </a:r>
            <a:r>
              <a:rPr lang="en-US" altLang="el-GR" sz="2800" i="1" dirty="0">
                <a:latin typeface="Comic Sans MS" panose="030F0702030302020204" pitchFamily="66" charset="0"/>
              </a:rPr>
              <a:t>n</a:t>
            </a:r>
            <a:r>
              <a:rPr lang="en-US" altLang="el-GR" sz="2800" dirty="0">
                <a:latin typeface="Comic Sans MS" panose="030F0702030302020204" pitchFamily="66" charset="0"/>
              </a:rPr>
              <a:t>-type)</a:t>
            </a:r>
          </a:p>
          <a:p>
            <a:pPr>
              <a:spcBef>
                <a:spcPts val="1200"/>
              </a:spcBef>
            </a:pPr>
            <a:r>
              <a:rPr lang="el-GR" altLang="el-GR" sz="2000" dirty="0" smtClean="0">
                <a:latin typeface="Comic Sans MS" panose="030F0702030302020204" pitchFamily="66" charset="0"/>
              </a:rPr>
              <a:t>Το παραπάνω αφορά σε τύπο τρανζίστορ </a:t>
            </a:r>
            <a:r>
              <a:rPr lang="en-US" altLang="el-GR" sz="2000" i="1" dirty="0" err="1" smtClean="0">
                <a:latin typeface="Comic Sans MS" panose="030F0702030302020204" pitchFamily="66" charset="0"/>
              </a:rPr>
              <a:t>npn</a:t>
            </a:r>
            <a:r>
              <a:rPr lang="el-GR" altLang="el-GR" sz="2000" dirty="0" smtClean="0">
                <a:latin typeface="Comic Sans MS" panose="030F0702030302020204" pitchFamily="66" charset="0"/>
              </a:rPr>
              <a:t> (υπάρχουν και</a:t>
            </a:r>
            <a:r>
              <a:rPr lang="en-US" altLang="el-GR" sz="2000" dirty="0" smtClean="0">
                <a:latin typeface="Comic Sans MS" panose="030F0702030302020204" pitchFamily="66" charset="0"/>
              </a:rPr>
              <a:t> </a:t>
            </a:r>
            <a:r>
              <a:rPr lang="en-US" altLang="el-GR" sz="2000" i="1" dirty="0" err="1" smtClean="0">
                <a:latin typeface="Comic Sans MS" panose="030F0702030302020204" pitchFamily="66" charset="0"/>
              </a:rPr>
              <a:t>pnp</a:t>
            </a:r>
            <a:r>
              <a:rPr lang="el-GR" altLang="el-GR" sz="2000" dirty="0" smtClean="0">
                <a:latin typeface="Comic Sans MS" panose="030F0702030302020204" pitchFamily="66" charset="0"/>
              </a:rPr>
              <a:t>)</a:t>
            </a:r>
            <a:endParaRPr lang="en-US" altLang="el-GR" sz="2000" dirty="0">
              <a:latin typeface="Comic Sans MS" panose="030F0702030302020204" pitchFamily="66" charset="0"/>
            </a:endParaRPr>
          </a:p>
        </p:txBody>
      </p:sp>
      <p:sp>
        <p:nvSpPr>
          <p:cNvPr id="4" name="Text Box 49"/>
          <p:cNvSpPr txBox="1">
            <a:spLocks noChangeArrowheads="1"/>
          </p:cNvSpPr>
          <p:nvPr/>
        </p:nvSpPr>
        <p:spPr bwMode="auto">
          <a:xfrm>
            <a:off x="514350" y="46038"/>
            <a:ext cx="76581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l-GR" sz="3200" kern="1200" dirty="0" smtClean="0">
                <a:solidFill>
                  <a:srgbClr val="00801A"/>
                </a:solidFill>
                <a:latin typeface="Comic Sans MS" pitchFamily="66" charset="0"/>
                <a:ea typeface="+mn-ea"/>
                <a:cs typeface="Arial"/>
              </a:rPr>
              <a:t>Δομή και φυσική λειτουργία</a:t>
            </a:r>
            <a:endParaRPr lang="el-GR" sz="3200" kern="1200" dirty="0">
              <a:solidFill>
                <a:srgbClr val="00801A"/>
              </a:solidFill>
              <a:latin typeface="Comic Sans MS" pitchFamily="66" charset="0"/>
              <a:ea typeface="+mn-ea"/>
              <a:cs typeface="Arial"/>
            </a:endParaRPr>
          </a:p>
        </p:txBody>
      </p:sp>
      <p:pic>
        <p:nvPicPr>
          <p:cNvPr id="5" name="Picture 16" descr="se06F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80" y="3412380"/>
            <a:ext cx="8686800" cy="332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85030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0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808" y="1052736"/>
            <a:ext cx="8517632" cy="4525963"/>
          </a:xfrm>
          <a:prstGeom prst="rect">
            <a:avLst/>
          </a:prstGeom>
        </p:spPr>
        <p:txBody>
          <a:bodyPr/>
          <a:lstStyle/>
          <a:p>
            <a:r>
              <a:rPr lang="el-GR" altLang="el-GR" sz="2800" dirty="0" smtClean="0">
                <a:latin typeface="Comic Sans MS" panose="030F0702030302020204" pitchFamily="66" charset="0"/>
              </a:rPr>
              <a:t>Η προηγούμενη ανάλυση είναι μοντέλο </a:t>
            </a:r>
            <a:r>
              <a:rPr lang="en-US" altLang="el-GR" sz="2800" dirty="0" smtClean="0">
                <a:latin typeface="Comic Sans MS" panose="030F0702030302020204" pitchFamily="66" charset="0"/>
              </a:rPr>
              <a:t>BJT</a:t>
            </a:r>
            <a:r>
              <a:rPr lang="el-GR" altLang="el-GR" sz="2800" dirty="0" smtClean="0">
                <a:latin typeface="Comic Sans MS" panose="030F0702030302020204" pitchFamily="66" charset="0"/>
              </a:rPr>
              <a:t> πρώτης τάξης </a:t>
            </a:r>
            <a:r>
              <a:rPr lang="el-GR" altLang="el-GR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(</a:t>
            </a:r>
            <a:r>
              <a:rPr lang="en-US" altLang="el-GR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first-order </a:t>
            </a:r>
            <a:r>
              <a:rPr lang="en-US" altLang="el-GR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BJT </a:t>
            </a:r>
            <a:r>
              <a:rPr lang="en-US" altLang="el-GR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model</a:t>
            </a:r>
            <a:r>
              <a:rPr lang="el-GR" altLang="el-GR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)</a:t>
            </a:r>
            <a:r>
              <a:rPr lang="en-US" altLang="el-GR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.</a:t>
            </a:r>
            <a:endParaRPr lang="en-US" altLang="el-GR" sz="28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lvl="1"/>
            <a:r>
              <a:rPr lang="el-GR" altLang="el-GR" sz="2800" dirty="0" smtClean="0">
                <a:latin typeface="Comic Sans MS" panose="030F0702030302020204" pitchFamily="66" charset="0"/>
              </a:rPr>
              <a:t>θεωρεί </a:t>
            </a:r>
            <a:r>
              <a:rPr lang="en-US" altLang="el-GR" sz="2800" i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npn</a:t>
            </a:r>
            <a:r>
              <a:rPr lang="en-US" altLang="el-GR" sz="2800" i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el-GR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transistor </a:t>
            </a:r>
            <a:r>
              <a:rPr lang="el-GR" altLang="el-GR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σε ενεργό περιοχή</a:t>
            </a:r>
            <a:r>
              <a:rPr lang="en-US" altLang="el-GR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.</a:t>
            </a:r>
            <a:endParaRPr lang="en-US" altLang="el-GR" sz="28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endParaRPr lang="el-GR" altLang="el-GR" sz="2800" dirty="0" smtClean="0">
              <a:latin typeface="Comic Sans MS" panose="030F0702030302020204" pitchFamily="66" charset="0"/>
            </a:endParaRPr>
          </a:p>
          <a:p>
            <a:r>
              <a:rPr lang="el-GR" altLang="el-GR" sz="2800" dirty="0" smtClean="0">
                <a:latin typeface="Comic Sans MS" panose="030F0702030302020204" pitchFamily="66" charset="0"/>
              </a:rPr>
              <a:t>Βασική σχέση ότι το ρεύμα συλλέκτη</a:t>
            </a:r>
            <a:r>
              <a:rPr lang="en-US" altLang="el-GR" sz="2800" dirty="0" smtClean="0">
                <a:latin typeface="Comic Sans MS" panose="030F0702030302020204" pitchFamily="66" charset="0"/>
              </a:rPr>
              <a:t> </a:t>
            </a:r>
            <a:r>
              <a:rPr lang="en-US" altLang="el-GR" sz="2800" dirty="0">
                <a:latin typeface="Comic Sans MS" panose="030F0702030302020204" pitchFamily="66" charset="0"/>
              </a:rPr>
              <a:t>(</a:t>
            </a:r>
            <a:r>
              <a:rPr lang="en-US" altLang="el-GR" sz="2800" i="1" dirty="0" err="1">
                <a:latin typeface="Comic Sans MS" panose="030F0702030302020204" pitchFamily="66" charset="0"/>
              </a:rPr>
              <a:t>i</a:t>
            </a:r>
            <a:r>
              <a:rPr lang="en-US" altLang="el-GR" sz="2800" i="1" baseline="-25000" dirty="0" err="1">
                <a:latin typeface="Comic Sans MS" panose="030F0702030302020204" pitchFamily="66" charset="0"/>
              </a:rPr>
              <a:t>C</a:t>
            </a:r>
            <a:r>
              <a:rPr lang="en-US" altLang="el-GR" sz="2800" dirty="0">
                <a:latin typeface="Comic Sans MS" panose="030F0702030302020204" pitchFamily="66" charset="0"/>
              </a:rPr>
              <a:t>) </a:t>
            </a:r>
            <a:r>
              <a:rPr lang="el-GR" altLang="el-GR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εξαρτάται εκθετικά</a:t>
            </a:r>
            <a:r>
              <a:rPr lang="en-US" altLang="el-GR" sz="2800" dirty="0" smtClean="0">
                <a:latin typeface="Comic Sans MS" panose="030F0702030302020204" pitchFamily="66" charset="0"/>
              </a:rPr>
              <a:t> </a:t>
            </a:r>
            <a:r>
              <a:rPr lang="el-GR" altLang="el-GR" sz="2800" dirty="0" smtClean="0">
                <a:latin typeface="Comic Sans MS" panose="030F0702030302020204" pitchFamily="66" charset="0"/>
              </a:rPr>
              <a:t>στην τάση ορθής πόλωσης</a:t>
            </a:r>
            <a:r>
              <a:rPr lang="en-US" altLang="el-GR" sz="2800" dirty="0" smtClean="0">
                <a:latin typeface="Comic Sans MS" panose="030F0702030302020204" pitchFamily="66" charset="0"/>
              </a:rPr>
              <a:t> </a:t>
            </a:r>
            <a:r>
              <a:rPr lang="en-US" altLang="el-GR" sz="2800" dirty="0">
                <a:latin typeface="Comic Sans MS" panose="030F0702030302020204" pitchFamily="66" charset="0"/>
              </a:rPr>
              <a:t>(</a:t>
            </a:r>
            <a:r>
              <a:rPr lang="en-US" altLang="el-GR" sz="2800" i="1" dirty="0" err="1">
                <a:latin typeface="Comic Sans MS" panose="030F0702030302020204" pitchFamily="66" charset="0"/>
              </a:rPr>
              <a:t>v</a:t>
            </a:r>
            <a:r>
              <a:rPr lang="en-US" altLang="el-GR" sz="2800" i="1" baseline="-25000" dirty="0" err="1">
                <a:latin typeface="Comic Sans MS" panose="030F0702030302020204" pitchFamily="66" charset="0"/>
              </a:rPr>
              <a:t>BE</a:t>
            </a:r>
            <a:r>
              <a:rPr lang="en-US" altLang="el-GR" sz="2800" dirty="0" smtClean="0">
                <a:latin typeface="Comic Sans MS" panose="030F0702030302020204" pitchFamily="66" charset="0"/>
              </a:rPr>
              <a:t>).</a:t>
            </a:r>
            <a:endParaRPr lang="el-GR" altLang="el-GR" sz="2800" dirty="0" smtClean="0">
              <a:latin typeface="Comic Sans MS" panose="030F0702030302020204" pitchFamily="66" charset="0"/>
            </a:endParaRPr>
          </a:p>
          <a:p>
            <a:endParaRPr lang="en-US" altLang="el-GR" sz="2800" dirty="0">
              <a:latin typeface="Comic Sans MS" panose="030F0702030302020204" pitchFamily="66" charset="0"/>
            </a:endParaRPr>
          </a:p>
          <a:p>
            <a:pPr lvl="1"/>
            <a:r>
              <a:rPr lang="el-GR" altLang="el-GR" sz="2800" dirty="0" smtClean="0">
                <a:latin typeface="Comic Sans MS" panose="030F0702030302020204" pitchFamily="66" charset="0"/>
              </a:rPr>
              <a:t>Παραμένει ανεξάρτητο του</a:t>
            </a:r>
            <a:r>
              <a:rPr lang="en-US" altLang="el-GR" sz="2800" dirty="0" smtClean="0">
                <a:latin typeface="Comic Sans MS" panose="030F0702030302020204" pitchFamily="66" charset="0"/>
              </a:rPr>
              <a:t> </a:t>
            </a:r>
            <a:r>
              <a:rPr lang="en-US" altLang="el-GR" sz="2800" i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v</a:t>
            </a:r>
            <a:r>
              <a:rPr lang="en-US" altLang="el-GR" sz="2800" i="1" baseline="-250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CB</a:t>
            </a:r>
            <a:r>
              <a:rPr lang="en-US" altLang="el-GR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l-GR" altLang="el-GR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όσο η επαφή </a:t>
            </a:r>
            <a:r>
              <a:rPr lang="en-US" altLang="el-GR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CB</a:t>
            </a:r>
            <a:r>
              <a:rPr lang="el-GR" altLang="el-GR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παραμένει ανάστροφα πολωμένη</a:t>
            </a:r>
            <a:r>
              <a:rPr lang="en-US" altLang="el-GR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.</a:t>
            </a:r>
            <a:endParaRPr lang="en-US" altLang="el-GR" sz="28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lvl="2"/>
            <a:r>
              <a:rPr lang="en-US" altLang="el-GR" sz="2800" i="1" dirty="0" err="1">
                <a:latin typeface="Comic Sans MS" panose="030F0702030302020204" pitchFamily="66" charset="0"/>
              </a:rPr>
              <a:t>v</a:t>
            </a:r>
            <a:r>
              <a:rPr lang="en-US" altLang="el-GR" sz="2800" i="1" baseline="-25000" dirty="0" err="1">
                <a:latin typeface="Comic Sans MS" panose="030F0702030302020204" pitchFamily="66" charset="0"/>
              </a:rPr>
              <a:t>CB</a:t>
            </a:r>
            <a:r>
              <a:rPr lang="en-US" altLang="el-GR" sz="2800" dirty="0">
                <a:latin typeface="Comic Sans MS" panose="030F0702030302020204" pitchFamily="66" charset="0"/>
              </a:rPr>
              <a:t> &gt; 0</a:t>
            </a:r>
          </a:p>
        </p:txBody>
      </p:sp>
      <p:sp>
        <p:nvSpPr>
          <p:cNvPr id="4" name="Text Box 49"/>
          <p:cNvSpPr txBox="1">
            <a:spLocks noChangeArrowheads="1"/>
          </p:cNvSpPr>
          <p:nvPr/>
        </p:nvSpPr>
        <p:spPr bwMode="auto">
          <a:xfrm>
            <a:off x="514350" y="46038"/>
            <a:ext cx="76581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l-GR" sz="3200" kern="1200" dirty="0" smtClean="0">
                <a:solidFill>
                  <a:srgbClr val="00801A"/>
                </a:solidFill>
                <a:latin typeface="Comic Sans MS" pitchFamily="66" charset="0"/>
                <a:ea typeface="+mn-ea"/>
                <a:cs typeface="Arial"/>
              </a:rPr>
              <a:t>Συνοπτικά</a:t>
            </a:r>
            <a:endParaRPr lang="el-GR" sz="3200" kern="1200" dirty="0">
              <a:solidFill>
                <a:srgbClr val="00801A"/>
              </a:solidFill>
              <a:latin typeface="Comic Sans MS" pitchFamily="66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42100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1748" name="Picture 6" descr="se06F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911944"/>
            <a:ext cx="6477000" cy="561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49"/>
          <p:cNvSpPr txBox="1">
            <a:spLocks noChangeArrowheads="1"/>
          </p:cNvSpPr>
          <p:nvPr/>
        </p:nvSpPr>
        <p:spPr bwMode="auto">
          <a:xfrm>
            <a:off x="514350" y="46038"/>
            <a:ext cx="76581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l-GR" sz="3200" kern="1200" dirty="0" smtClean="0">
                <a:solidFill>
                  <a:srgbClr val="00801A"/>
                </a:solidFill>
                <a:latin typeface="Comic Sans MS" pitchFamily="66" charset="0"/>
                <a:ea typeface="+mn-ea"/>
                <a:cs typeface="Arial"/>
              </a:rPr>
              <a:t>Κυκλωματικά μοντέλα ισχυρού σήματος</a:t>
            </a:r>
            <a:endParaRPr lang="el-GR" sz="3200" kern="1200" dirty="0">
              <a:solidFill>
                <a:srgbClr val="00801A"/>
              </a:solidFill>
              <a:latin typeface="Comic Sans MS" pitchFamily="66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8506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37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6816" y="764704"/>
            <a:ext cx="8229600" cy="2260848"/>
          </a:xfrm>
          <a:prstGeom prst="rect">
            <a:avLst/>
          </a:prstGeom>
        </p:spPr>
        <p:txBody>
          <a:bodyPr/>
          <a:lstStyle/>
          <a:p>
            <a:r>
              <a:rPr lang="el-GR" altLang="el-GR" sz="2800" dirty="0" smtClean="0">
                <a:latin typeface="Comic Sans MS" panose="030F0702030302020204" pitchFamily="66" charset="0"/>
              </a:rPr>
              <a:t>Συλλέκτης </a:t>
            </a:r>
            <a:r>
              <a:rPr lang="el-GR" altLang="el-GR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περιφερειακά</a:t>
            </a:r>
            <a:r>
              <a:rPr lang="el-GR" altLang="el-GR" sz="2800" dirty="0" smtClean="0">
                <a:latin typeface="Comic Sans MS" panose="030F0702030302020204" pitchFamily="66" charset="0"/>
              </a:rPr>
              <a:t> κατά μήκος της περιοχής </a:t>
            </a:r>
            <a:r>
              <a:rPr lang="el-GR" altLang="el-GR" sz="2800" dirty="0" err="1" smtClean="0">
                <a:latin typeface="Comic Sans MS" panose="030F0702030302020204" pitchFamily="66" charset="0"/>
              </a:rPr>
              <a:t>εκπομπού</a:t>
            </a:r>
            <a:r>
              <a:rPr lang="en-US" altLang="el-GR" sz="2800" dirty="0" smtClean="0">
                <a:latin typeface="Comic Sans MS" panose="030F0702030302020204" pitchFamily="66" charset="0"/>
              </a:rPr>
              <a:t>.</a:t>
            </a:r>
            <a:endParaRPr lang="en-US" altLang="el-GR" sz="2800" dirty="0">
              <a:latin typeface="Comic Sans MS" panose="030F0702030302020204" pitchFamily="66" charset="0"/>
            </a:endParaRPr>
          </a:p>
          <a:p>
            <a:pPr lvl="1"/>
            <a:r>
              <a:rPr lang="el-GR" altLang="el-GR" sz="2400" dirty="0" smtClean="0">
                <a:latin typeface="Comic Sans MS" panose="030F0702030302020204" pitchFamily="66" charset="0"/>
              </a:rPr>
              <a:t>Κάνει δύσκολη τη διαφυγή εκτός συλλέκτη των ηλεκτρονίων που </a:t>
            </a:r>
            <a:r>
              <a:rPr lang="el-GR" altLang="el-GR" sz="2400" dirty="0" err="1" smtClean="0">
                <a:latin typeface="Comic Sans MS" panose="030F0702030302020204" pitchFamily="66" charset="0"/>
              </a:rPr>
              <a:t>εγχύονται</a:t>
            </a:r>
            <a:r>
              <a:rPr lang="el-GR" altLang="el-GR" sz="2400" dirty="0" smtClean="0">
                <a:latin typeface="Comic Sans MS" panose="030F0702030302020204" pitchFamily="66" charset="0"/>
              </a:rPr>
              <a:t> στη βάση</a:t>
            </a:r>
            <a:endParaRPr lang="en-US" altLang="el-GR" sz="2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Text Box 49"/>
          <p:cNvSpPr txBox="1">
            <a:spLocks noChangeArrowheads="1"/>
          </p:cNvSpPr>
          <p:nvPr/>
        </p:nvSpPr>
        <p:spPr bwMode="auto">
          <a:xfrm>
            <a:off x="514350" y="46038"/>
            <a:ext cx="76581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l-GR" sz="3200" kern="1200" dirty="0" smtClean="0">
                <a:solidFill>
                  <a:srgbClr val="00801A"/>
                </a:solidFill>
                <a:latin typeface="Comic Sans MS" pitchFamily="66" charset="0"/>
                <a:ea typeface="+mn-ea"/>
                <a:cs typeface="Arial"/>
              </a:rPr>
              <a:t>Δομή πραγματικών </a:t>
            </a:r>
            <a:r>
              <a:rPr lang="en-US" sz="3200" kern="1200" dirty="0" smtClean="0">
                <a:solidFill>
                  <a:srgbClr val="00801A"/>
                </a:solidFill>
                <a:latin typeface="Comic Sans MS" pitchFamily="66" charset="0"/>
                <a:ea typeface="+mn-ea"/>
                <a:cs typeface="Arial"/>
              </a:rPr>
              <a:t>BJT</a:t>
            </a:r>
            <a:endParaRPr lang="el-GR" sz="3200" kern="1200" dirty="0">
              <a:solidFill>
                <a:srgbClr val="00801A"/>
              </a:solidFill>
              <a:latin typeface="Comic Sans MS" pitchFamily="66" charset="0"/>
              <a:ea typeface="+mn-ea"/>
              <a:cs typeface="Arial"/>
            </a:endParaRPr>
          </a:p>
        </p:txBody>
      </p:sp>
      <p:pic>
        <p:nvPicPr>
          <p:cNvPr id="5" name="Picture 6" descr="se06F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924944"/>
            <a:ext cx="8281987" cy="311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47248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4" name="Rectangle 389133"/>
          <p:cNvSpPr/>
          <p:nvPr/>
        </p:nvSpPr>
        <p:spPr bwMode="auto">
          <a:xfrm>
            <a:off x="3419872" y="3861048"/>
            <a:ext cx="4824536" cy="1224136"/>
          </a:xfrm>
          <a:prstGeom prst="rect">
            <a:avLst/>
          </a:prstGeom>
          <a:solidFill>
            <a:srgbClr val="FFC000">
              <a:alpha val="76078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" name="Picture 16" descr="se06F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55724"/>
            <a:ext cx="3767336" cy="1443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 bwMode="auto">
          <a:xfrm rot="5400000" flipH="1">
            <a:off x="2231928" y="1232944"/>
            <a:ext cx="0" cy="3384000"/>
          </a:xfrm>
          <a:prstGeom prst="line">
            <a:avLst/>
          </a:prstGeom>
          <a:solidFill>
            <a:schemeClr val="accent1">
              <a:alpha val="5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Rectangle 7"/>
          <p:cNvSpPr/>
          <p:nvPr/>
        </p:nvSpPr>
        <p:spPr>
          <a:xfrm>
            <a:off x="815993" y="3284984"/>
            <a:ext cx="9476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l-GR" sz="2400" kern="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V</a:t>
            </a:r>
            <a:r>
              <a:rPr lang="en-US" altLang="el-GR" sz="2400" kern="0" baseline="-250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BE</a:t>
            </a:r>
            <a:r>
              <a:rPr lang="en-US" altLang="el-GR" sz="2400" kern="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&gt;0</a:t>
            </a:r>
            <a:endParaRPr lang="el-GR" dirty="0"/>
          </a:p>
        </p:txBody>
      </p:sp>
      <p:sp>
        <p:nvSpPr>
          <p:cNvPr id="13" name="Rectangle 12"/>
          <p:cNvSpPr/>
          <p:nvPr/>
        </p:nvSpPr>
        <p:spPr>
          <a:xfrm>
            <a:off x="2476985" y="3269015"/>
            <a:ext cx="942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l-GR" sz="2400" kern="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V</a:t>
            </a:r>
            <a:r>
              <a:rPr lang="en-US" altLang="el-GR" sz="2400" kern="0" baseline="-250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CB</a:t>
            </a:r>
            <a:r>
              <a:rPr lang="en-US" altLang="el-GR" sz="2400" kern="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&gt;0</a:t>
            </a:r>
            <a:endParaRPr lang="el-GR" dirty="0"/>
          </a:p>
        </p:txBody>
      </p:sp>
      <p:grpSp>
        <p:nvGrpSpPr>
          <p:cNvPr id="17" name="Group 16"/>
          <p:cNvGrpSpPr/>
          <p:nvPr/>
        </p:nvGrpSpPr>
        <p:grpSpPr>
          <a:xfrm>
            <a:off x="1259632" y="2551256"/>
            <a:ext cx="116960" cy="790888"/>
            <a:chOff x="2322336" y="3344544"/>
            <a:chExt cx="116960" cy="790888"/>
          </a:xfrm>
        </p:grpSpPr>
        <p:sp>
          <p:nvSpPr>
            <p:cNvPr id="14" name="Rectangle 13"/>
            <p:cNvSpPr/>
            <p:nvPr/>
          </p:nvSpPr>
          <p:spPr bwMode="auto">
            <a:xfrm>
              <a:off x="2322336" y="3344544"/>
              <a:ext cx="116960" cy="790888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l-G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 bwMode="auto">
            <a:xfrm>
              <a:off x="2429176" y="3427800"/>
              <a:ext cx="0" cy="577264"/>
            </a:xfrm>
            <a:prstGeom prst="line">
              <a:avLst/>
            </a:prstGeom>
            <a:solidFill>
              <a:schemeClr val="accent1">
                <a:alpha val="56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" name="Straight Connector 4"/>
            <p:cNvCxnSpPr/>
            <p:nvPr/>
          </p:nvCxnSpPr>
          <p:spPr bwMode="auto">
            <a:xfrm>
              <a:off x="2339752" y="3585464"/>
              <a:ext cx="0" cy="252000"/>
            </a:xfrm>
            <a:prstGeom prst="line">
              <a:avLst/>
            </a:prstGeom>
            <a:solidFill>
              <a:schemeClr val="accent1">
                <a:alpha val="56000"/>
              </a:schemeClr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5" name="Group 14"/>
          <p:cNvGrpSpPr/>
          <p:nvPr/>
        </p:nvGrpSpPr>
        <p:grpSpPr>
          <a:xfrm>
            <a:off x="2867336" y="2551256"/>
            <a:ext cx="116960" cy="790888"/>
            <a:chOff x="6502360" y="2695272"/>
            <a:chExt cx="116960" cy="790888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502360" y="2695272"/>
              <a:ext cx="116960" cy="790888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l-G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 bwMode="auto">
            <a:xfrm>
              <a:off x="6609200" y="2780928"/>
              <a:ext cx="0" cy="577264"/>
            </a:xfrm>
            <a:prstGeom prst="line">
              <a:avLst/>
            </a:prstGeom>
            <a:solidFill>
              <a:schemeClr val="accent1">
                <a:alpha val="56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6519776" y="2938592"/>
              <a:ext cx="0" cy="252000"/>
            </a:xfrm>
            <a:prstGeom prst="line">
              <a:avLst/>
            </a:prstGeom>
            <a:solidFill>
              <a:schemeClr val="accent1">
                <a:alpha val="56000"/>
              </a:schemeClr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9" name="Straight Connector 18"/>
          <p:cNvCxnSpPr/>
          <p:nvPr/>
        </p:nvCxnSpPr>
        <p:spPr bwMode="auto">
          <a:xfrm rot="10800000" flipH="1">
            <a:off x="2209385" y="2240943"/>
            <a:ext cx="0" cy="684000"/>
          </a:xfrm>
          <a:prstGeom prst="line">
            <a:avLst/>
          </a:prstGeom>
          <a:solidFill>
            <a:schemeClr val="accent1">
              <a:alpha val="5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 rot="10800000" flipH="1">
            <a:off x="539552" y="1462512"/>
            <a:ext cx="0" cy="1440000"/>
          </a:xfrm>
          <a:prstGeom prst="line">
            <a:avLst/>
          </a:prstGeom>
          <a:solidFill>
            <a:schemeClr val="accent1">
              <a:alpha val="5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rot="10800000" flipH="1">
            <a:off x="3923928" y="1471136"/>
            <a:ext cx="0" cy="1440000"/>
          </a:xfrm>
          <a:prstGeom prst="line">
            <a:avLst/>
          </a:prstGeom>
          <a:solidFill>
            <a:schemeClr val="accent1">
              <a:alpha val="5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0" name="Group 29"/>
          <p:cNvGrpSpPr/>
          <p:nvPr/>
        </p:nvGrpSpPr>
        <p:grpSpPr>
          <a:xfrm>
            <a:off x="3797328" y="1953128"/>
            <a:ext cx="233637" cy="488944"/>
            <a:chOff x="4324912" y="1903183"/>
            <a:chExt cx="432048" cy="776405"/>
          </a:xfrm>
        </p:grpSpPr>
        <p:sp>
          <p:nvSpPr>
            <p:cNvPr id="29" name="Rectangle 28"/>
            <p:cNvSpPr/>
            <p:nvPr/>
          </p:nvSpPr>
          <p:spPr bwMode="auto">
            <a:xfrm>
              <a:off x="4324912" y="1903183"/>
              <a:ext cx="432048" cy="776405"/>
            </a:xfrm>
            <a:prstGeom prst="rect">
              <a:avLst/>
            </a:prstGeom>
            <a:solidFill>
              <a:srgbClr val="FFC000">
                <a:alpha val="56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l-G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 rot="5400000">
              <a:off x="4175794" y="2139366"/>
              <a:ext cx="776404" cy="304040"/>
              <a:chOff x="5580112" y="3257688"/>
              <a:chExt cx="1107416" cy="445696"/>
            </a:xfrm>
          </p:grpSpPr>
          <p:cxnSp>
            <p:nvCxnSpPr>
              <p:cNvPr id="22" name="Straight Connector 21"/>
              <p:cNvCxnSpPr/>
              <p:nvPr/>
            </p:nvCxnSpPr>
            <p:spPr bwMode="auto">
              <a:xfrm flipV="1">
                <a:off x="5580112" y="3257688"/>
                <a:ext cx="144016" cy="230832"/>
              </a:xfrm>
              <a:prstGeom prst="line">
                <a:avLst/>
              </a:prstGeom>
              <a:solidFill>
                <a:schemeClr val="accent1">
                  <a:alpha val="56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" name="Straight Connector 23"/>
              <p:cNvCxnSpPr/>
              <p:nvPr/>
            </p:nvCxnSpPr>
            <p:spPr bwMode="auto">
              <a:xfrm flipV="1">
                <a:off x="6543512" y="3468784"/>
                <a:ext cx="144016" cy="230832"/>
              </a:xfrm>
              <a:prstGeom prst="line">
                <a:avLst/>
              </a:prstGeom>
              <a:solidFill>
                <a:schemeClr val="accent1">
                  <a:alpha val="56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Straight Connector 24"/>
              <p:cNvCxnSpPr/>
              <p:nvPr/>
            </p:nvCxnSpPr>
            <p:spPr bwMode="auto">
              <a:xfrm flipH="1" flipV="1">
                <a:off x="5732512" y="3257688"/>
                <a:ext cx="266000" cy="445696"/>
              </a:xfrm>
              <a:prstGeom prst="line">
                <a:avLst/>
              </a:prstGeom>
              <a:solidFill>
                <a:schemeClr val="accent1">
                  <a:alpha val="56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Straight Connector 26"/>
              <p:cNvCxnSpPr/>
              <p:nvPr/>
            </p:nvCxnSpPr>
            <p:spPr bwMode="auto">
              <a:xfrm flipV="1">
                <a:off x="6006896" y="3257688"/>
                <a:ext cx="266000" cy="445696"/>
              </a:xfrm>
              <a:prstGeom prst="line">
                <a:avLst/>
              </a:prstGeom>
              <a:solidFill>
                <a:schemeClr val="accent1">
                  <a:alpha val="56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Straight Connector 27"/>
              <p:cNvCxnSpPr/>
              <p:nvPr/>
            </p:nvCxnSpPr>
            <p:spPr bwMode="auto">
              <a:xfrm flipH="1" flipV="1">
                <a:off x="6277512" y="3257688"/>
                <a:ext cx="266000" cy="445696"/>
              </a:xfrm>
              <a:prstGeom prst="line">
                <a:avLst/>
              </a:prstGeom>
              <a:solidFill>
                <a:schemeClr val="accent1">
                  <a:alpha val="56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389123" name="Group 389122"/>
          <p:cNvGrpSpPr/>
          <p:nvPr/>
        </p:nvGrpSpPr>
        <p:grpSpPr>
          <a:xfrm>
            <a:off x="1331640" y="1033578"/>
            <a:ext cx="938153" cy="235182"/>
            <a:chOff x="3942775" y="3680866"/>
            <a:chExt cx="1164345" cy="222736"/>
          </a:xfrm>
        </p:grpSpPr>
        <p:grpSp>
          <p:nvGrpSpPr>
            <p:cNvPr id="31" name="Group 30"/>
            <p:cNvGrpSpPr/>
            <p:nvPr/>
          </p:nvGrpSpPr>
          <p:grpSpPr>
            <a:xfrm>
              <a:off x="4328194" y="3680866"/>
              <a:ext cx="392461" cy="222736"/>
              <a:chOff x="5580112" y="3257688"/>
              <a:chExt cx="1107416" cy="445696"/>
            </a:xfrm>
          </p:grpSpPr>
          <p:cxnSp>
            <p:nvCxnSpPr>
              <p:cNvPr id="32" name="Straight Connector 31"/>
              <p:cNvCxnSpPr/>
              <p:nvPr/>
            </p:nvCxnSpPr>
            <p:spPr bwMode="auto">
              <a:xfrm flipV="1">
                <a:off x="5580112" y="3257688"/>
                <a:ext cx="144016" cy="230832"/>
              </a:xfrm>
              <a:prstGeom prst="line">
                <a:avLst/>
              </a:prstGeom>
              <a:solidFill>
                <a:schemeClr val="accent1">
                  <a:alpha val="56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Straight Connector 32"/>
              <p:cNvCxnSpPr/>
              <p:nvPr/>
            </p:nvCxnSpPr>
            <p:spPr bwMode="auto">
              <a:xfrm flipV="1">
                <a:off x="6543512" y="3468784"/>
                <a:ext cx="144016" cy="230832"/>
              </a:xfrm>
              <a:prstGeom prst="line">
                <a:avLst/>
              </a:prstGeom>
              <a:solidFill>
                <a:schemeClr val="accent1">
                  <a:alpha val="56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Straight Connector 33"/>
              <p:cNvCxnSpPr/>
              <p:nvPr/>
            </p:nvCxnSpPr>
            <p:spPr bwMode="auto">
              <a:xfrm flipH="1" flipV="1">
                <a:off x="5732512" y="3257688"/>
                <a:ext cx="266000" cy="445696"/>
              </a:xfrm>
              <a:prstGeom prst="line">
                <a:avLst/>
              </a:prstGeom>
              <a:solidFill>
                <a:schemeClr val="accent1">
                  <a:alpha val="56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Straight Connector 34"/>
              <p:cNvCxnSpPr/>
              <p:nvPr/>
            </p:nvCxnSpPr>
            <p:spPr bwMode="auto">
              <a:xfrm flipV="1">
                <a:off x="6006896" y="3257688"/>
                <a:ext cx="266000" cy="445696"/>
              </a:xfrm>
              <a:prstGeom prst="line">
                <a:avLst/>
              </a:prstGeom>
              <a:solidFill>
                <a:schemeClr val="accent1">
                  <a:alpha val="56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" name="Straight Connector 35"/>
              <p:cNvCxnSpPr/>
              <p:nvPr/>
            </p:nvCxnSpPr>
            <p:spPr bwMode="auto">
              <a:xfrm flipH="1" flipV="1">
                <a:off x="6277512" y="3257688"/>
                <a:ext cx="266000" cy="445696"/>
              </a:xfrm>
              <a:prstGeom prst="line">
                <a:avLst/>
              </a:prstGeom>
              <a:solidFill>
                <a:schemeClr val="accent1">
                  <a:alpha val="56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89121" name="Freeform 389120"/>
            <p:cNvSpPr/>
            <p:nvPr/>
          </p:nvSpPr>
          <p:spPr bwMode="auto">
            <a:xfrm flipV="1">
              <a:off x="4724983" y="3747969"/>
              <a:ext cx="382137" cy="68367"/>
            </a:xfrm>
            <a:custGeom>
              <a:avLst/>
              <a:gdLst>
                <a:gd name="connsiteX0" fmla="*/ 382137 w 382137"/>
                <a:gd name="connsiteY0" fmla="*/ 68239 h 68367"/>
                <a:gd name="connsiteX1" fmla="*/ 232012 w 382137"/>
                <a:gd name="connsiteY1" fmla="*/ 0 h 68367"/>
                <a:gd name="connsiteX2" fmla="*/ 68239 w 382137"/>
                <a:gd name="connsiteY2" fmla="*/ 68239 h 68367"/>
                <a:gd name="connsiteX3" fmla="*/ 0 w 382137"/>
                <a:gd name="connsiteY3" fmla="*/ 13648 h 68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2137" h="68367">
                  <a:moveTo>
                    <a:pt x="382137" y="68239"/>
                  </a:moveTo>
                  <a:cubicBezTo>
                    <a:pt x="333232" y="34119"/>
                    <a:pt x="284328" y="0"/>
                    <a:pt x="232012" y="0"/>
                  </a:cubicBezTo>
                  <a:cubicBezTo>
                    <a:pt x="179696" y="0"/>
                    <a:pt x="106908" y="65964"/>
                    <a:pt x="68239" y="68239"/>
                  </a:cubicBezTo>
                  <a:cubicBezTo>
                    <a:pt x="29570" y="70514"/>
                    <a:pt x="14785" y="42081"/>
                    <a:pt x="0" y="13648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l-G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Freeform 39"/>
            <p:cNvSpPr/>
            <p:nvPr/>
          </p:nvSpPr>
          <p:spPr bwMode="auto">
            <a:xfrm flipH="1">
              <a:off x="3942775" y="3751737"/>
              <a:ext cx="382137" cy="68367"/>
            </a:xfrm>
            <a:custGeom>
              <a:avLst/>
              <a:gdLst>
                <a:gd name="connsiteX0" fmla="*/ 382137 w 382137"/>
                <a:gd name="connsiteY0" fmla="*/ 68239 h 68367"/>
                <a:gd name="connsiteX1" fmla="*/ 232012 w 382137"/>
                <a:gd name="connsiteY1" fmla="*/ 0 h 68367"/>
                <a:gd name="connsiteX2" fmla="*/ 68239 w 382137"/>
                <a:gd name="connsiteY2" fmla="*/ 68239 h 68367"/>
                <a:gd name="connsiteX3" fmla="*/ 0 w 382137"/>
                <a:gd name="connsiteY3" fmla="*/ 13648 h 68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2137" h="68367">
                  <a:moveTo>
                    <a:pt x="382137" y="68239"/>
                  </a:moveTo>
                  <a:cubicBezTo>
                    <a:pt x="333232" y="34119"/>
                    <a:pt x="284328" y="0"/>
                    <a:pt x="232012" y="0"/>
                  </a:cubicBezTo>
                  <a:cubicBezTo>
                    <a:pt x="179696" y="0"/>
                    <a:pt x="106908" y="65964"/>
                    <a:pt x="68239" y="68239"/>
                  </a:cubicBezTo>
                  <a:cubicBezTo>
                    <a:pt x="29570" y="70514"/>
                    <a:pt x="14785" y="42081"/>
                    <a:pt x="0" y="13648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l-G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89124" name="TextBox 389123"/>
          <p:cNvSpPr txBox="1"/>
          <p:nvPr/>
        </p:nvSpPr>
        <p:spPr>
          <a:xfrm>
            <a:off x="1574960" y="6926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</a:t>
            </a:r>
            <a:r>
              <a:rPr lang="en-US" baseline="-25000" dirty="0" err="1" smtClean="0"/>
              <a:t>D</a:t>
            </a:r>
            <a:endParaRPr lang="el-GR" baseline="-25000" dirty="0"/>
          </a:p>
        </p:txBody>
      </p:sp>
      <p:sp>
        <p:nvSpPr>
          <p:cNvPr id="43" name="TextBox 42"/>
          <p:cNvSpPr txBox="1"/>
          <p:nvPr/>
        </p:nvSpPr>
        <p:spPr>
          <a:xfrm>
            <a:off x="3433520" y="1988840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r>
              <a:rPr lang="en-US" baseline="-25000" dirty="0" smtClean="0"/>
              <a:t>L</a:t>
            </a:r>
            <a:endParaRPr lang="el-GR" baseline="-25000" dirty="0"/>
          </a:p>
        </p:txBody>
      </p:sp>
      <p:cxnSp>
        <p:nvCxnSpPr>
          <p:cNvPr id="389126" name="Straight Arrow Connector 389125"/>
          <p:cNvCxnSpPr/>
          <p:nvPr/>
        </p:nvCxnSpPr>
        <p:spPr bwMode="auto">
          <a:xfrm flipV="1">
            <a:off x="3651689" y="2327634"/>
            <a:ext cx="0" cy="510617"/>
          </a:xfrm>
          <a:prstGeom prst="straightConnector1">
            <a:avLst/>
          </a:prstGeom>
          <a:solidFill>
            <a:schemeClr val="accent1">
              <a:alpha val="56000"/>
            </a:schemeClr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Straight Arrow Connector 45"/>
          <p:cNvCxnSpPr/>
          <p:nvPr/>
        </p:nvCxnSpPr>
        <p:spPr bwMode="auto">
          <a:xfrm flipV="1">
            <a:off x="2115842" y="1988840"/>
            <a:ext cx="0" cy="510617"/>
          </a:xfrm>
          <a:prstGeom prst="straightConnector1">
            <a:avLst/>
          </a:prstGeom>
          <a:solidFill>
            <a:schemeClr val="accent1">
              <a:alpha val="56000"/>
            </a:schemeClr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>
            <a:off x="439193" y="1988840"/>
            <a:ext cx="0" cy="510617"/>
          </a:xfrm>
          <a:prstGeom prst="straightConnector1">
            <a:avLst/>
          </a:prstGeom>
          <a:solidFill>
            <a:schemeClr val="accent1">
              <a:alpha val="56000"/>
            </a:schemeClr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8" name="Rectangle 47"/>
          <p:cNvSpPr/>
          <p:nvPr/>
        </p:nvSpPr>
        <p:spPr>
          <a:xfrm>
            <a:off x="3198409" y="2356428"/>
            <a:ext cx="4764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l-GR" sz="2400" kern="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I</a:t>
            </a:r>
            <a:r>
              <a:rPr lang="en-US" altLang="el-GR" sz="2400" kern="0" baseline="-250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C</a:t>
            </a:r>
            <a:endParaRPr lang="el-GR" dirty="0"/>
          </a:p>
        </p:txBody>
      </p:sp>
      <p:sp>
        <p:nvSpPr>
          <p:cNvPr id="49" name="Rectangle 48"/>
          <p:cNvSpPr/>
          <p:nvPr/>
        </p:nvSpPr>
        <p:spPr>
          <a:xfrm>
            <a:off x="1705328" y="2274551"/>
            <a:ext cx="4828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l-GR" sz="2400" kern="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I</a:t>
            </a:r>
            <a:r>
              <a:rPr lang="en-US" altLang="el-GR" sz="2400" kern="0" baseline="-250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B</a:t>
            </a:r>
            <a:endParaRPr lang="el-GR" dirty="0"/>
          </a:p>
        </p:txBody>
      </p:sp>
      <p:sp>
        <p:nvSpPr>
          <p:cNvPr id="50" name="Rectangle 49"/>
          <p:cNvSpPr/>
          <p:nvPr/>
        </p:nvSpPr>
        <p:spPr>
          <a:xfrm>
            <a:off x="8200" y="1985072"/>
            <a:ext cx="4828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l-GR" sz="2400" kern="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I</a:t>
            </a:r>
            <a:r>
              <a:rPr lang="en-US" altLang="el-GR" sz="2400" kern="0" baseline="-250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E</a:t>
            </a:r>
            <a:endParaRPr lang="el-GR" dirty="0"/>
          </a:p>
        </p:txBody>
      </p:sp>
      <p:cxnSp>
        <p:nvCxnSpPr>
          <p:cNvPr id="51" name="Straight Arrow Connector 50"/>
          <p:cNvCxnSpPr/>
          <p:nvPr/>
        </p:nvCxnSpPr>
        <p:spPr bwMode="auto">
          <a:xfrm flipV="1">
            <a:off x="1133032" y="2681624"/>
            <a:ext cx="387336" cy="444038"/>
          </a:xfrm>
          <a:prstGeom prst="straightConnector1">
            <a:avLst/>
          </a:prstGeom>
          <a:solidFill>
            <a:schemeClr val="accent1">
              <a:alpha val="56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3" name="Rectangle 52"/>
          <p:cNvSpPr/>
          <p:nvPr/>
        </p:nvSpPr>
        <p:spPr>
          <a:xfrm>
            <a:off x="4671653" y="836712"/>
            <a:ext cx="37887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altLang="el-GR" sz="2400" kern="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Έστω μεταβολή της </a:t>
            </a:r>
            <a:r>
              <a:rPr lang="en-US" altLang="el-GR" sz="2400" kern="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V</a:t>
            </a:r>
            <a:r>
              <a:rPr lang="en-US" altLang="el-GR" sz="2400" kern="0" baseline="-250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BE</a:t>
            </a:r>
            <a:r>
              <a:rPr lang="en-US" altLang="el-GR" sz="2400" kern="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l-GR" altLang="el-GR" sz="2400" kern="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κατά Δ</a:t>
            </a:r>
            <a:r>
              <a:rPr lang="en-US" altLang="el-GR" sz="2400" kern="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V</a:t>
            </a:r>
            <a:r>
              <a:rPr lang="en-US" altLang="el-GR" sz="2400" kern="0" baseline="-250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BE</a:t>
            </a:r>
            <a:r>
              <a:rPr lang="en-US" altLang="el-GR" sz="2400" kern="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:</a:t>
            </a:r>
            <a:endParaRPr lang="el-GR" dirty="0"/>
          </a:p>
        </p:txBody>
      </p:sp>
      <p:cxnSp>
        <p:nvCxnSpPr>
          <p:cNvPr id="389129" name="Straight Connector 389128"/>
          <p:cNvCxnSpPr/>
          <p:nvPr/>
        </p:nvCxnSpPr>
        <p:spPr bwMode="auto">
          <a:xfrm>
            <a:off x="4139953" y="1640377"/>
            <a:ext cx="0" cy="1121361"/>
          </a:xfrm>
          <a:prstGeom prst="line">
            <a:avLst/>
          </a:prstGeom>
          <a:solidFill>
            <a:schemeClr val="accent1">
              <a:alpha val="5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56" name="Rectangle 55"/>
          <p:cNvSpPr/>
          <p:nvPr/>
        </p:nvSpPr>
        <p:spPr>
          <a:xfrm>
            <a:off x="4139952" y="1975192"/>
            <a:ext cx="508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l-GR" sz="2400" kern="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V</a:t>
            </a:r>
            <a:r>
              <a:rPr lang="en-US" altLang="el-GR" sz="2400" kern="0" baseline="-250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L</a:t>
            </a:r>
            <a:endParaRPr lang="el-GR" dirty="0"/>
          </a:p>
        </p:txBody>
      </p:sp>
      <p:sp>
        <p:nvSpPr>
          <p:cNvPr id="57" name="Rectangle 56"/>
          <p:cNvSpPr/>
          <p:nvPr/>
        </p:nvSpPr>
        <p:spPr>
          <a:xfrm>
            <a:off x="5141281" y="1916832"/>
            <a:ext cx="17524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el-GR" sz="2400" kern="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ΔΙ</a:t>
            </a:r>
            <a:r>
              <a:rPr lang="en-US" altLang="el-GR" sz="2400" kern="0" baseline="-250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C</a:t>
            </a:r>
            <a:r>
              <a:rPr lang="el-GR" altLang="el-GR" sz="2400" kern="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=</a:t>
            </a:r>
            <a:r>
              <a:rPr lang="el-GR" altLang="el-GR" sz="2400" kern="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l-GR" altLang="el-GR" sz="2400" kern="0" dirty="0" err="1" smtClean="0">
                <a:solidFill>
                  <a:srgbClr val="000000"/>
                </a:solidFill>
                <a:latin typeface="Comic Sans MS" panose="030F0702030302020204" pitchFamily="66" charset="0"/>
              </a:rPr>
              <a:t>α∙ΔΙ</a:t>
            </a:r>
            <a:r>
              <a:rPr lang="el-GR" altLang="el-GR" sz="2400" kern="0" baseline="-25000" dirty="0" err="1" smtClean="0">
                <a:solidFill>
                  <a:srgbClr val="000000"/>
                </a:solidFill>
                <a:latin typeface="Comic Sans MS" panose="030F0702030302020204" pitchFamily="66" charset="0"/>
              </a:rPr>
              <a:t>Ε</a:t>
            </a:r>
            <a:endParaRPr lang="el-GR" dirty="0"/>
          </a:p>
        </p:txBody>
      </p:sp>
      <p:sp>
        <p:nvSpPr>
          <p:cNvPr id="58" name="Rectangle 57"/>
          <p:cNvSpPr/>
          <p:nvPr/>
        </p:nvSpPr>
        <p:spPr>
          <a:xfrm>
            <a:off x="5123853" y="2535287"/>
            <a:ext cx="35734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el-GR" sz="2400" kern="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Δ</a:t>
            </a:r>
            <a:r>
              <a:rPr lang="en-US" altLang="el-GR" sz="2400" kern="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V</a:t>
            </a:r>
            <a:r>
              <a:rPr lang="en-US" altLang="el-GR" sz="2400" kern="0" baseline="-250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L</a:t>
            </a:r>
            <a:r>
              <a:rPr lang="en-US" altLang="el-GR" sz="2400" kern="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 = R</a:t>
            </a:r>
            <a:r>
              <a:rPr lang="en-US" altLang="el-GR" sz="2400" kern="0" baseline="-250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L</a:t>
            </a:r>
            <a:r>
              <a:rPr lang="el-GR" altLang="el-GR" sz="2400" kern="0" dirty="0" err="1" smtClean="0">
                <a:solidFill>
                  <a:srgbClr val="000000"/>
                </a:solidFill>
                <a:latin typeface="Comic Sans MS" panose="030F0702030302020204" pitchFamily="66" charset="0"/>
              </a:rPr>
              <a:t>∙ΔΙ</a:t>
            </a:r>
            <a:r>
              <a:rPr lang="en-US" altLang="el-GR" sz="2400" kern="0" baseline="-250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C</a:t>
            </a:r>
            <a:r>
              <a:rPr lang="el-GR" altLang="el-GR" sz="2400" kern="0" baseline="-250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l-GR" altLang="el-GR" sz="2400" kern="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= </a:t>
            </a:r>
            <a:r>
              <a:rPr lang="en-US" altLang="el-GR" sz="2400" kern="0" dirty="0">
                <a:solidFill>
                  <a:srgbClr val="000000"/>
                </a:solidFill>
                <a:latin typeface="Comic Sans MS" panose="030F0702030302020204" pitchFamily="66" charset="0"/>
              </a:rPr>
              <a:t>R</a:t>
            </a:r>
            <a:r>
              <a:rPr lang="en-US" altLang="el-GR" sz="2400" kern="0" baseline="-25000" dirty="0">
                <a:solidFill>
                  <a:srgbClr val="000000"/>
                </a:solidFill>
                <a:latin typeface="Comic Sans MS" panose="030F0702030302020204" pitchFamily="66" charset="0"/>
              </a:rPr>
              <a:t>L</a:t>
            </a:r>
            <a:r>
              <a:rPr lang="el-GR" altLang="el-GR" sz="2400" kern="0" dirty="0">
                <a:solidFill>
                  <a:srgbClr val="000000"/>
                </a:solidFill>
                <a:latin typeface="Comic Sans MS" panose="030F0702030302020204" pitchFamily="66" charset="0"/>
              </a:rPr>
              <a:t>∙ </a:t>
            </a:r>
            <a:r>
              <a:rPr lang="el-GR" altLang="el-GR" sz="2400" kern="0" dirty="0" err="1" smtClean="0">
                <a:solidFill>
                  <a:srgbClr val="000000"/>
                </a:solidFill>
                <a:latin typeface="Comic Sans MS" panose="030F0702030302020204" pitchFamily="66" charset="0"/>
              </a:rPr>
              <a:t>α∙ΔΙ</a:t>
            </a:r>
            <a:r>
              <a:rPr lang="el-GR" altLang="el-GR" sz="2400" kern="0" baseline="-25000" dirty="0" err="1" smtClean="0">
                <a:solidFill>
                  <a:srgbClr val="000000"/>
                </a:solidFill>
                <a:latin typeface="Comic Sans MS" panose="030F0702030302020204" pitchFamily="66" charset="0"/>
              </a:rPr>
              <a:t>Ε</a:t>
            </a:r>
            <a:endParaRPr lang="el-GR" dirty="0"/>
          </a:p>
        </p:txBody>
      </p:sp>
      <p:sp>
        <p:nvSpPr>
          <p:cNvPr id="59" name="Rectangle 58"/>
          <p:cNvSpPr/>
          <p:nvPr/>
        </p:nvSpPr>
        <p:spPr>
          <a:xfrm>
            <a:off x="4233420" y="4026271"/>
            <a:ext cx="7441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el-GR" sz="2400" kern="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Δ</a:t>
            </a:r>
            <a:r>
              <a:rPr lang="en-US" altLang="el-GR" sz="2400" kern="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V</a:t>
            </a:r>
            <a:r>
              <a:rPr lang="en-US" altLang="el-GR" sz="2400" kern="0" baseline="-250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L</a:t>
            </a:r>
            <a:endParaRPr lang="el-GR" dirty="0"/>
          </a:p>
        </p:txBody>
      </p:sp>
      <p:sp>
        <p:nvSpPr>
          <p:cNvPr id="60" name="Rectangle 59"/>
          <p:cNvSpPr/>
          <p:nvPr/>
        </p:nvSpPr>
        <p:spPr>
          <a:xfrm>
            <a:off x="4202356" y="4475735"/>
            <a:ext cx="8883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el-GR" sz="2400" kern="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Δ</a:t>
            </a:r>
            <a:r>
              <a:rPr lang="en-US" altLang="el-GR" sz="2400" kern="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V</a:t>
            </a:r>
            <a:r>
              <a:rPr lang="en-US" altLang="el-GR" sz="2400" kern="0" baseline="-250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BE</a:t>
            </a:r>
            <a:endParaRPr lang="el-GR" dirty="0"/>
          </a:p>
        </p:txBody>
      </p:sp>
      <p:sp>
        <p:nvSpPr>
          <p:cNvPr id="61" name="Rectangle 60"/>
          <p:cNvSpPr/>
          <p:nvPr/>
        </p:nvSpPr>
        <p:spPr>
          <a:xfrm>
            <a:off x="3585348" y="4259711"/>
            <a:ext cx="6575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l-GR" sz="2400" kern="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A </a:t>
            </a:r>
            <a:r>
              <a:rPr lang="el-GR" altLang="el-GR" sz="2400" kern="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=</a:t>
            </a:r>
            <a:endParaRPr lang="el-GR" dirty="0"/>
          </a:p>
        </p:txBody>
      </p:sp>
      <p:cxnSp>
        <p:nvCxnSpPr>
          <p:cNvPr id="389131" name="Straight Connector 389130"/>
          <p:cNvCxnSpPr>
            <a:stCxn id="61" idx="3"/>
          </p:cNvCxnSpPr>
          <p:nvPr/>
        </p:nvCxnSpPr>
        <p:spPr bwMode="auto">
          <a:xfrm flipV="1">
            <a:off x="4242900" y="4490543"/>
            <a:ext cx="727343" cy="1"/>
          </a:xfrm>
          <a:prstGeom prst="line">
            <a:avLst/>
          </a:prstGeom>
          <a:solidFill>
            <a:schemeClr val="accent1">
              <a:alpha val="5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Rectangle 63"/>
          <p:cNvSpPr/>
          <p:nvPr/>
        </p:nvSpPr>
        <p:spPr>
          <a:xfrm>
            <a:off x="5416612" y="4030039"/>
            <a:ext cx="14430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l-GR" sz="2400" kern="0" dirty="0">
                <a:solidFill>
                  <a:srgbClr val="000000"/>
                </a:solidFill>
                <a:latin typeface="Comic Sans MS" panose="030F0702030302020204" pitchFamily="66" charset="0"/>
              </a:rPr>
              <a:t>R</a:t>
            </a:r>
            <a:r>
              <a:rPr lang="en-US" altLang="el-GR" sz="2400" kern="0" baseline="-25000" dirty="0">
                <a:solidFill>
                  <a:srgbClr val="000000"/>
                </a:solidFill>
                <a:latin typeface="Comic Sans MS" panose="030F0702030302020204" pitchFamily="66" charset="0"/>
              </a:rPr>
              <a:t>L</a:t>
            </a:r>
            <a:r>
              <a:rPr lang="el-GR" altLang="el-GR" sz="2400" kern="0" dirty="0">
                <a:solidFill>
                  <a:srgbClr val="000000"/>
                </a:solidFill>
                <a:latin typeface="Comic Sans MS" panose="030F0702030302020204" pitchFamily="66" charset="0"/>
              </a:rPr>
              <a:t>∙ </a:t>
            </a:r>
            <a:r>
              <a:rPr lang="el-GR" altLang="el-GR" sz="2400" kern="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α∙ΔΙ</a:t>
            </a:r>
            <a:r>
              <a:rPr lang="el-GR" altLang="el-GR" sz="2400" kern="0" baseline="-250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Ε</a:t>
            </a:r>
            <a:endParaRPr lang="el-GR" dirty="0"/>
          </a:p>
        </p:txBody>
      </p:sp>
      <p:sp>
        <p:nvSpPr>
          <p:cNvPr id="65" name="Rectangle 64"/>
          <p:cNvSpPr/>
          <p:nvPr/>
        </p:nvSpPr>
        <p:spPr>
          <a:xfrm>
            <a:off x="5484852" y="4479503"/>
            <a:ext cx="11897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l-GR" sz="2400" kern="0" dirty="0" err="1" smtClean="0">
                <a:solidFill>
                  <a:srgbClr val="000000"/>
                </a:solidFill>
                <a:latin typeface="Comic Sans MS" panose="030F0702030302020204" pitchFamily="66" charset="0"/>
              </a:rPr>
              <a:t>r</a:t>
            </a:r>
            <a:r>
              <a:rPr lang="en-US" altLang="el-GR" sz="2400" kern="0" baseline="-25000" dirty="0" err="1" smtClean="0">
                <a:solidFill>
                  <a:srgbClr val="000000"/>
                </a:solidFill>
                <a:latin typeface="Comic Sans MS" panose="030F0702030302020204" pitchFamily="66" charset="0"/>
              </a:rPr>
              <a:t>D</a:t>
            </a:r>
            <a:r>
              <a:rPr lang="el-GR" altLang="el-GR" sz="2400" kern="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∙ Δ</a:t>
            </a:r>
            <a:r>
              <a:rPr lang="en-US" altLang="el-GR" sz="2400" kern="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I</a:t>
            </a:r>
            <a:r>
              <a:rPr lang="en-US" altLang="el-GR" sz="2400" kern="0" baseline="-250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E</a:t>
            </a:r>
            <a:endParaRPr lang="el-GR" dirty="0"/>
          </a:p>
        </p:txBody>
      </p:sp>
      <p:sp>
        <p:nvSpPr>
          <p:cNvPr id="66" name="Rectangle 65"/>
          <p:cNvSpPr/>
          <p:nvPr/>
        </p:nvSpPr>
        <p:spPr>
          <a:xfrm>
            <a:off x="4960275" y="4263479"/>
            <a:ext cx="3417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el-GR" sz="2400" kern="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=</a:t>
            </a:r>
            <a:endParaRPr lang="el-GR" dirty="0"/>
          </a:p>
        </p:txBody>
      </p:sp>
      <p:cxnSp>
        <p:nvCxnSpPr>
          <p:cNvPr id="67" name="Straight Connector 66"/>
          <p:cNvCxnSpPr>
            <a:stCxn id="66" idx="3"/>
          </p:cNvCxnSpPr>
          <p:nvPr/>
        </p:nvCxnSpPr>
        <p:spPr bwMode="auto">
          <a:xfrm>
            <a:off x="5302034" y="4494312"/>
            <a:ext cx="1620000" cy="0"/>
          </a:xfrm>
          <a:prstGeom prst="line">
            <a:avLst/>
          </a:prstGeom>
          <a:solidFill>
            <a:schemeClr val="accent1">
              <a:alpha val="5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Rectangle 67"/>
          <p:cNvSpPr/>
          <p:nvPr/>
        </p:nvSpPr>
        <p:spPr>
          <a:xfrm>
            <a:off x="6902348" y="4259711"/>
            <a:ext cx="3417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el-GR" sz="2400" kern="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=</a:t>
            </a:r>
            <a:endParaRPr lang="el-GR" dirty="0"/>
          </a:p>
        </p:txBody>
      </p:sp>
      <p:sp>
        <p:nvSpPr>
          <p:cNvPr id="69" name="Rectangle 68"/>
          <p:cNvSpPr/>
          <p:nvPr/>
        </p:nvSpPr>
        <p:spPr>
          <a:xfrm>
            <a:off x="7552534" y="4030039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l-GR" sz="2400" kern="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R</a:t>
            </a:r>
            <a:r>
              <a:rPr lang="en-US" altLang="el-GR" sz="2400" kern="0" baseline="-250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L</a:t>
            </a:r>
            <a:endParaRPr lang="el-GR" dirty="0"/>
          </a:p>
        </p:txBody>
      </p:sp>
      <p:sp>
        <p:nvSpPr>
          <p:cNvPr id="70" name="Rectangle 69"/>
          <p:cNvSpPr/>
          <p:nvPr/>
        </p:nvSpPr>
        <p:spPr>
          <a:xfrm>
            <a:off x="7620774" y="4479503"/>
            <a:ext cx="4796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l-GR" sz="2400" kern="0" dirty="0" err="1" smtClean="0">
                <a:solidFill>
                  <a:srgbClr val="000000"/>
                </a:solidFill>
                <a:latin typeface="Comic Sans MS" panose="030F0702030302020204" pitchFamily="66" charset="0"/>
              </a:rPr>
              <a:t>r</a:t>
            </a:r>
            <a:r>
              <a:rPr lang="en-US" altLang="el-GR" sz="2400" kern="0" baseline="-25000" dirty="0" err="1" smtClean="0">
                <a:solidFill>
                  <a:srgbClr val="000000"/>
                </a:solidFill>
                <a:latin typeface="Comic Sans MS" panose="030F0702030302020204" pitchFamily="66" charset="0"/>
              </a:rPr>
              <a:t>D</a:t>
            </a:r>
            <a:endParaRPr lang="el-GR" dirty="0"/>
          </a:p>
        </p:txBody>
      </p:sp>
      <p:cxnSp>
        <p:nvCxnSpPr>
          <p:cNvPr id="71" name="Straight Connector 70"/>
          <p:cNvCxnSpPr/>
          <p:nvPr/>
        </p:nvCxnSpPr>
        <p:spPr bwMode="auto">
          <a:xfrm>
            <a:off x="7581972" y="4494312"/>
            <a:ext cx="396000" cy="0"/>
          </a:xfrm>
          <a:prstGeom prst="line">
            <a:avLst/>
          </a:prstGeom>
          <a:solidFill>
            <a:schemeClr val="accent1">
              <a:alpha val="5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9133" name="Rectangle 389132"/>
          <p:cNvSpPr/>
          <p:nvPr/>
        </p:nvSpPr>
        <p:spPr>
          <a:xfrm>
            <a:off x="7107024" y="4230094"/>
            <a:ext cx="510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l-GR" sz="2400" kern="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a </a:t>
            </a:r>
            <a:r>
              <a:rPr lang="el-GR" altLang="el-GR" sz="2400" kern="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∙</a:t>
            </a:r>
            <a:endParaRPr lang="el-GR" dirty="0"/>
          </a:p>
        </p:txBody>
      </p:sp>
      <p:sp>
        <p:nvSpPr>
          <p:cNvPr id="74" name="Rectangle 73"/>
          <p:cNvSpPr/>
          <p:nvPr/>
        </p:nvSpPr>
        <p:spPr>
          <a:xfrm>
            <a:off x="251520" y="5098832"/>
            <a:ext cx="75608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altLang="el-GR" sz="2400" kern="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Όπου </a:t>
            </a:r>
            <a:r>
              <a:rPr lang="en-US" altLang="el-GR" sz="2400" kern="0" dirty="0" err="1" smtClean="0">
                <a:solidFill>
                  <a:srgbClr val="000000"/>
                </a:solidFill>
                <a:latin typeface="Comic Sans MS" panose="030F0702030302020204" pitchFamily="66" charset="0"/>
              </a:rPr>
              <a:t>r</a:t>
            </a:r>
            <a:r>
              <a:rPr lang="en-US" altLang="el-GR" sz="2400" kern="0" baseline="-25000" dirty="0" err="1" smtClean="0">
                <a:solidFill>
                  <a:srgbClr val="000000"/>
                </a:solidFill>
                <a:latin typeface="Comic Sans MS" panose="030F0702030302020204" pitchFamily="66" charset="0"/>
              </a:rPr>
              <a:t>D</a:t>
            </a:r>
            <a:r>
              <a:rPr lang="en-US" altLang="el-GR" sz="2400" kern="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l-GR" altLang="el-GR" sz="2400" kern="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η αντίσταση ορθής πόλωσης της ΕΒ στο σημείο λειτουργίας</a:t>
            </a:r>
          </a:p>
          <a:p>
            <a:r>
              <a:rPr lang="el-GR" sz="2400" kern="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Επειδή </a:t>
            </a:r>
            <a:r>
              <a:rPr lang="en-US" altLang="el-GR" sz="2400" kern="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r</a:t>
            </a:r>
            <a:r>
              <a:rPr lang="en-US" altLang="el-GR" sz="2400" kern="0" baseline="-250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D</a:t>
            </a:r>
            <a:r>
              <a:rPr lang="en-US" altLang="el-GR" sz="2400" kern="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l-GR" altLang="el-GR" sz="2400" kern="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&lt;&lt;</a:t>
            </a:r>
            <a:r>
              <a:rPr lang="en-US" altLang="el-GR" sz="2400" kern="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 R</a:t>
            </a:r>
            <a:r>
              <a:rPr lang="en-US" altLang="el-GR" sz="2400" kern="0" baseline="-250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L</a:t>
            </a:r>
            <a:r>
              <a:rPr lang="en-US" altLang="el-GR" sz="2400" kern="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l-GR" altLang="el-GR" sz="2400" kern="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συνεπάγεται Α &gt;&gt;1 (κέρδος τάσης)</a:t>
            </a:r>
            <a:endParaRPr lang="el-GR" dirty="0"/>
          </a:p>
        </p:txBody>
      </p:sp>
      <p:sp>
        <p:nvSpPr>
          <p:cNvPr id="76" name="Text Box 49"/>
          <p:cNvSpPr txBox="1">
            <a:spLocks noChangeArrowheads="1"/>
          </p:cNvSpPr>
          <p:nvPr/>
        </p:nvSpPr>
        <p:spPr bwMode="auto">
          <a:xfrm>
            <a:off x="2514419" y="6273225"/>
            <a:ext cx="460950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kern="1200" dirty="0" err="1" smtClean="0">
                <a:solidFill>
                  <a:srgbClr val="FF0000"/>
                </a:solidFill>
                <a:latin typeface="Comic Sans MS" pitchFamily="66" charset="0"/>
                <a:ea typeface="+mn-ea"/>
                <a:cs typeface="Arial"/>
              </a:rPr>
              <a:t>TRANsfer</a:t>
            </a:r>
            <a:r>
              <a:rPr lang="en-US" sz="2800" kern="1200" dirty="0" smtClean="0">
                <a:solidFill>
                  <a:srgbClr val="FF0000"/>
                </a:solidFill>
                <a:latin typeface="Comic Sans MS" pitchFamily="66" charset="0"/>
                <a:ea typeface="+mn-ea"/>
                <a:cs typeface="Arial"/>
              </a:rPr>
              <a:t> </a:t>
            </a:r>
            <a:r>
              <a:rPr lang="en-US" sz="2800" kern="1200" dirty="0" err="1" smtClean="0">
                <a:solidFill>
                  <a:srgbClr val="FF0000"/>
                </a:solidFill>
                <a:latin typeface="Comic Sans MS" pitchFamily="66" charset="0"/>
                <a:ea typeface="+mn-ea"/>
                <a:cs typeface="Arial"/>
              </a:rPr>
              <a:t>reSISTOR</a:t>
            </a:r>
            <a:endParaRPr lang="el-GR" sz="2800" kern="1200" dirty="0">
              <a:solidFill>
                <a:srgbClr val="FF0000"/>
              </a:solidFill>
              <a:latin typeface="Comic Sans MS" pitchFamily="66" charset="0"/>
              <a:ea typeface="+mn-ea"/>
              <a:cs typeface="Arial"/>
            </a:endParaRPr>
          </a:p>
        </p:txBody>
      </p:sp>
      <p:sp>
        <p:nvSpPr>
          <p:cNvPr id="77" name="Text Box 49"/>
          <p:cNvSpPr txBox="1">
            <a:spLocks noChangeArrowheads="1"/>
          </p:cNvSpPr>
          <p:nvPr/>
        </p:nvSpPr>
        <p:spPr bwMode="auto">
          <a:xfrm>
            <a:off x="514350" y="46038"/>
            <a:ext cx="76581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kern="1200" dirty="0" smtClean="0">
                <a:solidFill>
                  <a:srgbClr val="00801A"/>
                </a:solidFill>
                <a:latin typeface="Comic Sans MS" pitchFamily="66" charset="0"/>
                <a:ea typeface="+mn-ea"/>
                <a:cs typeface="Arial"/>
              </a:rPr>
              <a:t>Transfer Resistor !</a:t>
            </a:r>
            <a:endParaRPr lang="el-GR" sz="3200" kern="1200" dirty="0">
              <a:solidFill>
                <a:srgbClr val="00801A"/>
              </a:solidFill>
              <a:latin typeface="Comic Sans MS" pitchFamily="66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034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2" name="Straight Connector 301"/>
          <p:cNvCxnSpPr/>
          <p:nvPr/>
        </p:nvCxnSpPr>
        <p:spPr bwMode="auto">
          <a:xfrm flipH="1">
            <a:off x="4599296" y="4683600"/>
            <a:ext cx="0" cy="1476000"/>
          </a:xfrm>
          <a:prstGeom prst="line">
            <a:avLst/>
          </a:prstGeom>
          <a:solidFill>
            <a:schemeClr val="accent1">
              <a:alpha val="5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Line 4"/>
          <p:cNvSpPr>
            <a:spLocks noChangeShapeType="1"/>
          </p:cNvSpPr>
          <p:nvPr/>
        </p:nvSpPr>
        <p:spPr bwMode="auto">
          <a:xfrm>
            <a:off x="471736" y="3725288"/>
            <a:ext cx="8244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endParaRPr lang="el-GR" sz="16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" name="Oval 5"/>
          <p:cNvSpPr>
            <a:spLocks noChangeArrowheads="1"/>
          </p:cNvSpPr>
          <p:nvPr/>
        </p:nvSpPr>
        <p:spPr bwMode="auto">
          <a:xfrm>
            <a:off x="8668072" y="3649088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endParaRPr lang="el-GR" sz="16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395536" y="3649088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endParaRPr lang="el-GR" sz="16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1" name="Rectangle 7"/>
          <p:cNvSpPr>
            <a:spLocks noChangeArrowheads="1"/>
          </p:cNvSpPr>
          <p:nvPr/>
        </p:nvSpPr>
        <p:spPr bwMode="auto">
          <a:xfrm>
            <a:off x="1051144" y="2780928"/>
            <a:ext cx="2592000" cy="1905000"/>
          </a:xfrm>
          <a:prstGeom prst="rect">
            <a:avLst/>
          </a:prstGeom>
          <a:solidFill>
            <a:srgbClr val="DDDDDD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endParaRPr lang="el-GR" sz="16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840728" y="2780928"/>
            <a:ext cx="2133600" cy="1905000"/>
          </a:xfrm>
          <a:prstGeom prst="rect">
            <a:avLst/>
          </a:prstGeom>
          <a:solidFill>
            <a:srgbClr val="99CCFF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endParaRPr lang="el-GR" sz="16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5715596" y="2780928"/>
            <a:ext cx="2392332" cy="1905000"/>
          </a:xfrm>
          <a:prstGeom prst="rect">
            <a:avLst/>
          </a:prstGeom>
          <a:solidFill>
            <a:srgbClr val="DDDDDD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endParaRPr lang="el-GR" sz="1600" smtClean="0">
              <a:solidFill>
                <a:srgbClr val="000000"/>
              </a:solidFill>
              <a:latin typeface="Calibri" pitchFamily="34" charset="0"/>
            </a:endParaRPr>
          </a:p>
        </p:txBody>
      </p:sp>
      <p:grpSp>
        <p:nvGrpSpPr>
          <p:cNvPr id="15" name="Group 18"/>
          <p:cNvGrpSpPr>
            <a:grpSpLocks/>
          </p:cNvGrpSpPr>
          <p:nvPr/>
        </p:nvGrpSpPr>
        <p:grpSpPr bwMode="auto">
          <a:xfrm>
            <a:off x="3993128" y="3020904"/>
            <a:ext cx="304800" cy="304800"/>
            <a:chOff x="1728" y="2256"/>
            <a:chExt cx="192" cy="192"/>
          </a:xfrm>
        </p:grpSpPr>
        <p:grpSp>
          <p:nvGrpSpPr>
            <p:cNvPr id="16" name="Group 19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18" name="Oval 20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9" name="Line 21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17" name="Line 22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0" name="Group 23"/>
          <p:cNvGrpSpPr>
            <a:grpSpLocks/>
          </p:cNvGrpSpPr>
          <p:nvPr/>
        </p:nvGrpSpPr>
        <p:grpSpPr bwMode="auto">
          <a:xfrm>
            <a:off x="4374128" y="3097104"/>
            <a:ext cx="152400" cy="152400"/>
            <a:chOff x="576" y="2160"/>
            <a:chExt cx="192" cy="192"/>
          </a:xfrm>
        </p:grpSpPr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" name="Line 25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3" name="Group 26"/>
          <p:cNvGrpSpPr>
            <a:grpSpLocks/>
          </p:cNvGrpSpPr>
          <p:nvPr/>
        </p:nvGrpSpPr>
        <p:grpSpPr bwMode="auto">
          <a:xfrm>
            <a:off x="4602728" y="3020904"/>
            <a:ext cx="304800" cy="304800"/>
            <a:chOff x="1728" y="2256"/>
            <a:chExt cx="192" cy="192"/>
          </a:xfrm>
        </p:grpSpPr>
        <p:grpSp>
          <p:nvGrpSpPr>
            <p:cNvPr id="24" name="Group 27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6" name="Oval 28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7" name="Line 29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5" name="Line 30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8" name="Group 36"/>
          <p:cNvGrpSpPr>
            <a:grpSpLocks/>
          </p:cNvGrpSpPr>
          <p:nvPr/>
        </p:nvGrpSpPr>
        <p:grpSpPr bwMode="auto">
          <a:xfrm>
            <a:off x="4297928" y="3401904"/>
            <a:ext cx="304800" cy="304800"/>
            <a:chOff x="1728" y="2256"/>
            <a:chExt cx="192" cy="192"/>
          </a:xfrm>
        </p:grpSpPr>
        <p:grpSp>
          <p:nvGrpSpPr>
            <p:cNvPr id="29" name="Group 37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31" name="Oval 38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32" name="Line 39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30" name="Line 40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44" name="Group 52"/>
          <p:cNvGrpSpPr>
            <a:grpSpLocks/>
          </p:cNvGrpSpPr>
          <p:nvPr/>
        </p:nvGrpSpPr>
        <p:grpSpPr bwMode="auto">
          <a:xfrm>
            <a:off x="4069328" y="3478104"/>
            <a:ext cx="152400" cy="152400"/>
            <a:chOff x="576" y="2160"/>
            <a:chExt cx="192" cy="192"/>
          </a:xfrm>
        </p:grpSpPr>
        <p:sp>
          <p:nvSpPr>
            <p:cNvPr id="45" name="Oval 53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46" name="Line 54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47" name="Group 55"/>
          <p:cNvGrpSpPr>
            <a:grpSpLocks/>
          </p:cNvGrpSpPr>
          <p:nvPr/>
        </p:nvGrpSpPr>
        <p:grpSpPr bwMode="auto">
          <a:xfrm>
            <a:off x="4678928" y="3478104"/>
            <a:ext cx="152400" cy="152400"/>
            <a:chOff x="576" y="2160"/>
            <a:chExt cx="192" cy="192"/>
          </a:xfrm>
        </p:grpSpPr>
        <p:sp>
          <p:nvSpPr>
            <p:cNvPr id="48" name="Oval 56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49" name="Line 57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53" name="Group 66"/>
          <p:cNvGrpSpPr>
            <a:grpSpLocks/>
          </p:cNvGrpSpPr>
          <p:nvPr/>
        </p:nvGrpSpPr>
        <p:grpSpPr bwMode="auto">
          <a:xfrm>
            <a:off x="3993128" y="3782904"/>
            <a:ext cx="304800" cy="304800"/>
            <a:chOff x="1728" y="2256"/>
            <a:chExt cx="192" cy="192"/>
          </a:xfrm>
        </p:grpSpPr>
        <p:grpSp>
          <p:nvGrpSpPr>
            <p:cNvPr id="54" name="Group 67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56" name="Oval 68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57" name="Line 69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55" name="Line 70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58" name="Group 71"/>
          <p:cNvGrpSpPr>
            <a:grpSpLocks/>
          </p:cNvGrpSpPr>
          <p:nvPr/>
        </p:nvGrpSpPr>
        <p:grpSpPr bwMode="auto">
          <a:xfrm>
            <a:off x="4374128" y="3859104"/>
            <a:ext cx="152400" cy="152400"/>
            <a:chOff x="576" y="2160"/>
            <a:chExt cx="192" cy="192"/>
          </a:xfrm>
        </p:grpSpPr>
        <p:sp>
          <p:nvSpPr>
            <p:cNvPr id="59" name="Oval 72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60" name="Line 73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61" name="Group 74"/>
          <p:cNvGrpSpPr>
            <a:grpSpLocks/>
          </p:cNvGrpSpPr>
          <p:nvPr/>
        </p:nvGrpSpPr>
        <p:grpSpPr bwMode="auto">
          <a:xfrm>
            <a:off x="4602728" y="3782904"/>
            <a:ext cx="304800" cy="304800"/>
            <a:chOff x="1728" y="2256"/>
            <a:chExt cx="192" cy="192"/>
          </a:xfrm>
        </p:grpSpPr>
        <p:grpSp>
          <p:nvGrpSpPr>
            <p:cNvPr id="62" name="Group 75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64" name="Oval 76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65" name="Line 77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63" name="Line 78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66" name="Group 84"/>
          <p:cNvGrpSpPr>
            <a:grpSpLocks/>
          </p:cNvGrpSpPr>
          <p:nvPr/>
        </p:nvGrpSpPr>
        <p:grpSpPr bwMode="auto">
          <a:xfrm>
            <a:off x="4297928" y="4163904"/>
            <a:ext cx="304800" cy="304800"/>
            <a:chOff x="1728" y="2256"/>
            <a:chExt cx="192" cy="192"/>
          </a:xfrm>
        </p:grpSpPr>
        <p:grpSp>
          <p:nvGrpSpPr>
            <p:cNvPr id="67" name="Group 85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69" name="Oval 86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70" name="Line 87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68" name="Line 88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82" name="Group 100"/>
          <p:cNvGrpSpPr>
            <a:grpSpLocks/>
          </p:cNvGrpSpPr>
          <p:nvPr/>
        </p:nvGrpSpPr>
        <p:grpSpPr bwMode="auto">
          <a:xfrm>
            <a:off x="4069328" y="4240104"/>
            <a:ext cx="152400" cy="152400"/>
            <a:chOff x="576" y="2160"/>
            <a:chExt cx="192" cy="192"/>
          </a:xfrm>
        </p:grpSpPr>
        <p:sp>
          <p:nvSpPr>
            <p:cNvPr id="83" name="Oval 101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84" name="Line 102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85" name="Group 103"/>
          <p:cNvGrpSpPr>
            <a:grpSpLocks/>
          </p:cNvGrpSpPr>
          <p:nvPr/>
        </p:nvGrpSpPr>
        <p:grpSpPr bwMode="auto">
          <a:xfrm>
            <a:off x="4678928" y="4240104"/>
            <a:ext cx="152400" cy="152400"/>
            <a:chOff x="576" y="2160"/>
            <a:chExt cx="192" cy="192"/>
          </a:xfrm>
        </p:grpSpPr>
        <p:sp>
          <p:nvSpPr>
            <p:cNvPr id="86" name="Oval 104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87" name="Line 105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96" name="Group 122"/>
          <p:cNvGrpSpPr>
            <a:grpSpLocks/>
          </p:cNvGrpSpPr>
          <p:nvPr/>
        </p:nvGrpSpPr>
        <p:grpSpPr bwMode="auto">
          <a:xfrm>
            <a:off x="6736328" y="3020904"/>
            <a:ext cx="304800" cy="304800"/>
            <a:chOff x="576" y="2160"/>
            <a:chExt cx="192" cy="192"/>
          </a:xfrm>
        </p:grpSpPr>
        <p:sp>
          <p:nvSpPr>
            <p:cNvPr id="97" name="Oval 123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98" name="Line 124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99" name="Group 125"/>
          <p:cNvGrpSpPr>
            <a:grpSpLocks/>
          </p:cNvGrpSpPr>
          <p:nvPr/>
        </p:nvGrpSpPr>
        <p:grpSpPr bwMode="auto">
          <a:xfrm>
            <a:off x="7117328" y="3097104"/>
            <a:ext cx="152400" cy="152400"/>
            <a:chOff x="1728" y="2256"/>
            <a:chExt cx="192" cy="192"/>
          </a:xfrm>
        </p:grpSpPr>
        <p:grpSp>
          <p:nvGrpSpPr>
            <p:cNvPr id="100" name="Group 126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102" name="Oval 127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03" name="Line 128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101" name="Line 129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104" name="Group 130"/>
          <p:cNvGrpSpPr>
            <a:grpSpLocks/>
          </p:cNvGrpSpPr>
          <p:nvPr/>
        </p:nvGrpSpPr>
        <p:grpSpPr bwMode="auto">
          <a:xfrm>
            <a:off x="7345928" y="3020904"/>
            <a:ext cx="304800" cy="304800"/>
            <a:chOff x="576" y="2160"/>
            <a:chExt cx="192" cy="192"/>
          </a:xfrm>
        </p:grpSpPr>
        <p:sp>
          <p:nvSpPr>
            <p:cNvPr id="105" name="Oval 131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06" name="Line 132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107" name="Group 133"/>
          <p:cNvGrpSpPr>
            <a:grpSpLocks/>
          </p:cNvGrpSpPr>
          <p:nvPr/>
        </p:nvGrpSpPr>
        <p:grpSpPr bwMode="auto">
          <a:xfrm>
            <a:off x="7726928" y="3097104"/>
            <a:ext cx="152400" cy="152400"/>
            <a:chOff x="1728" y="2256"/>
            <a:chExt cx="192" cy="192"/>
          </a:xfrm>
        </p:grpSpPr>
        <p:grpSp>
          <p:nvGrpSpPr>
            <p:cNvPr id="108" name="Group 134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110" name="Oval 135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11" name="Line 136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109" name="Line 137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117" name="Group 146"/>
          <p:cNvGrpSpPr>
            <a:grpSpLocks/>
          </p:cNvGrpSpPr>
          <p:nvPr/>
        </p:nvGrpSpPr>
        <p:grpSpPr bwMode="auto">
          <a:xfrm>
            <a:off x="6812528" y="3478104"/>
            <a:ext cx="152400" cy="152400"/>
            <a:chOff x="1728" y="2256"/>
            <a:chExt cx="192" cy="192"/>
          </a:xfrm>
        </p:grpSpPr>
        <p:grpSp>
          <p:nvGrpSpPr>
            <p:cNvPr id="118" name="Group 147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120" name="Oval 148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21" name="Line 149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119" name="Line 150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122" name="Group 151"/>
          <p:cNvGrpSpPr>
            <a:grpSpLocks/>
          </p:cNvGrpSpPr>
          <p:nvPr/>
        </p:nvGrpSpPr>
        <p:grpSpPr bwMode="auto">
          <a:xfrm>
            <a:off x="7041128" y="3401904"/>
            <a:ext cx="304800" cy="304800"/>
            <a:chOff x="576" y="2160"/>
            <a:chExt cx="192" cy="192"/>
          </a:xfrm>
        </p:grpSpPr>
        <p:sp>
          <p:nvSpPr>
            <p:cNvPr id="123" name="Oval 152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24" name="Line 153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125" name="Group 154"/>
          <p:cNvGrpSpPr>
            <a:grpSpLocks/>
          </p:cNvGrpSpPr>
          <p:nvPr/>
        </p:nvGrpSpPr>
        <p:grpSpPr bwMode="auto">
          <a:xfrm>
            <a:off x="7422128" y="3478104"/>
            <a:ext cx="152400" cy="152400"/>
            <a:chOff x="1728" y="2256"/>
            <a:chExt cx="192" cy="192"/>
          </a:xfrm>
        </p:grpSpPr>
        <p:grpSp>
          <p:nvGrpSpPr>
            <p:cNvPr id="126" name="Group 155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128" name="Oval 156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29" name="Line 157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127" name="Line 158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130" name="Group 159"/>
          <p:cNvGrpSpPr>
            <a:grpSpLocks/>
          </p:cNvGrpSpPr>
          <p:nvPr/>
        </p:nvGrpSpPr>
        <p:grpSpPr bwMode="auto">
          <a:xfrm>
            <a:off x="7650728" y="3401904"/>
            <a:ext cx="304800" cy="304800"/>
            <a:chOff x="576" y="2160"/>
            <a:chExt cx="192" cy="192"/>
          </a:xfrm>
        </p:grpSpPr>
        <p:sp>
          <p:nvSpPr>
            <p:cNvPr id="131" name="Oval 160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32" name="Line 161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138" name="Group 170"/>
          <p:cNvGrpSpPr>
            <a:grpSpLocks/>
          </p:cNvGrpSpPr>
          <p:nvPr/>
        </p:nvGrpSpPr>
        <p:grpSpPr bwMode="auto">
          <a:xfrm>
            <a:off x="6736328" y="3782904"/>
            <a:ext cx="304800" cy="304800"/>
            <a:chOff x="576" y="2160"/>
            <a:chExt cx="192" cy="192"/>
          </a:xfrm>
        </p:grpSpPr>
        <p:sp>
          <p:nvSpPr>
            <p:cNvPr id="139" name="Oval 171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40" name="Line 172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141" name="Group 173"/>
          <p:cNvGrpSpPr>
            <a:grpSpLocks/>
          </p:cNvGrpSpPr>
          <p:nvPr/>
        </p:nvGrpSpPr>
        <p:grpSpPr bwMode="auto">
          <a:xfrm>
            <a:off x="7117328" y="3859104"/>
            <a:ext cx="152400" cy="152400"/>
            <a:chOff x="1728" y="2256"/>
            <a:chExt cx="192" cy="192"/>
          </a:xfrm>
        </p:grpSpPr>
        <p:grpSp>
          <p:nvGrpSpPr>
            <p:cNvPr id="142" name="Group 174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144" name="Oval 175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45" name="Line 176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143" name="Line 177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146" name="Group 178"/>
          <p:cNvGrpSpPr>
            <a:grpSpLocks/>
          </p:cNvGrpSpPr>
          <p:nvPr/>
        </p:nvGrpSpPr>
        <p:grpSpPr bwMode="auto">
          <a:xfrm>
            <a:off x="7345928" y="3782904"/>
            <a:ext cx="304800" cy="304800"/>
            <a:chOff x="576" y="2160"/>
            <a:chExt cx="192" cy="192"/>
          </a:xfrm>
        </p:grpSpPr>
        <p:sp>
          <p:nvSpPr>
            <p:cNvPr id="147" name="Oval 179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48" name="Line 180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149" name="Group 181"/>
          <p:cNvGrpSpPr>
            <a:grpSpLocks/>
          </p:cNvGrpSpPr>
          <p:nvPr/>
        </p:nvGrpSpPr>
        <p:grpSpPr bwMode="auto">
          <a:xfrm>
            <a:off x="7726928" y="3859104"/>
            <a:ext cx="152400" cy="152400"/>
            <a:chOff x="1728" y="2256"/>
            <a:chExt cx="192" cy="192"/>
          </a:xfrm>
        </p:grpSpPr>
        <p:grpSp>
          <p:nvGrpSpPr>
            <p:cNvPr id="150" name="Group 182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152" name="Oval 183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3" name="Line 184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151" name="Line 185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159" name="Group 194"/>
          <p:cNvGrpSpPr>
            <a:grpSpLocks/>
          </p:cNvGrpSpPr>
          <p:nvPr/>
        </p:nvGrpSpPr>
        <p:grpSpPr bwMode="auto">
          <a:xfrm>
            <a:off x="6812528" y="4240104"/>
            <a:ext cx="152400" cy="152400"/>
            <a:chOff x="1728" y="2256"/>
            <a:chExt cx="192" cy="192"/>
          </a:xfrm>
        </p:grpSpPr>
        <p:grpSp>
          <p:nvGrpSpPr>
            <p:cNvPr id="160" name="Group 195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162" name="Oval 196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63" name="Line 197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161" name="Line 198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164" name="Group 199"/>
          <p:cNvGrpSpPr>
            <a:grpSpLocks/>
          </p:cNvGrpSpPr>
          <p:nvPr/>
        </p:nvGrpSpPr>
        <p:grpSpPr bwMode="auto">
          <a:xfrm>
            <a:off x="7041128" y="4163904"/>
            <a:ext cx="304800" cy="304800"/>
            <a:chOff x="576" y="2160"/>
            <a:chExt cx="192" cy="192"/>
          </a:xfrm>
        </p:grpSpPr>
        <p:sp>
          <p:nvSpPr>
            <p:cNvPr id="165" name="Oval 200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66" name="Line 201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167" name="Group 202"/>
          <p:cNvGrpSpPr>
            <a:grpSpLocks/>
          </p:cNvGrpSpPr>
          <p:nvPr/>
        </p:nvGrpSpPr>
        <p:grpSpPr bwMode="auto">
          <a:xfrm>
            <a:off x="7422128" y="4240104"/>
            <a:ext cx="152400" cy="152400"/>
            <a:chOff x="1728" y="2256"/>
            <a:chExt cx="192" cy="192"/>
          </a:xfrm>
        </p:grpSpPr>
        <p:grpSp>
          <p:nvGrpSpPr>
            <p:cNvPr id="168" name="Group 203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170" name="Oval 204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71" name="Line 205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169" name="Line 206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172" name="Group 207"/>
          <p:cNvGrpSpPr>
            <a:grpSpLocks/>
          </p:cNvGrpSpPr>
          <p:nvPr/>
        </p:nvGrpSpPr>
        <p:grpSpPr bwMode="auto">
          <a:xfrm>
            <a:off x="7650728" y="4163904"/>
            <a:ext cx="304800" cy="304800"/>
            <a:chOff x="576" y="2160"/>
            <a:chExt cx="192" cy="192"/>
          </a:xfrm>
        </p:grpSpPr>
        <p:sp>
          <p:nvSpPr>
            <p:cNvPr id="173" name="Oval 208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74" name="Line 209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sp>
        <p:nvSpPr>
          <p:cNvPr id="175" name="Text Box 218"/>
          <p:cNvSpPr txBox="1">
            <a:spLocks noChangeArrowheads="1"/>
          </p:cNvSpPr>
          <p:nvPr/>
        </p:nvSpPr>
        <p:spPr bwMode="auto">
          <a:xfrm>
            <a:off x="3840728" y="4757629"/>
            <a:ext cx="1447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l-GR" sz="2000" i="1" smtClean="0">
                <a:solidFill>
                  <a:srgbClr val="FF0000"/>
                </a:solidFill>
                <a:latin typeface="Calibri" pitchFamily="34" charset="0"/>
              </a:rPr>
              <a:t>p</a:t>
            </a:r>
            <a:r>
              <a:rPr lang="en-US" altLang="el-GR" sz="2000" smtClean="0">
                <a:solidFill>
                  <a:srgbClr val="FF0000"/>
                </a:solidFill>
                <a:latin typeface="Calibri" pitchFamily="34" charset="0"/>
              </a:rPr>
              <a:t>-type</a:t>
            </a:r>
          </a:p>
        </p:txBody>
      </p:sp>
      <p:sp>
        <p:nvSpPr>
          <p:cNvPr id="176" name="Text Box 219"/>
          <p:cNvSpPr txBox="1">
            <a:spLocks noChangeArrowheads="1"/>
          </p:cNvSpPr>
          <p:nvPr/>
        </p:nvSpPr>
        <p:spPr bwMode="auto">
          <a:xfrm>
            <a:off x="6583928" y="4757629"/>
            <a:ext cx="1447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l-GR" sz="2000" i="1" smtClean="0">
                <a:solidFill>
                  <a:srgbClr val="FF0000"/>
                </a:solidFill>
                <a:latin typeface="Calibri" pitchFamily="34" charset="0"/>
              </a:rPr>
              <a:t>n</a:t>
            </a:r>
            <a:r>
              <a:rPr lang="en-US" altLang="el-GR" sz="2000" smtClean="0">
                <a:solidFill>
                  <a:srgbClr val="FF0000"/>
                </a:solidFill>
                <a:latin typeface="Calibri" pitchFamily="34" charset="0"/>
              </a:rPr>
              <a:t>-type</a:t>
            </a:r>
          </a:p>
        </p:txBody>
      </p:sp>
      <p:sp>
        <p:nvSpPr>
          <p:cNvPr id="177" name="Text Box 220"/>
          <p:cNvSpPr txBox="1">
            <a:spLocks noChangeArrowheads="1"/>
          </p:cNvSpPr>
          <p:nvPr/>
        </p:nvSpPr>
        <p:spPr bwMode="auto">
          <a:xfrm>
            <a:off x="5364728" y="4773504"/>
            <a:ext cx="1219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l-GR" sz="2000" dirty="0" smtClean="0">
                <a:solidFill>
                  <a:srgbClr val="FF0000"/>
                </a:solidFill>
                <a:latin typeface="Calibri" pitchFamily="34" charset="0"/>
              </a:rPr>
              <a:t>depletion region</a:t>
            </a:r>
          </a:p>
        </p:txBody>
      </p:sp>
      <p:sp>
        <p:nvSpPr>
          <p:cNvPr id="180" name="Rectangle 10"/>
          <p:cNvSpPr>
            <a:spLocks noChangeArrowheads="1"/>
          </p:cNvSpPr>
          <p:nvPr/>
        </p:nvSpPr>
        <p:spPr bwMode="auto">
          <a:xfrm>
            <a:off x="3675760" y="2780928"/>
            <a:ext cx="152400" cy="1905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endParaRPr lang="el-GR" sz="1600" smtClean="0">
              <a:solidFill>
                <a:srgbClr val="000000"/>
              </a:solidFill>
              <a:latin typeface="Calibri" pitchFamily="34" charset="0"/>
            </a:endParaRPr>
          </a:p>
        </p:txBody>
      </p:sp>
      <p:grpSp>
        <p:nvGrpSpPr>
          <p:cNvPr id="185" name="Group 49"/>
          <p:cNvGrpSpPr>
            <a:grpSpLocks/>
          </p:cNvGrpSpPr>
          <p:nvPr/>
        </p:nvGrpSpPr>
        <p:grpSpPr bwMode="auto">
          <a:xfrm>
            <a:off x="3668456" y="3087648"/>
            <a:ext cx="152400" cy="152400"/>
            <a:chOff x="576" y="2160"/>
            <a:chExt cx="192" cy="192"/>
          </a:xfrm>
        </p:grpSpPr>
        <p:sp>
          <p:nvSpPr>
            <p:cNvPr id="186" name="Oval 50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87" name="Line 51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188" name="Group 58"/>
          <p:cNvGrpSpPr>
            <a:grpSpLocks/>
          </p:cNvGrpSpPr>
          <p:nvPr/>
        </p:nvGrpSpPr>
        <p:grpSpPr bwMode="auto">
          <a:xfrm>
            <a:off x="3668456" y="3468648"/>
            <a:ext cx="152400" cy="152400"/>
            <a:chOff x="576" y="2160"/>
            <a:chExt cx="192" cy="192"/>
          </a:xfrm>
        </p:grpSpPr>
        <p:sp>
          <p:nvSpPr>
            <p:cNvPr id="189" name="Oval 59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90" name="Line 60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191" name="Group 97"/>
          <p:cNvGrpSpPr>
            <a:grpSpLocks/>
          </p:cNvGrpSpPr>
          <p:nvPr/>
        </p:nvGrpSpPr>
        <p:grpSpPr bwMode="auto">
          <a:xfrm>
            <a:off x="3668456" y="3849648"/>
            <a:ext cx="152400" cy="152400"/>
            <a:chOff x="576" y="2160"/>
            <a:chExt cx="192" cy="192"/>
          </a:xfrm>
        </p:grpSpPr>
        <p:sp>
          <p:nvSpPr>
            <p:cNvPr id="192" name="Oval 98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93" name="Line 99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194" name="Group 106"/>
          <p:cNvGrpSpPr>
            <a:grpSpLocks/>
          </p:cNvGrpSpPr>
          <p:nvPr/>
        </p:nvGrpSpPr>
        <p:grpSpPr bwMode="auto">
          <a:xfrm>
            <a:off x="3668456" y="4230648"/>
            <a:ext cx="152400" cy="152400"/>
            <a:chOff x="576" y="2160"/>
            <a:chExt cx="192" cy="192"/>
          </a:xfrm>
        </p:grpSpPr>
        <p:sp>
          <p:nvSpPr>
            <p:cNvPr id="195" name="Oval 107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96" name="Line 108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197" name="Group 122"/>
          <p:cNvGrpSpPr>
            <a:grpSpLocks/>
          </p:cNvGrpSpPr>
          <p:nvPr/>
        </p:nvGrpSpPr>
        <p:grpSpPr bwMode="auto">
          <a:xfrm>
            <a:off x="1195160" y="3012520"/>
            <a:ext cx="304800" cy="304800"/>
            <a:chOff x="576" y="2160"/>
            <a:chExt cx="192" cy="192"/>
          </a:xfrm>
        </p:grpSpPr>
        <p:sp>
          <p:nvSpPr>
            <p:cNvPr id="198" name="Oval 123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99" name="Line 124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00" name="Group 125"/>
          <p:cNvGrpSpPr>
            <a:grpSpLocks/>
          </p:cNvGrpSpPr>
          <p:nvPr/>
        </p:nvGrpSpPr>
        <p:grpSpPr bwMode="auto">
          <a:xfrm>
            <a:off x="1576160" y="3088720"/>
            <a:ext cx="152400" cy="152400"/>
            <a:chOff x="1728" y="2256"/>
            <a:chExt cx="192" cy="192"/>
          </a:xfrm>
        </p:grpSpPr>
        <p:grpSp>
          <p:nvGrpSpPr>
            <p:cNvPr id="201" name="Group 126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03" name="Oval 127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04" name="Line 128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02" name="Line 129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05" name="Group 130"/>
          <p:cNvGrpSpPr>
            <a:grpSpLocks/>
          </p:cNvGrpSpPr>
          <p:nvPr/>
        </p:nvGrpSpPr>
        <p:grpSpPr bwMode="auto">
          <a:xfrm>
            <a:off x="1804760" y="3012520"/>
            <a:ext cx="304800" cy="304800"/>
            <a:chOff x="576" y="2160"/>
            <a:chExt cx="192" cy="192"/>
          </a:xfrm>
        </p:grpSpPr>
        <p:sp>
          <p:nvSpPr>
            <p:cNvPr id="206" name="Oval 131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07" name="Line 132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08" name="Group 133"/>
          <p:cNvGrpSpPr>
            <a:grpSpLocks/>
          </p:cNvGrpSpPr>
          <p:nvPr/>
        </p:nvGrpSpPr>
        <p:grpSpPr bwMode="auto">
          <a:xfrm>
            <a:off x="2185760" y="3088720"/>
            <a:ext cx="152400" cy="152400"/>
            <a:chOff x="1728" y="2256"/>
            <a:chExt cx="192" cy="192"/>
          </a:xfrm>
        </p:grpSpPr>
        <p:grpSp>
          <p:nvGrpSpPr>
            <p:cNvPr id="209" name="Group 134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11" name="Oval 135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12" name="Line 136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10" name="Line 137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13" name="Group 146"/>
          <p:cNvGrpSpPr>
            <a:grpSpLocks/>
          </p:cNvGrpSpPr>
          <p:nvPr/>
        </p:nvGrpSpPr>
        <p:grpSpPr bwMode="auto">
          <a:xfrm>
            <a:off x="1271360" y="3469720"/>
            <a:ext cx="152400" cy="152400"/>
            <a:chOff x="1728" y="2256"/>
            <a:chExt cx="192" cy="192"/>
          </a:xfrm>
        </p:grpSpPr>
        <p:grpSp>
          <p:nvGrpSpPr>
            <p:cNvPr id="214" name="Group 147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16" name="Oval 148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17" name="Line 149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15" name="Line 150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18" name="Group 151"/>
          <p:cNvGrpSpPr>
            <a:grpSpLocks/>
          </p:cNvGrpSpPr>
          <p:nvPr/>
        </p:nvGrpSpPr>
        <p:grpSpPr bwMode="auto">
          <a:xfrm>
            <a:off x="1499960" y="3393520"/>
            <a:ext cx="304800" cy="304800"/>
            <a:chOff x="576" y="2160"/>
            <a:chExt cx="192" cy="192"/>
          </a:xfrm>
        </p:grpSpPr>
        <p:sp>
          <p:nvSpPr>
            <p:cNvPr id="219" name="Oval 152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0" name="Line 153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1" name="Group 154"/>
          <p:cNvGrpSpPr>
            <a:grpSpLocks/>
          </p:cNvGrpSpPr>
          <p:nvPr/>
        </p:nvGrpSpPr>
        <p:grpSpPr bwMode="auto">
          <a:xfrm>
            <a:off x="1880960" y="3469720"/>
            <a:ext cx="152400" cy="152400"/>
            <a:chOff x="1728" y="2256"/>
            <a:chExt cx="192" cy="192"/>
          </a:xfrm>
        </p:grpSpPr>
        <p:grpSp>
          <p:nvGrpSpPr>
            <p:cNvPr id="222" name="Group 155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4" name="Oval 156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5" name="Line 157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23" name="Line 158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6" name="Group 159"/>
          <p:cNvGrpSpPr>
            <a:grpSpLocks/>
          </p:cNvGrpSpPr>
          <p:nvPr/>
        </p:nvGrpSpPr>
        <p:grpSpPr bwMode="auto">
          <a:xfrm>
            <a:off x="2109560" y="3393520"/>
            <a:ext cx="304800" cy="304800"/>
            <a:chOff x="576" y="2160"/>
            <a:chExt cx="192" cy="192"/>
          </a:xfrm>
        </p:grpSpPr>
        <p:sp>
          <p:nvSpPr>
            <p:cNvPr id="227" name="Oval 160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8" name="Line 161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9" name="Group 170"/>
          <p:cNvGrpSpPr>
            <a:grpSpLocks/>
          </p:cNvGrpSpPr>
          <p:nvPr/>
        </p:nvGrpSpPr>
        <p:grpSpPr bwMode="auto">
          <a:xfrm>
            <a:off x="1195160" y="3774520"/>
            <a:ext cx="304800" cy="304800"/>
            <a:chOff x="576" y="2160"/>
            <a:chExt cx="192" cy="192"/>
          </a:xfrm>
        </p:grpSpPr>
        <p:sp>
          <p:nvSpPr>
            <p:cNvPr id="230" name="Oval 171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31" name="Line 172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32" name="Group 173"/>
          <p:cNvGrpSpPr>
            <a:grpSpLocks/>
          </p:cNvGrpSpPr>
          <p:nvPr/>
        </p:nvGrpSpPr>
        <p:grpSpPr bwMode="auto">
          <a:xfrm>
            <a:off x="1576160" y="3850720"/>
            <a:ext cx="152400" cy="152400"/>
            <a:chOff x="1728" y="2256"/>
            <a:chExt cx="192" cy="192"/>
          </a:xfrm>
        </p:grpSpPr>
        <p:grpSp>
          <p:nvGrpSpPr>
            <p:cNvPr id="233" name="Group 174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35" name="Oval 175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36" name="Line 176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34" name="Line 177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37" name="Group 178"/>
          <p:cNvGrpSpPr>
            <a:grpSpLocks/>
          </p:cNvGrpSpPr>
          <p:nvPr/>
        </p:nvGrpSpPr>
        <p:grpSpPr bwMode="auto">
          <a:xfrm>
            <a:off x="1804760" y="3774520"/>
            <a:ext cx="304800" cy="304800"/>
            <a:chOff x="576" y="2160"/>
            <a:chExt cx="192" cy="192"/>
          </a:xfrm>
        </p:grpSpPr>
        <p:sp>
          <p:nvSpPr>
            <p:cNvPr id="238" name="Oval 179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39" name="Line 180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40" name="Group 181"/>
          <p:cNvGrpSpPr>
            <a:grpSpLocks/>
          </p:cNvGrpSpPr>
          <p:nvPr/>
        </p:nvGrpSpPr>
        <p:grpSpPr bwMode="auto">
          <a:xfrm>
            <a:off x="2185760" y="3850720"/>
            <a:ext cx="152400" cy="152400"/>
            <a:chOff x="1728" y="2256"/>
            <a:chExt cx="192" cy="192"/>
          </a:xfrm>
        </p:grpSpPr>
        <p:grpSp>
          <p:nvGrpSpPr>
            <p:cNvPr id="241" name="Group 182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43" name="Oval 183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44" name="Line 184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42" name="Line 185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45" name="Group 194"/>
          <p:cNvGrpSpPr>
            <a:grpSpLocks/>
          </p:cNvGrpSpPr>
          <p:nvPr/>
        </p:nvGrpSpPr>
        <p:grpSpPr bwMode="auto">
          <a:xfrm>
            <a:off x="1271360" y="4231720"/>
            <a:ext cx="152400" cy="152400"/>
            <a:chOff x="1728" y="2256"/>
            <a:chExt cx="192" cy="192"/>
          </a:xfrm>
        </p:grpSpPr>
        <p:grpSp>
          <p:nvGrpSpPr>
            <p:cNvPr id="246" name="Group 195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48" name="Oval 196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49" name="Line 197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47" name="Line 198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50" name="Group 199"/>
          <p:cNvGrpSpPr>
            <a:grpSpLocks/>
          </p:cNvGrpSpPr>
          <p:nvPr/>
        </p:nvGrpSpPr>
        <p:grpSpPr bwMode="auto">
          <a:xfrm>
            <a:off x="1499960" y="4155520"/>
            <a:ext cx="304800" cy="304800"/>
            <a:chOff x="576" y="2160"/>
            <a:chExt cx="192" cy="192"/>
          </a:xfrm>
        </p:grpSpPr>
        <p:sp>
          <p:nvSpPr>
            <p:cNvPr id="251" name="Oval 200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52" name="Line 201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53" name="Group 202"/>
          <p:cNvGrpSpPr>
            <a:grpSpLocks/>
          </p:cNvGrpSpPr>
          <p:nvPr/>
        </p:nvGrpSpPr>
        <p:grpSpPr bwMode="auto">
          <a:xfrm>
            <a:off x="1880960" y="4231720"/>
            <a:ext cx="152400" cy="152400"/>
            <a:chOff x="1728" y="2256"/>
            <a:chExt cx="192" cy="192"/>
          </a:xfrm>
        </p:grpSpPr>
        <p:grpSp>
          <p:nvGrpSpPr>
            <p:cNvPr id="254" name="Group 203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56" name="Oval 204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57" name="Line 205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55" name="Line 206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58" name="Group 207"/>
          <p:cNvGrpSpPr>
            <a:grpSpLocks/>
          </p:cNvGrpSpPr>
          <p:nvPr/>
        </p:nvGrpSpPr>
        <p:grpSpPr bwMode="auto">
          <a:xfrm>
            <a:off x="2109560" y="4155520"/>
            <a:ext cx="304800" cy="304800"/>
            <a:chOff x="576" y="2160"/>
            <a:chExt cx="192" cy="192"/>
          </a:xfrm>
        </p:grpSpPr>
        <p:sp>
          <p:nvSpPr>
            <p:cNvPr id="259" name="Oval 208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60" name="Line 209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sp>
        <p:nvSpPr>
          <p:cNvPr id="263" name="Rectangle 14"/>
          <p:cNvSpPr>
            <a:spLocks noChangeArrowheads="1"/>
          </p:cNvSpPr>
          <p:nvPr/>
        </p:nvSpPr>
        <p:spPr bwMode="auto">
          <a:xfrm>
            <a:off x="3438784" y="2780928"/>
            <a:ext cx="152400" cy="1905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endParaRPr lang="el-GR" sz="1600" smtClean="0">
              <a:solidFill>
                <a:srgbClr val="000000"/>
              </a:solidFill>
              <a:latin typeface="Calibri" pitchFamily="34" charset="0"/>
            </a:endParaRPr>
          </a:p>
        </p:txBody>
      </p:sp>
      <p:grpSp>
        <p:nvGrpSpPr>
          <p:cNvPr id="267" name="Group 117"/>
          <p:cNvGrpSpPr>
            <a:grpSpLocks/>
          </p:cNvGrpSpPr>
          <p:nvPr/>
        </p:nvGrpSpPr>
        <p:grpSpPr bwMode="auto">
          <a:xfrm>
            <a:off x="3421368" y="3085728"/>
            <a:ext cx="152400" cy="152400"/>
            <a:chOff x="1728" y="2256"/>
            <a:chExt cx="192" cy="192"/>
          </a:xfrm>
        </p:grpSpPr>
        <p:grpSp>
          <p:nvGrpSpPr>
            <p:cNvPr id="268" name="Group 118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70" name="Oval 119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71" name="Line 120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69" name="Line 121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72" name="Group 138"/>
          <p:cNvGrpSpPr>
            <a:grpSpLocks/>
          </p:cNvGrpSpPr>
          <p:nvPr/>
        </p:nvGrpSpPr>
        <p:grpSpPr bwMode="auto">
          <a:xfrm>
            <a:off x="3421368" y="3466728"/>
            <a:ext cx="152400" cy="152400"/>
            <a:chOff x="1728" y="2256"/>
            <a:chExt cx="192" cy="192"/>
          </a:xfrm>
        </p:grpSpPr>
        <p:grpSp>
          <p:nvGrpSpPr>
            <p:cNvPr id="273" name="Group 139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75" name="Oval 140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76" name="Line 141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74" name="Line 142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77" name="Group 165"/>
          <p:cNvGrpSpPr>
            <a:grpSpLocks/>
          </p:cNvGrpSpPr>
          <p:nvPr/>
        </p:nvGrpSpPr>
        <p:grpSpPr bwMode="auto">
          <a:xfrm>
            <a:off x="3421368" y="3847728"/>
            <a:ext cx="152400" cy="152400"/>
            <a:chOff x="1728" y="2256"/>
            <a:chExt cx="192" cy="192"/>
          </a:xfrm>
        </p:grpSpPr>
        <p:grpSp>
          <p:nvGrpSpPr>
            <p:cNvPr id="278" name="Group 166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80" name="Oval 167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81" name="Line 168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79" name="Line 169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82" name="Group 186"/>
          <p:cNvGrpSpPr>
            <a:grpSpLocks/>
          </p:cNvGrpSpPr>
          <p:nvPr/>
        </p:nvGrpSpPr>
        <p:grpSpPr bwMode="auto">
          <a:xfrm>
            <a:off x="3421368" y="4228728"/>
            <a:ext cx="152400" cy="152400"/>
            <a:chOff x="1728" y="2256"/>
            <a:chExt cx="192" cy="192"/>
          </a:xfrm>
        </p:grpSpPr>
        <p:grpSp>
          <p:nvGrpSpPr>
            <p:cNvPr id="283" name="Group 187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85" name="Oval 188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86" name="Line 189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84" name="Line 190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sp>
        <p:nvSpPr>
          <p:cNvPr id="287" name="Text Box 219"/>
          <p:cNvSpPr txBox="1">
            <a:spLocks noChangeArrowheads="1"/>
          </p:cNvSpPr>
          <p:nvPr/>
        </p:nvSpPr>
        <p:spPr bwMode="auto">
          <a:xfrm>
            <a:off x="1051144" y="4755008"/>
            <a:ext cx="1447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l-GR" sz="2000" i="1" dirty="0" smtClean="0">
                <a:solidFill>
                  <a:srgbClr val="FF0000"/>
                </a:solidFill>
                <a:latin typeface="Calibri" pitchFamily="34" charset="0"/>
              </a:rPr>
              <a:t>n</a:t>
            </a:r>
            <a:r>
              <a:rPr lang="en-US" altLang="el-GR" sz="2000" dirty="0" smtClean="0">
                <a:solidFill>
                  <a:srgbClr val="FF0000"/>
                </a:solidFill>
                <a:latin typeface="Calibri" pitchFamily="34" charset="0"/>
              </a:rPr>
              <a:t>-type</a:t>
            </a:r>
          </a:p>
        </p:txBody>
      </p:sp>
      <p:sp>
        <p:nvSpPr>
          <p:cNvPr id="288" name="Text Box 220"/>
          <p:cNvSpPr txBox="1">
            <a:spLocks noChangeArrowheads="1"/>
          </p:cNvSpPr>
          <p:nvPr/>
        </p:nvSpPr>
        <p:spPr bwMode="auto">
          <a:xfrm>
            <a:off x="2491304" y="4770883"/>
            <a:ext cx="1219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l-GR" sz="2000" dirty="0" smtClean="0">
                <a:solidFill>
                  <a:srgbClr val="FF0000"/>
                </a:solidFill>
                <a:latin typeface="Calibri" pitchFamily="34" charset="0"/>
              </a:rPr>
              <a:t>depletion region</a:t>
            </a:r>
          </a:p>
        </p:txBody>
      </p:sp>
      <p:sp>
        <p:nvSpPr>
          <p:cNvPr id="289" name="Line 4"/>
          <p:cNvSpPr>
            <a:spLocks noChangeShapeType="1"/>
          </p:cNvSpPr>
          <p:nvPr/>
        </p:nvSpPr>
        <p:spPr bwMode="auto">
          <a:xfrm rot="5400000">
            <a:off x="4254004" y="5057304"/>
            <a:ext cx="720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endParaRPr lang="el-GR" sz="16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90" name="Oval 5"/>
          <p:cNvSpPr>
            <a:spLocks noChangeArrowheads="1"/>
          </p:cNvSpPr>
          <p:nvPr/>
        </p:nvSpPr>
        <p:spPr bwMode="auto">
          <a:xfrm>
            <a:off x="4521176" y="5291624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endParaRPr lang="el-GR" sz="16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280542" y="388714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</a:t>
            </a:r>
            <a:endParaRPr lang="el-GR" b="1" dirty="0"/>
          </a:p>
        </p:txBody>
      </p:sp>
      <p:sp>
        <p:nvSpPr>
          <p:cNvPr id="292" name="TextBox 291"/>
          <p:cNvSpPr txBox="1"/>
          <p:nvPr/>
        </p:nvSpPr>
        <p:spPr>
          <a:xfrm>
            <a:off x="4168974" y="536272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l-GR" b="1" dirty="0"/>
          </a:p>
        </p:txBody>
      </p:sp>
      <p:sp>
        <p:nvSpPr>
          <p:cNvPr id="293" name="TextBox 292"/>
          <p:cNvSpPr txBox="1"/>
          <p:nvPr/>
        </p:nvSpPr>
        <p:spPr>
          <a:xfrm>
            <a:off x="8417446" y="392256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l-GR" b="1" dirty="0"/>
          </a:p>
        </p:txBody>
      </p:sp>
      <p:sp>
        <p:nvSpPr>
          <p:cNvPr id="294" name="Text Box 49"/>
          <p:cNvSpPr txBox="1">
            <a:spLocks noChangeArrowheads="1"/>
          </p:cNvSpPr>
          <p:nvPr/>
        </p:nvSpPr>
        <p:spPr bwMode="auto">
          <a:xfrm>
            <a:off x="514350" y="46038"/>
            <a:ext cx="76581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l-GR" sz="3200" kern="1200" dirty="0" smtClean="0">
                <a:solidFill>
                  <a:srgbClr val="00801A"/>
                </a:solidFill>
                <a:latin typeface="Comic Sans MS" pitchFamily="66" charset="0"/>
                <a:ea typeface="+mn-ea"/>
                <a:cs typeface="Arial"/>
              </a:rPr>
              <a:t>Περιοχή κορεσμού</a:t>
            </a:r>
            <a:endParaRPr lang="el-GR" sz="3200" kern="1200" dirty="0">
              <a:solidFill>
                <a:srgbClr val="00801A"/>
              </a:solidFill>
              <a:latin typeface="Comic Sans MS" pitchFamily="66" charset="0"/>
              <a:ea typeface="+mn-ea"/>
              <a:cs typeface="Arial"/>
            </a:endParaRPr>
          </a:p>
        </p:txBody>
      </p:sp>
      <p:cxnSp>
        <p:nvCxnSpPr>
          <p:cNvPr id="296" name="Straight Connector 295"/>
          <p:cNvCxnSpPr/>
          <p:nvPr/>
        </p:nvCxnSpPr>
        <p:spPr bwMode="auto">
          <a:xfrm>
            <a:off x="2429176" y="5877272"/>
            <a:ext cx="0" cy="577264"/>
          </a:xfrm>
          <a:prstGeom prst="line">
            <a:avLst/>
          </a:prstGeom>
          <a:solidFill>
            <a:schemeClr val="accent1">
              <a:alpha val="56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7" name="Straight Connector 296"/>
          <p:cNvCxnSpPr/>
          <p:nvPr/>
        </p:nvCxnSpPr>
        <p:spPr bwMode="auto">
          <a:xfrm>
            <a:off x="2339752" y="6034936"/>
            <a:ext cx="0" cy="252000"/>
          </a:xfrm>
          <a:prstGeom prst="line">
            <a:avLst/>
          </a:prstGeom>
          <a:solidFill>
            <a:schemeClr val="accent1">
              <a:alpha val="56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9" name="Straight Connector 298"/>
          <p:cNvCxnSpPr/>
          <p:nvPr/>
        </p:nvCxnSpPr>
        <p:spPr bwMode="auto">
          <a:xfrm flipH="1">
            <a:off x="463467" y="3801488"/>
            <a:ext cx="0" cy="2359448"/>
          </a:xfrm>
          <a:prstGeom prst="line">
            <a:avLst/>
          </a:prstGeom>
          <a:solidFill>
            <a:schemeClr val="accent1">
              <a:alpha val="5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0" name="Straight Connector 299"/>
          <p:cNvCxnSpPr/>
          <p:nvPr/>
        </p:nvCxnSpPr>
        <p:spPr bwMode="auto">
          <a:xfrm rot="5400000" flipH="1">
            <a:off x="1386336" y="5239184"/>
            <a:ext cx="0" cy="1872000"/>
          </a:xfrm>
          <a:prstGeom prst="line">
            <a:avLst/>
          </a:prstGeom>
          <a:solidFill>
            <a:schemeClr val="accent1">
              <a:alpha val="5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1" name="Straight Connector 300"/>
          <p:cNvCxnSpPr/>
          <p:nvPr/>
        </p:nvCxnSpPr>
        <p:spPr bwMode="auto">
          <a:xfrm rot="5400000" flipH="1">
            <a:off x="3519296" y="5085304"/>
            <a:ext cx="0" cy="2160000"/>
          </a:xfrm>
          <a:prstGeom prst="line">
            <a:avLst/>
          </a:prstGeom>
          <a:solidFill>
            <a:schemeClr val="accent1">
              <a:alpha val="5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4" name="Rectangle 303"/>
          <p:cNvSpPr/>
          <p:nvPr/>
        </p:nvSpPr>
        <p:spPr>
          <a:xfrm>
            <a:off x="1968121" y="6354032"/>
            <a:ext cx="9476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l-GR" sz="2400" kern="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V</a:t>
            </a:r>
            <a:r>
              <a:rPr lang="en-US" altLang="el-GR" sz="2400" kern="0" baseline="-250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BE</a:t>
            </a:r>
            <a:r>
              <a:rPr lang="en-US" altLang="el-GR" sz="2400" kern="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&gt;0</a:t>
            </a:r>
            <a:endParaRPr lang="el-GR" dirty="0"/>
          </a:p>
        </p:txBody>
      </p:sp>
      <p:grpSp>
        <p:nvGrpSpPr>
          <p:cNvPr id="305" name="Group 122"/>
          <p:cNvGrpSpPr>
            <a:grpSpLocks/>
          </p:cNvGrpSpPr>
          <p:nvPr/>
        </p:nvGrpSpPr>
        <p:grpSpPr bwMode="auto">
          <a:xfrm>
            <a:off x="2442824" y="3014368"/>
            <a:ext cx="304800" cy="304800"/>
            <a:chOff x="576" y="2160"/>
            <a:chExt cx="192" cy="192"/>
          </a:xfrm>
        </p:grpSpPr>
        <p:sp>
          <p:nvSpPr>
            <p:cNvPr id="306" name="Oval 123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307" name="Line 124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308" name="Group 125"/>
          <p:cNvGrpSpPr>
            <a:grpSpLocks/>
          </p:cNvGrpSpPr>
          <p:nvPr/>
        </p:nvGrpSpPr>
        <p:grpSpPr bwMode="auto">
          <a:xfrm>
            <a:off x="2823824" y="3090568"/>
            <a:ext cx="152400" cy="152400"/>
            <a:chOff x="1728" y="2256"/>
            <a:chExt cx="192" cy="192"/>
          </a:xfrm>
        </p:grpSpPr>
        <p:grpSp>
          <p:nvGrpSpPr>
            <p:cNvPr id="309" name="Group 126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311" name="Oval 127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312" name="Line 128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310" name="Line 129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313" name="Group 130"/>
          <p:cNvGrpSpPr>
            <a:grpSpLocks/>
          </p:cNvGrpSpPr>
          <p:nvPr/>
        </p:nvGrpSpPr>
        <p:grpSpPr bwMode="auto">
          <a:xfrm>
            <a:off x="3052424" y="3014368"/>
            <a:ext cx="304800" cy="304800"/>
            <a:chOff x="576" y="2160"/>
            <a:chExt cx="192" cy="192"/>
          </a:xfrm>
        </p:grpSpPr>
        <p:sp>
          <p:nvSpPr>
            <p:cNvPr id="314" name="Oval 131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315" name="Line 132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316" name="Group 133"/>
          <p:cNvGrpSpPr>
            <a:grpSpLocks/>
          </p:cNvGrpSpPr>
          <p:nvPr/>
        </p:nvGrpSpPr>
        <p:grpSpPr bwMode="auto">
          <a:xfrm>
            <a:off x="3433424" y="3090568"/>
            <a:ext cx="152400" cy="152400"/>
            <a:chOff x="1728" y="2256"/>
            <a:chExt cx="192" cy="192"/>
          </a:xfrm>
        </p:grpSpPr>
        <p:grpSp>
          <p:nvGrpSpPr>
            <p:cNvPr id="317" name="Group 134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319" name="Oval 135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320" name="Line 136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318" name="Line 137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321" name="Group 146"/>
          <p:cNvGrpSpPr>
            <a:grpSpLocks/>
          </p:cNvGrpSpPr>
          <p:nvPr/>
        </p:nvGrpSpPr>
        <p:grpSpPr bwMode="auto">
          <a:xfrm>
            <a:off x="2519024" y="3471568"/>
            <a:ext cx="152400" cy="152400"/>
            <a:chOff x="1728" y="2256"/>
            <a:chExt cx="192" cy="192"/>
          </a:xfrm>
        </p:grpSpPr>
        <p:grpSp>
          <p:nvGrpSpPr>
            <p:cNvPr id="322" name="Group 147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324" name="Oval 148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325" name="Line 149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323" name="Line 150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326" name="Group 151"/>
          <p:cNvGrpSpPr>
            <a:grpSpLocks/>
          </p:cNvGrpSpPr>
          <p:nvPr/>
        </p:nvGrpSpPr>
        <p:grpSpPr bwMode="auto">
          <a:xfrm>
            <a:off x="2747624" y="3395368"/>
            <a:ext cx="304800" cy="304800"/>
            <a:chOff x="576" y="2160"/>
            <a:chExt cx="192" cy="192"/>
          </a:xfrm>
        </p:grpSpPr>
        <p:sp>
          <p:nvSpPr>
            <p:cNvPr id="327" name="Oval 152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328" name="Line 153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329" name="Group 154"/>
          <p:cNvGrpSpPr>
            <a:grpSpLocks/>
          </p:cNvGrpSpPr>
          <p:nvPr/>
        </p:nvGrpSpPr>
        <p:grpSpPr bwMode="auto">
          <a:xfrm>
            <a:off x="3128624" y="3471568"/>
            <a:ext cx="152400" cy="152400"/>
            <a:chOff x="1728" y="2256"/>
            <a:chExt cx="192" cy="192"/>
          </a:xfrm>
        </p:grpSpPr>
        <p:grpSp>
          <p:nvGrpSpPr>
            <p:cNvPr id="330" name="Group 155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332" name="Oval 156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333" name="Line 157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331" name="Line 158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337" name="Group 170"/>
          <p:cNvGrpSpPr>
            <a:grpSpLocks/>
          </p:cNvGrpSpPr>
          <p:nvPr/>
        </p:nvGrpSpPr>
        <p:grpSpPr bwMode="auto">
          <a:xfrm>
            <a:off x="2442824" y="3776368"/>
            <a:ext cx="304800" cy="304800"/>
            <a:chOff x="576" y="2160"/>
            <a:chExt cx="192" cy="192"/>
          </a:xfrm>
        </p:grpSpPr>
        <p:sp>
          <p:nvSpPr>
            <p:cNvPr id="338" name="Oval 171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339" name="Line 172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340" name="Group 173"/>
          <p:cNvGrpSpPr>
            <a:grpSpLocks/>
          </p:cNvGrpSpPr>
          <p:nvPr/>
        </p:nvGrpSpPr>
        <p:grpSpPr bwMode="auto">
          <a:xfrm>
            <a:off x="2823824" y="3852568"/>
            <a:ext cx="152400" cy="152400"/>
            <a:chOff x="1728" y="2256"/>
            <a:chExt cx="192" cy="192"/>
          </a:xfrm>
        </p:grpSpPr>
        <p:grpSp>
          <p:nvGrpSpPr>
            <p:cNvPr id="341" name="Group 174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343" name="Oval 175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344" name="Line 176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342" name="Line 177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345" name="Group 178"/>
          <p:cNvGrpSpPr>
            <a:grpSpLocks/>
          </p:cNvGrpSpPr>
          <p:nvPr/>
        </p:nvGrpSpPr>
        <p:grpSpPr bwMode="auto">
          <a:xfrm>
            <a:off x="3052424" y="3776368"/>
            <a:ext cx="304800" cy="304800"/>
            <a:chOff x="576" y="2160"/>
            <a:chExt cx="192" cy="192"/>
          </a:xfrm>
        </p:grpSpPr>
        <p:sp>
          <p:nvSpPr>
            <p:cNvPr id="346" name="Oval 179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347" name="Line 180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348" name="Group 181"/>
          <p:cNvGrpSpPr>
            <a:grpSpLocks/>
          </p:cNvGrpSpPr>
          <p:nvPr/>
        </p:nvGrpSpPr>
        <p:grpSpPr bwMode="auto">
          <a:xfrm>
            <a:off x="3433424" y="3852568"/>
            <a:ext cx="152400" cy="152400"/>
            <a:chOff x="1728" y="2256"/>
            <a:chExt cx="192" cy="192"/>
          </a:xfrm>
        </p:grpSpPr>
        <p:grpSp>
          <p:nvGrpSpPr>
            <p:cNvPr id="349" name="Group 182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351" name="Oval 183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352" name="Line 184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350" name="Line 185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353" name="Group 194"/>
          <p:cNvGrpSpPr>
            <a:grpSpLocks/>
          </p:cNvGrpSpPr>
          <p:nvPr/>
        </p:nvGrpSpPr>
        <p:grpSpPr bwMode="auto">
          <a:xfrm>
            <a:off x="2519024" y="4233568"/>
            <a:ext cx="152400" cy="152400"/>
            <a:chOff x="1728" y="2256"/>
            <a:chExt cx="192" cy="192"/>
          </a:xfrm>
        </p:grpSpPr>
        <p:grpSp>
          <p:nvGrpSpPr>
            <p:cNvPr id="354" name="Group 195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356" name="Oval 196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357" name="Line 197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355" name="Line 198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358" name="Group 199"/>
          <p:cNvGrpSpPr>
            <a:grpSpLocks/>
          </p:cNvGrpSpPr>
          <p:nvPr/>
        </p:nvGrpSpPr>
        <p:grpSpPr bwMode="auto">
          <a:xfrm>
            <a:off x="2747624" y="4157368"/>
            <a:ext cx="304800" cy="304800"/>
            <a:chOff x="576" y="2160"/>
            <a:chExt cx="192" cy="192"/>
          </a:xfrm>
        </p:grpSpPr>
        <p:sp>
          <p:nvSpPr>
            <p:cNvPr id="359" name="Oval 200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360" name="Line 201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361" name="Group 202"/>
          <p:cNvGrpSpPr>
            <a:grpSpLocks/>
          </p:cNvGrpSpPr>
          <p:nvPr/>
        </p:nvGrpSpPr>
        <p:grpSpPr bwMode="auto">
          <a:xfrm>
            <a:off x="3128624" y="4233568"/>
            <a:ext cx="152400" cy="152400"/>
            <a:chOff x="1728" y="2256"/>
            <a:chExt cx="192" cy="192"/>
          </a:xfrm>
        </p:grpSpPr>
        <p:grpSp>
          <p:nvGrpSpPr>
            <p:cNvPr id="362" name="Group 203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364" name="Oval 204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365" name="Line 205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363" name="Line 206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cxnSp>
        <p:nvCxnSpPr>
          <p:cNvPr id="401" name="Straight Connector 400"/>
          <p:cNvCxnSpPr/>
          <p:nvPr/>
        </p:nvCxnSpPr>
        <p:spPr bwMode="auto">
          <a:xfrm>
            <a:off x="6502568" y="5877272"/>
            <a:ext cx="0" cy="577264"/>
          </a:xfrm>
          <a:prstGeom prst="line">
            <a:avLst/>
          </a:prstGeom>
          <a:solidFill>
            <a:schemeClr val="accent1">
              <a:alpha val="56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2" name="Straight Connector 401"/>
          <p:cNvCxnSpPr/>
          <p:nvPr/>
        </p:nvCxnSpPr>
        <p:spPr bwMode="auto">
          <a:xfrm>
            <a:off x="6598312" y="6034936"/>
            <a:ext cx="0" cy="252000"/>
          </a:xfrm>
          <a:prstGeom prst="line">
            <a:avLst/>
          </a:prstGeom>
          <a:solidFill>
            <a:schemeClr val="accent1">
              <a:alpha val="56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3" name="Straight Connector 402"/>
          <p:cNvCxnSpPr/>
          <p:nvPr/>
        </p:nvCxnSpPr>
        <p:spPr bwMode="auto">
          <a:xfrm rot="5400000" flipH="1">
            <a:off x="5566360" y="5239184"/>
            <a:ext cx="0" cy="1872000"/>
          </a:xfrm>
          <a:prstGeom prst="line">
            <a:avLst/>
          </a:prstGeom>
          <a:solidFill>
            <a:schemeClr val="accent1">
              <a:alpha val="5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4" name="Straight Connector 403"/>
          <p:cNvCxnSpPr/>
          <p:nvPr/>
        </p:nvCxnSpPr>
        <p:spPr bwMode="auto">
          <a:xfrm rot="5400000" flipH="1">
            <a:off x="7699320" y="5085304"/>
            <a:ext cx="0" cy="2160000"/>
          </a:xfrm>
          <a:prstGeom prst="line">
            <a:avLst/>
          </a:prstGeom>
          <a:solidFill>
            <a:schemeClr val="accent1">
              <a:alpha val="5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5" name="Rectangle 404"/>
          <p:cNvSpPr/>
          <p:nvPr/>
        </p:nvSpPr>
        <p:spPr>
          <a:xfrm>
            <a:off x="6148145" y="6354032"/>
            <a:ext cx="942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l-GR" sz="2400" kern="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V</a:t>
            </a:r>
            <a:r>
              <a:rPr lang="en-US" altLang="el-GR" sz="2400" kern="0" baseline="-250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CB</a:t>
            </a:r>
            <a:r>
              <a:rPr lang="el-GR" altLang="el-GR" sz="2400" kern="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&lt;</a:t>
            </a:r>
            <a:r>
              <a:rPr lang="en-US" altLang="el-GR" sz="2400" kern="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0</a:t>
            </a:r>
            <a:endParaRPr lang="el-GR" dirty="0"/>
          </a:p>
        </p:txBody>
      </p:sp>
      <p:cxnSp>
        <p:nvCxnSpPr>
          <p:cNvPr id="406" name="Straight Connector 405"/>
          <p:cNvCxnSpPr/>
          <p:nvPr/>
        </p:nvCxnSpPr>
        <p:spPr bwMode="auto">
          <a:xfrm flipH="1">
            <a:off x="8762112" y="3802688"/>
            <a:ext cx="0" cy="2359448"/>
          </a:xfrm>
          <a:prstGeom prst="line">
            <a:avLst/>
          </a:prstGeom>
          <a:solidFill>
            <a:schemeClr val="accent1">
              <a:alpha val="5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7" name="Rectangle 406"/>
          <p:cNvSpPr/>
          <p:nvPr/>
        </p:nvSpPr>
        <p:spPr>
          <a:xfrm>
            <a:off x="971600" y="828001"/>
            <a:ext cx="53158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l-GR" sz="3200" kern="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V</a:t>
            </a:r>
            <a:r>
              <a:rPr lang="en-US" altLang="el-GR" sz="3200" kern="0" baseline="-250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BE</a:t>
            </a:r>
            <a:r>
              <a:rPr lang="en-US" altLang="el-GR" sz="3200" kern="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&gt;0</a:t>
            </a:r>
            <a:r>
              <a:rPr lang="el-GR" altLang="el-GR" sz="3200" kern="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el-GR" sz="3200" kern="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, </a:t>
            </a:r>
            <a:r>
              <a:rPr lang="el-GR" altLang="el-GR" sz="3200" kern="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ορθά</a:t>
            </a:r>
            <a:r>
              <a:rPr lang="el-GR" altLang="el-GR" sz="3200" kern="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 πολωμένη </a:t>
            </a:r>
            <a:r>
              <a:rPr lang="en-US" altLang="el-GR" sz="3200" kern="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EBJ</a:t>
            </a:r>
            <a:endParaRPr lang="el-GR" sz="3200" dirty="0"/>
          </a:p>
        </p:txBody>
      </p:sp>
      <p:sp>
        <p:nvSpPr>
          <p:cNvPr id="408" name="Rectangle 407"/>
          <p:cNvSpPr/>
          <p:nvPr/>
        </p:nvSpPr>
        <p:spPr>
          <a:xfrm>
            <a:off x="971600" y="1548081"/>
            <a:ext cx="52998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l-GR" sz="3200" kern="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V</a:t>
            </a:r>
            <a:r>
              <a:rPr lang="en-US" altLang="el-GR" sz="3200" kern="0" baseline="-250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CB</a:t>
            </a:r>
            <a:r>
              <a:rPr lang="el-GR" altLang="el-GR" sz="3200" kern="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&lt;</a:t>
            </a:r>
            <a:r>
              <a:rPr lang="en-US" altLang="el-GR" sz="3200" kern="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0 , </a:t>
            </a:r>
            <a:r>
              <a:rPr lang="el-GR" altLang="el-GR" sz="3200" kern="0" dirty="0">
                <a:solidFill>
                  <a:srgbClr val="FF0000"/>
                </a:solidFill>
                <a:latin typeface="Comic Sans MS" panose="030F0702030302020204" pitchFamily="66" charset="0"/>
              </a:rPr>
              <a:t>ορθά</a:t>
            </a:r>
            <a:r>
              <a:rPr lang="el-GR" altLang="el-GR" sz="3200" kern="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l-GR" altLang="el-GR" sz="3200" kern="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πολωμένη </a:t>
            </a:r>
            <a:r>
              <a:rPr lang="en-US" altLang="el-GR" sz="3200" kern="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CBJ</a:t>
            </a:r>
            <a:endParaRPr lang="el-GR" sz="3200" dirty="0"/>
          </a:p>
        </p:txBody>
      </p:sp>
      <p:grpSp>
        <p:nvGrpSpPr>
          <p:cNvPr id="412" name="Group 125"/>
          <p:cNvGrpSpPr>
            <a:grpSpLocks/>
          </p:cNvGrpSpPr>
          <p:nvPr/>
        </p:nvGrpSpPr>
        <p:grpSpPr bwMode="auto">
          <a:xfrm>
            <a:off x="5903920" y="3100448"/>
            <a:ext cx="152400" cy="152400"/>
            <a:chOff x="1728" y="2256"/>
            <a:chExt cx="192" cy="192"/>
          </a:xfrm>
        </p:grpSpPr>
        <p:grpSp>
          <p:nvGrpSpPr>
            <p:cNvPr id="413" name="Group 126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415" name="Oval 127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416" name="Line 128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414" name="Line 129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417" name="Group 130"/>
          <p:cNvGrpSpPr>
            <a:grpSpLocks/>
          </p:cNvGrpSpPr>
          <p:nvPr/>
        </p:nvGrpSpPr>
        <p:grpSpPr bwMode="auto">
          <a:xfrm>
            <a:off x="6132520" y="3024248"/>
            <a:ext cx="304800" cy="304800"/>
            <a:chOff x="576" y="2160"/>
            <a:chExt cx="192" cy="192"/>
          </a:xfrm>
        </p:grpSpPr>
        <p:sp>
          <p:nvSpPr>
            <p:cNvPr id="418" name="Oval 131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419" name="Line 132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420" name="Group 133"/>
          <p:cNvGrpSpPr>
            <a:grpSpLocks/>
          </p:cNvGrpSpPr>
          <p:nvPr/>
        </p:nvGrpSpPr>
        <p:grpSpPr bwMode="auto">
          <a:xfrm>
            <a:off x="6513520" y="3100448"/>
            <a:ext cx="152400" cy="152400"/>
            <a:chOff x="1728" y="2256"/>
            <a:chExt cx="192" cy="192"/>
          </a:xfrm>
        </p:grpSpPr>
        <p:grpSp>
          <p:nvGrpSpPr>
            <p:cNvPr id="421" name="Group 134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423" name="Oval 135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424" name="Line 136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422" name="Line 137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430" name="Group 151"/>
          <p:cNvGrpSpPr>
            <a:grpSpLocks/>
          </p:cNvGrpSpPr>
          <p:nvPr/>
        </p:nvGrpSpPr>
        <p:grpSpPr bwMode="auto">
          <a:xfrm>
            <a:off x="5827720" y="3405248"/>
            <a:ext cx="304800" cy="304800"/>
            <a:chOff x="576" y="2160"/>
            <a:chExt cx="192" cy="192"/>
          </a:xfrm>
        </p:grpSpPr>
        <p:sp>
          <p:nvSpPr>
            <p:cNvPr id="431" name="Oval 152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432" name="Line 153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433" name="Group 154"/>
          <p:cNvGrpSpPr>
            <a:grpSpLocks/>
          </p:cNvGrpSpPr>
          <p:nvPr/>
        </p:nvGrpSpPr>
        <p:grpSpPr bwMode="auto">
          <a:xfrm>
            <a:off x="6208720" y="3481448"/>
            <a:ext cx="152400" cy="152400"/>
            <a:chOff x="1728" y="2256"/>
            <a:chExt cx="192" cy="192"/>
          </a:xfrm>
        </p:grpSpPr>
        <p:grpSp>
          <p:nvGrpSpPr>
            <p:cNvPr id="434" name="Group 155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436" name="Oval 156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437" name="Line 157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435" name="Line 158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438" name="Group 159"/>
          <p:cNvGrpSpPr>
            <a:grpSpLocks/>
          </p:cNvGrpSpPr>
          <p:nvPr/>
        </p:nvGrpSpPr>
        <p:grpSpPr bwMode="auto">
          <a:xfrm>
            <a:off x="6437320" y="3405248"/>
            <a:ext cx="304800" cy="304800"/>
            <a:chOff x="576" y="2160"/>
            <a:chExt cx="192" cy="192"/>
          </a:xfrm>
        </p:grpSpPr>
        <p:sp>
          <p:nvSpPr>
            <p:cNvPr id="439" name="Oval 160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440" name="Line 161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444" name="Group 173"/>
          <p:cNvGrpSpPr>
            <a:grpSpLocks/>
          </p:cNvGrpSpPr>
          <p:nvPr/>
        </p:nvGrpSpPr>
        <p:grpSpPr bwMode="auto">
          <a:xfrm>
            <a:off x="5903920" y="3862448"/>
            <a:ext cx="152400" cy="152400"/>
            <a:chOff x="1728" y="2256"/>
            <a:chExt cx="192" cy="192"/>
          </a:xfrm>
        </p:grpSpPr>
        <p:grpSp>
          <p:nvGrpSpPr>
            <p:cNvPr id="445" name="Group 174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447" name="Oval 175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448" name="Line 176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446" name="Line 177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449" name="Group 178"/>
          <p:cNvGrpSpPr>
            <a:grpSpLocks/>
          </p:cNvGrpSpPr>
          <p:nvPr/>
        </p:nvGrpSpPr>
        <p:grpSpPr bwMode="auto">
          <a:xfrm>
            <a:off x="6132520" y="3786248"/>
            <a:ext cx="304800" cy="304800"/>
            <a:chOff x="576" y="2160"/>
            <a:chExt cx="192" cy="192"/>
          </a:xfrm>
        </p:grpSpPr>
        <p:sp>
          <p:nvSpPr>
            <p:cNvPr id="450" name="Oval 179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451" name="Line 180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452" name="Group 181"/>
          <p:cNvGrpSpPr>
            <a:grpSpLocks/>
          </p:cNvGrpSpPr>
          <p:nvPr/>
        </p:nvGrpSpPr>
        <p:grpSpPr bwMode="auto">
          <a:xfrm>
            <a:off x="6513520" y="3862448"/>
            <a:ext cx="152400" cy="152400"/>
            <a:chOff x="1728" y="2256"/>
            <a:chExt cx="192" cy="192"/>
          </a:xfrm>
        </p:grpSpPr>
        <p:grpSp>
          <p:nvGrpSpPr>
            <p:cNvPr id="453" name="Group 182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455" name="Oval 183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456" name="Line 184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454" name="Line 185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462" name="Group 199"/>
          <p:cNvGrpSpPr>
            <a:grpSpLocks/>
          </p:cNvGrpSpPr>
          <p:nvPr/>
        </p:nvGrpSpPr>
        <p:grpSpPr bwMode="auto">
          <a:xfrm>
            <a:off x="5827720" y="4167248"/>
            <a:ext cx="304800" cy="304800"/>
            <a:chOff x="576" y="2160"/>
            <a:chExt cx="192" cy="192"/>
          </a:xfrm>
        </p:grpSpPr>
        <p:sp>
          <p:nvSpPr>
            <p:cNvPr id="463" name="Oval 200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464" name="Line 201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465" name="Group 202"/>
          <p:cNvGrpSpPr>
            <a:grpSpLocks/>
          </p:cNvGrpSpPr>
          <p:nvPr/>
        </p:nvGrpSpPr>
        <p:grpSpPr bwMode="auto">
          <a:xfrm>
            <a:off x="6208720" y="4243448"/>
            <a:ext cx="152400" cy="152400"/>
            <a:chOff x="1728" y="2256"/>
            <a:chExt cx="192" cy="192"/>
          </a:xfrm>
        </p:grpSpPr>
        <p:grpSp>
          <p:nvGrpSpPr>
            <p:cNvPr id="466" name="Group 203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468" name="Oval 204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469" name="Line 205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467" name="Line 206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470" name="Group 207"/>
          <p:cNvGrpSpPr>
            <a:grpSpLocks/>
          </p:cNvGrpSpPr>
          <p:nvPr/>
        </p:nvGrpSpPr>
        <p:grpSpPr bwMode="auto">
          <a:xfrm>
            <a:off x="6437320" y="4167248"/>
            <a:ext cx="304800" cy="304800"/>
            <a:chOff x="576" y="2160"/>
            <a:chExt cx="192" cy="192"/>
          </a:xfrm>
        </p:grpSpPr>
        <p:sp>
          <p:nvSpPr>
            <p:cNvPr id="471" name="Oval 208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472" name="Line 209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sp>
        <p:nvSpPr>
          <p:cNvPr id="473" name="Rectangle 10"/>
          <p:cNvSpPr>
            <a:spLocks noChangeArrowheads="1"/>
          </p:cNvSpPr>
          <p:nvPr/>
        </p:nvSpPr>
        <p:spPr bwMode="auto">
          <a:xfrm>
            <a:off x="5612672" y="2780928"/>
            <a:ext cx="152400" cy="1905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endParaRPr lang="el-GR" sz="16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474" name="Rectangle 14"/>
          <p:cNvSpPr>
            <a:spLocks noChangeArrowheads="1"/>
          </p:cNvSpPr>
          <p:nvPr/>
        </p:nvSpPr>
        <p:spPr bwMode="auto">
          <a:xfrm>
            <a:off x="5375696" y="2780928"/>
            <a:ext cx="152400" cy="1905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endParaRPr lang="el-GR" sz="1600" smtClean="0">
              <a:solidFill>
                <a:srgbClr val="000000"/>
              </a:solidFill>
              <a:latin typeface="Calibri" pitchFamily="34" charset="0"/>
            </a:endParaRPr>
          </a:p>
        </p:txBody>
      </p:sp>
      <p:grpSp>
        <p:nvGrpSpPr>
          <p:cNvPr id="91" name="Group 117"/>
          <p:cNvGrpSpPr>
            <a:grpSpLocks/>
          </p:cNvGrpSpPr>
          <p:nvPr/>
        </p:nvGrpSpPr>
        <p:grpSpPr bwMode="auto">
          <a:xfrm>
            <a:off x="5601296" y="3097104"/>
            <a:ext cx="152400" cy="152400"/>
            <a:chOff x="1728" y="2256"/>
            <a:chExt cx="192" cy="192"/>
          </a:xfrm>
        </p:grpSpPr>
        <p:grpSp>
          <p:nvGrpSpPr>
            <p:cNvPr id="92" name="Group 118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94" name="Oval 119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95" name="Line 120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93" name="Line 121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112" name="Group 138"/>
          <p:cNvGrpSpPr>
            <a:grpSpLocks/>
          </p:cNvGrpSpPr>
          <p:nvPr/>
        </p:nvGrpSpPr>
        <p:grpSpPr bwMode="auto">
          <a:xfrm>
            <a:off x="5601296" y="3478104"/>
            <a:ext cx="152400" cy="152400"/>
            <a:chOff x="1728" y="2256"/>
            <a:chExt cx="192" cy="192"/>
          </a:xfrm>
        </p:grpSpPr>
        <p:grpSp>
          <p:nvGrpSpPr>
            <p:cNvPr id="113" name="Group 139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115" name="Oval 140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16" name="Line 141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114" name="Line 142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133" name="Group 165"/>
          <p:cNvGrpSpPr>
            <a:grpSpLocks/>
          </p:cNvGrpSpPr>
          <p:nvPr/>
        </p:nvGrpSpPr>
        <p:grpSpPr bwMode="auto">
          <a:xfrm>
            <a:off x="5601296" y="3859104"/>
            <a:ext cx="152400" cy="152400"/>
            <a:chOff x="1728" y="2256"/>
            <a:chExt cx="192" cy="192"/>
          </a:xfrm>
        </p:grpSpPr>
        <p:grpSp>
          <p:nvGrpSpPr>
            <p:cNvPr id="134" name="Group 166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136" name="Oval 167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37" name="Line 168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135" name="Line 169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154" name="Group 186"/>
          <p:cNvGrpSpPr>
            <a:grpSpLocks/>
          </p:cNvGrpSpPr>
          <p:nvPr/>
        </p:nvGrpSpPr>
        <p:grpSpPr bwMode="auto">
          <a:xfrm>
            <a:off x="5601296" y="4240104"/>
            <a:ext cx="152400" cy="152400"/>
            <a:chOff x="1728" y="2256"/>
            <a:chExt cx="192" cy="192"/>
          </a:xfrm>
        </p:grpSpPr>
        <p:grpSp>
          <p:nvGrpSpPr>
            <p:cNvPr id="155" name="Group 187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157" name="Oval 188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8" name="Line 189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156" name="Line 190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369" name="Group 49"/>
          <p:cNvGrpSpPr>
            <a:grpSpLocks/>
          </p:cNvGrpSpPr>
          <p:nvPr/>
        </p:nvGrpSpPr>
        <p:grpSpPr bwMode="auto">
          <a:xfrm>
            <a:off x="5351936" y="3100024"/>
            <a:ext cx="152400" cy="152400"/>
            <a:chOff x="576" y="2160"/>
            <a:chExt cx="192" cy="192"/>
          </a:xfrm>
        </p:grpSpPr>
        <p:sp>
          <p:nvSpPr>
            <p:cNvPr id="370" name="Oval 50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371" name="Line 51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372" name="Group 58"/>
          <p:cNvGrpSpPr>
            <a:grpSpLocks/>
          </p:cNvGrpSpPr>
          <p:nvPr/>
        </p:nvGrpSpPr>
        <p:grpSpPr bwMode="auto">
          <a:xfrm>
            <a:off x="5351936" y="3481024"/>
            <a:ext cx="152400" cy="152400"/>
            <a:chOff x="576" y="2160"/>
            <a:chExt cx="192" cy="192"/>
          </a:xfrm>
        </p:grpSpPr>
        <p:sp>
          <p:nvSpPr>
            <p:cNvPr id="373" name="Oval 59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374" name="Line 60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375" name="Group 97"/>
          <p:cNvGrpSpPr>
            <a:grpSpLocks/>
          </p:cNvGrpSpPr>
          <p:nvPr/>
        </p:nvGrpSpPr>
        <p:grpSpPr bwMode="auto">
          <a:xfrm>
            <a:off x="5351936" y="3862024"/>
            <a:ext cx="152400" cy="152400"/>
            <a:chOff x="576" y="2160"/>
            <a:chExt cx="192" cy="192"/>
          </a:xfrm>
        </p:grpSpPr>
        <p:sp>
          <p:nvSpPr>
            <p:cNvPr id="376" name="Oval 98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377" name="Line 99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378" name="Group 106"/>
          <p:cNvGrpSpPr>
            <a:grpSpLocks/>
          </p:cNvGrpSpPr>
          <p:nvPr/>
        </p:nvGrpSpPr>
        <p:grpSpPr bwMode="auto">
          <a:xfrm>
            <a:off x="5351936" y="4243024"/>
            <a:ext cx="152400" cy="152400"/>
            <a:chOff x="576" y="2160"/>
            <a:chExt cx="192" cy="192"/>
          </a:xfrm>
        </p:grpSpPr>
        <p:sp>
          <p:nvSpPr>
            <p:cNvPr id="379" name="Oval 107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380" name="Line 108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2019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/>
      <p:bldP spid="176" grpId="0"/>
      <p:bldP spid="177" grpId="0"/>
      <p:bldP spid="287" grpId="0"/>
      <p:bldP spid="28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78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472" y="764704"/>
            <a:ext cx="8763000" cy="4038600"/>
          </a:xfrm>
          <a:prstGeom prst="rect">
            <a:avLst/>
          </a:prstGeom>
        </p:spPr>
        <p:txBody>
          <a:bodyPr/>
          <a:lstStyle/>
          <a:p>
            <a:r>
              <a:rPr lang="el-GR" altLang="el-GR" sz="2800" dirty="0" smtClean="0">
                <a:latin typeface="Comic Sans MS" panose="030F0702030302020204" pitchFamily="66" charset="0"/>
              </a:rPr>
              <a:t>Το </a:t>
            </a:r>
            <a:r>
              <a:rPr lang="en-US" altLang="el-GR" sz="2800" dirty="0" smtClean="0">
                <a:latin typeface="Comic Sans MS" panose="030F0702030302020204" pitchFamily="66" charset="0"/>
              </a:rPr>
              <a:t>BJT </a:t>
            </a:r>
            <a:r>
              <a:rPr lang="el-GR" altLang="el-GR" sz="2800" dirty="0" smtClean="0">
                <a:latin typeface="Comic Sans MS" panose="030F0702030302020204" pitchFamily="66" charset="0"/>
              </a:rPr>
              <a:t>λειτουργεί στην ενεργό περιοχή όταν</a:t>
            </a:r>
            <a:r>
              <a:rPr lang="en-US" altLang="el-GR" sz="2800" dirty="0" smtClean="0">
                <a:latin typeface="Comic Sans MS" panose="030F0702030302020204" pitchFamily="66" charset="0"/>
              </a:rPr>
              <a:t> </a:t>
            </a:r>
            <a:r>
              <a:rPr lang="en-US" altLang="el-GR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CBJ </a:t>
            </a:r>
            <a:r>
              <a:rPr lang="el-GR" altLang="el-GR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ανάστροφα πολωμένη</a:t>
            </a:r>
            <a:r>
              <a:rPr lang="en-US" altLang="el-GR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.</a:t>
            </a:r>
            <a:endParaRPr lang="en-US" altLang="el-GR" sz="28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lvl="1"/>
            <a:r>
              <a:rPr lang="el-GR" altLang="el-GR" sz="2800" dirty="0" smtClean="0">
                <a:latin typeface="Comic Sans MS" panose="030F0702030302020204" pitchFamily="66" charset="0"/>
              </a:rPr>
              <a:t>Όμως για</a:t>
            </a:r>
            <a:r>
              <a:rPr lang="en-US" altLang="el-GR" sz="2800" dirty="0" smtClean="0">
                <a:latin typeface="Comic Sans MS" panose="030F0702030302020204" pitchFamily="66" charset="0"/>
              </a:rPr>
              <a:t> </a:t>
            </a:r>
            <a:r>
              <a:rPr lang="el-GR" altLang="el-GR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μικρές τιμές ορθής πόλωσης</a:t>
            </a:r>
            <a:r>
              <a:rPr lang="en-US" altLang="el-GR" sz="2800" dirty="0" smtClean="0">
                <a:latin typeface="Comic Sans MS" panose="030F0702030302020204" pitchFamily="66" charset="0"/>
              </a:rPr>
              <a:t>, </a:t>
            </a:r>
            <a:r>
              <a:rPr lang="el-GR" altLang="el-GR" sz="2800" dirty="0" smtClean="0">
                <a:latin typeface="Comic Sans MS" panose="030F0702030302020204" pitchFamily="66" charset="0"/>
              </a:rPr>
              <a:t>μία</a:t>
            </a:r>
            <a:r>
              <a:rPr lang="en-US" altLang="el-GR" sz="2800" dirty="0" smtClean="0">
                <a:latin typeface="Comic Sans MS" panose="030F0702030302020204" pitchFamily="66" charset="0"/>
              </a:rPr>
              <a:t> </a:t>
            </a:r>
            <a:r>
              <a:rPr lang="en-US" altLang="el-GR" sz="2800" i="1" dirty="0" err="1" smtClean="0">
                <a:latin typeface="Comic Sans MS" panose="030F0702030302020204" pitchFamily="66" charset="0"/>
              </a:rPr>
              <a:t>pn</a:t>
            </a:r>
            <a:r>
              <a:rPr lang="en-US" altLang="el-GR" sz="2800" dirty="0" smtClean="0">
                <a:latin typeface="Comic Sans MS" panose="030F0702030302020204" pitchFamily="66" charset="0"/>
              </a:rPr>
              <a:t>-</a:t>
            </a:r>
            <a:r>
              <a:rPr lang="el-GR" altLang="el-GR" sz="2800" dirty="0" smtClean="0">
                <a:latin typeface="Comic Sans MS" panose="030F0702030302020204" pitchFamily="66" charset="0"/>
              </a:rPr>
              <a:t>επαφή δεν «άγει»</a:t>
            </a:r>
            <a:r>
              <a:rPr lang="en-US" altLang="el-GR" sz="2800" dirty="0" smtClean="0">
                <a:latin typeface="Comic Sans MS" panose="030F0702030302020204" pitchFamily="66" charset="0"/>
              </a:rPr>
              <a:t>.</a:t>
            </a:r>
            <a:endParaRPr lang="el-GR" altLang="el-GR" sz="2800" dirty="0" smtClean="0">
              <a:latin typeface="Comic Sans MS" panose="030F0702030302020204" pitchFamily="66" charset="0"/>
            </a:endParaRPr>
          </a:p>
          <a:p>
            <a:pPr lvl="1"/>
            <a:endParaRPr lang="en-US" altLang="el-GR" sz="2800" dirty="0">
              <a:latin typeface="Comic Sans MS" panose="030F0702030302020204" pitchFamily="66" charset="0"/>
            </a:endParaRPr>
          </a:p>
          <a:p>
            <a:r>
              <a:rPr lang="el-GR" altLang="el-GR" sz="2800" dirty="0" smtClean="0">
                <a:latin typeface="Comic Sans MS" panose="030F0702030302020204" pitchFamily="66" charset="0"/>
              </a:rPr>
              <a:t>Κατά συνέπεια</a:t>
            </a:r>
            <a:r>
              <a:rPr lang="en-US" altLang="el-GR" sz="2800" dirty="0" smtClean="0">
                <a:latin typeface="Comic Sans MS" panose="030F0702030302020204" pitchFamily="66" charset="0"/>
              </a:rPr>
              <a:t>, </a:t>
            </a:r>
            <a:r>
              <a:rPr lang="el-GR" altLang="el-GR" sz="2800" dirty="0" smtClean="0">
                <a:latin typeface="Comic Sans MS" panose="030F0702030302020204" pitchFamily="66" charset="0"/>
              </a:rPr>
              <a:t>λειτουργία στην ενεργό περιοχή του </a:t>
            </a:r>
            <a:r>
              <a:rPr lang="en-US" altLang="el-GR" sz="2800" i="1" dirty="0" err="1" smtClean="0">
                <a:latin typeface="Comic Sans MS" panose="030F0702030302020204" pitchFamily="66" charset="0"/>
              </a:rPr>
              <a:t>npn</a:t>
            </a:r>
            <a:r>
              <a:rPr lang="en-US" altLang="el-GR" sz="2800" dirty="0" smtClean="0">
                <a:latin typeface="Comic Sans MS" panose="030F0702030302020204" pitchFamily="66" charset="0"/>
              </a:rPr>
              <a:t>-transistor </a:t>
            </a:r>
            <a:r>
              <a:rPr lang="el-GR" altLang="el-GR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διατηρείται για</a:t>
            </a:r>
            <a:r>
              <a:rPr lang="en-US" altLang="el-GR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l-GR" altLang="el-GR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τιμές</a:t>
            </a:r>
            <a:r>
              <a:rPr lang="en-US" altLang="el-GR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el-GR" sz="2800" i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v</a:t>
            </a:r>
            <a:r>
              <a:rPr lang="en-US" altLang="el-GR" sz="2800" i="1" baseline="-250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CB</a:t>
            </a:r>
            <a:r>
              <a:rPr lang="en-US" altLang="el-GR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l-GR" altLang="el-GR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μέχρι περίπου</a:t>
            </a:r>
            <a:r>
              <a:rPr lang="en-US" altLang="el-GR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-</a:t>
            </a:r>
            <a:r>
              <a:rPr lang="en-US" altLang="el-GR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0.4</a:t>
            </a:r>
            <a:r>
              <a:rPr lang="en-US" altLang="el-GR" sz="2800" i="1" dirty="0">
                <a:solidFill>
                  <a:srgbClr val="FF0000"/>
                </a:solidFill>
                <a:latin typeface="Comic Sans MS" panose="030F0702030302020204" pitchFamily="66" charset="0"/>
              </a:rPr>
              <a:t>V</a:t>
            </a:r>
            <a:r>
              <a:rPr lang="en-US" altLang="el-GR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.</a:t>
            </a:r>
          </a:p>
          <a:p>
            <a:pPr lvl="1"/>
            <a:r>
              <a:rPr lang="el-GR" altLang="el-GR" sz="2800" dirty="0" smtClean="0">
                <a:latin typeface="Comic Sans MS" panose="030F0702030302020204" pitchFamily="66" charset="0"/>
              </a:rPr>
              <a:t>Μόνο μετά από αυτό το σημείο αρχίζει η </a:t>
            </a:r>
            <a:r>
              <a:rPr lang="en-US" altLang="el-GR" sz="2800" dirty="0" smtClean="0">
                <a:latin typeface="Comic Sans MS" panose="030F0702030302020204" pitchFamily="66" charset="0"/>
              </a:rPr>
              <a:t>“</a:t>
            </a:r>
            <a:r>
              <a:rPr lang="el-GR" altLang="el-GR" sz="2800" dirty="0" smtClean="0">
                <a:latin typeface="Comic Sans MS" panose="030F0702030302020204" pitchFamily="66" charset="0"/>
              </a:rPr>
              <a:t>δίοδος </a:t>
            </a:r>
            <a:r>
              <a:rPr lang="en-US" altLang="el-GR" sz="2800" dirty="0" smtClean="0">
                <a:latin typeface="Comic Sans MS" panose="030F0702030302020204" pitchFamily="66" charset="0"/>
              </a:rPr>
              <a:t>CB” </a:t>
            </a:r>
            <a:r>
              <a:rPr lang="el-GR" altLang="el-GR" sz="2800" dirty="0" smtClean="0">
                <a:latin typeface="Comic Sans MS" panose="030F0702030302020204" pitchFamily="66" charset="0"/>
              </a:rPr>
              <a:t>πραγματικά να άγει ρεύμα</a:t>
            </a:r>
            <a:r>
              <a:rPr lang="en-US" altLang="el-GR" sz="2800" dirty="0" smtClean="0">
                <a:latin typeface="Comic Sans MS" panose="030F0702030302020204" pitchFamily="66" charset="0"/>
              </a:rPr>
              <a:t>.</a:t>
            </a:r>
            <a:endParaRPr lang="en-US" altLang="el-GR" sz="2800" dirty="0">
              <a:latin typeface="Comic Sans MS" panose="030F0702030302020204" pitchFamily="66" charset="0"/>
            </a:endParaRPr>
          </a:p>
        </p:txBody>
      </p:sp>
      <p:sp>
        <p:nvSpPr>
          <p:cNvPr id="4" name="Text Box 49"/>
          <p:cNvSpPr txBox="1">
            <a:spLocks noChangeArrowheads="1"/>
          </p:cNvSpPr>
          <p:nvPr/>
        </p:nvSpPr>
        <p:spPr bwMode="auto">
          <a:xfrm>
            <a:off x="514350" y="46038"/>
            <a:ext cx="76581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l-GR" sz="3200" kern="1200" dirty="0" smtClean="0">
                <a:solidFill>
                  <a:srgbClr val="00801A"/>
                </a:solidFill>
                <a:latin typeface="Comic Sans MS" pitchFamily="66" charset="0"/>
                <a:ea typeface="+mn-ea"/>
                <a:cs typeface="Arial"/>
              </a:rPr>
              <a:t>Περιοχή κορεσμού</a:t>
            </a:r>
            <a:endParaRPr lang="el-GR" sz="3200" kern="1200" dirty="0">
              <a:solidFill>
                <a:srgbClr val="00801A"/>
              </a:solidFill>
              <a:latin typeface="Comic Sans MS" pitchFamily="66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03525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58916" name="Object 4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12221224"/>
              </p:ext>
            </p:extLst>
          </p:nvPr>
        </p:nvGraphicFramePr>
        <p:xfrm>
          <a:off x="314151" y="841077"/>
          <a:ext cx="7642225" cy="575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088" name="Equation" r:id="rId3" imgW="2730240" imgH="2057400" progId="Equation.DSMT4">
                  <p:embed/>
                </p:oleObj>
              </mc:Choice>
              <mc:Fallback>
                <p:oleObj name="Equation" r:id="rId3" imgW="2730240" imgH="2057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151" y="841077"/>
                        <a:ext cx="7642225" cy="575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49"/>
          <p:cNvSpPr txBox="1">
            <a:spLocks noChangeArrowheads="1"/>
          </p:cNvSpPr>
          <p:nvPr/>
        </p:nvSpPr>
        <p:spPr bwMode="auto">
          <a:xfrm>
            <a:off x="514350" y="46038"/>
            <a:ext cx="76581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l-GR" sz="3200" kern="1200" dirty="0" smtClean="0">
                <a:solidFill>
                  <a:srgbClr val="00801A"/>
                </a:solidFill>
                <a:latin typeface="Comic Sans MS" pitchFamily="66" charset="0"/>
                <a:ea typeface="+mn-ea"/>
                <a:cs typeface="Arial"/>
              </a:rPr>
              <a:t>Περιοχή κορεσμού</a:t>
            </a:r>
            <a:endParaRPr lang="el-GR" sz="3200" kern="1200" dirty="0">
              <a:solidFill>
                <a:srgbClr val="00801A"/>
              </a:solidFill>
              <a:latin typeface="Comic Sans MS" pitchFamily="66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46005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8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472" y="836712"/>
            <a:ext cx="8763000" cy="4038600"/>
          </a:xfrm>
          <a:prstGeom prst="rect">
            <a:avLst/>
          </a:prstGeom>
        </p:spPr>
        <p:txBody>
          <a:bodyPr/>
          <a:lstStyle/>
          <a:p>
            <a:r>
              <a:rPr lang="el-GR" altLang="el-GR" sz="2800" dirty="0" smtClean="0">
                <a:latin typeface="Comic Sans MS" panose="030F0702030302020204" pitchFamily="66" charset="0"/>
              </a:rPr>
              <a:t>Δύο ερωτήσεις κρίνουν αν το</a:t>
            </a:r>
            <a:r>
              <a:rPr lang="en-US" altLang="el-GR" sz="2800" dirty="0" smtClean="0">
                <a:latin typeface="Comic Sans MS" panose="030F0702030302020204" pitchFamily="66" charset="0"/>
              </a:rPr>
              <a:t> </a:t>
            </a:r>
            <a:r>
              <a:rPr lang="en-US" altLang="el-GR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BJT </a:t>
            </a:r>
            <a:r>
              <a:rPr lang="el-GR" altLang="el-GR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είναι στην περιοχή κορεσμού ή όχι</a:t>
            </a:r>
            <a:r>
              <a:rPr lang="en-US" altLang="el-GR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:</a:t>
            </a:r>
            <a:endParaRPr lang="en-US" altLang="el-GR" sz="28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lvl="1"/>
            <a:r>
              <a:rPr lang="el-GR" altLang="el-GR" sz="2800" dirty="0" smtClean="0">
                <a:latin typeface="Comic Sans MS" panose="030F0702030302020204" pitchFamily="66" charset="0"/>
              </a:rPr>
              <a:t>Είναι η</a:t>
            </a:r>
            <a:r>
              <a:rPr lang="en-US" altLang="el-GR" sz="2800" dirty="0" smtClean="0">
                <a:latin typeface="Comic Sans MS" panose="030F0702030302020204" pitchFamily="66" charset="0"/>
              </a:rPr>
              <a:t> </a:t>
            </a:r>
            <a:r>
              <a:rPr lang="en-US" altLang="el-GR" sz="2800" dirty="0">
                <a:latin typeface="Comic Sans MS" panose="030F0702030302020204" pitchFamily="66" charset="0"/>
              </a:rPr>
              <a:t>CBJ </a:t>
            </a:r>
            <a:r>
              <a:rPr lang="el-GR" altLang="el-GR" sz="2800" dirty="0" smtClean="0">
                <a:latin typeface="Comic Sans MS" panose="030F0702030302020204" pitchFamily="66" charset="0"/>
              </a:rPr>
              <a:t>ορθά πολωμένη κατά </a:t>
            </a:r>
            <a:r>
              <a:rPr lang="el-GR" altLang="el-GR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περισσότερο από</a:t>
            </a:r>
            <a:r>
              <a:rPr lang="en-US" altLang="el-GR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el-GR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0.4</a:t>
            </a:r>
            <a:r>
              <a:rPr lang="en-US" altLang="el-GR" sz="2800" i="1" dirty="0">
                <a:solidFill>
                  <a:srgbClr val="FF0000"/>
                </a:solidFill>
                <a:latin typeface="Comic Sans MS" panose="030F0702030302020204" pitchFamily="66" charset="0"/>
              </a:rPr>
              <a:t>V</a:t>
            </a:r>
            <a:r>
              <a:rPr lang="en-US" altLang="el-GR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?</a:t>
            </a:r>
          </a:p>
          <a:p>
            <a:pPr lvl="1"/>
            <a:r>
              <a:rPr lang="el-GR" altLang="el-GR" sz="2800" dirty="0" smtClean="0">
                <a:latin typeface="Comic Sans MS" panose="030F0702030302020204" pitchFamily="66" charset="0"/>
              </a:rPr>
              <a:t>Είναι ο λόγος </a:t>
            </a:r>
            <a:r>
              <a:rPr lang="en-US" altLang="el-GR" sz="2800" i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r>
              <a:rPr lang="en-US" altLang="el-GR" sz="2800" i="1" baseline="-250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C</a:t>
            </a:r>
            <a:r>
              <a:rPr lang="en-US" altLang="el-GR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/</a:t>
            </a:r>
            <a:r>
              <a:rPr lang="en-US" altLang="el-GR" sz="2800" i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r>
              <a:rPr lang="en-US" altLang="el-GR" sz="2800" i="1" baseline="-250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B</a:t>
            </a:r>
            <a:r>
              <a:rPr lang="en-US" altLang="el-GR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l-GR" altLang="el-GR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μικρότερος από</a:t>
            </a:r>
            <a:r>
              <a:rPr lang="en-US" altLang="el-GR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l-GR" altLang="el-GR" sz="2800" i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β</a:t>
            </a:r>
            <a:r>
              <a:rPr lang="en-US" altLang="el-GR" sz="2800" i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.</a:t>
            </a:r>
            <a:r>
              <a:rPr lang="en-US" altLang="el-GR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?</a:t>
            </a:r>
            <a:endParaRPr lang="en-US" altLang="el-GR" sz="28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Text Box 49"/>
          <p:cNvSpPr txBox="1">
            <a:spLocks noChangeArrowheads="1"/>
          </p:cNvSpPr>
          <p:nvPr/>
        </p:nvSpPr>
        <p:spPr bwMode="auto">
          <a:xfrm>
            <a:off x="514350" y="46038"/>
            <a:ext cx="76581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l-GR" sz="3200" kern="1200" dirty="0" smtClean="0">
                <a:solidFill>
                  <a:srgbClr val="00801A"/>
                </a:solidFill>
                <a:latin typeface="Comic Sans MS" pitchFamily="66" charset="0"/>
                <a:ea typeface="+mn-ea"/>
                <a:cs typeface="Arial"/>
              </a:rPr>
              <a:t>Περιοχή κορεσμού</a:t>
            </a:r>
            <a:endParaRPr lang="el-GR" sz="3200" kern="1200" dirty="0">
              <a:solidFill>
                <a:srgbClr val="00801A"/>
              </a:solidFill>
              <a:latin typeface="Comic Sans MS" pitchFamily="66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75364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0964" name="Picture 6" descr="se06F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12776"/>
            <a:ext cx="7086600" cy="403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49"/>
          <p:cNvSpPr txBox="1">
            <a:spLocks noChangeArrowheads="1"/>
          </p:cNvSpPr>
          <p:nvPr/>
        </p:nvSpPr>
        <p:spPr bwMode="auto">
          <a:xfrm>
            <a:off x="514350" y="46038"/>
            <a:ext cx="76581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l-GR" sz="3200" kern="1200" dirty="0" smtClean="0">
                <a:solidFill>
                  <a:srgbClr val="00801A"/>
                </a:solidFill>
                <a:latin typeface="Comic Sans MS" pitchFamily="66" charset="0"/>
                <a:ea typeface="+mn-ea"/>
                <a:cs typeface="Arial"/>
              </a:rPr>
              <a:t>Το </a:t>
            </a:r>
            <a:r>
              <a:rPr lang="en-US" sz="3200" kern="1200" dirty="0" err="1" smtClean="0">
                <a:solidFill>
                  <a:srgbClr val="00801A"/>
                </a:solidFill>
                <a:latin typeface="Comic Sans MS" pitchFamily="66" charset="0"/>
                <a:ea typeface="+mn-ea"/>
                <a:cs typeface="Arial"/>
              </a:rPr>
              <a:t>pnp</a:t>
            </a:r>
            <a:r>
              <a:rPr lang="en-US" sz="3200" kern="1200" dirty="0" smtClean="0">
                <a:solidFill>
                  <a:srgbClr val="00801A"/>
                </a:solidFill>
                <a:latin typeface="Comic Sans MS" pitchFamily="66" charset="0"/>
                <a:ea typeface="+mn-ea"/>
                <a:cs typeface="Arial"/>
              </a:rPr>
              <a:t> transistor</a:t>
            </a:r>
            <a:endParaRPr lang="el-GR" sz="3200" kern="1200" dirty="0">
              <a:solidFill>
                <a:srgbClr val="00801A"/>
              </a:solidFill>
              <a:latin typeface="Comic Sans MS" pitchFamily="66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55717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988" name="Rectangle 4"/>
          <p:cNvSpPr>
            <a:spLocks noChangeArrowheads="1"/>
          </p:cNvSpPr>
          <p:nvPr/>
        </p:nvSpPr>
        <p:spPr bwMode="auto">
          <a:xfrm>
            <a:off x="206375" y="901169"/>
            <a:ext cx="413702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l-GR" altLang="el-GR" sz="2000" dirty="0" smtClean="0">
                <a:solidFill>
                  <a:srgbClr val="000000"/>
                </a:solidFill>
                <a:latin typeface="Calibri" pitchFamily="34" charset="0"/>
              </a:rPr>
              <a:t>Δύο κυκλωματικά μοντέλα ισχυρού σήματος για το </a:t>
            </a:r>
            <a:r>
              <a:rPr lang="en-US" altLang="el-GR" sz="2000" i="1" dirty="0" err="1" smtClean="0">
                <a:solidFill>
                  <a:srgbClr val="000000"/>
                </a:solidFill>
                <a:latin typeface="Calibri" pitchFamily="34" charset="0"/>
              </a:rPr>
              <a:t>pnp</a:t>
            </a:r>
            <a:r>
              <a:rPr lang="en-US" altLang="el-GR" sz="2000" i="1" dirty="0" smtClean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altLang="el-GR" sz="2000" dirty="0" smtClean="0">
                <a:solidFill>
                  <a:srgbClr val="000000"/>
                </a:solidFill>
                <a:latin typeface="Calibri" pitchFamily="34" charset="0"/>
              </a:rPr>
              <a:t>transistor </a:t>
            </a:r>
            <a:r>
              <a:rPr lang="el-GR" altLang="el-GR" sz="2000" dirty="0" smtClean="0">
                <a:solidFill>
                  <a:srgbClr val="000000"/>
                </a:solidFill>
                <a:latin typeface="Calibri" pitchFamily="34" charset="0"/>
              </a:rPr>
              <a:t>σε λειτουργία στην ενεργό περιοχή</a:t>
            </a:r>
            <a:r>
              <a:rPr lang="en-US" altLang="el-GR" sz="2000" dirty="0" smtClean="0">
                <a:solidFill>
                  <a:srgbClr val="000000"/>
                </a:solidFill>
                <a:latin typeface="Calibri" pitchFamily="34" charset="0"/>
              </a:rPr>
              <a:t>.</a:t>
            </a:r>
          </a:p>
        </p:txBody>
      </p:sp>
      <p:pic>
        <p:nvPicPr>
          <p:cNvPr id="1961989" name="Picture 6" descr="se06F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238" y="228600"/>
            <a:ext cx="3713162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49"/>
          <p:cNvSpPr txBox="1">
            <a:spLocks noChangeArrowheads="1"/>
          </p:cNvSpPr>
          <p:nvPr/>
        </p:nvSpPr>
        <p:spPr bwMode="auto">
          <a:xfrm>
            <a:off x="514350" y="46038"/>
            <a:ext cx="76581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l-GR" sz="3200" kern="1200" dirty="0" smtClean="0">
                <a:solidFill>
                  <a:srgbClr val="00801A"/>
                </a:solidFill>
                <a:latin typeface="Comic Sans MS" pitchFamily="66" charset="0"/>
                <a:ea typeface="+mn-ea"/>
                <a:cs typeface="Arial"/>
              </a:rPr>
              <a:t>Το </a:t>
            </a:r>
            <a:r>
              <a:rPr lang="en-US" sz="3200" kern="1200" dirty="0" err="1" smtClean="0">
                <a:solidFill>
                  <a:srgbClr val="00801A"/>
                </a:solidFill>
                <a:latin typeface="Comic Sans MS" pitchFamily="66" charset="0"/>
                <a:ea typeface="+mn-ea"/>
                <a:cs typeface="Arial"/>
              </a:rPr>
              <a:t>pnp</a:t>
            </a:r>
            <a:r>
              <a:rPr lang="en-US" sz="3200" kern="1200" dirty="0" smtClean="0">
                <a:solidFill>
                  <a:srgbClr val="00801A"/>
                </a:solidFill>
                <a:latin typeface="Comic Sans MS" pitchFamily="66" charset="0"/>
                <a:ea typeface="+mn-ea"/>
                <a:cs typeface="Arial"/>
              </a:rPr>
              <a:t> transistor</a:t>
            </a:r>
            <a:endParaRPr lang="el-GR" sz="3200" kern="1200" dirty="0">
              <a:solidFill>
                <a:srgbClr val="00801A"/>
              </a:solidFill>
              <a:latin typeface="Comic Sans MS" pitchFamily="66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75083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692696"/>
            <a:ext cx="8763000" cy="4038600"/>
          </a:xfrm>
          <a:prstGeom prst="rect">
            <a:avLst/>
          </a:prstGeom>
        </p:spPr>
        <p:txBody>
          <a:bodyPr/>
          <a:lstStyle/>
          <a:p>
            <a:r>
              <a:rPr lang="el-GR" altLang="el-GR" sz="2800" dirty="0" smtClean="0">
                <a:latin typeface="Comic Sans MS" panose="030F0702030302020204" pitchFamily="66" charset="0"/>
              </a:rPr>
              <a:t>Αποτελείται από </a:t>
            </a:r>
            <a:r>
              <a:rPr lang="el-GR" altLang="el-GR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δύο</a:t>
            </a:r>
            <a:r>
              <a:rPr lang="el-GR" altLang="el-GR" sz="2800" dirty="0" smtClean="0">
                <a:latin typeface="Comic Sans MS" panose="030F0702030302020204" pitchFamily="66" charset="0"/>
              </a:rPr>
              <a:t> </a:t>
            </a:r>
            <a:r>
              <a:rPr lang="en-US" altLang="el-GR" sz="2800" i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pn</a:t>
            </a:r>
            <a:r>
              <a:rPr lang="en-US" altLang="el-GR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-</a:t>
            </a:r>
            <a:r>
              <a:rPr lang="el-GR" altLang="el-GR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επαφές</a:t>
            </a:r>
            <a:r>
              <a:rPr lang="en-US" altLang="el-GR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:</a:t>
            </a:r>
            <a:endParaRPr lang="en-US" altLang="el-GR" sz="28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lvl="1"/>
            <a:r>
              <a:rPr lang="el-GR" altLang="el-GR" sz="2400" b="1" dirty="0" err="1" smtClean="0">
                <a:solidFill>
                  <a:srgbClr val="3333FF"/>
                </a:solidFill>
                <a:latin typeface="Comic Sans MS" panose="030F0702030302020204" pitchFamily="66" charset="0"/>
              </a:rPr>
              <a:t>Εκπομπού</a:t>
            </a:r>
            <a:r>
              <a:rPr lang="el-GR" altLang="el-GR" sz="2400" b="1" dirty="0" smtClean="0">
                <a:solidFill>
                  <a:srgbClr val="3333FF"/>
                </a:solidFill>
                <a:latin typeface="Comic Sans MS" panose="030F0702030302020204" pitchFamily="66" charset="0"/>
              </a:rPr>
              <a:t>-βάσης (</a:t>
            </a:r>
            <a:r>
              <a:rPr lang="en-US" altLang="el-GR" sz="2400" b="1" dirty="0" smtClean="0">
                <a:solidFill>
                  <a:srgbClr val="3333FF"/>
                </a:solidFill>
                <a:latin typeface="Comic Sans MS" panose="030F0702030302020204" pitchFamily="66" charset="0"/>
              </a:rPr>
              <a:t>emitter-base</a:t>
            </a:r>
            <a:r>
              <a:rPr lang="en-US" altLang="el-GR" sz="2400" dirty="0" smtClean="0">
                <a:latin typeface="Comic Sans MS" panose="030F0702030302020204" pitchFamily="66" charset="0"/>
              </a:rPr>
              <a:t> </a:t>
            </a:r>
            <a:r>
              <a:rPr lang="en-US" altLang="el-GR" sz="2400" dirty="0">
                <a:latin typeface="Comic Sans MS" panose="030F0702030302020204" pitchFamily="66" charset="0"/>
              </a:rPr>
              <a:t>junction </a:t>
            </a:r>
            <a:r>
              <a:rPr lang="en-US" altLang="el-GR" sz="2400" dirty="0" smtClean="0">
                <a:latin typeface="Comic Sans MS" panose="030F0702030302020204" pitchFamily="66" charset="0"/>
              </a:rPr>
              <a:t>EBJ</a:t>
            </a:r>
            <a:r>
              <a:rPr lang="en-US" altLang="el-GR" sz="2400" dirty="0">
                <a:latin typeface="Comic Sans MS" panose="030F0702030302020204" pitchFamily="66" charset="0"/>
              </a:rPr>
              <a:t>)</a:t>
            </a:r>
          </a:p>
          <a:p>
            <a:pPr lvl="1"/>
            <a:r>
              <a:rPr lang="el-GR" altLang="el-GR" sz="2400" b="1" dirty="0" smtClean="0">
                <a:solidFill>
                  <a:srgbClr val="3333FF"/>
                </a:solidFill>
                <a:latin typeface="Comic Sans MS" panose="030F0702030302020204" pitchFamily="66" charset="0"/>
              </a:rPr>
              <a:t>Συλλέκτη-βάσης (</a:t>
            </a:r>
            <a:r>
              <a:rPr lang="en-US" altLang="el-GR" sz="2400" b="1" dirty="0" smtClean="0">
                <a:solidFill>
                  <a:srgbClr val="3333FF"/>
                </a:solidFill>
                <a:latin typeface="Comic Sans MS" panose="030F0702030302020204" pitchFamily="66" charset="0"/>
              </a:rPr>
              <a:t>collector-base</a:t>
            </a:r>
            <a:r>
              <a:rPr lang="en-US" altLang="el-GR" sz="2400" dirty="0" smtClean="0">
                <a:latin typeface="Comic Sans MS" panose="030F0702030302020204" pitchFamily="66" charset="0"/>
              </a:rPr>
              <a:t> </a:t>
            </a:r>
            <a:r>
              <a:rPr lang="en-US" altLang="el-GR" sz="2400" dirty="0">
                <a:latin typeface="Comic Sans MS" panose="030F0702030302020204" pitchFamily="66" charset="0"/>
              </a:rPr>
              <a:t>junction </a:t>
            </a:r>
            <a:r>
              <a:rPr lang="en-US" altLang="el-GR" sz="2400" dirty="0" smtClean="0">
                <a:latin typeface="Comic Sans MS" panose="030F0702030302020204" pitchFamily="66" charset="0"/>
              </a:rPr>
              <a:t>CBJ)</a:t>
            </a:r>
            <a:endParaRPr lang="el-GR" altLang="el-GR" sz="2400" dirty="0" smtClean="0">
              <a:latin typeface="Comic Sans MS" panose="030F0702030302020204" pitchFamily="66" charset="0"/>
            </a:endParaRPr>
          </a:p>
          <a:p>
            <a:pPr lvl="1"/>
            <a:endParaRPr lang="en-US" altLang="el-GR" sz="2800" dirty="0">
              <a:latin typeface="Comic Sans MS" panose="030F0702030302020204" pitchFamily="66" charset="0"/>
            </a:endParaRPr>
          </a:p>
          <a:p>
            <a:r>
              <a:rPr lang="el-GR" altLang="el-GR" sz="2800" dirty="0" smtClean="0">
                <a:latin typeface="Comic Sans MS" panose="030F0702030302020204" pitchFamily="66" charset="0"/>
              </a:rPr>
              <a:t>Η περιοχή λειτουργίας του εξαρτάται από την πόλωση (</a:t>
            </a:r>
            <a:r>
              <a:rPr lang="en-US" altLang="el-GR" sz="2800" dirty="0" smtClean="0">
                <a:latin typeface="Comic Sans MS" panose="030F0702030302020204" pitchFamily="66" charset="0"/>
              </a:rPr>
              <a:t>biasing</a:t>
            </a:r>
            <a:r>
              <a:rPr lang="el-GR" altLang="el-GR" sz="2800" dirty="0" smtClean="0">
                <a:latin typeface="Comic Sans MS" panose="030F0702030302020204" pitchFamily="66" charset="0"/>
              </a:rPr>
              <a:t>)</a:t>
            </a:r>
            <a:endParaRPr lang="en-US" altLang="el-GR" sz="2800" dirty="0">
              <a:latin typeface="Comic Sans MS" panose="030F0702030302020204" pitchFamily="66" charset="0"/>
            </a:endParaRPr>
          </a:p>
          <a:p>
            <a:pPr lvl="1"/>
            <a:r>
              <a:rPr lang="el-GR" altLang="el-GR" sz="2400" b="1" dirty="0" smtClean="0">
                <a:solidFill>
                  <a:srgbClr val="3333FF"/>
                </a:solidFill>
                <a:latin typeface="Comic Sans MS" panose="030F0702030302020204" pitchFamily="66" charset="0"/>
              </a:rPr>
              <a:t>Ενεργός περιοχή (</a:t>
            </a:r>
            <a:r>
              <a:rPr lang="en-US" altLang="el-GR" sz="2400" b="1" dirty="0" smtClean="0">
                <a:solidFill>
                  <a:srgbClr val="3333FF"/>
                </a:solidFill>
                <a:latin typeface="Comic Sans MS" panose="030F0702030302020204" pitchFamily="66" charset="0"/>
              </a:rPr>
              <a:t>active </a:t>
            </a:r>
            <a:r>
              <a:rPr lang="en-US" altLang="el-GR" sz="2400" dirty="0" smtClean="0">
                <a:latin typeface="Comic Sans MS" panose="030F0702030302020204" pitchFamily="66" charset="0"/>
              </a:rPr>
              <a:t>mode</a:t>
            </a:r>
            <a:r>
              <a:rPr lang="el-GR" altLang="el-GR" sz="2400" dirty="0" smtClean="0">
                <a:latin typeface="Comic Sans MS" panose="030F0702030302020204" pitchFamily="66" charset="0"/>
              </a:rPr>
              <a:t>)</a:t>
            </a:r>
            <a:r>
              <a:rPr lang="en-US" altLang="el-GR" sz="2400" dirty="0" smtClean="0">
                <a:latin typeface="Comic Sans MS" panose="030F0702030302020204" pitchFamily="66" charset="0"/>
              </a:rPr>
              <a:t> </a:t>
            </a:r>
            <a:r>
              <a:rPr lang="en-US" altLang="el-GR" sz="2400" dirty="0">
                <a:latin typeface="Comic Sans MS" panose="030F0702030302020204" pitchFamily="66" charset="0"/>
              </a:rPr>
              <a:t>– </a:t>
            </a:r>
            <a:r>
              <a:rPr lang="el-GR" altLang="el-GR" sz="2400" dirty="0" smtClean="0">
                <a:latin typeface="Comic Sans MS" panose="030F0702030302020204" pitchFamily="66" charset="0"/>
              </a:rPr>
              <a:t>χρησιμοποιείται στην ενίσχυση</a:t>
            </a:r>
            <a:endParaRPr lang="en-US" altLang="el-GR" sz="2400" dirty="0">
              <a:latin typeface="Comic Sans MS" panose="030F0702030302020204" pitchFamily="66" charset="0"/>
            </a:endParaRPr>
          </a:p>
          <a:p>
            <a:pPr lvl="1"/>
            <a:r>
              <a:rPr lang="el-GR" altLang="el-GR" sz="2400" b="1" dirty="0" smtClean="0">
                <a:solidFill>
                  <a:srgbClr val="3333FF"/>
                </a:solidFill>
                <a:latin typeface="Comic Sans MS" panose="030F0702030302020204" pitchFamily="66" charset="0"/>
              </a:rPr>
              <a:t>Περιοχή αποκοπής και περιοχή κορεσμού (</a:t>
            </a:r>
            <a:r>
              <a:rPr lang="en-US" altLang="el-GR" sz="2400" b="1" dirty="0" smtClean="0">
                <a:solidFill>
                  <a:srgbClr val="3333FF"/>
                </a:solidFill>
                <a:latin typeface="Comic Sans MS" panose="030F0702030302020204" pitchFamily="66" charset="0"/>
              </a:rPr>
              <a:t>cutoff</a:t>
            </a:r>
            <a:r>
              <a:rPr lang="en-US" altLang="el-GR" sz="2400" dirty="0" smtClean="0">
                <a:latin typeface="Comic Sans MS" panose="030F0702030302020204" pitchFamily="66" charset="0"/>
              </a:rPr>
              <a:t> </a:t>
            </a:r>
            <a:r>
              <a:rPr lang="en-US" altLang="el-GR" sz="2400" dirty="0">
                <a:latin typeface="Comic Sans MS" panose="030F0702030302020204" pitchFamily="66" charset="0"/>
              </a:rPr>
              <a:t>and </a:t>
            </a:r>
            <a:r>
              <a:rPr lang="en-US" altLang="el-GR" sz="2400" b="1" dirty="0">
                <a:solidFill>
                  <a:srgbClr val="3333FF"/>
                </a:solidFill>
                <a:latin typeface="Comic Sans MS" panose="030F0702030302020204" pitchFamily="66" charset="0"/>
              </a:rPr>
              <a:t>saturation</a:t>
            </a:r>
            <a:r>
              <a:rPr lang="en-US" altLang="el-GR" sz="2400" dirty="0">
                <a:latin typeface="Comic Sans MS" panose="030F0702030302020204" pitchFamily="66" charset="0"/>
              </a:rPr>
              <a:t> </a:t>
            </a:r>
            <a:r>
              <a:rPr lang="en-US" altLang="el-GR" sz="2400" dirty="0" smtClean="0">
                <a:latin typeface="Comic Sans MS" panose="030F0702030302020204" pitchFamily="66" charset="0"/>
              </a:rPr>
              <a:t>modes</a:t>
            </a:r>
            <a:r>
              <a:rPr lang="el-GR" altLang="el-GR" sz="2400" dirty="0" smtClean="0">
                <a:latin typeface="Comic Sans MS" panose="030F0702030302020204" pitchFamily="66" charset="0"/>
              </a:rPr>
              <a:t>)</a:t>
            </a:r>
            <a:r>
              <a:rPr lang="en-US" altLang="el-GR" sz="2400" dirty="0" smtClean="0">
                <a:latin typeface="Comic Sans MS" panose="030F0702030302020204" pitchFamily="66" charset="0"/>
              </a:rPr>
              <a:t> </a:t>
            </a:r>
            <a:r>
              <a:rPr lang="en-US" altLang="el-GR" sz="2400" dirty="0">
                <a:latin typeface="Comic Sans MS" panose="030F0702030302020204" pitchFamily="66" charset="0"/>
              </a:rPr>
              <a:t>– </a:t>
            </a:r>
            <a:r>
              <a:rPr lang="el-GR" altLang="el-GR" sz="2400" dirty="0" smtClean="0">
                <a:latin typeface="Comic Sans MS" panose="030F0702030302020204" pitchFamily="66" charset="0"/>
              </a:rPr>
              <a:t>χρησιμοποιούνται για </a:t>
            </a:r>
            <a:r>
              <a:rPr lang="el-GR" altLang="el-GR" sz="2400" dirty="0" err="1" smtClean="0">
                <a:latin typeface="Comic Sans MS" panose="030F0702030302020204" pitchFamily="66" charset="0"/>
              </a:rPr>
              <a:t>διακοπτική</a:t>
            </a:r>
            <a:r>
              <a:rPr lang="el-GR" altLang="el-GR" sz="2400" dirty="0" smtClean="0">
                <a:latin typeface="Comic Sans MS" panose="030F0702030302020204" pitchFamily="66" charset="0"/>
              </a:rPr>
              <a:t> (μεταγωγική) λειτουργία</a:t>
            </a:r>
            <a:r>
              <a:rPr lang="en-US" altLang="el-GR" sz="2400" dirty="0" smtClean="0">
                <a:latin typeface="Comic Sans MS" panose="030F0702030302020204" pitchFamily="66" charset="0"/>
              </a:rPr>
              <a:t>.</a:t>
            </a:r>
            <a:endParaRPr lang="en-US" altLang="el-GR" sz="2400" dirty="0">
              <a:latin typeface="Comic Sans MS" panose="030F0702030302020204" pitchFamily="66" charset="0"/>
            </a:endParaRPr>
          </a:p>
        </p:txBody>
      </p:sp>
      <p:sp>
        <p:nvSpPr>
          <p:cNvPr id="4" name="Text Box 49"/>
          <p:cNvSpPr txBox="1">
            <a:spLocks noChangeArrowheads="1"/>
          </p:cNvSpPr>
          <p:nvPr/>
        </p:nvSpPr>
        <p:spPr bwMode="auto">
          <a:xfrm>
            <a:off x="514350" y="46038"/>
            <a:ext cx="76581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l-GR" sz="3200" kern="1200" dirty="0" smtClean="0">
                <a:solidFill>
                  <a:srgbClr val="00801A"/>
                </a:solidFill>
                <a:latin typeface="Comic Sans MS" pitchFamily="66" charset="0"/>
                <a:ea typeface="+mn-ea"/>
                <a:cs typeface="Arial"/>
              </a:rPr>
              <a:t>Δομή και φυσική λειτουργία</a:t>
            </a:r>
            <a:endParaRPr lang="el-GR" sz="3200" kern="1200" dirty="0">
              <a:solidFill>
                <a:srgbClr val="00801A"/>
              </a:solidFill>
              <a:latin typeface="Comic Sans MS" pitchFamily="66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11743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auto">
          <a:xfrm>
            <a:off x="1187624" y="2042216"/>
            <a:ext cx="6206336" cy="625760"/>
          </a:xfrm>
          <a:prstGeom prst="rect">
            <a:avLst/>
          </a:prstGeom>
          <a:solidFill>
            <a:srgbClr val="FFFF00">
              <a:alpha val="65882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963013" name="Picture 6" descr="se06F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789040"/>
            <a:ext cx="3888408" cy="2875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49"/>
          <p:cNvSpPr txBox="1">
            <a:spLocks noChangeArrowheads="1"/>
          </p:cNvSpPr>
          <p:nvPr/>
        </p:nvSpPr>
        <p:spPr bwMode="auto">
          <a:xfrm>
            <a:off x="514350" y="46038"/>
            <a:ext cx="76581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l-GR" sz="3200" kern="1200" dirty="0" smtClean="0">
                <a:solidFill>
                  <a:srgbClr val="00801A"/>
                </a:solidFill>
                <a:latin typeface="Comic Sans MS" pitchFamily="66" charset="0"/>
                <a:ea typeface="+mn-ea"/>
                <a:cs typeface="Arial"/>
              </a:rPr>
              <a:t>Συμβολισμός και περιοχές λειτουργίας</a:t>
            </a:r>
            <a:endParaRPr lang="el-GR" sz="3200" kern="1200" dirty="0">
              <a:solidFill>
                <a:srgbClr val="00801A"/>
              </a:solidFill>
              <a:latin typeface="Comic Sans MS" pitchFamily="66" charset="0"/>
              <a:ea typeface="+mn-ea"/>
              <a:cs typeface="Arial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345288" y="854040"/>
            <a:ext cx="2210272" cy="2403648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el-GR" altLang="el-GR" sz="2800" b="1" kern="0" dirty="0" smtClean="0">
                <a:latin typeface="Comic Sans MS" panose="030F0702030302020204" pitchFamily="66" charset="0"/>
              </a:rPr>
              <a:t>Περιοχή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l-GR" altLang="el-GR" sz="2400" kern="0" dirty="0" smtClean="0">
                <a:latin typeface="Comic Sans MS" panose="030F0702030302020204" pitchFamily="66" charset="0"/>
              </a:rPr>
              <a:t>Αποκοπή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l-GR" altLang="el-GR" sz="2400" kern="0" dirty="0" smtClean="0">
                <a:latin typeface="Comic Sans MS" panose="030F0702030302020204" pitchFamily="66" charset="0"/>
              </a:rPr>
              <a:t>Ενεργός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l-GR" altLang="el-GR" sz="2400" kern="0" dirty="0" smtClean="0">
                <a:latin typeface="Comic Sans MS" panose="030F0702030302020204" pitchFamily="66" charset="0"/>
              </a:rPr>
              <a:t>Κόρος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280416" y="854040"/>
            <a:ext cx="2210272" cy="2403648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spcAft>
                <a:spcPts val="1200"/>
              </a:spcAft>
              <a:buNone/>
            </a:pPr>
            <a:r>
              <a:rPr lang="en-US" altLang="el-GR" sz="2800" b="1" kern="0" dirty="0" smtClean="0">
                <a:latin typeface="Comic Sans MS" panose="030F0702030302020204" pitchFamily="66" charset="0"/>
              </a:rPr>
              <a:t>EBJ</a:t>
            </a:r>
            <a:endParaRPr lang="el-GR" altLang="el-GR" sz="2800" b="1" kern="0" dirty="0" smtClean="0">
              <a:latin typeface="Comic Sans MS" panose="030F0702030302020204" pitchFamily="66" charset="0"/>
            </a:endParaRPr>
          </a:p>
          <a:p>
            <a:pPr marL="0" indent="0" algn="ctr">
              <a:spcAft>
                <a:spcPts val="1200"/>
              </a:spcAft>
              <a:buNone/>
            </a:pPr>
            <a:r>
              <a:rPr lang="el-GR" altLang="el-GR" sz="2400" i="1" kern="0" dirty="0" smtClean="0">
                <a:latin typeface="Comic Sans MS" panose="030F0702030302020204" pitchFamily="66" charset="0"/>
              </a:rPr>
              <a:t>Ανάστροφη</a:t>
            </a:r>
          </a:p>
          <a:p>
            <a:pPr marL="0" indent="0" algn="ctr">
              <a:spcAft>
                <a:spcPts val="1200"/>
              </a:spcAft>
              <a:buNone/>
            </a:pPr>
            <a:r>
              <a:rPr lang="el-GR" altLang="el-GR" sz="2400" i="1" kern="0" dirty="0" smtClean="0">
                <a:latin typeface="Comic Sans MS" panose="030F0702030302020204" pitchFamily="66" charset="0"/>
              </a:rPr>
              <a:t>Ορθή</a:t>
            </a:r>
          </a:p>
          <a:p>
            <a:pPr marL="0" indent="0" algn="ctr">
              <a:spcAft>
                <a:spcPts val="1200"/>
              </a:spcAft>
              <a:buNone/>
            </a:pPr>
            <a:r>
              <a:rPr lang="el-GR" altLang="el-GR" sz="2400" i="1" kern="0" dirty="0" smtClean="0">
                <a:latin typeface="Comic Sans MS" panose="030F0702030302020204" pitchFamily="66" charset="0"/>
              </a:rPr>
              <a:t>Ορθή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327704" y="854128"/>
            <a:ext cx="2210272" cy="2403648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spcAft>
                <a:spcPts val="1200"/>
              </a:spcAft>
              <a:buNone/>
            </a:pPr>
            <a:r>
              <a:rPr lang="en-US" altLang="el-GR" sz="2800" b="1" kern="0" dirty="0" smtClean="0">
                <a:latin typeface="Comic Sans MS" panose="030F0702030302020204" pitchFamily="66" charset="0"/>
              </a:rPr>
              <a:t>CBJ</a:t>
            </a:r>
            <a:endParaRPr lang="el-GR" altLang="el-GR" sz="2800" b="1" kern="0" dirty="0" smtClean="0">
              <a:latin typeface="Comic Sans MS" panose="030F0702030302020204" pitchFamily="66" charset="0"/>
            </a:endParaRPr>
          </a:p>
          <a:p>
            <a:pPr marL="0" indent="0" algn="ctr">
              <a:spcAft>
                <a:spcPts val="1200"/>
              </a:spcAft>
              <a:buNone/>
            </a:pPr>
            <a:r>
              <a:rPr lang="el-GR" altLang="el-GR" sz="2400" i="1" kern="0" dirty="0" smtClean="0">
                <a:latin typeface="Comic Sans MS" panose="030F0702030302020204" pitchFamily="66" charset="0"/>
              </a:rPr>
              <a:t>Ανάστροφη</a:t>
            </a:r>
          </a:p>
          <a:p>
            <a:pPr marL="0" indent="0" algn="ctr">
              <a:spcAft>
                <a:spcPts val="1200"/>
              </a:spcAft>
              <a:buNone/>
            </a:pPr>
            <a:r>
              <a:rPr lang="el-GR" altLang="el-GR" sz="2400" i="1" kern="0" dirty="0">
                <a:latin typeface="Comic Sans MS" panose="030F0702030302020204" pitchFamily="66" charset="0"/>
              </a:rPr>
              <a:t>Ανάστροφη</a:t>
            </a:r>
            <a:endParaRPr lang="el-GR" altLang="el-GR" sz="2400" i="1" kern="0" dirty="0" smtClean="0">
              <a:latin typeface="Comic Sans MS" panose="030F0702030302020204" pitchFamily="66" charset="0"/>
            </a:endParaRPr>
          </a:p>
          <a:p>
            <a:pPr marL="0" indent="0" algn="ctr">
              <a:spcAft>
                <a:spcPts val="1200"/>
              </a:spcAft>
              <a:buNone/>
            </a:pPr>
            <a:r>
              <a:rPr lang="el-GR" altLang="el-GR" sz="2400" i="1" kern="0" dirty="0" smtClean="0">
                <a:latin typeface="Comic Sans MS" panose="030F0702030302020204" pitchFamily="66" charset="0"/>
              </a:rPr>
              <a:t>Ορθή</a:t>
            </a:r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1187624" y="881424"/>
            <a:ext cx="6336704" cy="0"/>
          </a:xfrm>
          <a:prstGeom prst="line">
            <a:avLst/>
          </a:prstGeom>
          <a:solidFill>
            <a:schemeClr val="accent1">
              <a:alpha val="56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1187624" y="836712"/>
            <a:ext cx="6336704" cy="0"/>
          </a:xfrm>
          <a:prstGeom prst="line">
            <a:avLst/>
          </a:prstGeom>
          <a:solidFill>
            <a:schemeClr val="accent1">
              <a:alpha val="56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1187624" y="1471136"/>
            <a:ext cx="6336704" cy="0"/>
          </a:xfrm>
          <a:prstGeom prst="line">
            <a:avLst/>
          </a:prstGeom>
          <a:solidFill>
            <a:schemeClr val="accent1">
              <a:alpha val="56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1187624" y="1426424"/>
            <a:ext cx="6336704" cy="0"/>
          </a:xfrm>
          <a:prstGeom prst="line">
            <a:avLst/>
          </a:prstGeom>
          <a:solidFill>
            <a:schemeClr val="accent1">
              <a:alpha val="56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1187624" y="3257688"/>
            <a:ext cx="6336704" cy="0"/>
          </a:xfrm>
          <a:prstGeom prst="line">
            <a:avLst/>
          </a:prstGeom>
          <a:solidFill>
            <a:schemeClr val="accent1">
              <a:alpha val="56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1187624" y="3212976"/>
            <a:ext cx="6336704" cy="0"/>
          </a:xfrm>
          <a:prstGeom prst="line">
            <a:avLst/>
          </a:prstGeom>
          <a:solidFill>
            <a:schemeClr val="accent1">
              <a:alpha val="56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4882008" y="3692305"/>
            <a:ext cx="3866456" cy="1536895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el-GR" altLang="el-GR" sz="1800" u="sng" kern="0" dirty="0" smtClean="0">
                <a:latin typeface="Comic Sans MS" panose="030F0702030302020204" pitchFamily="66" charset="0"/>
              </a:rPr>
              <a:t>Ενεργός περιοχή: </a:t>
            </a:r>
            <a:r>
              <a:rPr lang="el-GR" altLang="el-GR" sz="1800" kern="0" dirty="0" smtClean="0">
                <a:latin typeface="Comic Sans MS" panose="030F0702030302020204" pitchFamily="66" charset="0"/>
              </a:rPr>
              <a:t>λειτουργία ως ενισχυτής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l-GR" altLang="el-GR" sz="1800" u="sng" kern="0" dirty="0" smtClean="0">
                <a:latin typeface="Comic Sans MS" panose="030F0702030302020204" pitchFamily="66" charset="0"/>
              </a:rPr>
              <a:t>Αποκοπή, κόρος: </a:t>
            </a:r>
            <a:r>
              <a:rPr lang="el-GR" altLang="el-GR" sz="1800" kern="0" dirty="0" smtClean="0">
                <a:latin typeface="Comic Sans MS" panose="030F0702030302020204" pitchFamily="66" charset="0"/>
              </a:rPr>
              <a:t>λειτουργία ως ψηφιακό κύκλωμα (διακόπτης)</a:t>
            </a:r>
          </a:p>
        </p:txBody>
      </p:sp>
    </p:spTree>
    <p:extLst>
      <p:ext uri="{BB962C8B-B14F-4D97-AF65-F5344CB8AC3E}">
        <p14:creationId xmlns:p14="http://schemas.microsoft.com/office/powerpoint/2010/main" val="32924669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4038" name="Rectangle 6"/>
          <p:cNvSpPr>
            <a:spLocks noChangeArrowheads="1"/>
          </p:cNvSpPr>
          <p:nvPr/>
        </p:nvSpPr>
        <p:spPr bwMode="auto">
          <a:xfrm>
            <a:off x="228600" y="2209800"/>
            <a:ext cx="4191000" cy="449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endParaRPr lang="el-GR" sz="1600" smtClean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1964036" name="Picture 4" descr="se06F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30" y="1268760"/>
            <a:ext cx="7107914" cy="4230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64037" name="Rectangle 2"/>
          <p:cNvSpPr>
            <a:spLocks noChangeArrowheads="1"/>
          </p:cNvSpPr>
          <p:nvPr/>
        </p:nvSpPr>
        <p:spPr bwMode="auto">
          <a:xfrm>
            <a:off x="228600" y="5867400"/>
            <a:ext cx="8686800" cy="707886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l-GR" altLang="el-GR" sz="2000" dirty="0" smtClean="0">
                <a:solidFill>
                  <a:srgbClr val="000000"/>
                </a:solidFill>
                <a:latin typeface="Calibri" pitchFamily="34" charset="0"/>
              </a:rPr>
              <a:t>Πολώσεις τάσεων και ροές ρευμάτων σε </a:t>
            </a:r>
            <a:r>
              <a:rPr lang="el-GR" altLang="el-GR" sz="2000" dirty="0" err="1" smtClean="0">
                <a:solidFill>
                  <a:srgbClr val="000000"/>
                </a:solidFill>
                <a:latin typeface="Calibri" pitchFamily="34" charset="0"/>
              </a:rPr>
              <a:t>τρανζίστορς</a:t>
            </a:r>
            <a:r>
              <a:rPr lang="el-GR" altLang="el-GR" sz="2000" dirty="0" smtClean="0">
                <a:solidFill>
                  <a:srgbClr val="000000"/>
                </a:solidFill>
                <a:latin typeface="Calibri" pitchFamily="34" charset="0"/>
              </a:rPr>
              <a:t> σε λειτουργία στην ενεργό περιοχή</a:t>
            </a:r>
            <a:endParaRPr lang="en-US" altLang="el-GR" sz="2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" name="Text Box 49"/>
          <p:cNvSpPr txBox="1">
            <a:spLocks noChangeArrowheads="1"/>
          </p:cNvSpPr>
          <p:nvPr/>
        </p:nvSpPr>
        <p:spPr bwMode="auto">
          <a:xfrm>
            <a:off x="514350" y="46038"/>
            <a:ext cx="76581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l-GR" sz="3200" kern="1200" dirty="0" smtClean="0">
                <a:solidFill>
                  <a:srgbClr val="00801A"/>
                </a:solidFill>
                <a:latin typeface="Comic Sans MS" pitchFamily="66" charset="0"/>
                <a:ea typeface="+mn-ea"/>
                <a:cs typeface="Arial"/>
              </a:rPr>
              <a:t>Συμβολισμός</a:t>
            </a:r>
            <a:endParaRPr lang="el-GR" sz="3200" kern="1200" dirty="0">
              <a:solidFill>
                <a:srgbClr val="00801A"/>
              </a:solidFill>
              <a:latin typeface="Comic Sans MS" pitchFamily="66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1109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807032"/>
            <a:ext cx="8686800" cy="206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8247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17024"/>
            <a:ext cx="8686800" cy="435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49"/>
          <p:cNvSpPr txBox="1">
            <a:spLocks noChangeArrowheads="1"/>
          </p:cNvSpPr>
          <p:nvPr/>
        </p:nvSpPr>
        <p:spPr bwMode="auto">
          <a:xfrm>
            <a:off x="514350" y="46038"/>
            <a:ext cx="76581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l-GR" sz="3200" kern="1200" dirty="0" smtClean="0">
                <a:solidFill>
                  <a:srgbClr val="00801A"/>
                </a:solidFill>
                <a:latin typeface="Comic Sans MS" pitchFamily="66" charset="0"/>
                <a:ea typeface="+mn-ea"/>
                <a:cs typeface="Arial"/>
              </a:rPr>
              <a:t>Σύνοψη σχέσεων</a:t>
            </a:r>
            <a:endParaRPr lang="el-GR" sz="3200" kern="1200" dirty="0">
              <a:solidFill>
                <a:srgbClr val="00801A"/>
              </a:solidFill>
              <a:latin typeface="Comic Sans MS" pitchFamily="66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22292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7174" name="Picture 16" descr="se06F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52600"/>
            <a:ext cx="8686800" cy="332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49"/>
          <p:cNvSpPr txBox="1">
            <a:spLocks noChangeArrowheads="1"/>
          </p:cNvSpPr>
          <p:nvPr/>
        </p:nvSpPr>
        <p:spPr bwMode="auto">
          <a:xfrm>
            <a:off x="514350" y="46038"/>
            <a:ext cx="76581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l-GR" sz="3200" kern="1200" dirty="0" smtClean="0">
                <a:solidFill>
                  <a:srgbClr val="00801A"/>
                </a:solidFill>
                <a:latin typeface="Comic Sans MS" pitchFamily="66" charset="0"/>
                <a:ea typeface="+mn-ea"/>
                <a:cs typeface="Arial"/>
              </a:rPr>
              <a:t>Τρανζίστορ </a:t>
            </a:r>
            <a:r>
              <a:rPr lang="en-US" sz="3200" kern="1200" dirty="0" err="1" smtClean="0">
                <a:solidFill>
                  <a:srgbClr val="00801A"/>
                </a:solidFill>
                <a:latin typeface="Comic Sans MS" pitchFamily="66" charset="0"/>
                <a:ea typeface="+mn-ea"/>
                <a:cs typeface="Arial"/>
              </a:rPr>
              <a:t>npn</a:t>
            </a:r>
            <a:endParaRPr lang="el-GR" sz="3200" kern="1200" dirty="0">
              <a:solidFill>
                <a:srgbClr val="00801A"/>
              </a:solidFill>
              <a:latin typeface="Comic Sans MS" pitchFamily="66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90424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9222" name="Picture 6" descr="se06F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152650"/>
            <a:ext cx="8593138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49"/>
          <p:cNvSpPr txBox="1">
            <a:spLocks noChangeArrowheads="1"/>
          </p:cNvSpPr>
          <p:nvPr/>
        </p:nvSpPr>
        <p:spPr bwMode="auto">
          <a:xfrm>
            <a:off x="514350" y="46038"/>
            <a:ext cx="76581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l-GR" sz="3200" kern="1200" dirty="0" smtClean="0">
                <a:solidFill>
                  <a:srgbClr val="00801A"/>
                </a:solidFill>
                <a:latin typeface="Comic Sans MS" pitchFamily="66" charset="0"/>
                <a:ea typeface="+mn-ea"/>
                <a:cs typeface="Arial"/>
              </a:rPr>
              <a:t>Τρανζίστορ </a:t>
            </a:r>
            <a:r>
              <a:rPr lang="en-US" sz="3200" kern="1200" dirty="0" err="1" smtClean="0">
                <a:solidFill>
                  <a:srgbClr val="00801A"/>
                </a:solidFill>
                <a:latin typeface="Comic Sans MS" pitchFamily="66" charset="0"/>
                <a:ea typeface="+mn-ea"/>
                <a:cs typeface="Arial"/>
              </a:rPr>
              <a:t>pn</a:t>
            </a:r>
            <a:r>
              <a:rPr lang="en-US" sz="3200" dirty="0" err="1">
                <a:solidFill>
                  <a:srgbClr val="00801A"/>
                </a:solidFill>
                <a:latin typeface="Comic Sans MS" pitchFamily="66" charset="0"/>
                <a:cs typeface="Arial"/>
              </a:rPr>
              <a:t>p</a:t>
            </a:r>
            <a:endParaRPr lang="el-GR" sz="3200" kern="1200" dirty="0">
              <a:solidFill>
                <a:srgbClr val="00801A"/>
              </a:solidFill>
              <a:latin typeface="Comic Sans MS" pitchFamily="66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72830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9"/>
          <p:cNvSpPr txBox="1">
            <a:spLocks noChangeArrowheads="1"/>
          </p:cNvSpPr>
          <p:nvPr/>
        </p:nvSpPr>
        <p:spPr bwMode="auto">
          <a:xfrm>
            <a:off x="514350" y="1340768"/>
            <a:ext cx="7226002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l-GR" sz="4800" kern="1200" dirty="0" smtClean="0">
                <a:solidFill>
                  <a:srgbClr val="00801A"/>
                </a:solidFill>
                <a:latin typeface="Comic Sans MS" pitchFamily="66" charset="0"/>
                <a:cs typeface="Arial"/>
              </a:rPr>
              <a:t>…ας θυμηθούμε λίγο τη δομή και λειτουργία μιας </a:t>
            </a:r>
            <a:r>
              <a:rPr lang="en-US" sz="4800" dirty="0" err="1" smtClean="0">
                <a:solidFill>
                  <a:srgbClr val="00801A"/>
                </a:solidFill>
                <a:latin typeface="Comic Sans MS" pitchFamily="66" charset="0"/>
                <a:cs typeface="Arial"/>
              </a:rPr>
              <a:t>pn</a:t>
            </a:r>
            <a:r>
              <a:rPr lang="en-US" sz="4800" dirty="0" smtClean="0">
                <a:solidFill>
                  <a:srgbClr val="00801A"/>
                </a:solidFill>
                <a:latin typeface="Comic Sans MS" pitchFamily="66" charset="0"/>
                <a:cs typeface="Arial"/>
              </a:rPr>
              <a:t> </a:t>
            </a:r>
            <a:r>
              <a:rPr lang="el-GR" sz="4800" dirty="0" smtClean="0">
                <a:solidFill>
                  <a:srgbClr val="00801A"/>
                </a:solidFill>
                <a:latin typeface="Comic Sans MS" pitchFamily="66" charset="0"/>
                <a:cs typeface="Arial"/>
              </a:rPr>
              <a:t>επαφής (δίοδος)</a:t>
            </a:r>
            <a:endParaRPr lang="el-GR" sz="4800" kern="1200" dirty="0">
              <a:solidFill>
                <a:srgbClr val="00801A"/>
              </a:solidFill>
              <a:latin typeface="Comic Sans MS" pitchFamily="66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9811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257" name="Rectangle 369"/>
          <p:cNvSpPr>
            <a:spLocks noGrp="1" noChangeArrowheads="1"/>
          </p:cNvSpPr>
          <p:nvPr>
            <p:ph type="title" idx="4294967295"/>
          </p:nvPr>
        </p:nvSpPr>
        <p:spPr>
          <a:xfrm>
            <a:off x="179512" y="765448"/>
            <a:ext cx="8001000" cy="1295400"/>
          </a:xfrm>
          <a:prstGeom prst="rect">
            <a:avLst/>
          </a:prstGeom>
          <a:noFill/>
          <a:ln/>
        </p:spPr>
        <p:txBody>
          <a:bodyPr/>
          <a:lstStyle/>
          <a:p>
            <a:pPr marL="1350963" indent="-1350963" algn="l"/>
            <a:r>
              <a:rPr lang="el-GR" altLang="el-GR" sz="2400" dirty="0" smtClean="0">
                <a:solidFill>
                  <a:srgbClr val="3333FF"/>
                </a:solidFill>
                <a:latin typeface="Comic Sans MS" panose="030F0702030302020204" pitchFamily="66" charset="0"/>
              </a:rPr>
              <a:t>βήμα</a:t>
            </a:r>
            <a:r>
              <a:rPr lang="en-US" altLang="el-GR" sz="2400" dirty="0" smtClean="0">
                <a:solidFill>
                  <a:srgbClr val="3333FF"/>
                </a:solidFill>
                <a:latin typeface="Comic Sans MS" panose="030F0702030302020204" pitchFamily="66" charset="0"/>
              </a:rPr>
              <a:t> </a:t>
            </a:r>
            <a:r>
              <a:rPr lang="en-US" altLang="el-GR" sz="2400" dirty="0">
                <a:solidFill>
                  <a:srgbClr val="3333FF"/>
                </a:solidFill>
                <a:latin typeface="Comic Sans MS" panose="030F0702030302020204" pitchFamily="66" charset="0"/>
              </a:rPr>
              <a:t>#1</a:t>
            </a:r>
            <a:r>
              <a:rPr lang="en-US" altLang="el-GR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: </a:t>
            </a:r>
            <a:r>
              <a:rPr lang="el-GR" altLang="el-GR" sz="2400" b="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Οι</a:t>
            </a:r>
            <a:r>
              <a:rPr lang="en-US" altLang="el-GR" sz="2400" b="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altLang="el-GR" sz="2400" b="0" i="1" dirty="0">
                <a:solidFill>
                  <a:schemeClr val="tx1"/>
                </a:solidFill>
                <a:latin typeface="Comic Sans MS" panose="030F0702030302020204" pitchFamily="66" charset="0"/>
              </a:rPr>
              <a:t>p</a:t>
            </a:r>
            <a:r>
              <a:rPr lang="en-US" altLang="el-GR" sz="2400" b="0" dirty="0">
                <a:solidFill>
                  <a:schemeClr val="tx1"/>
                </a:solidFill>
                <a:latin typeface="Comic Sans MS" panose="030F0702030302020204" pitchFamily="66" charset="0"/>
              </a:rPr>
              <a:t>-type </a:t>
            </a:r>
            <a:r>
              <a:rPr lang="el-GR" altLang="el-GR" sz="2400" b="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και</a:t>
            </a:r>
            <a:r>
              <a:rPr lang="en-US" altLang="el-GR" sz="2400" b="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altLang="el-GR" sz="2400" b="0" i="1" dirty="0">
                <a:solidFill>
                  <a:schemeClr val="tx1"/>
                </a:solidFill>
                <a:latin typeface="Comic Sans MS" panose="030F0702030302020204" pitchFamily="66" charset="0"/>
              </a:rPr>
              <a:t>n</a:t>
            </a:r>
            <a:r>
              <a:rPr lang="en-US" altLang="el-GR" sz="2400" b="0" dirty="0">
                <a:solidFill>
                  <a:schemeClr val="tx1"/>
                </a:solidFill>
                <a:latin typeface="Comic Sans MS" panose="030F0702030302020204" pitchFamily="66" charset="0"/>
              </a:rPr>
              <a:t>-type </a:t>
            </a:r>
            <a:r>
              <a:rPr lang="el-GR" altLang="el-GR" sz="2400" b="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ημιαγωγοί έρχονται σε επαφή</a:t>
            </a:r>
            <a:r>
              <a:rPr lang="en-US" altLang="el-GR" sz="2400" b="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.</a:t>
            </a:r>
            <a:endParaRPr lang="en-US" altLang="el-GR" sz="2400" b="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213893" name="Text Box 2"/>
          <p:cNvSpPr txBox="1">
            <a:spLocks noChangeArrowheads="1"/>
          </p:cNvSpPr>
          <p:nvPr/>
        </p:nvSpPr>
        <p:spPr bwMode="auto">
          <a:xfrm>
            <a:off x="516582" y="5694347"/>
            <a:ext cx="7943850" cy="83099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l-GR" altLang="el-GR" sz="24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Η</a:t>
            </a:r>
            <a:r>
              <a:rPr lang="en-US" altLang="el-GR" sz="24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el-GR" sz="2400" i="1" dirty="0" err="1" smtClean="0">
                <a:solidFill>
                  <a:srgbClr val="000000"/>
                </a:solidFill>
                <a:latin typeface="Comic Sans MS" panose="030F0702030302020204" pitchFamily="66" charset="0"/>
              </a:rPr>
              <a:t>pn</a:t>
            </a:r>
            <a:r>
              <a:rPr lang="en-US" altLang="el-GR" sz="24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l-GR" altLang="el-GR" sz="24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επαφή χωρίς τάση στα άκρα της</a:t>
            </a:r>
            <a:r>
              <a:rPr lang="en-US" altLang="el-GR" sz="24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 (</a:t>
            </a:r>
            <a:r>
              <a:rPr lang="el-GR" altLang="el-GR" sz="2400" dirty="0" err="1" smtClean="0">
                <a:solidFill>
                  <a:srgbClr val="000000"/>
                </a:solidFill>
                <a:latin typeface="Comic Sans MS" panose="030F0702030302020204" pitchFamily="66" charset="0"/>
              </a:rPr>
              <a:t>ανοιχτοκυκλωμένες</a:t>
            </a:r>
            <a:r>
              <a:rPr lang="el-GR" altLang="el-GR" sz="24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 θύρες  - </a:t>
            </a:r>
            <a:r>
              <a:rPr lang="en-US" altLang="el-GR" sz="24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open-circuited)</a:t>
            </a:r>
          </a:p>
        </p:txBody>
      </p:sp>
      <p:sp>
        <p:nvSpPr>
          <p:cNvPr id="2214027" name="Line 139"/>
          <p:cNvSpPr>
            <a:spLocks noChangeShapeType="1"/>
          </p:cNvSpPr>
          <p:nvPr/>
        </p:nvSpPr>
        <p:spPr bwMode="auto">
          <a:xfrm>
            <a:off x="1524000" y="4343400"/>
            <a:ext cx="6019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endParaRPr lang="el-GR" sz="16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14026" name="Oval 138"/>
          <p:cNvSpPr>
            <a:spLocks noChangeArrowheads="1"/>
          </p:cNvSpPr>
          <p:nvPr/>
        </p:nvSpPr>
        <p:spPr bwMode="auto">
          <a:xfrm>
            <a:off x="7467600" y="4267200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endParaRPr lang="el-GR" sz="16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13896" name="Rectangle 8"/>
          <p:cNvSpPr>
            <a:spLocks noChangeArrowheads="1"/>
          </p:cNvSpPr>
          <p:nvPr/>
        </p:nvSpPr>
        <p:spPr bwMode="auto">
          <a:xfrm>
            <a:off x="2362200" y="3352800"/>
            <a:ext cx="2133600" cy="1905000"/>
          </a:xfrm>
          <a:prstGeom prst="rect">
            <a:avLst/>
          </a:prstGeom>
          <a:solidFill>
            <a:srgbClr val="99CCFF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endParaRPr lang="el-GR" sz="16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13897" name="Rectangle 9"/>
          <p:cNvSpPr>
            <a:spLocks noChangeArrowheads="1"/>
          </p:cNvSpPr>
          <p:nvPr/>
        </p:nvSpPr>
        <p:spPr bwMode="auto">
          <a:xfrm>
            <a:off x="4495800" y="3352800"/>
            <a:ext cx="2133600" cy="1905000"/>
          </a:xfrm>
          <a:prstGeom prst="rect">
            <a:avLst/>
          </a:prstGeom>
          <a:solidFill>
            <a:srgbClr val="DDDDDD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endParaRPr lang="el-GR" sz="1600" smtClean="0">
              <a:solidFill>
                <a:srgbClr val="000000"/>
              </a:solidFill>
              <a:latin typeface="Calibri" pitchFamily="34" charset="0"/>
            </a:endParaRPr>
          </a:p>
        </p:txBody>
      </p:sp>
      <p:grpSp>
        <p:nvGrpSpPr>
          <p:cNvPr id="2214035" name="Group 147"/>
          <p:cNvGrpSpPr>
            <a:grpSpLocks/>
          </p:cNvGrpSpPr>
          <p:nvPr/>
        </p:nvGrpSpPr>
        <p:grpSpPr bwMode="auto">
          <a:xfrm>
            <a:off x="2514600" y="3581400"/>
            <a:ext cx="304800" cy="304800"/>
            <a:chOff x="1728" y="2256"/>
            <a:chExt cx="192" cy="192"/>
          </a:xfrm>
        </p:grpSpPr>
        <p:grpSp>
          <p:nvGrpSpPr>
            <p:cNvPr id="2213950" name="Group 62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13951" name="Oval 63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13952" name="Line 64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214001" name="Line 113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sp>
        <p:nvSpPr>
          <p:cNvPr id="2214032" name="Line 144"/>
          <p:cNvSpPr>
            <a:spLocks noChangeShapeType="1"/>
          </p:cNvSpPr>
          <p:nvPr/>
        </p:nvSpPr>
        <p:spPr bwMode="auto">
          <a:xfrm>
            <a:off x="2514600" y="2514600"/>
            <a:ext cx="0" cy="1066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endParaRPr lang="el-GR" sz="16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14033" name="Line 145"/>
          <p:cNvSpPr>
            <a:spLocks noChangeShapeType="1"/>
          </p:cNvSpPr>
          <p:nvPr/>
        </p:nvSpPr>
        <p:spPr bwMode="auto">
          <a:xfrm>
            <a:off x="6477000" y="2590800"/>
            <a:ext cx="0" cy="1066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endParaRPr lang="el-GR" sz="16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14030" name="Text Box 142"/>
          <p:cNvSpPr txBox="1">
            <a:spLocks noChangeArrowheads="1"/>
          </p:cNvSpPr>
          <p:nvPr/>
        </p:nvSpPr>
        <p:spPr bwMode="auto">
          <a:xfrm>
            <a:off x="5943600" y="2209800"/>
            <a:ext cx="2743200" cy="707886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FF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l-GR" sz="2000" i="1" dirty="0" smtClean="0">
                <a:solidFill>
                  <a:srgbClr val="FF0000"/>
                </a:solidFill>
                <a:latin typeface="Calibri" pitchFamily="34" charset="0"/>
              </a:rPr>
              <a:t>n</a:t>
            </a:r>
            <a:r>
              <a:rPr lang="en-US" altLang="el-GR" sz="2000" dirty="0" smtClean="0">
                <a:solidFill>
                  <a:srgbClr val="FF0000"/>
                </a:solidFill>
                <a:latin typeface="Calibri" pitchFamily="34" charset="0"/>
              </a:rPr>
              <a:t>-type </a:t>
            </a:r>
            <a:r>
              <a:rPr lang="el-GR" altLang="el-GR" sz="2000" dirty="0" smtClean="0">
                <a:solidFill>
                  <a:srgbClr val="FF0000"/>
                </a:solidFill>
                <a:latin typeface="Calibri" pitchFamily="34" charset="0"/>
              </a:rPr>
              <a:t>περιοχή περιέχει ελεύθερα ηλεκτρόνια</a:t>
            </a:r>
            <a:endParaRPr lang="en-US" altLang="el-GR" sz="2000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214024" name="Text Box 136"/>
          <p:cNvSpPr txBox="1">
            <a:spLocks noChangeArrowheads="1"/>
          </p:cNvSpPr>
          <p:nvPr/>
        </p:nvSpPr>
        <p:spPr bwMode="auto">
          <a:xfrm>
            <a:off x="381000" y="2193925"/>
            <a:ext cx="2743200" cy="7016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FF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l-GR" sz="2000" i="1" dirty="0" smtClean="0">
                <a:solidFill>
                  <a:srgbClr val="FF0000"/>
                </a:solidFill>
                <a:latin typeface="Calibri" pitchFamily="34" charset="0"/>
              </a:rPr>
              <a:t>p</a:t>
            </a:r>
            <a:r>
              <a:rPr lang="en-US" altLang="el-GR" sz="2000" dirty="0" smtClean="0">
                <a:solidFill>
                  <a:srgbClr val="FF0000"/>
                </a:solidFill>
                <a:latin typeface="Calibri" pitchFamily="34" charset="0"/>
              </a:rPr>
              <a:t>-type </a:t>
            </a:r>
            <a:r>
              <a:rPr lang="el-GR" altLang="el-GR" sz="2000" dirty="0" smtClean="0">
                <a:solidFill>
                  <a:srgbClr val="FF0000"/>
                </a:solidFill>
                <a:latin typeface="Calibri" pitchFamily="34" charset="0"/>
              </a:rPr>
              <a:t>περιοχή</a:t>
            </a:r>
            <a:r>
              <a:rPr lang="en-US" altLang="el-GR" sz="2000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l-GR" altLang="el-GR" sz="2000" dirty="0" smtClean="0">
                <a:solidFill>
                  <a:srgbClr val="FF0000"/>
                </a:solidFill>
                <a:latin typeface="Calibri" pitchFamily="34" charset="0"/>
              </a:rPr>
              <a:t>περιέχει οπές</a:t>
            </a:r>
            <a:endParaRPr lang="en-US" altLang="el-GR" sz="2000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214034" name="Line 146"/>
          <p:cNvSpPr>
            <a:spLocks noChangeShapeType="1"/>
          </p:cNvSpPr>
          <p:nvPr/>
        </p:nvSpPr>
        <p:spPr bwMode="auto">
          <a:xfrm>
            <a:off x="4495800" y="2514600"/>
            <a:ext cx="0" cy="76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endParaRPr lang="el-GR" sz="16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14031" name="Text Box 143"/>
          <p:cNvSpPr txBox="1">
            <a:spLocks noChangeArrowheads="1"/>
          </p:cNvSpPr>
          <p:nvPr/>
        </p:nvSpPr>
        <p:spPr bwMode="auto">
          <a:xfrm>
            <a:off x="3276600" y="2362200"/>
            <a:ext cx="2514600" cy="3968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FF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 altLang="el-GR" sz="2000" dirty="0" smtClean="0">
                <a:solidFill>
                  <a:srgbClr val="FF0000"/>
                </a:solidFill>
                <a:latin typeface="Calibri" pitchFamily="34" charset="0"/>
              </a:rPr>
              <a:t>επαφή</a:t>
            </a:r>
            <a:endParaRPr lang="en-US" altLang="el-GR" sz="2000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  <p:grpSp>
        <p:nvGrpSpPr>
          <p:cNvPr id="2214041" name="Group 153"/>
          <p:cNvGrpSpPr>
            <a:grpSpLocks/>
          </p:cNvGrpSpPr>
          <p:nvPr/>
        </p:nvGrpSpPr>
        <p:grpSpPr bwMode="auto">
          <a:xfrm>
            <a:off x="3124200" y="3581400"/>
            <a:ext cx="304800" cy="304800"/>
            <a:chOff x="1728" y="2256"/>
            <a:chExt cx="192" cy="192"/>
          </a:xfrm>
        </p:grpSpPr>
        <p:grpSp>
          <p:nvGrpSpPr>
            <p:cNvPr id="2214042" name="Group 154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14043" name="Oval 155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14044" name="Line 156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214045" name="Line 157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14051" name="Group 163"/>
          <p:cNvGrpSpPr>
            <a:grpSpLocks/>
          </p:cNvGrpSpPr>
          <p:nvPr/>
        </p:nvGrpSpPr>
        <p:grpSpPr bwMode="auto">
          <a:xfrm>
            <a:off x="3733800" y="3581400"/>
            <a:ext cx="304800" cy="304800"/>
            <a:chOff x="1728" y="2256"/>
            <a:chExt cx="192" cy="192"/>
          </a:xfrm>
        </p:grpSpPr>
        <p:grpSp>
          <p:nvGrpSpPr>
            <p:cNvPr id="2214052" name="Group 164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14053" name="Oval 165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14054" name="Line 166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214055" name="Line 167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14061" name="Group 173"/>
          <p:cNvGrpSpPr>
            <a:grpSpLocks/>
          </p:cNvGrpSpPr>
          <p:nvPr/>
        </p:nvGrpSpPr>
        <p:grpSpPr bwMode="auto">
          <a:xfrm>
            <a:off x="2819400" y="3962400"/>
            <a:ext cx="304800" cy="304800"/>
            <a:chOff x="1728" y="2256"/>
            <a:chExt cx="192" cy="192"/>
          </a:xfrm>
        </p:grpSpPr>
        <p:grpSp>
          <p:nvGrpSpPr>
            <p:cNvPr id="2214062" name="Group 174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14063" name="Oval 175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14064" name="Line 176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214065" name="Line 177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14071" name="Group 183"/>
          <p:cNvGrpSpPr>
            <a:grpSpLocks/>
          </p:cNvGrpSpPr>
          <p:nvPr/>
        </p:nvGrpSpPr>
        <p:grpSpPr bwMode="auto">
          <a:xfrm>
            <a:off x="3429000" y="3962400"/>
            <a:ext cx="304800" cy="304800"/>
            <a:chOff x="1728" y="2256"/>
            <a:chExt cx="192" cy="192"/>
          </a:xfrm>
        </p:grpSpPr>
        <p:grpSp>
          <p:nvGrpSpPr>
            <p:cNvPr id="2214072" name="Group 184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14073" name="Oval 185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14074" name="Line 186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214075" name="Line 187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14096" name="Group 208"/>
          <p:cNvGrpSpPr>
            <a:grpSpLocks/>
          </p:cNvGrpSpPr>
          <p:nvPr/>
        </p:nvGrpSpPr>
        <p:grpSpPr bwMode="auto">
          <a:xfrm>
            <a:off x="4038600" y="3962400"/>
            <a:ext cx="304800" cy="304800"/>
            <a:chOff x="1728" y="2256"/>
            <a:chExt cx="192" cy="192"/>
          </a:xfrm>
        </p:grpSpPr>
        <p:grpSp>
          <p:nvGrpSpPr>
            <p:cNvPr id="2214097" name="Group 209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14098" name="Oval 210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14099" name="Line 211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214100" name="Line 212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14101" name="Group 213"/>
          <p:cNvGrpSpPr>
            <a:grpSpLocks/>
          </p:cNvGrpSpPr>
          <p:nvPr/>
        </p:nvGrpSpPr>
        <p:grpSpPr bwMode="auto">
          <a:xfrm>
            <a:off x="2514600" y="4343400"/>
            <a:ext cx="304800" cy="304800"/>
            <a:chOff x="1728" y="2256"/>
            <a:chExt cx="192" cy="192"/>
          </a:xfrm>
        </p:grpSpPr>
        <p:grpSp>
          <p:nvGrpSpPr>
            <p:cNvPr id="2214102" name="Group 214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14103" name="Oval 215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14104" name="Line 216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214105" name="Line 217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14109" name="Group 221"/>
          <p:cNvGrpSpPr>
            <a:grpSpLocks/>
          </p:cNvGrpSpPr>
          <p:nvPr/>
        </p:nvGrpSpPr>
        <p:grpSpPr bwMode="auto">
          <a:xfrm>
            <a:off x="3124200" y="4343400"/>
            <a:ext cx="304800" cy="304800"/>
            <a:chOff x="1728" y="2256"/>
            <a:chExt cx="192" cy="192"/>
          </a:xfrm>
        </p:grpSpPr>
        <p:grpSp>
          <p:nvGrpSpPr>
            <p:cNvPr id="2214110" name="Group 222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14111" name="Oval 223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14112" name="Line 224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214113" name="Line 225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14114" name="Group 226"/>
          <p:cNvGrpSpPr>
            <a:grpSpLocks/>
          </p:cNvGrpSpPr>
          <p:nvPr/>
        </p:nvGrpSpPr>
        <p:grpSpPr bwMode="auto">
          <a:xfrm>
            <a:off x="3733800" y="4343400"/>
            <a:ext cx="304800" cy="304800"/>
            <a:chOff x="1728" y="2256"/>
            <a:chExt cx="192" cy="192"/>
          </a:xfrm>
        </p:grpSpPr>
        <p:grpSp>
          <p:nvGrpSpPr>
            <p:cNvPr id="2214115" name="Group 227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14116" name="Oval 228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14117" name="Line 229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214118" name="Line 230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14119" name="Group 231"/>
          <p:cNvGrpSpPr>
            <a:grpSpLocks/>
          </p:cNvGrpSpPr>
          <p:nvPr/>
        </p:nvGrpSpPr>
        <p:grpSpPr bwMode="auto">
          <a:xfrm>
            <a:off x="2819400" y="4724400"/>
            <a:ext cx="304800" cy="304800"/>
            <a:chOff x="1728" y="2256"/>
            <a:chExt cx="192" cy="192"/>
          </a:xfrm>
        </p:grpSpPr>
        <p:grpSp>
          <p:nvGrpSpPr>
            <p:cNvPr id="2214120" name="Group 232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14121" name="Oval 233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14122" name="Line 234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214123" name="Line 235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14124" name="Group 236"/>
          <p:cNvGrpSpPr>
            <a:grpSpLocks/>
          </p:cNvGrpSpPr>
          <p:nvPr/>
        </p:nvGrpSpPr>
        <p:grpSpPr bwMode="auto">
          <a:xfrm>
            <a:off x="3429000" y="4724400"/>
            <a:ext cx="304800" cy="304800"/>
            <a:chOff x="1728" y="2256"/>
            <a:chExt cx="192" cy="192"/>
          </a:xfrm>
        </p:grpSpPr>
        <p:grpSp>
          <p:nvGrpSpPr>
            <p:cNvPr id="2214125" name="Group 237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14126" name="Oval 238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14127" name="Line 239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214128" name="Line 240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14144" name="Group 256"/>
          <p:cNvGrpSpPr>
            <a:grpSpLocks/>
          </p:cNvGrpSpPr>
          <p:nvPr/>
        </p:nvGrpSpPr>
        <p:grpSpPr bwMode="auto">
          <a:xfrm>
            <a:off x="4038600" y="4724400"/>
            <a:ext cx="304800" cy="304800"/>
            <a:chOff x="1728" y="2256"/>
            <a:chExt cx="192" cy="192"/>
          </a:xfrm>
        </p:grpSpPr>
        <p:grpSp>
          <p:nvGrpSpPr>
            <p:cNvPr id="2214145" name="Group 257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14146" name="Oval 258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14147" name="Line 259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214148" name="Line 260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sp>
        <p:nvSpPr>
          <p:cNvPr id="2214149" name="Oval 261"/>
          <p:cNvSpPr>
            <a:spLocks noChangeArrowheads="1"/>
          </p:cNvSpPr>
          <p:nvPr/>
        </p:nvSpPr>
        <p:spPr bwMode="auto">
          <a:xfrm>
            <a:off x="1447800" y="4267200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endParaRPr lang="el-GR" sz="1600" smtClean="0">
              <a:solidFill>
                <a:srgbClr val="000000"/>
              </a:solidFill>
              <a:latin typeface="Calibri" pitchFamily="34" charset="0"/>
            </a:endParaRPr>
          </a:p>
        </p:txBody>
      </p:sp>
      <p:grpSp>
        <p:nvGrpSpPr>
          <p:cNvPr id="2214151" name="Group 263"/>
          <p:cNvGrpSpPr>
            <a:grpSpLocks/>
          </p:cNvGrpSpPr>
          <p:nvPr/>
        </p:nvGrpSpPr>
        <p:grpSpPr bwMode="auto">
          <a:xfrm>
            <a:off x="4648200" y="3581400"/>
            <a:ext cx="304800" cy="304800"/>
            <a:chOff x="576" y="2160"/>
            <a:chExt cx="192" cy="192"/>
          </a:xfrm>
        </p:grpSpPr>
        <p:sp>
          <p:nvSpPr>
            <p:cNvPr id="2214152" name="Oval 264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14153" name="Line 265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14169" name="Group 281"/>
          <p:cNvGrpSpPr>
            <a:grpSpLocks/>
          </p:cNvGrpSpPr>
          <p:nvPr/>
        </p:nvGrpSpPr>
        <p:grpSpPr bwMode="auto">
          <a:xfrm>
            <a:off x="5257800" y="3581400"/>
            <a:ext cx="304800" cy="304800"/>
            <a:chOff x="576" y="2160"/>
            <a:chExt cx="192" cy="192"/>
          </a:xfrm>
        </p:grpSpPr>
        <p:sp>
          <p:nvSpPr>
            <p:cNvPr id="2214170" name="Oval 282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14171" name="Line 283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14177" name="Group 289"/>
          <p:cNvGrpSpPr>
            <a:grpSpLocks/>
          </p:cNvGrpSpPr>
          <p:nvPr/>
        </p:nvGrpSpPr>
        <p:grpSpPr bwMode="auto">
          <a:xfrm>
            <a:off x="5867400" y="3581400"/>
            <a:ext cx="304800" cy="304800"/>
            <a:chOff x="576" y="2160"/>
            <a:chExt cx="192" cy="192"/>
          </a:xfrm>
        </p:grpSpPr>
        <p:sp>
          <p:nvSpPr>
            <p:cNvPr id="2214178" name="Oval 290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14179" name="Line 291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14190" name="Group 302"/>
          <p:cNvGrpSpPr>
            <a:grpSpLocks/>
          </p:cNvGrpSpPr>
          <p:nvPr/>
        </p:nvGrpSpPr>
        <p:grpSpPr bwMode="auto">
          <a:xfrm>
            <a:off x="4953000" y="3962400"/>
            <a:ext cx="304800" cy="304800"/>
            <a:chOff x="576" y="2160"/>
            <a:chExt cx="192" cy="192"/>
          </a:xfrm>
        </p:grpSpPr>
        <p:sp>
          <p:nvSpPr>
            <p:cNvPr id="2214191" name="Oval 303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14192" name="Line 304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14198" name="Group 310"/>
          <p:cNvGrpSpPr>
            <a:grpSpLocks/>
          </p:cNvGrpSpPr>
          <p:nvPr/>
        </p:nvGrpSpPr>
        <p:grpSpPr bwMode="auto">
          <a:xfrm>
            <a:off x="5562600" y="3962400"/>
            <a:ext cx="304800" cy="304800"/>
            <a:chOff x="576" y="2160"/>
            <a:chExt cx="192" cy="192"/>
          </a:xfrm>
        </p:grpSpPr>
        <p:sp>
          <p:nvSpPr>
            <p:cNvPr id="2214199" name="Oval 311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14200" name="Line 312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14206" name="Group 318"/>
          <p:cNvGrpSpPr>
            <a:grpSpLocks/>
          </p:cNvGrpSpPr>
          <p:nvPr/>
        </p:nvGrpSpPr>
        <p:grpSpPr bwMode="auto">
          <a:xfrm>
            <a:off x="6172200" y="3962400"/>
            <a:ext cx="304800" cy="304800"/>
            <a:chOff x="576" y="2160"/>
            <a:chExt cx="192" cy="192"/>
          </a:xfrm>
        </p:grpSpPr>
        <p:sp>
          <p:nvSpPr>
            <p:cNvPr id="2214207" name="Oval 319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14208" name="Line 320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14209" name="Group 321"/>
          <p:cNvGrpSpPr>
            <a:grpSpLocks/>
          </p:cNvGrpSpPr>
          <p:nvPr/>
        </p:nvGrpSpPr>
        <p:grpSpPr bwMode="auto">
          <a:xfrm>
            <a:off x="4648200" y="4343400"/>
            <a:ext cx="304800" cy="304800"/>
            <a:chOff x="576" y="2160"/>
            <a:chExt cx="192" cy="192"/>
          </a:xfrm>
        </p:grpSpPr>
        <p:sp>
          <p:nvSpPr>
            <p:cNvPr id="2214210" name="Oval 322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14211" name="Line 323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14217" name="Group 329"/>
          <p:cNvGrpSpPr>
            <a:grpSpLocks/>
          </p:cNvGrpSpPr>
          <p:nvPr/>
        </p:nvGrpSpPr>
        <p:grpSpPr bwMode="auto">
          <a:xfrm>
            <a:off x="5257800" y="4343400"/>
            <a:ext cx="304800" cy="304800"/>
            <a:chOff x="576" y="2160"/>
            <a:chExt cx="192" cy="192"/>
          </a:xfrm>
        </p:grpSpPr>
        <p:sp>
          <p:nvSpPr>
            <p:cNvPr id="2214218" name="Oval 330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14219" name="Line 331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14225" name="Group 337"/>
          <p:cNvGrpSpPr>
            <a:grpSpLocks/>
          </p:cNvGrpSpPr>
          <p:nvPr/>
        </p:nvGrpSpPr>
        <p:grpSpPr bwMode="auto">
          <a:xfrm>
            <a:off x="5867400" y="4343400"/>
            <a:ext cx="304800" cy="304800"/>
            <a:chOff x="576" y="2160"/>
            <a:chExt cx="192" cy="192"/>
          </a:xfrm>
        </p:grpSpPr>
        <p:sp>
          <p:nvSpPr>
            <p:cNvPr id="2214226" name="Oval 338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14227" name="Line 339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14238" name="Group 350"/>
          <p:cNvGrpSpPr>
            <a:grpSpLocks/>
          </p:cNvGrpSpPr>
          <p:nvPr/>
        </p:nvGrpSpPr>
        <p:grpSpPr bwMode="auto">
          <a:xfrm>
            <a:off x="4953000" y="4724400"/>
            <a:ext cx="304800" cy="304800"/>
            <a:chOff x="576" y="2160"/>
            <a:chExt cx="192" cy="192"/>
          </a:xfrm>
        </p:grpSpPr>
        <p:sp>
          <p:nvSpPr>
            <p:cNvPr id="2214239" name="Oval 351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14240" name="Line 352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14246" name="Group 358"/>
          <p:cNvGrpSpPr>
            <a:grpSpLocks/>
          </p:cNvGrpSpPr>
          <p:nvPr/>
        </p:nvGrpSpPr>
        <p:grpSpPr bwMode="auto">
          <a:xfrm>
            <a:off x="5562600" y="4724400"/>
            <a:ext cx="304800" cy="304800"/>
            <a:chOff x="576" y="2160"/>
            <a:chExt cx="192" cy="192"/>
          </a:xfrm>
        </p:grpSpPr>
        <p:sp>
          <p:nvSpPr>
            <p:cNvPr id="2214247" name="Oval 359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14248" name="Line 360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14254" name="Group 366"/>
          <p:cNvGrpSpPr>
            <a:grpSpLocks/>
          </p:cNvGrpSpPr>
          <p:nvPr/>
        </p:nvGrpSpPr>
        <p:grpSpPr bwMode="auto">
          <a:xfrm>
            <a:off x="6172200" y="4724400"/>
            <a:ext cx="304800" cy="304800"/>
            <a:chOff x="576" y="2160"/>
            <a:chExt cx="192" cy="192"/>
          </a:xfrm>
        </p:grpSpPr>
        <p:sp>
          <p:nvSpPr>
            <p:cNvPr id="2214255" name="Oval 367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14256" name="Line 368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sp>
        <p:nvSpPr>
          <p:cNvPr id="111" name="Text Box 49"/>
          <p:cNvSpPr txBox="1">
            <a:spLocks noChangeArrowheads="1"/>
          </p:cNvSpPr>
          <p:nvPr/>
        </p:nvSpPr>
        <p:spPr bwMode="auto">
          <a:xfrm>
            <a:off x="514350" y="46038"/>
            <a:ext cx="76581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l-GR" sz="3200" kern="1200" dirty="0" smtClean="0">
                <a:solidFill>
                  <a:srgbClr val="00801A"/>
                </a:solidFill>
                <a:latin typeface="Comic Sans MS" pitchFamily="66" charset="0"/>
                <a:ea typeface="+mn-ea"/>
                <a:cs typeface="Arial"/>
              </a:rPr>
              <a:t>επαφή </a:t>
            </a:r>
            <a:r>
              <a:rPr lang="en-US" sz="3200" kern="1200" dirty="0" err="1" smtClean="0">
                <a:solidFill>
                  <a:srgbClr val="00801A"/>
                </a:solidFill>
                <a:latin typeface="Comic Sans MS" pitchFamily="66" charset="0"/>
                <a:ea typeface="+mn-ea"/>
                <a:cs typeface="Arial"/>
              </a:rPr>
              <a:t>pn</a:t>
            </a:r>
            <a:endParaRPr lang="el-GR" sz="3200" kern="1200" dirty="0">
              <a:solidFill>
                <a:srgbClr val="00801A"/>
              </a:solidFill>
              <a:latin typeface="Comic Sans MS" pitchFamily="66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07549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541" name="Line 5"/>
          <p:cNvSpPr>
            <a:spLocks noChangeShapeType="1"/>
          </p:cNvSpPr>
          <p:nvPr/>
        </p:nvSpPr>
        <p:spPr bwMode="auto">
          <a:xfrm>
            <a:off x="1524000" y="4343400"/>
            <a:ext cx="6019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endParaRPr lang="el-GR" sz="16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41542" name="Oval 6"/>
          <p:cNvSpPr>
            <a:spLocks noChangeArrowheads="1"/>
          </p:cNvSpPr>
          <p:nvPr/>
        </p:nvSpPr>
        <p:spPr bwMode="auto">
          <a:xfrm>
            <a:off x="7467600" y="4267200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endParaRPr lang="el-GR" sz="16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41543" name="Rectangle 7"/>
          <p:cNvSpPr>
            <a:spLocks noChangeArrowheads="1"/>
          </p:cNvSpPr>
          <p:nvPr/>
        </p:nvSpPr>
        <p:spPr bwMode="auto">
          <a:xfrm>
            <a:off x="2362200" y="3352800"/>
            <a:ext cx="2133600" cy="1905000"/>
          </a:xfrm>
          <a:prstGeom prst="rect">
            <a:avLst/>
          </a:prstGeom>
          <a:solidFill>
            <a:srgbClr val="99CCFF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endParaRPr lang="el-GR" sz="16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41544" name="Rectangle 8"/>
          <p:cNvSpPr>
            <a:spLocks noChangeArrowheads="1"/>
          </p:cNvSpPr>
          <p:nvPr/>
        </p:nvSpPr>
        <p:spPr bwMode="auto">
          <a:xfrm>
            <a:off x="4495800" y="3352800"/>
            <a:ext cx="2133600" cy="1905000"/>
          </a:xfrm>
          <a:prstGeom prst="rect">
            <a:avLst/>
          </a:prstGeom>
          <a:solidFill>
            <a:srgbClr val="DDDDDD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endParaRPr lang="el-GR" sz="1600" smtClean="0">
              <a:solidFill>
                <a:srgbClr val="000000"/>
              </a:solidFill>
              <a:latin typeface="Calibri" pitchFamily="34" charset="0"/>
            </a:endParaRPr>
          </a:p>
        </p:txBody>
      </p:sp>
      <p:grpSp>
        <p:nvGrpSpPr>
          <p:cNvPr id="2241545" name="Group 9"/>
          <p:cNvGrpSpPr>
            <a:grpSpLocks/>
          </p:cNvGrpSpPr>
          <p:nvPr/>
        </p:nvGrpSpPr>
        <p:grpSpPr bwMode="auto">
          <a:xfrm>
            <a:off x="2514600" y="3581400"/>
            <a:ext cx="304800" cy="304800"/>
            <a:chOff x="1728" y="2256"/>
            <a:chExt cx="192" cy="192"/>
          </a:xfrm>
        </p:grpSpPr>
        <p:grpSp>
          <p:nvGrpSpPr>
            <p:cNvPr id="2241546" name="Group 10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41547" name="Oval 11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41548" name="Line 12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241549" name="Line 13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sp>
        <p:nvSpPr>
          <p:cNvPr id="2241550" name="Line 14"/>
          <p:cNvSpPr>
            <a:spLocks noChangeShapeType="1"/>
          </p:cNvSpPr>
          <p:nvPr/>
        </p:nvSpPr>
        <p:spPr bwMode="auto">
          <a:xfrm>
            <a:off x="2971800" y="2514600"/>
            <a:ext cx="0" cy="1066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endParaRPr lang="el-GR" sz="16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41551" name="Line 15"/>
          <p:cNvSpPr>
            <a:spLocks noChangeShapeType="1"/>
          </p:cNvSpPr>
          <p:nvPr/>
        </p:nvSpPr>
        <p:spPr bwMode="auto">
          <a:xfrm>
            <a:off x="6324600" y="2514600"/>
            <a:ext cx="0" cy="1066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endParaRPr lang="el-GR" sz="16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41552" name="Text Box 16"/>
          <p:cNvSpPr txBox="1">
            <a:spLocks noChangeArrowheads="1"/>
          </p:cNvSpPr>
          <p:nvPr/>
        </p:nvSpPr>
        <p:spPr bwMode="auto">
          <a:xfrm>
            <a:off x="4872608" y="2289066"/>
            <a:ext cx="2291680" cy="707886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FF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 altLang="el-GR" sz="2000" dirty="0" smtClean="0">
                <a:solidFill>
                  <a:srgbClr val="FF0000"/>
                </a:solidFill>
                <a:latin typeface="Calibri" pitchFamily="34" charset="0"/>
              </a:rPr>
              <a:t>θετικά ακίνητα ιόντα</a:t>
            </a:r>
            <a:endParaRPr lang="en-US" altLang="el-GR" sz="2000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241553" name="Text Box 17"/>
          <p:cNvSpPr txBox="1">
            <a:spLocks noChangeArrowheads="1"/>
          </p:cNvSpPr>
          <p:nvPr/>
        </p:nvSpPr>
        <p:spPr bwMode="auto">
          <a:xfrm>
            <a:off x="1676400" y="2289066"/>
            <a:ext cx="2514600" cy="707886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FF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 altLang="el-GR" sz="2000" dirty="0" smtClean="0">
                <a:solidFill>
                  <a:srgbClr val="FF0000"/>
                </a:solidFill>
                <a:latin typeface="Calibri" pitchFamily="34" charset="0"/>
              </a:rPr>
              <a:t>αρνητικά ακίνητα ιόντα</a:t>
            </a:r>
            <a:endParaRPr lang="en-US" altLang="el-GR" sz="2000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  <p:grpSp>
        <p:nvGrpSpPr>
          <p:cNvPr id="2241556" name="Group 20"/>
          <p:cNvGrpSpPr>
            <a:grpSpLocks/>
          </p:cNvGrpSpPr>
          <p:nvPr/>
        </p:nvGrpSpPr>
        <p:grpSpPr bwMode="auto">
          <a:xfrm>
            <a:off x="2895600" y="3657600"/>
            <a:ext cx="152400" cy="152400"/>
            <a:chOff x="576" y="2160"/>
            <a:chExt cx="192" cy="192"/>
          </a:xfrm>
        </p:grpSpPr>
        <p:sp>
          <p:nvSpPr>
            <p:cNvPr id="2241557" name="Oval 21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41558" name="Line 22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41559" name="Group 23"/>
          <p:cNvGrpSpPr>
            <a:grpSpLocks/>
          </p:cNvGrpSpPr>
          <p:nvPr/>
        </p:nvGrpSpPr>
        <p:grpSpPr bwMode="auto">
          <a:xfrm>
            <a:off x="3124200" y="3581400"/>
            <a:ext cx="304800" cy="304800"/>
            <a:chOff x="1728" y="2256"/>
            <a:chExt cx="192" cy="192"/>
          </a:xfrm>
        </p:grpSpPr>
        <p:grpSp>
          <p:nvGrpSpPr>
            <p:cNvPr id="2241560" name="Group 24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41561" name="Oval 25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41562" name="Line 26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241563" name="Line 27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41564" name="Group 28"/>
          <p:cNvGrpSpPr>
            <a:grpSpLocks/>
          </p:cNvGrpSpPr>
          <p:nvPr/>
        </p:nvGrpSpPr>
        <p:grpSpPr bwMode="auto">
          <a:xfrm>
            <a:off x="3733800" y="3581400"/>
            <a:ext cx="304800" cy="304800"/>
            <a:chOff x="1728" y="2256"/>
            <a:chExt cx="192" cy="192"/>
          </a:xfrm>
        </p:grpSpPr>
        <p:grpSp>
          <p:nvGrpSpPr>
            <p:cNvPr id="2241565" name="Group 29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41566" name="Oval 30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41567" name="Line 31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241568" name="Line 32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41569" name="Group 33"/>
          <p:cNvGrpSpPr>
            <a:grpSpLocks/>
          </p:cNvGrpSpPr>
          <p:nvPr/>
        </p:nvGrpSpPr>
        <p:grpSpPr bwMode="auto">
          <a:xfrm>
            <a:off x="2819400" y="3962400"/>
            <a:ext cx="304800" cy="304800"/>
            <a:chOff x="1728" y="2256"/>
            <a:chExt cx="192" cy="192"/>
          </a:xfrm>
        </p:grpSpPr>
        <p:grpSp>
          <p:nvGrpSpPr>
            <p:cNvPr id="2241570" name="Group 34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41571" name="Oval 35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41572" name="Line 36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241573" name="Line 37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41574" name="Group 38"/>
          <p:cNvGrpSpPr>
            <a:grpSpLocks/>
          </p:cNvGrpSpPr>
          <p:nvPr/>
        </p:nvGrpSpPr>
        <p:grpSpPr bwMode="auto">
          <a:xfrm>
            <a:off x="3429000" y="3962400"/>
            <a:ext cx="304800" cy="304800"/>
            <a:chOff x="1728" y="2256"/>
            <a:chExt cx="192" cy="192"/>
          </a:xfrm>
        </p:grpSpPr>
        <p:grpSp>
          <p:nvGrpSpPr>
            <p:cNvPr id="2241575" name="Group 39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41576" name="Oval 40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41577" name="Line 41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241578" name="Line 42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41579" name="Group 43"/>
          <p:cNvGrpSpPr>
            <a:grpSpLocks/>
          </p:cNvGrpSpPr>
          <p:nvPr/>
        </p:nvGrpSpPr>
        <p:grpSpPr bwMode="auto">
          <a:xfrm>
            <a:off x="3505200" y="3657600"/>
            <a:ext cx="152400" cy="152400"/>
            <a:chOff x="576" y="2160"/>
            <a:chExt cx="192" cy="192"/>
          </a:xfrm>
        </p:grpSpPr>
        <p:sp>
          <p:nvSpPr>
            <p:cNvPr id="2241580" name="Oval 44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41581" name="Line 45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41582" name="Group 46"/>
          <p:cNvGrpSpPr>
            <a:grpSpLocks/>
          </p:cNvGrpSpPr>
          <p:nvPr/>
        </p:nvGrpSpPr>
        <p:grpSpPr bwMode="auto">
          <a:xfrm>
            <a:off x="4114800" y="3657600"/>
            <a:ext cx="152400" cy="152400"/>
            <a:chOff x="576" y="2160"/>
            <a:chExt cx="192" cy="192"/>
          </a:xfrm>
        </p:grpSpPr>
        <p:sp>
          <p:nvSpPr>
            <p:cNvPr id="2241583" name="Oval 47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41584" name="Line 48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41585" name="Group 49"/>
          <p:cNvGrpSpPr>
            <a:grpSpLocks/>
          </p:cNvGrpSpPr>
          <p:nvPr/>
        </p:nvGrpSpPr>
        <p:grpSpPr bwMode="auto">
          <a:xfrm>
            <a:off x="2590800" y="4038600"/>
            <a:ext cx="152400" cy="152400"/>
            <a:chOff x="576" y="2160"/>
            <a:chExt cx="192" cy="192"/>
          </a:xfrm>
        </p:grpSpPr>
        <p:sp>
          <p:nvSpPr>
            <p:cNvPr id="2241586" name="Oval 50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41587" name="Line 51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41588" name="Group 52"/>
          <p:cNvGrpSpPr>
            <a:grpSpLocks/>
          </p:cNvGrpSpPr>
          <p:nvPr/>
        </p:nvGrpSpPr>
        <p:grpSpPr bwMode="auto">
          <a:xfrm>
            <a:off x="3200400" y="4038600"/>
            <a:ext cx="152400" cy="152400"/>
            <a:chOff x="576" y="2160"/>
            <a:chExt cx="192" cy="192"/>
          </a:xfrm>
        </p:grpSpPr>
        <p:sp>
          <p:nvSpPr>
            <p:cNvPr id="2241589" name="Oval 53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41590" name="Line 54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41591" name="Group 55"/>
          <p:cNvGrpSpPr>
            <a:grpSpLocks/>
          </p:cNvGrpSpPr>
          <p:nvPr/>
        </p:nvGrpSpPr>
        <p:grpSpPr bwMode="auto">
          <a:xfrm>
            <a:off x="3810000" y="4038600"/>
            <a:ext cx="152400" cy="152400"/>
            <a:chOff x="576" y="2160"/>
            <a:chExt cx="192" cy="192"/>
          </a:xfrm>
        </p:grpSpPr>
        <p:sp>
          <p:nvSpPr>
            <p:cNvPr id="2241592" name="Oval 56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41593" name="Line 57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41594" name="Group 58"/>
          <p:cNvGrpSpPr>
            <a:grpSpLocks/>
          </p:cNvGrpSpPr>
          <p:nvPr/>
        </p:nvGrpSpPr>
        <p:grpSpPr bwMode="auto">
          <a:xfrm>
            <a:off x="4038600" y="3962400"/>
            <a:ext cx="304800" cy="304800"/>
            <a:chOff x="1728" y="2256"/>
            <a:chExt cx="192" cy="192"/>
          </a:xfrm>
        </p:grpSpPr>
        <p:grpSp>
          <p:nvGrpSpPr>
            <p:cNvPr id="2241595" name="Group 59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41596" name="Oval 60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41597" name="Line 61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241598" name="Line 62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41599" name="Group 63"/>
          <p:cNvGrpSpPr>
            <a:grpSpLocks/>
          </p:cNvGrpSpPr>
          <p:nvPr/>
        </p:nvGrpSpPr>
        <p:grpSpPr bwMode="auto">
          <a:xfrm>
            <a:off x="2514600" y="4343400"/>
            <a:ext cx="304800" cy="304800"/>
            <a:chOff x="1728" y="2256"/>
            <a:chExt cx="192" cy="192"/>
          </a:xfrm>
        </p:grpSpPr>
        <p:grpSp>
          <p:nvGrpSpPr>
            <p:cNvPr id="2241600" name="Group 64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41601" name="Oval 65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41602" name="Line 66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241603" name="Line 67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41604" name="Group 68"/>
          <p:cNvGrpSpPr>
            <a:grpSpLocks/>
          </p:cNvGrpSpPr>
          <p:nvPr/>
        </p:nvGrpSpPr>
        <p:grpSpPr bwMode="auto">
          <a:xfrm>
            <a:off x="2895600" y="4419600"/>
            <a:ext cx="152400" cy="152400"/>
            <a:chOff x="576" y="2160"/>
            <a:chExt cx="192" cy="192"/>
          </a:xfrm>
        </p:grpSpPr>
        <p:sp>
          <p:nvSpPr>
            <p:cNvPr id="2241605" name="Oval 69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41606" name="Line 70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41607" name="Group 71"/>
          <p:cNvGrpSpPr>
            <a:grpSpLocks/>
          </p:cNvGrpSpPr>
          <p:nvPr/>
        </p:nvGrpSpPr>
        <p:grpSpPr bwMode="auto">
          <a:xfrm>
            <a:off x="3124200" y="4343400"/>
            <a:ext cx="304800" cy="304800"/>
            <a:chOff x="1728" y="2256"/>
            <a:chExt cx="192" cy="192"/>
          </a:xfrm>
        </p:grpSpPr>
        <p:grpSp>
          <p:nvGrpSpPr>
            <p:cNvPr id="2241608" name="Group 72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41609" name="Oval 73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41610" name="Line 74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241611" name="Line 75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41612" name="Group 76"/>
          <p:cNvGrpSpPr>
            <a:grpSpLocks/>
          </p:cNvGrpSpPr>
          <p:nvPr/>
        </p:nvGrpSpPr>
        <p:grpSpPr bwMode="auto">
          <a:xfrm>
            <a:off x="3733800" y="4343400"/>
            <a:ext cx="304800" cy="304800"/>
            <a:chOff x="1728" y="2256"/>
            <a:chExt cx="192" cy="192"/>
          </a:xfrm>
        </p:grpSpPr>
        <p:grpSp>
          <p:nvGrpSpPr>
            <p:cNvPr id="2241613" name="Group 77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41614" name="Oval 78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41615" name="Line 79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241616" name="Line 80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41617" name="Group 81"/>
          <p:cNvGrpSpPr>
            <a:grpSpLocks/>
          </p:cNvGrpSpPr>
          <p:nvPr/>
        </p:nvGrpSpPr>
        <p:grpSpPr bwMode="auto">
          <a:xfrm>
            <a:off x="2819400" y="4724400"/>
            <a:ext cx="304800" cy="304800"/>
            <a:chOff x="1728" y="2256"/>
            <a:chExt cx="192" cy="192"/>
          </a:xfrm>
        </p:grpSpPr>
        <p:grpSp>
          <p:nvGrpSpPr>
            <p:cNvPr id="2241618" name="Group 82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41619" name="Oval 83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41620" name="Line 84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241621" name="Line 85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41622" name="Group 86"/>
          <p:cNvGrpSpPr>
            <a:grpSpLocks/>
          </p:cNvGrpSpPr>
          <p:nvPr/>
        </p:nvGrpSpPr>
        <p:grpSpPr bwMode="auto">
          <a:xfrm>
            <a:off x="3429000" y="4724400"/>
            <a:ext cx="304800" cy="304800"/>
            <a:chOff x="1728" y="2256"/>
            <a:chExt cx="192" cy="192"/>
          </a:xfrm>
        </p:grpSpPr>
        <p:grpSp>
          <p:nvGrpSpPr>
            <p:cNvPr id="2241623" name="Group 87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41624" name="Oval 88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41625" name="Line 89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241626" name="Line 90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41627" name="Group 91"/>
          <p:cNvGrpSpPr>
            <a:grpSpLocks/>
          </p:cNvGrpSpPr>
          <p:nvPr/>
        </p:nvGrpSpPr>
        <p:grpSpPr bwMode="auto">
          <a:xfrm>
            <a:off x="3505200" y="4419600"/>
            <a:ext cx="152400" cy="152400"/>
            <a:chOff x="576" y="2160"/>
            <a:chExt cx="192" cy="192"/>
          </a:xfrm>
        </p:grpSpPr>
        <p:sp>
          <p:nvSpPr>
            <p:cNvPr id="2241628" name="Oval 92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41629" name="Line 93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41630" name="Group 94"/>
          <p:cNvGrpSpPr>
            <a:grpSpLocks/>
          </p:cNvGrpSpPr>
          <p:nvPr/>
        </p:nvGrpSpPr>
        <p:grpSpPr bwMode="auto">
          <a:xfrm>
            <a:off x="4114800" y="4419600"/>
            <a:ext cx="152400" cy="152400"/>
            <a:chOff x="576" y="2160"/>
            <a:chExt cx="192" cy="192"/>
          </a:xfrm>
        </p:grpSpPr>
        <p:sp>
          <p:nvSpPr>
            <p:cNvPr id="2241631" name="Oval 95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41632" name="Line 96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41633" name="Group 97"/>
          <p:cNvGrpSpPr>
            <a:grpSpLocks/>
          </p:cNvGrpSpPr>
          <p:nvPr/>
        </p:nvGrpSpPr>
        <p:grpSpPr bwMode="auto">
          <a:xfrm>
            <a:off x="2590800" y="4800600"/>
            <a:ext cx="152400" cy="152400"/>
            <a:chOff x="576" y="2160"/>
            <a:chExt cx="192" cy="192"/>
          </a:xfrm>
        </p:grpSpPr>
        <p:sp>
          <p:nvSpPr>
            <p:cNvPr id="2241634" name="Oval 98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41635" name="Line 99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41636" name="Group 100"/>
          <p:cNvGrpSpPr>
            <a:grpSpLocks/>
          </p:cNvGrpSpPr>
          <p:nvPr/>
        </p:nvGrpSpPr>
        <p:grpSpPr bwMode="auto">
          <a:xfrm>
            <a:off x="3200400" y="4800600"/>
            <a:ext cx="152400" cy="152400"/>
            <a:chOff x="576" y="2160"/>
            <a:chExt cx="192" cy="192"/>
          </a:xfrm>
        </p:grpSpPr>
        <p:sp>
          <p:nvSpPr>
            <p:cNvPr id="2241637" name="Oval 101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41638" name="Line 102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41639" name="Group 103"/>
          <p:cNvGrpSpPr>
            <a:grpSpLocks/>
          </p:cNvGrpSpPr>
          <p:nvPr/>
        </p:nvGrpSpPr>
        <p:grpSpPr bwMode="auto">
          <a:xfrm>
            <a:off x="3810000" y="4800600"/>
            <a:ext cx="152400" cy="152400"/>
            <a:chOff x="576" y="2160"/>
            <a:chExt cx="192" cy="192"/>
          </a:xfrm>
        </p:grpSpPr>
        <p:sp>
          <p:nvSpPr>
            <p:cNvPr id="2241640" name="Oval 104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41641" name="Line 105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41642" name="Group 106"/>
          <p:cNvGrpSpPr>
            <a:grpSpLocks/>
          </p:cNvGrpSpPr>
          <p:nvPr/>
        </p:nvGrpSpPr>
        <p:grpSpPr bwMode="auto">
          <a:xfrm>
            <a:off x="4038600" y="4724400"/>
            <a:ext cx="304800" cy="304800"/>
            <a:chOff x="1728" y="2256"/>
            <a:chExt cx="192" cy="192"/>
          </a:xfrm>
        </p:grpSpPr>
        <p:grpSp>
          <p:nvGrpSpPr>
            <p:cNvPr id="2241643" name="Group 107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41644" name="Oval 108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41645" name="Line 109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241646" name="Line 110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sp>
        <p:nvSpPr>
          <p:cNvPr id="2241647" name="Oval 111"/>
          <p:cNvSpPr>
            <a:spLocks noChangeArrowheads="1"/>
          </p:cNvSpPr>
          <p:nvPr/>
        </p:nvSpPr>
        <p:spPr bwMode="auto">
          <a:xfrm>
            <a:off x="1447800" y="4267200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endParaRPr lang="el-GR" sz="1600" smtClean="0">
              <a:solidFill>
                <a:srgbClr val="000000"/>
              </a:solidFill>
              <a:latin typeface="Calibri" pitchFamily="34" charset="0"/>
            </a:endParaRPr>
          </a:p>
        </p:txBody>
      </p:sp>
      <p:grpSp>
        <p:nvGrpSpPr>
          <p:cNvPr id="2241648" name="Group 112"/>
          <p:cNvGrpSpPr>
            <a:grpSpLocks/>
          </p:cNvGrpSpPr>
          <p:nvPr/>
        </p:nvGrpSpPr>
        <p:grpSpPr bwMode="auto">
          <a:xfrm>
            <a:off x="4648200" y="3581400"/>
            <a:ext cx="304800" cy="304800"/>
            <a:chOff x="576" y="2160"/>
            <a:chExt cx="192" cy="192"/>
          </a:xfrm>
        </p:grpSpPr>
        <p:sp>
          <p:nvSpPr>
            <p:cNvPr id="2241649" name="Oval 113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41650" name="Line 114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41651" name="Group 115"/>
          <p:cNvGrpSpPr>
            <a:grpSpLocks/>
          </p:cNvGrpSpPr>
          <p:nvPr/>
        </p:nvGrpSpPr>
        <p:grpSpPr bwMode="auto">
          <a:xfrm>
            <a:off x="5029200" y="3657600"/>
            <a:ext cx="152400" cy="152400"/>
            <a:chOff x="1728" y="2256"/>
            <a:chExt cx="192" cy="192"/>
          </a:xfrm>
        </p:grpSpPr>
        <p:grpSp>
          <p:nvGrpSpPr>
            <p:cNvPr id="2241652" name="Group 116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41653" name="Oval 117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41654" name="Line 118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241655" name="Line 119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41656" name="Group 120"/>
          <p:cNvGrpSpPr>
            <a:grpSpLocks/>
          </p:cNvGrpSpPr>
          <p:nvPr/>
        </p:nvGrpSpPr>
        <p:grpSpPr bwMode="auto">
          <a:xfrm>
            <a:off x="5257800" y="3581400"/>
            <a:ext cx="304800" cy="304800"/>
            <a:chOff x="576" y="2160"/>
            <a:chExt cx="192" cy="192"/>
          </a:xfrm>
        </p:grpSpPr>
        <p:sp>
          <p:nvSpPr>
            <p:cNvPr id="2241657" name="Oval 121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41658" name="Line 122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41659" name="Group 123"/>
          <p:cNvGrpSpPr>
            <a:grpSpLocks/>
          </p:cNvGrpSpPr>
          <p:nvPr/>
        </p:nvGrpSpPr>
        <p:grpSpPr bwMode="auto">
          <a:xfrm>
            <a:off x="5638800" y="3657600"/>
            <a:ext cx="152400" cy="152400"/>
            <a:chOff x="1728" y="2256"/>
            <a:chExt cx="192" cy="192"/>
          </a:xfrm>
        </p:grpSpPr>
        <p:grpSp>
          <p:nvGrpSpPr>
            <p:cNvPr id="2241660" name="Group 124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41661" name="Oval 125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41662" name="Line 126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241663" name="Line 127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41664" name="Group 128"/>
          <p:cNvGrpSpPr>
            <a:grpSpLocks/>
          </p:cNvGrpSpPr>
          <p:nvPr/>
        </p:nvGrpSpPr>
        <p:grpSpPr bwMode="auto">
          <a:xfrm>
            <a:off x="5867400" y="3581400"/>
            <a:ext cx="304800" cy="304800"/>
            <a:chOff x="576" y="2160"/>
            <a:chExt cx="192" cy="192"/>
          </a:xfrm>
        </p:grpSpPr>
        <p:sp>
          <p:nvSpPr>
            <p:cNvPr id="2241665" name="Oval 129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41666" name="Line 130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41667" name="Group 131"/>
          <p:cNvGrpSpPr>
            <a:grpSpLocks/>
          </p:cNvGrpSpPr>
          <p:nvPr/>
        </p:nvGrpSpPr>
        <p:grpSpPr bwMode="auto">
          <a:xfrm>
            <a:off x="6248400" y="3657600"/>
            <a:ext cx="152400" cy="152400"/>
            <a:chOff x="1728" y="2256"/>
            <a:chExt cx="192" cy="192"/>
          </a:xfrm>
        </p:grpSpPr>
        <p:grpSp>
          <p:nvGrpSpPr>
            <p:cNvPr id="2241668" name="Group 132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41669" name="Oval 133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41670" name="Line 134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241671" name="Line 135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41672" name="Group 136"/>
          <p:cNvGrpSpPr>
            <a:grpSpLocks/>
          </p:cNvGrpSpPr>
          <p:nvPr/>
        </p:nvGrpSpPr>
        <p:grpSpPr bwMode="auto">
          <a:xfrm>
            <a:off x="4724400" y="4038600"/>
            <a:ext cx="152400" cy="152400"/>
            <a:chOff x="1728" y="2256"/>
            <a:chExt cx="192" cy="192"/>
          </a:xfrm>
        </p:grpSpPr>
        <p:grpSp>
          <p:nvGrpSpPr>
            <p:cNvPr id="2241673" name="Group 137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41674" name="Oval 138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41675" name="Line 139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241676" name="Line 140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41677" name="Group 141"/>
          <p:cNvGrpSpPr>
            <a:grpSpLocks/>
          </p:cNvGrpSpPr>
          <p:nvPr/>
        </p:nvGrpSpPr>
        <p:grpSpPr bwMode="auto">
          <a:xfrm>
            <a:off x="4953000" y="3962400"/>
            <a:ext cx="304800" cy="304800"/>
            <a:chOff x="576" y="2160"/>
            <a:chExt cx="192" cy="192"/>
          </a:xfrm>
        </p:grpSpPr>
        <p:sp>
          <p:nvSpPr>
            <p:cNvPr id="2241678" name="Oval 142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41679" name="Line 143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41680" name="Group 144"/>
          <p:cNvGrpSpPr>
            <a:grpSpLocks/>
          </p:cNvGrpSpPr>
          <p:nvPr/>
        </p:nvGrpSpPr>
        <p:grpSpPr bwMode="auto">
          <a:xfrm>
            <a:off x="5334000" y="4038600"/>
            <a:ext cx="152400" cy="152400"/>
            <a:chOff x="1728" y="2256"/>
            <a:chExt cx="192" cy="192"/>
          </a:xfrm>
        </p:grpSpPr>
        <p:grpSp>
          <p:nvGrpSpPr>
            <p:cNvPr id="2241681" name="Group 145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41682" name="Oval 146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41683" name="Line 147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241684" name="Line 148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41685" name="Group 149"/>
          <p:cNvGrpSpPr>
            <a:grpSpLocks/>
          </p:cNvGrpSpPr>
          <p:nvPr/>
        </p:nvGrpSpPr>
        <p:grpSpPr bwMode="auto">
          <a:xfrm>
            <a:off x="5562600" y="3962400"/>
            <a:ext cx="304800" cy="304800"/>
            <a:chOff x="576" y="2160"/>
            <a:chExt cx="192" cy="192"/>
          </a:xfrm>
        </p:grpSpPr>
        <p:sp>
          <p:nvSpPr>
            <p:cNvPr id="2241686" name="Oval 150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41687" name="Line 151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41688" name="Group 152"/>
          <p:cNvGrpSpPr>
            <a:grpSpLocks/>
          </p:cNvGrpSpPr>
          <p:nvPr/>
        </p:nvGrpSpPr>
        <p:grpSpPr bwMode="auto">
          <a:xfrm>
            <a:off x="5943600" y="4038600"/>
            <a:ext cx="152400" cy="152400"/>
            <a:chOff x="1728" y="2256"/>
            <a:chExt cx="192" cy="192"/>
          </a:xfrm>
        </p:grpSpPr>
        <p:grpSp>
          <p:nvGrpSpPr>
            <p:cNvPr id="2241689" name="Group 153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41690" name="Oval 154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41691" name="Line 155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241692" name="Line 156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41693" name="Group 157"/>
          <p:cNvGrpSpPr>
            <a:grpSpLocks/>
          </p:cNvGrpSpPr>
          <p:nvPr/>
        </p:nvGrpSpPr>
        <p:grpSpPr bwMode="auto">
          <a:xfrm>
            <a:off x="6172200" y="3962400"/>
            <a:ext cx="304800" cy="304800"/>
            <a:chOff x="576" y="2160"/>
            <a:chExt cx="192" cy="192"/>
          </a:xfrm>
        </p:grpSpPr>
        <p:sp>
          <p:nvSpPr>
            <p:cNvPr id="2241694" name="Oval 158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41695" name="Line 159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41696" name="Group 160"/>
          <p:cNvGrpSpPr>
            <a:grpSpLocks/>
          </p:cNvGrpSpPr>
          <p:nvPr/>
        </p:nvGrpSpPr>
        <p:grpSpPr bwMode="auto">
          <a:xfrm>
            <a:off x="4648200" y="4343400"/>
            <a:ext cx="304800" cy="304800"/>
            <a:chOff x="576" y="2160"/>
            <a:chExt cx="192" cy="192"/>
          </a:xfrm>
        </p:grpSpPr>
        <p:sp>
          <p:nvSpPr>
            <p:cNvPr id="2241697" name="Oval 161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41698" name="Line 162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41699" name="Group 163"/>
          <p:cNvGrpSpPr>
            <a:grpSpLocks/>
          </p:cNvGrpSpPr>
          <p:nvPr/>
        </p:nvGrpSpPr>
        <p:grpSpPr bwMode="auto">
          <a:xfrm>
            <a:off x="5029200" y="4419600"/>
            <a:ext cx="152400" cy="152400"/>
            <a:chOff x="1728" y="2256"/>
            <a:chExt cx="192" cy="192"/>
          </a:xfrm>
        </p:grpSpPr>
        <p:grpSp>
          <p:nvGrpSpPr>
            <p:cNvPr id="2241700" name="Group 164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41701" name="Oval 165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41702" name="Line 166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241703" name="Line 167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41704" name="Group 168"/>
          <p:cNvGrpSpPr>
            <a:grpSpLocks/>
          </p:cNvGrpSpPr>
          <p:nvPr/>
        </p:nvGrpSpPr>
        <p:grpSpPr bwMode="auto">
          <a:xfrm>
            <a:off x="5257800" y="4343400"/>
            <a:ext cx="304800" cy="304800"/>
            <a:chOff x="576" y="2160"/>
            <a:chExt cx="192" cy="192"/>
          </a:xfrm>
        </p:grpSpPr>
        <p:sp>
          <p:nvSpPr>
            <p:cNvPr id="2241705" name="Oval 169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41706" name="Line 170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41707" name="Group 171"/>
          <p:cNvGrpSpPr>
            <a:grpSpLocks/>
          </p:cNvGrpSpPr>
          <p:nvPr/>
        </p:nvGrpSpPr>
        <p:grpSpPr bwMode="auto">
          <a:xfrm>
            <a:off x="5638800" y="4419600"/>
            <a:ext cx="152400" cy="152400"/>
            <a:chOff x="1728" y="2256"/>
            <a:chExt cx="192" cy="192"/>
          </a:xfrm>
        </p:grpSpPr>
        <p:grpSp>
          <p:nvGrpSpPr>
            <p:cNvPr id="2241708" name="Group 172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41709" name="Oval 173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41710" name="Line 174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241711" name="Line 175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41712" name="Group 176"/>
          <p:cNvGrpSpPr>
            <a:grpSpLocks/>
          </p:cNvGrpSpPr>
          <p:nvPr/>
        </p:nvGrpSpPr>
        <p:grpSpPr bwMode="auto">
          <a:xfrm>
            <a:off x="5867400" y="4343400"/>
            <a:ext cx="304800" cy="304800"/>
            <a:chOff x="576" y="2160"/>
            <a:chExt cx="192" cy="192"/>
          </a:xfrm>
        </p:grpSpPr>
        <p:sp>
          <p:nvSpPr>
            <p:cNvPr id="2241713" name="Oval 177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41714" name="Line 178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41715" name="Group 179"/>
          <p:cNvGrpSpPr>
            <a:grpSpLocks/>
          </p:cNvGrpSpPr>
          <p:nvPr/>
        </p:nvGrpSpPr>
        <p:grpSpPr bwMode="auto">
          <a:xfrm>
            <a:off x="6248400" y="4419600"/>
            <a:ext cx="152400" cy="152400"/>
            <a:chOff x="1728" y="2256"/>
            <a:chExt cx="192" cy="192"/>
          </a:xfrm>
        </p:grpSpPr>
        <p:grpSp>
          <p:nvGrpSpPr>
            <p:cNvPr id="2241716" name="Group 180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41717" name="Oval 181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41718" name="Line 182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241719" name="Line 183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41720" name="Group 184"/>
          <p:cNvGrpSpPr>
            <a:grpSpLocks/>
          </p:cNvGrpSpPr>
          <p:nvPr/>
        </p:nvGrpSpPr>
        <p:grpSpPr bwMode="auto">
          <a:xfrm>
            <a:off x="4724400" y="4800600"/>
            <a:ext cx="152400" cy="152400"/>
            <a:chOff x="1728" y="2256"/>
            <a:chExt cx="192" cy="192"/>
          </a:xfrm>
        </p:grpSpPr>
        <p:grpSp>
          <p:nvGrpSpPr>
            <p:cNvPr id="2241721" name="Group 185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41722" name="Oval 186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41723" name="Line 187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241724" name="Line 188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41725" name="Group 189"/>
          <p:cNvGrpSpPr>
            <a:grpSpLocks/>
          </p:cNvGrpSpPr>
          <p:nvPr/>
        </p:nvGrpSpPr>
        <p:grpSpPr bwMode="auto">
          <a:xfrm>
            <a:off x="4953000" y="4724400"/>
            <a:ext cx="304800" cy="304800"/>
            <a:chOff x="576" y="2160"/>
            <a:chExt cx="192" cy="192"/>
          </a:xfrm>
        </p:grpSpPr>
        <p:sp>
          <p:nvSpPr>
            <p:cNvPr id="2241726" name="Oval 190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41727" name="Line 191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41728" name="Group 192"/>
          <p:cNvGrpSpPr>
            <a:grpSpLocks/>
          </p:cNvGrpSpPr>
          <p:nvPr/>
        </p:nvGrpSpPr>
        <p:grpSpPr bwMode="auto">
          <a:xfrm>
            <a:off x="5334000" y="4800600"/>
            <a:ext cx="152400" cy="152400"/>
            <a:chOff x="1728" y="2256"/>
            <a:chExt cx="192" cy="192"/>
          </a:xfrm>
        </p:grpSpPr>
        <p:grpSp>
          <p:nvGrpSpPr>
            <p:cNvPr id="2241729" name="Group 193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41730" name="Oval 194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41731" name="Line 195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241732" name="Line 196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41733" name="Group 197"/>
          <p:cNvGrpSpPr>
            <a:grpSpLocks/>
          </p:cNvGrpSpPr>
          <p:nvPr/>
        </p:nvGrpSpPr>
        <p:grpSpPr bwMode="auto">
          <a:xfrm>
            <a:off x="5562600" y="4724400"/>
            <a:ext cx="304800" cy="304800"/>
            <a:chOff x="576" y="2160"/>
            <a:chExt cx="192" cy="192"/>
          </a:xfrm>
        </p:grpSpPr>
        <p:sp>
          <p:nvSpPr>
            <p:cNvPr id="2241734" name="Oval 198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41735" name="Line 199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41736" name="Group 200"/>
          <p:cNvGrpSpPr>
            <a:grpSpLocks/>
          </p:cNvGrpSpPr>
          <p:nvPr/>
        </p:nvGrpSpPr>
        <p:grpSpPr bwMode="auto">
          <a:xfrm>
            <a:off x="5943600" y="4800600"/>
            <a:ext cx="152400" cy="152400"/>
            <a:chOff x="1728" y="2256"/>
            <a:chExt cx="192" cy="192"/>
          </a:xfrm>
        </p:grpSpPr>
        <p:grpSp>
          <p:nvGrpSpPr>
            <p:cNvPr id="2241737" name="Group 201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41738" name="Oval 202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41739" name="Line 203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/>
                <a:endParaRPr lang="el-GR" sz="16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241740" name="Line 204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241741" name="Group 205"/>
          <p:cNvGrpSpPr>
            <a:grpSpLocks/>
          </p:cNvGrpSpPr>
          <p:nvPr/>
        </p:nvGrpSpPr>
        <p:grpSpPr bwMode="auto">
          <a:xfrm>
            <a:off x="6172200" y="4724400"/>
            <a:ext cx="304800" cy="304800"/>
            <a:chOff x="576" y="2160"/>
            <a:chExt cx="192" cy="192"/>
          </a:xfrm>
        </p:grpSpPr>
        <p:sp>
          <p:nvSpPr>
            <p:cNvPr id="2241742" name="Oval 206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41743" name="Line 207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endParaRPr lang="el-GR" sz="16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sp>
        <p:nvSpPr>
          <p:cNvPr id="205" name="Rectangle 369"/>
          <p:cNvSpPr txBox="1">
            <a:spLocks noChangeArrowheads="1"/>
          </p:cNvSpPr>
          <p:nvPr/>
        </p:nvSpPr>
        <p:spPr>
          <a:xfrm>
            <a:off x="179512" y="692696"/>
            <a:ext cx="8568952" cy="1295400"/>
          </a:xfrm>
          <a:prstGeom prst="rect">
            <a:avLst/>
          </a:prstGeom>
          <a:noFill/>
          <a:ln/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marL="1433513" indent="-1433513" algn="l"/>
            <a:r>
              <a:rPr lang="el-GR" altLang="el-GR" sz="2400" kern="0" dirty="0" smtClean="0">
                <a:solidFill>
                  <a:srgbClr val="3333FF"/>
                </a:solidFill>
                <a:latin typeface="Comic Sans MS" panose="030F0702030302020204" pitchFamily="66" charset="0"/>
              </a:rPr>
              <a:t>βήμα</a:t>
            </a:r>
            <a:r>
              <a:rPr lang="en-US" altLang="el-GR" sz="2400" kern="0" dirty="0" smtClean="0">
                <a:solidFill>
                  <a:srgbClr val="3333FF"/>
                </a:solidFill>
                <a:latin typeface="Comic Sans MS" panose="030F0702030302020204" pitchFamily="66" charset="0"/>
              </a:rPr>
              <a:t> #1</a:t>
            </a:r>
            <a:r>
              <a:rPr lang="el-GR" altLang="el-GR" sz="2400" kern="0" dirty="0" smtClean="0">
                <a:solidFill>
                  <a:srgbClr val="3333FF"/>
                </a:solidFill>
                <a:latin typeface="Comic Sans MS" panose="030F0702030302020204" pitchFamily="66" charset="0"/>
              </a:rPr>
              <a:t>α</a:t>
            </a:r>
            <a:r>
              <a:rPr lang="en-US" altLang="el-GR" sz="2400" kern="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: </a:t>
            </a:r>
            <a:r>
              <a:rPr lang="el-GR" altLang="el-GR" sz="2400" kern="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τα ακίνητα αρνητικά και θετικά ιόντα έλκονται από τις οπές στην </a:t>
            </a:r>
            <a:r>
              <a:rPr lang="en-US" altLang="el-GR" sz="2400" i="1" kern="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p</a:t>
            </a:r>
            <a:r>
              <a:rPr lang="en-US" altLang="el-GR" sz="2400" kern="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- </a:t>
            </a:r>
            <a:r>
              <a:rPr lang="el-GR" altLang="el-GR" sz="2400" kern="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και από τα ελεύθερα ηλεκτρόνια στην</a:t>
            </a:r>
            <a:r>
              <a:rPr lang="en-US" altLang="el-GR" sz="2400" kern="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altLang="el-GR" sz="2400" i="1" kern="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n</a:t>
            </a:r>
            <a:r>
              <a:rPr lang="en-US" altLang="el-GR" sz="2400" kern="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-type </a:t>
            </a:r>
            <a:r>
              <a:rPr lang="el-GR" altLang="el-GR" sz="2400" kern="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περιοχή, αντίστοιχα. «Ασθενώς» δεσμευμένα, χωρίς να επανασυνδέονται</a:t>
            </a:r>
            <a:r>
              <a:rPr lang="en-US" altLang="el-GR" sz="2400" kern="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.</a:t>
            </a:r>
            <a:endParaRPr lang="en-US" altLang="el-GR" sz="2400" kern="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06" name="Text Box 49"/>
          <p:cNvSpPr txBox="1">
            <a:spLocks noChangeArrowheads="1"/>
          </p:cNvSpPr>
          <p:nvPr/>
        </p:nvSpPr>
        <p:spPr bwMode="auto">
          <a:xfrm>
            <a:off x="514350" y="46038"/>
            <a:ext cx="76581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l-GR" sz="3200" kern="1200" dirty="0" smtClean="0">
                <a:solidFill>
                  <a:srgbClr val="00801A"/>
                </a:solidFill>
                <a:latin typeface="Comic Sans MS" pitchFamily="66" charset="0"/>
                <a:ea typeface="+mn-ea"/>
                <a:cs typeface="Arial"/>
              </a:rPr>
              <a:t>επαφή </a:t>
            </a:r>
            <a:r>
              <a:rPr lang="en-US" sz="3200" kern="1200" dirty="0" err="1" smtClean="0">
                <a:solidFill>
                  <a:srgbClr val="00801A"/>
                </a:solidFill>
                <a:latin typeface="Comic Sans MS" pitchFamily="66" charset="0"/>
                <a:ea typeface="+mn-ea"/>
                <a:cs typeface="Arial"/>
              </a:rPr>
              <a:t>pn</a:t>
            </a:r>
            <a:endParaRPr lang="el-GR" sz="3200" kern="1200" dirty="0">
              <a:solidFill>
                <a:srgbClr val="00801A"/>
              </a:solidFill>
              <a:latin typeface="Comic Sans MS" pitchFamily="66" charset="0"/>
              <a:ea typeface="+mn-ea"/>
              <a:cs typeface="Arial"/>
            </a:endParaRPr>
          </a:p>
        </p:txBody>
      </p:sp>
      <p:sp>
        <p:nvSpPr>
          <p:cNvPr id="207" name="Text Box 2"/>
          <p:cNvSpPr txBox="1">
            <a:spLocks noChangeArrowheads="1"/>
          </p:cNvSpPr>
          <p:nvPr/>
        </p:nvSpPr>
        <p:spPr bwMode="auto">
          <a:xfrm>
            <a:off x="516582" y="5694347"/>
            <a:ext cx="7943850" cy="83099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l-GR" altLang="el-GR" sz="24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Η</a:t>
            </a:r>
            <a:r>
              <a:rPr lang="en-US" altLang="el-GR" sz="24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el-GR" sz="2400" i="1" dirty="0" err="1" smtClean="0">
                <a:solidFill>
                  <a:srgbClr val="000000"/>
                </a:solidFill>
                <a:latin typeface="Comic Sans MS" panose="030F0702030302020204" pitchFamily="66" charset="0"/>
              </a:rPr>
              <a:t>pn</a:t>
            </a:r>
            <a:r>
              <a:rPr lang="en-US" altLang="el-GR" sz="24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l-GR" altLang="el-GR" sz="24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επαφή χωρίς τάση στα άκρα της</a:t>
            </a:r>
            <a:r>
              <a:rPr lang="en-US" altLang="el-GR" sz="24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 (</a:t>
            </a:r>
            <a:r>
              <a:rPr lang="el-GR" altLang="el-GR" sz="2400" dirty="0" err="1" smtClean="0">
                <a:solidFill>
                  <a:srgbClr val="000000"/>
                </a:solidFill>
                <a:latin typeface="Comic Sans MS" panose="030F0702030302020204" pitchFamily="66" charset="0"/>
              </a:rPr>
              <a:t>ανοιχτοκυκλωμένες</a:t>
            </a:r>
            <a:r>
              <a:rPr lang="el-GR" altLang="el-GR" sz="24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 θύρες  - </a:t>
            </a:r>
            <a:r>
              <a:rPr lang="en-US" altLang="el-GR" sz="24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open-circuited)</a:t>
            </a:r>
          </a:p>
        </p:txBody>
      </p:sp>
    </p:spTree>
    <p:extLst>
      <p:ext uri="{BB962C8B-B14F-4D97-AF65-F5344CB8AC3E}">
        <p14:creationId xmlns:p14="http://schemas.microsoft.com/office/powerpoint/2010/main" val="19953869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56000"/>
          </a:scheme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l-G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56000"/>
          </a:scheme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l-G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56000"/>
          </a:scheme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l-G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56000"/>
          </a:scheme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l-G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Custom Design">
  <a:themeElements>
    <a:clrScheme name="2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56000"/>
          </a:scheme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l-G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56000"/>
          </a:scheme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l-G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Custom Design">
  <a:themeElements>
    <a:clrScheme name="2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56000"/>
          </a:scheme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l-G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56000"/>
          </a:scheme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l-G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20440</TotalTime>
  <Words>1613</Words>
  <Application>Microsoft Office PowerPoint</Application>
  <PresentationFormat>On-screen Show (4:3)</PresentationFormat>
  <Paragraphs>249</Paragraphs>
  <Slides>42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Custom Design</vt:lpstr>
      <vt:lpstr>1_Custom Design</vt:lpstr>
      <vt:lpstr>2_Custom Design</vt:lpstr>
      <vt:lpstr>3_Custom Design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βήμα #1: Οι p-type και n-type ημιαγωγοί έρχονται σε επαφή.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PCRL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PCRLAdministrator</dc:creator>
  <cp:lastModifiedBy>Nikos</cp:lastModifiedBy>
  <cp:revision>988</cp:revision>
  <dcterms:created xsi:type="dcterms:W3CDTF">2005-09-14T08:29:24Z</dcterms:created>
  <dcterms:modified xsi:type="dcterms:W3CDTF">2013-12-04T23:12:22Z</dcterms:modified>
</cp:coreProperties>
</file>