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27F81F-5390-4FAE-A3B7-F471742440A7}">
  <a:tblStyle styleId="{5327F81F-5390-4FAE-A3B7-F471742440A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l-G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/>
              <a:t>2+8+18+18+5</a:t>
            </a:r>
            <a:endParaRPr/>
          </a:p>
        </p:txBody>
      </p:sp>
      <p:sp>
        <p:nvSpPr>
          <p:cNvPr id="394" name="Google Shape;394;p2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google.gr/url?sa=i&amp;rct=j&amp;q=&amp;esrc=s&amp;frm=1&amp;source=images&amp;cd=&amp;cad=rja&amp;docid=xlQPfh76LKn6eM&amp;tbnid=oxNmj5gJPkdi0M:&amp;ved=0CAUQjRw&amp;url=http://www.frankshospitalworkshop.com/electronics/training_course.html&amp;ei=O2JSUq--M4_PsgbysYHoAQ&amp;bvm=bv.53537100,d.Yms&amp;psig=AFQjCNE-SZbSPAaIwmvA1T0Ci4fsY9hMpw&amp;ust=1381217197114249" TargetMode="External"/><Relationship Id="rId4" Type="http://schemas.openxmlformats.org/officeDocument/2006/relationships/image" Target="../media/image17.jpg"/><Relationship Id="rId5" Type="http://schemas.openxmlformats.org/officeDocument/2006/relationships/image" Target="../media/image3.png"/><Relationship Id="rId6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jpg"/><Relationship Id="rId4" Type="http://schemas.openxmlformats.org/officeDocument/2006/relationships/image" Target="../media/image28.jp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Relationship Id="rId5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png"/><Relationship Id="rId4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youtube.com/watch?v=iq6xznGUwLI" TargetMode="External"/><Relationship Id="rId4" Type="http://schemas.openxmlformats.org/officeDocument/2006/relationships/hyperlink" Target="https://www.youtube.com/watch?v=Cb4dOkODz3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381000"/>
            <a:ext cx="7772400" cy="161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mic Sans MS"/>
              <a:buNone/>
            </a:pPr>
            <a:r>
              <a:rPr lang="el-GR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ΗΛΕΚΤΡΟΝΙΚΑ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23850" y="5929330"/>
            <a:ext cx="4392613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3o Εξάμηνο – 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l-GR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Τμήμα Πληροφορικής – Α.Π.Θ.</a:t>
            </a:r>
            <a:endParaRPr/>
          </a:p>
        </p:txBody>
      </p:sp>
      <p:pic>
        <p:nvPicPr>
          <p:cNvPr descr="https://encrypted-tbn2.gstatic.com/images?q=tbn:ANd9GcSbfyJRY7bXCfQC4ddCCew9pnPJ5uj1ojbB6eSmdWLUwN9h2udd" id="90" name="Google Shape;90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5036" y="1785631"/>
            <a:ext cx="2857500" cy="2095501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hQSERUUExQVFRUUFxcXGBgYFxgXFBgVFRQXFBQUFBgXHCYeGBkjGRUUHy8gJCcpLCwsFR4xNTAqNSYrLCkBCQoKDgwOGg8PGiwcHyQvLCwsKSksKSwpLCwsKSwsLCwsKSwsLCwsKSwsLCwsLCwsLCwsLCwsLCwsKSwsLCwsLP/AABEIALcBEwMBIgACEQEDEQH/xAAbAAABBQEBAAAAAAAAAAAAAAAFAAEDBAYCB//EAEUQAAEDAgMFBQQGCAQGAwAAAAEAAhEDIQQSMQUiQVFhBhNxgZEyUqGxFEKSwdHwFRYjU2JyguEkM9LTB0Njc5OiNMLx/8QAGAEAAwEBAAAAAAAAAAAAAAAAAAECAwT/xAAqEQACAgIBAwIFBQEAAAAAAAAAAQIRITESA0FRE/AyYaGx0SJCceHxUv/aAAwDAQACEQMRAD8A8YxmBfReWVGlj26giDe4PUEXB0KiARTB7a3BSrt76kPZBMVKc/uXwco45TLTym6fE7IhpqUnd7S4uiHsnQVWSch6yWngTopKoq4arlkES06tOh5EciOB/wDxd1cMBdplp0PEdHDgfmuA1SUyR9/IjkVJRGAu2hOW8l0AkMTWrrKnAUjKJOiVjoiDV1TbePNF8B2de83EBH3dmBRYysdKbm5/5HHK8+Uh39KhzWkVxMvR2VUdo0o5guxFRwkmLafct3S2ZTZwV+nWEQAsH1GzRRRiKHYMcZKu4XsUzMAQtSKx4Jqb7yVHJjpAZ3ZJg4BJ/ZWnGgRt9SVyZSsdAP8AVKmeATVuw9MiwutEDZN3hTsVGHxXYUcBCB1+ydQaL1R1SVwxrRwCam0HFHj2J2NUp6tVN7CNQvaa2z6dQ3AVHaXZOk5tgJWi6pPA8gIUTtVu9qdhYEsELJ1dkvaXGNHFvmNVrGaZDiyiGpy1WBSUVVvBVYqIIXLip3BQlqok4yLjJF1KuXBMRVe1S4bByMzjlYNTxPRo4lTMogbz9OA4n+ygxOILzfQaAaAdE7FQ+LxuYZWjKwaDn1ceJVUJyEmBNYJJ6eCe4SGkgpLVbKxeSixppmQOccfFOsX1Wno04GUaxWcLiHU3BzCWuHEcjqDzB4g2KJt2bRrf5D8j/wB1Wc0T0p1rMd4OyHxVDFYJ9J5ZUY5jhq1wII8itmhVRainV0ilU5aUneH7s9PZ/l0VepRLTlcCCNQdVEArVLFWDXjM0ae83+U8B00+ahlEORM1TvYOBkeh8xw+SmwWBNR0DRTdBQsDgXVHQFq6fZ8YfJVcJp2FT+EHSp4A2PQzwT7LwYwxHeDccbP908Gv6Hg7yK0xxrIIJbBsQSIIOoKwlLJrGJNSwjWiwXNYh7XMcN1wLT4EQfgh2y8Y2m40C8FoGakSZJpgxkJ5skDqIV04pgN3D1CzZY2warn0g1x36RNN/wDNTOWfMZXf1ItTooNhsZTZijB3a7A7X/mUoafVhb9hHaO0aYkgj1SewRyymQVL9GJ8FD+lqdySJ8U7NqN5hICw3B3Xb6XNVGbYaDzjqumbZaTwPnqgCV9IcJUfclSO2wwCYH3eqZ+2GmJI6IA5awqOpSK6btZhOot1T19p0/qkevFAELUjm9FH9OZzHql9PbEZgPNAzqpjA1pJ0AJPgBJQjAYBr6DMwGZ4Lz4vJefmlt/HM7ksDhNQtp6jR5hx8m5j5LtmNYHe20AfxD8U+wgftXsUC0ubaBM/NYavs143iDB08OBXpO0NsNc1tEVB+1JDiHC1MXeSZ5QP6lJi2Yd7Yz04iPab+KuMmiXGzyKooitH2i2IGGWGc2gF/Oyz4bGq6IytGTRzkXJCllcOVCK9Uyo8itMoFxgCSrzcNTpXqb7uDRp5p8qFQPwuyX1L+y0auNmj8VO7FU6QiiMzuNR3/wBBw8VztDaL6utmjRos0IeAim9i1ol3jedeZSWuwH/DPE1KbXgsAcJAJMpJc4+UPizKgItgtuva0U6gbWpDSnUEhv8A23CH0/6SBzBQ7Jw4hNlVaBBo7Mo1v/j1Mj/3NYgEnlTq2Y/wdkPihmJwb6Ti2o1zHDVrgQfQqKURobYcGBlQCrTGjXycv/bd7TPIx0KTZWClSbJAGq1WyMM6gMz2yw6uaJLf528uoQ3ZuFpOeHNLg3i14uPBws70C2FOqAABosOpLsXFHWJrNcy0Oa4eLSD81idotpsqjI4EgzBkkGPZcDYjkei0eKw2SXUiGzdzD7DuZHuu6jzWQ2jhSKvee867T7QkcenwR0lkOpo6fjiA14IkOnLkEA6GDxHRHa2LAYHd5SOYAhv0czHEAm1kG2bTp1SKL3hhsQ8tdNj7ENnXgUexww8BhrNLReSHS0i2UnKLHlHDVayqzJXQK+lZ6zS0tBER+zEGbElo1hGcNV33DNSfAmRS7uDeQS5p5LrZOwKDn94K8QBlhstnUO3pkTaCAr+J2bRYX1PpFNpcLjKSwPPBvEC+hlTJq8DinRdwWzaVfM5jQ0DQObTNg2dcqo5GaZW/ZZ/oRzso/K10nMIdMXB3Nb6i3xQBZ2y6wSAM90fZp/6EsrPcbb+Cn8NxRAp5SthSJTliMojWMtOJ5xk1TFrPdb9il/oUaSLY6R2GM9xv/jpf7aWVnuN+xS/21xKSOTCkPkZ7jfsUf9tDdt48UmyxlORB3qVIiCY4UxzRCVSxWyfpL+7zhu5m0kw1wJgc5geauEs5JksYBe03SWuc6kWMDnAsoZA5wtkO7fzsrGH2pnc1rTTYSLl2HpuE2gDIJ1PJHdpdnaT2ii/EQ4gtpDIJgmd4BoLzJN5Fo6k16XZ6nRIqfSGtFMSXMY5pAMMIJqPIvJEgalaXGiKdmbfjHd5NXLvGIbTYN1kxAiAJ1HGU+0NrOcx7NzITEd2xrvZDwSWjn8kQ2jhqO7W/ahomS8Un5i+ADDazXDwj0WcrVQ+XNA3psCYAy5dCTe06nVWkhOzX9lMAGYcmoCPajMIgTw8TKzm2cORUJy5Q64Wg7NVDWAdUMgGw4SLX6CE/bSmMoK5uVTNq/SY4ldspzc2CjCTnytzMsnG5QW0xE8frKk5sqWnTJNrlEcLsUuu9wY3jOqVqI6bAxaiOzuydeqM2XIz3n7ojoNT5BFm7Vw2GH7JneP8Afdz6f2Hmgm1O0davOZ5DfdFh58T5oUpPSr+fwDUVvJ6lgO2OGo02U3VWksAaSIi3mkvH2Awko9GPlhz+Qco9o6htWazENFv2ozPA/hqgioPtQrdOjga31quFd/EO/o+rYqNHk5Z/KnBWtiNHV7C1y0uod3iWDjQeHkDqyzx5tQGth3MOVzS0jUEEHzBT0cS5hDmuLXDQgkEeBCP0e3OIcAyuKeKZyrsDyPB4hw9UX79/0Mk7N04F+KJV8Jeabsh5atPi38IXdOrTcM1Oj3XNrXlzfEB1x6qB+IAMEx42HquSTt4NVoaviCGxUGWdHC7D5/V81k8TiHivDy4MDoBgmB0nUdFscSSW81k62Na6qKcABpOrjlmLkW3fktOlsjqaCGzKVCrUBz925o4BxlwNnNs435RZXNpUMPVdJqtmN4tzQYO6XZwMpi1pmJQ7Y+BpmsHCqG5WyDusIMjUuOX0KIY/DMfUcX1qYzSSW5SPatOQkArR/FshaLnZ2i1j6rQ4OphrA0kethwlExl7zdiN31hszHHxuqOxnCatNpacuUgk3gkakfcpMdhDVlhDGk5TIbOuUg6i54lRLZUNGm2DVbmqTpvagTOW0R4FZmUf7L0QwPa6wAcOIMhnIkxN1npWfdldjoJ5XMpSgDqU0pSlKYClKU0ppQMeVQrH/FUbvEB/sCfqn2riB/dXZVMn/Es/zPYf/l+H1/4efkqjsTCWKA73D/8AcGgEew65k2Pl6JbVYXYZ4E3YRaY1+tl4Krt2oR3JF4qNMGQw2PtRGvTqu9stDqObKLtbvAHNrEQ6OMei0S+F+9k+QVicB/hwXhrGNJJflc7PJhrpA0iwAWcJb3ZgPtMbu4Bzc7ndag7ArPoAZWhvtkinVJdqZc4MIMC1jHis6zDnuS4uaABcZheT9UDVaozkH9jYwMbFMAybBsxfXW+qIY/Al9MuqGSBYDQIdsOl3YgEOE+0ND6opUxZc0hon5Ljl8To6FowzxdOwKTFUi15B5qIroRiW2YsNG6LqvXxTnamfl6KIKVtAmwBJ6CSiqHdlZzVWhaOh2YrvtkLert353VlnYbLetVa0dLD1dHyRzitsXFg3CbFrOY1wpkgix6J1ucB2gw1Gm2n3rTkETJPyEJLNzl2RfFGdp0tm1Pr4qgf4msrMHm3K74KdvYujU/yNoYZ592pmou/9xCyacOW3v3/AKQajE/8NMc0S2kKg503sePKDKEHY1alUAq0qjL/AFmOHzCr4XaFSmZpvew82uLT8CtBsvt1jQ4N79z2zo+Hj/2BKT17X5GqCmHblYuW1BN1cxe0HVGy5rATxDAPkhYD+GU9CCPiuNmw+JotbvMJaeQ9k+LdPSFn8Vgab6jYy5iSXZS5x0uCw7wjpOiP1qjo3qZjm0hwHlr8Fma2x3mtma4OzOOk5gCLEgifgt+ldmc9BHZWxg2s1zK9MQCbkQbxBzOA8pnor+O2Yx7zvUm5hJ7szJBmYBcG+AjRDNlbKrMxOUneDcxY5pdIPvMI0urG18CA8A93RzNn6waYcSTDp5gWtZafu2R2C+x8N3bquRzXndBc2/Ln4qxV7wHMBTcbRvZZADTxGoAuByQ7s/iQ11VgOa4vYe4JgumPKEVpvexzC0kQ85iMwMd06OHOFElkcdBbs84nvA8FhIebnTdmxIFrlZ0OV/GVwbtc4ktl3GXZTck6mw15BZ8P8OHPp08fVTxKTwEsyfOheb+X4/glPUfH/SjgFhTMlmQvP/L8evTqPRPm/l+PXp4J8GFhLMmzIdm8Pj16eCWfw+P+lHBhYRlUwf8AF0tdH6a+ydOqiDh0+PTp4qbC4pveUmQczTUMgxIdTALRMcRPHwTjGvqJuwxtj/4wO/IrtgiC2wHt2kfig+N7Q03sLDTEnd5QZIsY6D16FE9t1R9GaLya7dHiNB7bc0n0WMrMbmJLr5jbKeZtPkPXotOmk0iJumFmbHqOoiKbhNy4sqkkdCKZEefFBamy2ikXZpdBJBGgnUuJ18loTsuoaIFNobmaCXOdLzIuBaGjWw6XWcdgSKObvRmi9O+a500jrqqiKQY2LSLgM7iY4GZ85utLhgALRCzezsSXtnK6epnprF0VoYdx1MdAuOezoWjO7dZ+2McVBh9mSd5wH56q3t+jkfZCS/mt46wZvYco0sLT9sl59flAVt3aqmxsUqcWi8NHDg3XTmsxmTEIcE95C/AWr9ra5BDXZP5RHx1QCviXvJL3OceZJPzVl7bKkrjFLSIk2SCmeaZWg5p1lJVbEMlCIfp7/oUP/H/dS09vNGuHoHxZ/dTkoEZVa2a4ioEZpdq6Y1wOFP8AS78Ve2d2qoueAcDhxPIEKZPGvt+RpFrvDlCipvM2CNYnalMstQpD89IQStUJNiG+A/ErmNibEgxqsbUrVX1w2SW5iGh0lo4cVp62eDFQn+lqz1fa81A1zQ7KSNOMRYAhbdLZn1NBPAYZ4xGTcxDWgEhzS4RazQ0Oc0X6BQ7a2S/OAyg1khxgGoPC1WD6WtwTbJ2e51QOdQBbGmdzZE6WJIU+M2M8uMMDGm43nOESbEm61tX7/Jn2CmwKBa2u4tcIcwTnAE7sgtiRYTMqZ7j3lO26MxJiAD3ZG8QCBJnioNm7OtUFTMS1zYhxAGgIs6+oUlYMlrWl4z/9VxcMrMxtJne521UurBaLeMfIEgA93qR/C64y2j0KC/pV0DdbpzH49URxVMR7VUDJMPqPOrT1iLdFSaRHsO9T+eSTSGrI/wBLu91nw/Hql+l3e6z4fipCW/u3ervzySkfu3erkY8FZOBtZ3us+H4pxtZ3us+H49F3mH7t32nfnmnkfu3erun90YDJF+lne6z4fj0S/S7vdZ+fNSgj9271d+eaUj9271cjAZI/0s73Geo/FdN25Us1tJrwTeGS4E2BDhMeF9NF3I/du9XLlhY6o1uSHXNyfZEG17GBFuaE0J2d4/GuqU2tNJzCarXGbAANNzmaONuXiqn6pVnNNQDdu7gbAkyDNxAmeqIbUw7GvpvNOaebK5oL3PmQbTaIMRIXe12UGUS5lEB1oMusZF9eUq1JJJL39SWr2UqQr9wGtzXFi6uIywLBmYRbhHFBcVs6rRoCpLcrxAiQ4eXDRaGnjK3cQxhEiR/inRly6Zc4jwhZAY/dgs3YtckfEpx/gJGi2aLbsEE8CXDyJuUXo1L3QDZeHEAEkQeEgc+KM4XCNmbrkns6FoG7ewb6jgWCfMfeq+F7F4mpcNEeI+5EO0GINNoyGPRBG7eriwqvHgY+S1hyrBEqvIbpf8PnkDNXpN6DO4+Fm6qx+oLRrXJ8KcDhxc5ZSptSobl7yf5ioamIc7Uk+JJVcZf9fRE2vBsn9jMOAc2JAiNTTHrcqoezezmjexcno5p+QWTOirSqUX5+xLl8j1HAdncGabS2XAixnW+uiS87oY+s1oDXkAaCUlLg/I+SIgkQu7cl13vQLQkiawnSUW2Nses94yU3H0HzhUBjHDQx5KfB49+cS4wlLQ1s3zOzdRwgvps6uePulDMTgu6dd7Xn+Ak/cu8+6Lqt38LlddjcWJquI9g6cSAs04UWvBiXHNMVOMcZaYWjxDiRcwCsu7ZxFWXOZvF3EnwsBPotelsz6mi3sozVzZKmUC/7XJImYDiG81axNKq55LQRPsxUzwL2Li4x4SodkbtYkOqm0O7oQ6JmC46XjgpcWa73kkVAfq5nHNll3EnVb9zLsEtiUo73MTvQBBDhqOU3tz4IlUA3Ccjch1LmgwaQYALiZJmJQ/YmYmqKkyCPaOWNdCT8VYZhmGpBaCCWmCAbnKSYMnUlRJ07KjoI0aZrtJD7Ma5oiwhrTcA+yfwHkCbhPDh93TotR2bDQ2oD7OWr9UNvBizdLAoCCs5SaZaWCuMGen5j8E4wnQfmPwVkJwo5sKKhwfQJHC+H5n8Valckp8mFFf6J4fmfxSOG/Pr+KsgpkcmOiv8ARvBd4PFBtelSI4VXE8LsDQPAQeWqllcbMDfprS6LUnkTzTTuxMv4l7c9CS2O/uDYEZW6mdJjgVW2yc1N3syQ3iAYkDQdYHorG1cC1/dgWd3kSZyAnLJzcPVPtDcousMwAALZzGY8rql+333J8lLDYiu2hkyvs0AZcUQIAiMpfbwhZ07QpOommWFjgDf4j8wtJR2liG4VrIe4wRukNLWAQBJJBkdOCzjm95h4a4kMEQ5gBBmwzBXH5ikW8BXcReXXNzr52RShXg6FC9m1puCZ4yb2sjOCcDYrnns2Whsf2edicpa4Cef4obiuwtZjsuZhPiR9yh2/j3B4DXERyJHyVOn2jxA/5zvMz81rBSrDIlVl2p2LxIE92HDo4FDsRsesyzqbxHRE6XbzEttmaY5sbwuuj26qn2mMM9IV/q+X1JwZ91MjUEeKoxdao9qWH2qXoQfmFA3auFcd6mR/SPuTTfgTQKo1bCyS9LwOwMM+m1wZYgHRJTyiOmeXSmzLpPkVknCkozmEXKYR4rrvzpogDXYB0tDSY5lXXU6DG2c57/8A1CDbGxYLYOqu/RKjpLWEtGro3fVc1OzdFXGUxFyXHlwCy7KjnVIBMb0emgWmrVIBDR4krPvxxLw2LtkRwnTl0WvSsz6lUEdh521gzvDTaRcNaHu4kwyDfS55qbE46vmgd5OglsFzZdvZA0AWjnoqmxahbWJqOa0ObcuZn0vDG87WU9XaVR7pa0NiBDWCIvJIjVa9zK8BnZLi/PIJeCM0nem9iD4JsRhnP3WNDHZgZzv4wZ3Z1EGDzUewmR3hABLzfkLu+q2IVx1V7XZzSe7eEht9Ig6xwnos5bLjoMdlgDTqBxHsVLgu1ANt6/NAwtDsE52VZkHJUNyHGwNp0Op/us6DZYz2zSOjqU8rmUiVADlKUyZMDqUiVykgB1BhqhGKBDZ/ZmbxAvJ6jopiqbaZOKZDc1usj+K3Lqrh3JkG6tRhfSaZ33ktAgCwFzN+Ckx8OY6JgsNokyAdInjClbsyDSqQbVC0iLCWg8p52VfFNPdO/kd9+kpp6DyUcPja/wBGgh4IsCKc7gGrpHxBmyy2KwrzTDt0gg3bFxOhWlbtyoMP7ORwEAmlLS2IkvIkHrKyz6NanSm+R3CbTzhbRIkGNlYdnsx5gz+bo5s/Dta68kLO7KY5rLRzt1ujeFxRLYDSSueezdaLe1dlYKsBlqNbUAvvZTPUO14LJ43s+WGzg5VdotcHkvaRMxI5GLc1xTxjxo424cFqotaZm3Zw+iWm4hM5W/0iT7QBUbqjTwhVkkqqqdSiLqU6QUPfTIJkK0SzQ4LtzWp02sgHKIlJA6Yskp4x8DtnXeJi5JoSITAYFICUgnhMA3sDEU6ZlwzO4D6o8ea1u0u1NapRFHcawRZrQDYRqvOqNSCCvQNkbLa6kX1nBoAsJEl2ony5c1z9RZNYPBncTW3SEDqZWEOad6CZkEz4cFoNpPFwLAaLMUmy8l1gZ4iRPRadIjqF7AbUfRIe07ziA6Q0y3XKCRInxWnx+3Mhp56bDna10iHODD9WHCx81lcRimBoa2JHHLB5SbXspW4pkAF+YDhkAJ8XBod8Vo0iE2jQ7K24X4l7aQaA8NMu3CMrTJJZqq2I29XrB+V2VggFubUTrmNyfDkg1XE0wRkMBxBJiYy6DeBN/RW8NtZjTJcHGQbsgbpmCGgAhTSu6HbqrNz2Zpl1GoCSXBlSSb3Eg39f7IHKjf27EuIFNuYmQ1jwIOoEHRVh2tpj6lL7D/xWEoyb0aJpKrLwSCp/rdT9yl9hyl/XCjH+XTn+Qxryjl1U8JeB2vJNmTSq47XU/cpfYcuqnbCkdKdIX9x3OwRwl4Fa8kwclmVf9baXuUvsOT/rZS9yl9lyOEvAWvJOhe0MU6nVa9pghv36Horv610vcpfZcqu0NuUqrMu40niA6Y5X1WkItPKJlTWGFMZ2qcyj3jabd8nLLswaRYy2L2n1UGG7V5nBvdZswiOpi6DVNoNcYL2lpaQYYABxmANeqkZjqTSCx1NpAj2Jn14q6VZX3FbsIbd2o1tQUxSa1paZvnzTpE2Hgs2+sCC29iYJ92BAV2pjqZqhzi189IaLRoPX1UWPNMsOVzJmQBbpF1caRLtl/YuJsZ4+SKY7aBotBaAhey64qiSI0FtLCJWkd2XZiaP7OpOX2jyJ0aep+QWDS5ZNrqIH2j2hp4prWublygC+kxG7GiAYnARdtwucfgH0XlrxBBieCjbWI0K1SrRndnAHVJxK6LpXMqhDNcVEMQZMqYhVX6lNCZtdndlnvpMdlG8JSQ3A9uKtKm1gvlEJLFrqWa3ECkrmUxSAWxkPnXOZPKUIA6Y6L8UQwe0nAjMZQ2UgUmrGnRosUM43UM2jsSphwH1Gxm0uJ0nRE+y22WUKgfVAcGyQDobcVU7WbadjK5qBuRmjWC4aOPqbrONp12LlTVgEvlWMLhXPnK0kNuYEx4pmYEyt72UxuFw2ErS4jEOa7LulwLiIaJ4a6rSUqWDNRbPP3G6cBEGUWzor1OkOQClzopQAQpnkU5oO5FaNoE8IUjWjT+/3KfUK9MzP0d3un0XX0V3un0Wmbl5eUfNOI8OiXqsfpmVOHdyPom7s8j6LVW4wI/MKINB4QORsj1BemZiOYKRC0eVs6Dlf5qKrh2HgJVeoLgAEpRV+Cbe0Ku/Z44KlJE8WUmuTOVzDYOKjcwkSJ8JutF2r2FSp0Wmnla9pu0GXEO8OSfJWkHF0Y+VJkzaLh9MjUIr2SxTG4loqAFrt2TAAcdCSeCburRK3k7wGM7qn15LnCbbq03OdTeWF2oBsehCNdt8BTY8FhBcfayiG8rc/FZYhZxqSvyaStYCz9oit7Zuh9fDwbGVCOq7DyqqtEnIBCd0hPKZMBs6geLlWDCgA3o6poTHaxMtjhOx9QsaZFxy/umUepErgZZwXBCclcqyRJBPCdAHKcpSmAQA4U+GxGU3EhQwmJSeRrAZoVmOvx5Kw3ByJWfDoV3DbVcwRr4rNwfYtS8lxuHkmykdSUWF2uNHBE6GKpOBEgdSs3aLVA0BSDxKuBjTou3YOP7JWOig6oZTisfVWhgJKd+AvqJRaAqidYt1+5MS48ZVr6GR+bLvuA3rPFKwophp43ngnZQ6firzaLYk2HNRux9Nts2iLYELcGp/0WModmFyd3j4lVKu3GwYBsqVXbLyLWVKMmJyQRrUWNjQGVQxO0RJgT4lDqtUuuTK4laqFbIc/Aq7i7VcNYukwK0My7X2gXsDXXLbTxjgqQK7XLgkhsSWVIFOEAMHLoP5JksqAHJVfNDvNSyo3C6aEz0DZ3bem2k0HUCCkvPoSWfpRK5MlTwkktCRyVwSmSQAl2AkkgEMUkySAEE5SSQA4XQKSSQHbK7gbEqwzadRujkkkqQ7Jv05U0JHouTtp55eidJLih8mMNt1OfwUVTaVQj2ikkjigtkDqxPE+q4JSSVCGBTpJIA5JTNSSQIdMUkkAOCnLUkkDOYSlJJAjoOTuCdJAzkqEm5SSTQh4SSSQB//Z" id="91" name="Google Shape;91;p13"/>
          <p:cNvSpPr/>
          <p:nvPr/>
        </p:nvSpPr>
        <p:spPr>
          <a:xfrm>
            <a:off x="6350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descr="data:image/jpeg;base64,/9j/4AAQSkZJRgABAQAAAQABAAD/2wCEAAkGBhQSERUUExQVFRUUFxcXGBgYFxgXFBgVFRQXFBQUFBgXHCYeGBkjGRUUHy8gJCcpLCwsFR4xNTAqNSYrLCkBCQoKDgwOGg8PGiwcHyQvLCwsKSksKSwpLCwsKSwsLCwsKSwsLCwsKSwsLCwsLCwsLCwsLCwsLCwsKSwsLCwsLP/AABEIALcBEwMBIgACEQEDEQH/xAAbAAABBQEBAAAAAAAAAAAAAAAFAAEDBAYCB//EAEUQAAEDAgMFBQQGCAQGAwAAAAEAAhEDIQQSMQUiQVFhBhNxgZEyUqGxFEKSwdHwFRYjU2JyguEkM9LTB0Njc5OiNMLx/8QAGAEAAwEBAAAAAAAAAAAAAAAAAAECAwT/xAAqEQACAgIBAwIFBQEAAAAAAAAAAQIRITESA0FRE/AyYaGx0SJCceHxUv/aAAwDAQACEQMRAD8A8YxmBfReWVGlj26giDe4PUEXB0KiARTB7a3BSrt76kPZBMVKc/uXwco45TLTym6fE7IhpqUnd7S4uiHsnQVWSch6yWngTopKoq4arlkES06tOh5EciOB/wDxd1cMBdplp0PEdHDgfmuA1SUyR9/IjkVJRGAu2hOW8l0AkMTWrrKnAUjKJOiVjoiDV1TbePNF8B2de83EBH3dmBRYysdKbm5/5HHK8+Uh39KhzWkVxMvR2VUdo0o5guxFRwkmLafct3S2ZTZwV+nWEQAsH1GzRRRiKHYMcZKu4XsUzMAQtSKx4Jqb7yVHJjpAZ3ZJg4BJ/ZWnGgRt9SVyZSsdAP8AVKmeATVuw9MiwutEDZN3hTsVGHxXYUcBCB1+ydQaL1R1SVwxrRwCam0HFHj2J2NUp6tVN7CNQvaa2z6dQ3AVHaXZOk5tgJWi6pPA8gIUTtVu9qdhYEsELJ1dkvaXGNHFvmNVrGaZDiyiGpy1WBSUVVvBVYqIIXLip3BQlqok4yLjJF1KuXBMRVe1S4bByMzjlYNTxPRo4lTMogbz9OA4n+ygxOILzfQaAaAdE7FQ+LxuYZWjKwaDn1ceJVUJyEmBNYJJ6eCe4SGkgpLVbKxeSixppmQOccfFOsX1Wno04GUaxWcLiHU3BzCWuHEcjqDzB4g2KJt2bRrf5D8j/wB1Wc0T0p1rMd4OyHxVDFYJ9J5ZUY5jhq1wII8itmhVRainV0ilU5aUneH7s9PZ/l0VepRLTlcCCNQdVEArVLFWDXjM0ae83+U8B00+ahlEORM1TvYOBkeh8xw+SmwWBNR0DRTdBQsDgXVHQFq6fZ8YfJVcJp2FT+EHSp4A2PQzwT7LwYwxHeDccbP908Gv6Hg7yK0xxrIIJbBsQSIIOoKwlLJrGJNSwjWiwXNYh7XMcN1wLT4EQfgh2y8Y2m40C8FoGakSZJpgxkJ5skDqIV04pgN3D1CzZY2warn0g1x36RNN/wDNTOWfMZXf1ItTooNhsZTZijB3a7A7X/mUoafVhb9hHaO0aYkgj1SewRyymQVL9GJ8FD+lqdySJ8U7NqN5hICw3B3Xb6XNVGbYaDzjqumbZaTwPnqgCV9IcJUfclSO2wwCYH3eqZ+2GmJI6IA5awqOpSK6btZhOot1T19p0/qkevFAELUjm9FH9OZzHql9PbEZgPNAzqpjA1pJ0AJPgBJQjAYBr6DMwGZ4Lz4vJefmlt/HM7ksDhNQtp6jR5hx8m5j5LtmNYHe20AfxD8U+wgftXsUC0ubaBM/NYavs143iDB08OBXpO0NsNc1tEVB+1JDiHC1MXeSZ5QP6lJi2Yd7Yz04iPab+KuMmiXGzyKooitH2i2IGGWGc2gF/Oyz4bGq6IytGTRzkXJCllcOVCK9Uyo8itMoFxgCSrzcNTpXqb7uDRp5p8qFQPwuyX1L+y0auNmj8VO7FU6QiiMzuNR3/wBBw8VztDaL6utmjRos0IeAim9i1ol3jedeZSWuwH/DPE1KbXgsAcJAJMpJc4+UPizKgItgtuva0U6gbWpDSnUEhv8A23CH0/6SBzBQ7Jw4hNlVaBBo7Mo1v/j1Mj/3NYgEnlTq2Y/wdkPihmJwb6Ti2o1zHDVrgQfQqKURobYcGBlQCrTGjXycv/bd7TPIx0KTZWClSbJAGq1WyMM6gMz2yw6uaJLf528uoQ3ZuFpOeHNLg3i14uPBws70C2FOqAABosOpLsXFHWJrNcy0Oa4eLSD81idotpsqjI4EgzBkkGPZcDYjkei0eKw2SXUiGzdzD7DuZHuu6jzWQ2jhSKvee867T7QkcenwR0lkOpo6fjiA14IkOnLkEA6GDxHRHa2LAYHd5SOYAhv0czHEAm1kG2bTp1SKL3hhsQ8tdNj7ENnXgUexww8BhrNLReSHS0i2UnKLHlHDVayqzJXQK+lZ6zS0tBER+zEGbElo1hGcNV33DNSfAmRS7uDeQS5p5LrZOwKDn94K8QBlhstnUO3pkTaCAr+J2bRYX1PpFNpcLjKSwPPBvEC+hlTJq8DinRdwWzaVfM5jQ0DQObTNg2dcqo5GaZW/ZZ/oRzso/K10nMIdMXB3Nb6i3xQBZ2y6wSAM90fZp/6EsrPcbb+Cn8NxRAp5SthSJTliMojWMtOJ5xk1TFrPdb9il/oUaSLY6R2GM9xv/jpf7aWVnuN+xS/21xKSOTCkPkZ7jfsUf9tDdt48UmyxlORB3qVIiCY4UxzRCVSxWyfpL+7zhu5m0kw1wJgc5geauEs5JksYBe03SWuc6kWMDnAsoZA5wtkO7fzsrGH2pnc1rTTYSLl2HpuE2gDIJ1PJHdpdnaT2ii/EQ4gtpDIJgmd4BoLzJN5Fo6k16XZ6nRIqfSGtFMSXMY5pAMMIJqPIvJEgalaXGiKdmbfjHd5NXLvGIbTYN1kxAiAJ1HGU+0NrOcx7NzITEd2xrvZDwSWjn8kQ2jhqO7W/ahomS8Un5i+ADDazXDwj0WcrVQ+XNA3psCYAy5dCTe06nVWkhOzX9lMAGYcmoCPajMIgTw8TKzm2cORUJy5Q64Wg7NVDWAdUMgGw4SLX6CE/bSmMoK5uVTNq/SY4ldspzc2CjCTnytzMsnG5QW0xE8frKk5sqWnTJNrlEcLsUuu9wY3jOqVqI6bAxaiOzuydeqM2XIz3n7ojoNT5BFm7Vw2GH7JneP8Afdz6f2Hmgm1O0davOZ5DfdFh58T5oUpPSr+fwDUVvJ6lgO2OGo02U3VWksAaSIi3mkvH2Awko9GPlhz+Qco9o6htWazENFv2ozPA/hqgioPtQrdOjga31quFd/EO/o+rYqNHk5Z/KnBWtiNHV7C1y0uod3iWDjQeHkDqyzx5tQGth3MOVzS0jUEEHzBT0cS5hDmuLXDQgkEeBCP0e3OIcAyuKeKZyrsDyPB4hw9UX79/0Mk7N04F+KJV8Jeabsh5atPi38IXdOrTcM1Oj3XNrXlzfEB1x6qB+IAMEx42HquSTt4NVoaviCGxUGWdHC7D5/V81k8TiHivDy4MDoBgmB0nUdFscSSW81k62Na6qKcABpOrjlmLkW3fktOlsjqaCGzKVCrUBz925o4BxlwNnNs435RZXNpUMPVdJqtmN4tzQYO6XZwMpi1pmJQ7Y+BpmsHCqG5WyDusIMjUuOX0KIY/DMfUcX1qYzSSW5SPatOQkArR/FshaLnZ2i1j6rQ4OphrA0kethwlExl7zdiN31hszHHxuqOxnCatNpacuUgk3gkakfcpMdhDVlhDGk5TIbOuUg6i54lRLZUNGm2DVbmqTpvagTOW0R4FZmUf7L0QwPa6wAcOIMhnIkxN1npWfdldjoJ5XMpSgDqU0pSlKYClKU0ppQMeVQrH/FUbvEB/sCfqn2riB/dXZVMn/Es/zPYf/l+H1/4efkqjsTCWKA73D/8AcGgEew65k2Pl6JbVYXYZ4E3YRaY1+tl4Krt2oR3JF4qNMGQw2PtRGvTqu9stDqObKLtbvAHNrEQ6OMei0S+F+9k+QVicB/hwXhrGNJJflc7PJhrpA0iwAWcJb3ZgPtMbu4Bzc7ndag7ArPoAZWhvtkinVJdqZc4MIMC1jHis6zDnuS4uaABcZheT9UDVaozkH9jYwMbFMAybBsxfXW+qIY/Al9MuqGSBYDQIdsOl3YgEOE+0ND6opUxZc0hon5Ljl8To6FowzxdOwKTFUi15B5qIroRiW2YsNG6LqvXxTnamfl6KIKVtAmwBJ6CSiqHdlZzVWhaOh2YrvtkLert353VlnYbLetVa0dLD1dHyRzitsXFg3CbFrOY1wpkgix6J1ucB2gw1Gm2n3rTkETJPyEJLNzl2RfFGdp0tm1Pr4qgf4msrMHm3K74KdvYujU/yNoYZ592pmou/9xCyacOW3v3/AKQajE/8NMc0S2kKg503sePKDKEHY1alUAq0qjL/AFmOHzCr4XaFSmZpvew82uLT8CtBsvt1jQ4N79z2zo+Hj/2BKT17X5GqCmHblYuW1BN1cxe0HVGy5rATxDAPkhYD+GU9CCPiuNmw+JotbvMJaeQ9k+LdPSFn8Vgab6jYy5iSXZS5x0uCw7wjpOiP1qjo3qZjm0hwHlr8Fma2x3mtma4OzOOk5gCLEgifgt+ldmc9BHZWxg2s1zK9MQCbkQbxBzOA8pnor+O2Yx7zvUm5hJ7szJBmYBcG+AjRDNlbKrMxOUneDcxY5pdIPvMI0urG18CA8A93RzNn6waYcSTDp5gWtZafu2R2C+x8N3bquRzXndBc2/Ln4qxV7wHMBTcbRvZZADTxGoAuByQ7s/iQ11VgOa4vYe4JgumPKEVpvexzC0kQ85iMwMd06OHOFElkcdBbs84nvA8FhIebnTdmxIFrlZ0OV/GVwbtc4ktl3GXZTck6mw15BZ8P8OHPp08fVTxKTwEsyfOheb+X4/glPUfH/SjgFhTMlmQvP/L8evTqPRPm/l+PXp4J8GFhLMmzIdm8Pj16eCWfw+P+lHBhYRlUwf8AF0tdH6a+ydOqiDh0+PTp4qbC4pveUmQczTUMgxIdTALRMcRPHwTjGvqJuwxtj/4wO/IrtgiC2wHt2kfig+N7Q03sLDTEnd5QZIsY6D16FE9t1R9GaLya7dHiNB7bc0n0WMrMbmJLr5jbKeZtPkPXotOmk0iJumFmbHqOoiKbhNy4sqkkdCKZEefFBamy2ikXZpdBJBGgnUuJ18loTsuoaIFNobmaCXOdLzIuBaGjWw6XWcdgSKObvRmi9O+a500jrqqiKQY2LSLgM7iY4GZ85utLhgALRCzezsSXtnK6epnprF0VoYdx1MdAuOezoWjO7dZ+2McVBh9mSd5wH56q3t+jkfZCS/mt46wZvYco0sLT9sl59flAVt3aqmxsUqcWi8NHDg3XTmsxmTEIcE95C/AWr9ra5BDXZP5RHx1QCviXvJL3OceZJPzVl7bKkrjFLSIk2SCmeaZWg5p1lJVbEMlCIfp7/oUP/H/dS09vNGuHoHxZ/dTkoEZVa2a4ioEZpdq6Y1wOFP8AS78Ve2d2qoueAcDhxPIEKZPGvt+RpFrvDlCipvM2CNYnalMstQpD89IQStUJNiG+A/ErmNibEgxqsbUrVX1w2SW5iGh0lo4cVp62eDFQn+lqz1fa81A1zQ7KSNOMRYAhbdLZn1NBPAYZ4xGTcxDWgEhzS4RazQ0Oc0X6BQ7a2S/OAyg1khxgGoPC1WD6WtwTbJ2e51QOdQBbGmdzZE6WJIU+M2M8uMMDGm43nOESbEm61tX7/Jn2CmwKBa2u4tcIcwTnAE7sgtiRYTMqZ7j3lO26MxJiAD3ZG8QCBJnioNm7OtUFTMS1zYhxAGgIs6+oUlYMlrWl4z/9VxcMrMxtJne521UurBaLeMfIEgA93qR/C64y2j0KC/pV0DdbpzH49URxVMR7VUDJMPqPOrT1iLdFSaRHsO9T+eSTSGrI/wBLu91nw/Hql+l3e6z4fipCW/u3ervzySkfu3erkY8FZOBtZ3us+H4pxtZ3us+H49F3mH7t32nfnmnkfu3erun90YDJF+lne6z4fj0S/S7vdZ+fNSgj9271d+eaUj9271cjAZI/0s73Geo/FdN25Us1tJrwTeGS4E2BDhMeF9NF3I/du9XLlhY6o1uSHXNyfZEG17GBFuaE0J2d4/GuqU2tNJzCarXGbAANNzmaONuXiqn6pVnNNQDdu7gbAkyDNxAmeqIbUw7GvpvNOaebK5oL3PmQbTaIMRIXe12UGUS5lEB1oMusZF9eUq1JJJL39SWr2UqQr9wGtzXFi6uIywLBmYRbhHFBcVs6rRoCpLcrxAiQ4eXDRaGnjK3cQxhEiR/inRly6Zc4jwhZAY/dgs3YtckfEpx/gJGi2aLbsEE8CXDyJuUXo1L3QDZeHEAEkQeEgc+KM4XCNmbrkns6FoG7ewb6jgWCfMfeq+F7F4mpcNEeI+5EO0GINNoyGPRBG7eriwqvHgY+S1hyrBEqvIbpf8PnkDNXpN6DO4+Fm6qx+oLRrXJ8KcDhxc5ZSptSobl7yf5ioamIc7Uk+JJVcZf9fRE2vBsn9jMOAc2JAiNTTHrcqoezezmjexcno5p+QWTOirSqUX5+xLl8j1HAdncGabS2XAixnW+uiS87oY+s1oDXkAaCUlLg/I+SIgkQu7cl13vQLQkiawnSUW2Nses94yU3H0HzhUBjHDQx5KfB49+cS4wlLQ1s3zOzdRwgvps6uePulDMTgu6dd7Xn+Ak/cu8+6Lqt38LlddjcWJquI9g6cSAs04UWvBiXHNMVOMcZaYWjxDiRcwCsu7ZxFWXOZvF3EnwsBPotelsz6mi3sozVzZKmUC/7XJImYDiG81axNKq55LQRPsxUzwL2Li4x4SodkbtYkOqm0O7oQ6JmC46XjgpcWa73kkVAfq5nHNll3EnVb9zLsEtiUo73MTvQBBDhqOU3tz4IlUA3Ccjch1LmgwaQYALiZJmJQ/YmYmqKkyCPaOWNdCT8VYZhmGpBaCCWmCAbnKSYMnUlRJ07KjoI0aZrtJD7Ma5oiwhrTcA+yfwHkCbhPDh93TotR2bDQ2oD7OWr9UNvBizdLAoCCs5SaZaWCuMGen5j8E4wnQfmPwVkJwo5sKKhwfQJHC+H5n8Valckp8mFFf6J4fmfxSOG/Pr+KsgpkcmOiv8ARvBd4PFBtelSI4VXE8LsDQPAQeWqllcbMDfprS6LUnkTzTTuxMv4l7c9CS2O/uDYEZW6mdJjgVW2yc1N3syQ3iAYkDQdYHorG1cC1/dgWd3kSZyAnLJzcPVPtDcousMwAALZzGY8rql+333J8lLDYiu2hkyvs0AZcUQIAiMpfbwhZ07QpOommWFjgDf4j8wtJR2liG4VrIe4wRukNLWAQBJJBkdOCzjm95h4a4kMEQ5gBBmwzBXH5ikW8BXcReXXNzr52RShXg6FC9m1puCZ4yb2sjOCcDYrnns2Whsf2edicpa4Cef4obiuwtZjsuZhPiR9yh2/j3B4DXERyJHyVOn2jxA/5zvMz81rBSrDIlVl2p2LxIE92HDo4FDsRsesyzqbxHRE6XbzEttmaY5sbwuuj26qn2mMM9IV/q+X1JwZ91MjUEeKoxdao9qWH2qXoQfmFA3auFcd6mR/SPuTTfgTQKo1bCyS9LwOwMM+m1wZYgHRJTyiOmeXSmzLpPkVknCkozmEXKYR4rrvzpogDXYB0tDSY5lXXU6DG2c57/8A1CDbGxYLYOqu/RKjpLWEtGro3fVc1OzdFXGUxFyXHlwCy7KjnVIBMb0emgWmrVIBDR4krPvxxLw2LtkRwnTl0WvSsz6lUEdh521gzvDTaRcNaHu4kwyDfS55qbE46vmgd5OglsFzZdvZA0AWjnoqmxahbWJqOa0ObcuZn0vDG87WU9XaVR7pa0NiBDWCIvJIjVa9zK8BnZLi/PIJeCM0nem9iD4JsRhnP3WNDHZgZzv4wZ3Z1EGDzUewmR3hABLzfkLu+q2IVx1V7XZzSe7eEht9Ig6xwnos5bLjoMdlgDTqBxHsVLgu1ANt6/NAwtDsE52VZkHJUNyHGwNp0Op/us6DZYz2zSOjqU8rmUiVADlKUyZMDqUiVykgB1BhqhGKBDZ/ZmbxAvJ6jopiqbaZOKZDc1usj+K3Lqrh3JkG6tRhfSaZ33ktAgCwFzN+Ckx8OY6JgsNokyAdInjClbsyDSqQbVC0iLCWg8p52VfFNPdO/kd9+kpp6DyUcPja/wBGgh4IsCKc7gGrpHxBmyy2KwrzTDt0gg3bFxOhWlbtyoMP7ORwEAmlLS2IkvIkHrKyz6NanSm+R3CbTzhbRIkGNlYdnsx5gz+bo5s/Dta68kLO7KY5rLRzt1ujeFxRLYDSSueezdaLe1dlYKsBlqNbUAvvZTPUO14LJ43s+WGzg5VdotcHkvaRMxI5GLc1xTxjxo424cFqotaZm3Zw+iWm4hM5W/0iT7QBUbqjTwhVkkqqqdSiLqU6QUPfTIJkK0SzQ4LtzWp02sgHKIlJA6Yskp4x8DtnXeJi5JoSITAYFICUgnhMA3sDEU6ZlwzO4D6o8ea1u0u1NapRFHcawRZrQDYRqvOqNSCCvQNkbLa6kX1nBoAsJEl2ony5c1z9RZNYPBncTW3SEDqZWEOad6CZkEz4cFoNpPFwLAaLMUmy8l1gZ4iRPRadIjqF7AbUfRIe07ziA6Q0y3XKCRInxWnx+3Mhp56bDna10iHODD9WHCx81lcRimBoa2JHHLB5SbXspW4pkAF+YDhkAJ8XBod8Vo0iE2jQ7K24X4l7aQaA8NMu3CMrTJJZqq2I29XrB+V2VggFubUTrmNyfDkg1XE0wRkMBxBJiYy6DeBN/RW8NtZjTJcHGQbsgbpmCGgAhTSu6HbqrNz2Zpl1GoCSXBlSSb3Eg39f7IHKjf27EuIFNuYmQ1jwIOoEHRVh2tpj6lL7D/xWEoyb0aJpKrLwSCp/rdT9yl9hyl/XCjH+XTn+Qxryjl1U8JeB2vJNmTSq47XU/cpfYcuqnbCkdKdIX9x3OwRwl4Fa8kwclmVf9baXuUvsOT/rZS9yl9lyOEvAWvJOhe0MU6nVa9pghv36Horv610vcpfZcqu0NuUqrMu40niA6Y5X1WkItPKJlTWGFMZ2qcyj3jabd8nLLswaRYy2L2n1UGG7V5nBvdZswiOpi6DVNoNcYL2lpaQYYABxmANeqkZjqTSCx1NpAj2Jn14q6VZX3FbsIbd2o1tQUxSa1paZvnzTpE2Hgs2+sCC29iYJ92BAV2pjqZqhzi189IaLRoPX1UWPNMsOVzJmQBbpF1caRLtl/YuJsZ4+SKY7aBotBaAhey64qiSI0FtLCJWkd2XZiaP7OpOX2jyJ0aep+QWDS5ZNrqIH2j2hp4prWublygC+kxG7GiAYnARdtwucfgH0XlrxBBieCjbWI0K1SrRndnAHVJxK6LpXMqhDNcVEMQZMqYhVX6lNCZtdndlnvpMdlG8JSQ3A9uKtKm1gvlEJLFrqWa3ECkrmUxSAWxkPnXOZPKUIA6Y6L8UQwe0nAjMZQ2UgUmrGnRosUM43UM2jsSphwH1Gxm0uJ0nRE+y22WUKgfVAcGyQDobcVU7WbadjK5qBuRmjWC4aOPqbrONp12LlTVgEvlWMLhXPnK0kNuYEx4pmYEyt72UxuFw2ErS4jEOa7LulwLiIaJ4a6rSUqWDNRbPP3G6cBEGUWzor1OkOQClzopQAQpnkU5oO5FaNoE8IUjWjT+/3KfUK9MzP0d3un0XX0V3un0Wmbl5eUfNOI8OiXqsfpmVOHdyPom7s8j6LVW4wI/MKINB4QORsj1BemZiOYKRC0eVs6Dlf5qKrh2HgJVeoLgAEpRV+Cbe0Ku/Z44KlJE8WUmuTOVzDYOKjcwkSJ8JutF2r2FSp0Wmnla9pu0GXEO8OSfJWkHF0Y+VJkzaLh9MjUIr2SxTG4loqAFrt2TAAcdCSeCburRK3k7wGM7qn15LnCbbq03OdTeWF2oBsehCNdt8BTY8FhBcfayiG8rc/FZYhZxqSvyaStYCz9oit7Zuh9fDwbGVCOq7DyqqtEnIBCd0hPKZMBs6geLlWDCgA3o6poTHaxMtjhOx9QsaZFxy/umUepErgZZwXBCclcqyRJBPCdAHKcpSmAQA4U+GxGU3EhQwmJSeRrAZoVmOvx5Kw3ByJWfDoV3DbVcwRr4rNwfYtS8lxuHkmykdSUWF2uNHBE6GKpOBEgdSs3aLVA0BSDxKuBjTou3YOP7JWOig6oZTisfVWhgJKd+AvqJRaAqidYt1+5MS48ZVr6GR+bLvuA3rPFKwophp43ngnZQ6firzaLYk2HNRux9Nts2iLYELcGp/0WModmFyd3j4lVKu3GwYBsqVXbLyLWVKMmJyQRrUWNjQGVQxO0RJgT4lDqtUuuTK4laqFbIc/Aq7i7VcNYukwK0My7X2gXsDXXLbTxjgqQK7XLgkhsSWVIFOEAMHLoP5JksqAHJVfNDvNSyo3C6aEz0DZ3bem2k0HUCCkvPoSWfpRK5MlTwkktCRyVwSmSQAl2AkkgEMUkySAEE5SSQA4XQKSSQHbK7gbEqwzadRujkkkqQ7Jv05U0JHouTtp55eidJLih8mMNt1OfwUVTaVQj2ikkjigtkDqxPE+q4JSSVCGBTpJIA5JTNSSQIdMUkkAOCnLUkkDOYSlJJAjoOTuCdJAzkqEm5SSTQh4SSSQB//Z" id="92" name="Google Shape;92;p13"/>
          <p:cNvSpPr/>
          <p:nvPr/>
        </p:nvSpPr>
        <p:spPr>
          <a:xfrm>
            <a:off x="215900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596" y="171448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71736" y="3786190"/>
            <a:ext cx="25527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5429256" y="4572008"/>
            <a:ext cx="335758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ΗΛΕΚΤΡΟΝΙΚΗ ΣΤΕΡΕΑΣ ΚΑΤΑΣΤΑΣΗΣ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licon atom"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371600"/>
            <a:ext cx="32226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/>
          <p:nvPr/>
        </p:nvSpPr>
        <p:spPr>
          <a:xfrm>
            <a:off x="2836863" y="381000"/>
            <a:ext cx="3287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Άτομο φωσφόρου(P)</a:t>
            </a:r>
            <a:endParaRPr sz="2400">
              <a:solidFill>
                <a:srgbClr val="FFFF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228600" y="4114800"/>
            <a:ext cx="6096000" cy="102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Κατανομή ηλεκτρονίων : 1s</a:t>
            </a:r>
            <a:r>
              <a:rPr baseline="30000" lang="el-GR" sz="18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l-GR" sz="16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 2s</a:t>
            </a:r>
            <a:r>
              <a:rPr baseline="30000" lang="el-GR" sz="18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l-GR" sz="16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 2p</a:t>
            </a:r>
            <a:r>
              <a:rPr baseline="30000" lang="el-GR" sz="18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l-GR" sz="16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 3s</a:t>
            </a:r>
            <a:r>
              <a:rPr baseline="30000" lang="el-GR" sz="18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l-GR" sz="16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 3p</a:t>
            </a:r>
            <a:r>
              <a:rPr baseline="30000" lang="el-GR" sz="18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l-GR" sz="16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 (δηλαδή έχει πέντε ηλεκτρόνια στην εξωτερική στιβάδα n=3)</a:t>
            </a:r>
            <a:endParaRPr sz="1800">
              <a:solidFill>
                <a:srgbClr val="FFFF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l-GR" sz="18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457200" y="5715000"/>
            <a:ext cx="5410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ηλεκτρόνια εξωτερικής στιβάδας ατόμου φωσφόρου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6400800" y="4013200"/>
            <a:ext cx="27432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4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τα 4 από τα 5 ηλεκτρόνιου του ατόμου του φωσφόρου σχηματίζουν ομοιοπολικούς δεσμούς με άτομα πυριτίου και το επιπλέον ηλεκτρόνιο είναι ελεύθερο να κινηθεί στο κρυσταλλικό πλέγμα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silicon atom"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700" y="1587500"/>
            <a:ext cx="3222625" cy="2514600"/>
          </a:xfrm>
          <a:prstGeom prst="rect">
            <a:avLst/>
          </a:prstGeom>
          <a:solidFill>
            <a:srgbClr val="E5DFEC"/>
          </a:solidFill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>
            <a:off x="1619249" y="260350"/>
            <a:ext cx="6131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Άτομο Φωσφόρου (P - 15)</a:t>
            </a:r>
            <a:endParaRPr b="1" sz="36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404321" y="5272580"/>
            <a:ext cx="7747025" cy="60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Πέντε ηλεκτρόνια στην εξωτερική στιβάδα n=5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1197867" y="4426714"/>
            <a:ext cx="65518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Ηλεκτρόνια εξωτερικής στιβάδας ατόμου φωσφόρου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983553" y="4519612"/>
            <a:ext cx="214314" cy="214314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>
            <a:off x="0" y="3094038"/>
            <a:ext cx="91440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_atom" id="196" name="Google Shape;1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447800"/>
            <a:ext cx="2754313" cy="17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/>
          <p:nvPr/>
        </p:nvSpPr>
        <p:spPr>
          <a:xfrm>
            <a:off x="2836863" y="381000"/>
            <a:ext cx="29225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Άτομο βορίου(Β)</a:t>
            </a:r>
            <a:endParaRPr sz="24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609600" y="4343400"/>
            <a:ext cx="6096000" cy="102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Κατανομή ηλεκτρονίων : </a:t>
            </a:r>
            <a:r>
              <a:rPr lang="el-GR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1s</a:t>
            </a:r>
            <a:r>
              <a:rPr baseline="30000" lang="el-GR" sz="18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l-GR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2s</a:t>
            </a:r>
            <a:r>
              <a:rPr baseline="30000" lang="el-GR" sz="18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l-GR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2p</a:t>
            </a:r>
            <a:r>
              <a:rPr baseline="30000" lang="el-GR" sz="18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(δηλαδή έχει τρία ηλεκτρόνια στην εξωτερική στιβάδα n=2)</a:t>
            </a:r>
            <a:endParaRPr sz="18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l-GR" sz="1800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aseline="30000" sz="18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5534025"/>
            <a:ext cx="3429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838200" y="5562600"/>
            <a:ext cx="5410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ηλεκτρόνια εξωτερικής στιβάδας ατόμου βορίου</a:t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215900" y="3309938"/>
            <a:ext cx="91440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_atom" id="203" name="Google Shape;2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5300" y="1663700"/>
            <a:ext cx="3592697" cy="2265366"/>
          </a:xfrm>
          <a:prstGeom prst="rect">
            <a:avLst/>
          </a:prstGeom>
          <a:solidFill>
            <a:srgbClr val="E5DFEC"/>
          </a:solidFill>
          <a:ln>
            <a:noFill/>
          </a:ln>
        </p:spPr>
      </p:pic>
      <p:sp>
        <p:nvSpPr>
          <p:cNvPr id="204" name="Google Shape;204;p23"/>
          <p:cNvSpPr/>
          <p:nvPr/>
        </p:nvSpPr>
        <p:spPr>
          <a:xfrm>
            <a:off x="1714480" y="0"/>
            <a:ext cx="48269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Άτομο Βορίου (Β - 5)</a:t>
            </a:r>
            <a:endParaRPr b="1" sz="36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684212" y="4986229"/>
            <a:ext cx="7316811" cy="60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Τρία ηλεκτρόνια στην εξωτερική στιβάδα n=3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1054100" y="4181018"/>
            <a:ext cx="72482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Ηλεκτρόνια εξωτερικής στιβάδας ατόμου βορίου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785785" y="4260409"/>
            <a:ext cx="142877" cy="214315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323850" y="981075"/>
            <a:ext cx="5184775" cy="244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l-GR" sz="2000"/>
              <a:t>Η σύνδεση των ατόμων γίνεται με τη χρήση των δεσμών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l-GR" sz="2000"/>
              <a:t>Για παράδειγμα το άτομο πυρίτιο συνδέεται με ομοιοπολικό δεσμό με τέσσερα γειτονικά άτομα και δημιουργεί μια κρυσταλλική δομή.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31" y="1643050"/>
            <a:ext cx="3347013" cy="335758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214282" y="142852"/>
            <a:ext cx="86439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Μοντέλο του ομοιοπολικού δεσμού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468313" y="188913"/>
            <a:ext cx="8208962" cy="5794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Ενδογενείς Ημιαγωγοί  (π.χ.Si)</a:t>
            </a:r>
            <a:endParaRPr b="1" sz="3200">
              <a:solidFill>
                <a:srgbClr val="0070C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3" y="981075"/>
            <a:ext cx="3517900" cy="352901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4929190" y="981075"/>
            <a:ext cx="3817935" cy="440338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•"/>
            </a:pPr>
            <a:r>
              <a:rPr b="1"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Ενδογενείς ημιαγωγοί </a:t>
            </a: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είναι οι ημιαγωγοί που δεν περιέχουν άτομα άλλου στοιχείου (δεν είναι νοθευμένοι), πχ. καθαρό πυρίτιο.</a:t>
            </a:r>
            <a:endParaRPr/>
          </a:p>
          <a:p>
            <a:pPr indent="-55562" lvl="0" marL="182563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82563" lvl="0" marL="182563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Σε θερμοκρασίες </a:t>
            </a:r>
            <a:r>
              <a:rPr b="1"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Τ~0</a:t>
            </a:r>
            <a:r>
              <a:rPr b="1" baseline="30000"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Κ </a:t>
            </a: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όλα τα ηλεκτρόνια παραμένουν δέσμια στα άτομα και δεν υπάρχουν ελεύθερα ηλεκτρόνια για αγωγιμότητα- </a:t>
            </a:r>
            <a:r>
              <a:rPr lang="el-GR" sz="200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άρα το υλικό συμπεριφέρεται σαν μονωτής</a:t>
            </a:r>
            <a:endParaRPr sz="2000" u="sng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250825" y="5661248"/>
            <a:ext cx="4824536" cy="936104"/>
          </a:xfrm>
          <a:prstGeom prst="rect">
            <a:avLst/>
          </a:prstGeom>
          <a:solidFill>
            <a:srgbClr val="69FE1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5076056" y="142852"/>
            <a:ext cx="3879613" cy="650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l-GR" sz="2000"/>
              <a:t>Καθώς αυξάνει η θερμοκρασία, προστίθεται θερμική ενέργεια στον κρύσταλλο και σπάζουν μερικοί από τους δεσμούς, </a:t>
            </a:r>
            <a:r>
              <a:rPr i="1" lang="el-GR" sz="2000" u="sng"/>
              <a:t>ελευθερώνοντας ηλεκτρόνια   (-q) </a:t>
            </a:r>
            <a:r>
              <a:rPr lang="el-GR" sz="2000"/>
              <a:t>για </a:t>
            </a:r>
            <a:r>
              <a:rPr lang="el-GR" sz="2000">
                <a:solidFill>
                  <a:srgbClr val="FF0000"/>
                </a:solidFill>
              </a:rPr>
              <a:t>αγωγιμότητα </a:t>
            </a:r>
            <a:r>
              <a:rPr lang="el-GR" sz="2000"/>
              <a:t>αφήνοντας πίσω </a:t>
            </a:r>
            <a:r>
              <a:rPr i="1" lang="el-GR" sz="2000" u="sng"/>
              <a:t>άδειες θέσεις τις οπές (+q)</a:t>
            </a:r>
            <a:r>
              <a:rPr lang="el-GR" sz="2000"/>
              <a:t>.</a:t>
            </a:r>
            <a:endParaRPr sz="2000"/>
          </a:p>
          <a:p>
            <a:pPr indent="-225425" lvl="0" marL="342900" rtl="0" algn="l">
              <a:lnSpc>
                <a:spcPct val="11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1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l-GR" sz="2000"/>
              <a:t>Ένα ηλεκτρόνιο από έναν δεσμό μπορεί να γεμίσει το κενό (</a:t>
            </a:r>
            <a:r>
              <a:rPr lang="el-GR" sz="2000">
                <a:solidFill>
                  <a:srgbClr val="FF0000"/>
                </a:solidFill>
              </a:rPr>
              <a:t>επανασύνδεση</a:t>
            </a:r>
            <a:r>
              <a:rPr lang="el-GR" sz="2000"/>
              <a:t>) σε έναν διπλανό με αποτέλεσμα τη δημιουργία ενός άλλου κενού σε μια άλλη θέση. </a:t>
            </a:r>
            <a:endParaRPr/>
          </a:p>
          <a:p>
            <a:pPr indent="-225425" lvl="0" marL="342900" rtl="0" algn="l">
              <a:lnSpc>
                <a:spcPct val="11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1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l-GR" sz="2000"/>
              <a:t>Άρα έχουμε μετακίνηση φορτίων (αρνητικών &amp; θετικών) διαμέσου του κρυστάλλου.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404813"/>
            <a:ext cx="4392613" cy="361156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/>
          <p:nvPr/>
        </p:nvSpPr>
        <p:spPr>
          <a:xfrm>
            <a:off x="250825" y="4221088"/>
            <a:ext cx="5040560" cy="224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-GR" sz="200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Ρυθμός γένεσης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είναι ο αριθμός των ζευγών ελεύθερων ηλεκτρονίων-οπών που δημιουργούνται στη μονάδα του όγκου και του χρόνου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Σε κατάσταση ισορροπίας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ο ρυθμός γένεσης = ρυθμό επανασύνδεσης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/>
        </p:nvSpPr>
        <p:spPr>
          <a:xfrm>
            <a:off x="-108520" y="0"/>
            <a:ext cx="8928670" cy="1066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Πόσα είναι τα φορτία σε ενδογενείς ημιαγωγούς (καθαρούς ημιαγωγούς)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214422"/>
            <a:ext cx="4392613" cy="361156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4786314" y="1142984"/>
            <a:ext cx="4357686" cy="9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Συγκέντρωση ηλεκτρονίων </a:t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1" lang="el-GR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/cm</a:t>
            </a:r>
            <a:r>
              <a:rPr baseline="30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και οπών ( </a:t>
            </a:r>
            <a:r>
              <a:rPr b="1" lang="el-GR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/cm</a:t>
            </a:r>
            <a:r>
              <a:rPr baseline="30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)</a:t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4048" y="2178477"/>
            <a:ext cx="3529013" cy="928688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39" name="Google Shape;239;p27"/>
          <p:cNvSpPr txBox="1"/>
          <p:nvPr/>
        </p:nvSpPr>
        <p:spPr>
          <a:xfrm>
            <a:off x="4787900" y="3213100"/>
            <a:ext cx="4141818" cy="280294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lang="el-GR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Β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Παράμετρος που εξαρτάται από το υλικό, για το Si είναι 1,08x10</a:t>
            </a:r>
            <a:r>
              <a:rPr baseline="30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31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K</a:t>
            </a:r>
            <a:r>
              <a:rPr baseline="30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-3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cm</a:t>
            </a:r>
            <a:r>
              <a:rPr baseline="30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-6</a:t>
            </a:r>
            <a:endParaRPr/>
          </a:p>
          <a:p>
            <a:pPr indent="-182563" lvl="0" marL="182563" marR="0" rtl="0" algn="l">
              <a:spcBef>
                <a:spcPts val="11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lang="el-GR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=8,62x10</a:t>
            </a:r>
            <a:r>
              <a:rPr baseline="30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-5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eV/K είναι η σταθερά του Boltzmann</a:t>
            </a:r>
            <a:endParaRPr/>
          </a:p>
          <a:p>
            <a:pPr indent="-182563" lvl="0" marL="182563" marR="0" rtl="0" algn="l">
              <a:spcBef>
                <a:spcPts val="11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lang="el-GR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aseline="-25000" lang="el-GR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είναι η ενέργεια του χάσματος, για το </a:t>
            </a:r>
            <a:r>
              <a:rPr b="1" lang="el-GR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Si= 1,12eV</a:t>
            </a:r>
            <a:endParaRPr b="1" sz="22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584" y="6227918"/>
            <a:ext cx="5299075" cy="46831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214282" y="214290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Παραγωγή Ζευγών ηλεκτρονίων –οπών σε έναν καθαρό ημιαγωγό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214282" y="1142984"/>
            <a:ext cx="4643470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Σε θερμοκρασία 0</a:t>
            </a:r>
            <a:r>
              <a:rPr baseline="30000"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Κ η ζώνη σθένους είναι γεμάτη και η αγωγιμότητας είναι άδεια.</a:t>
            </a:r>
            <a:endParaRPr/>
          </a:p>
          <a:p>
            <a:pPr indent="-2286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Καθώς ανεβαίνει η θερμοκρασία τα ηλεκτρόνια αποκτούν ενέργεια και αν αυτή είναι αρκετή σπάει ο ομοιοπολικός δεσμός, υπερπηδούν το φράγμα και βρίσκονται στη ζώνη αγωγιμότητας</a:t>
            </a:r>
            <a:endParaRPr/>
          </a:p>
          <a:p>
            <a:pPr indent="-2286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48" name="Google Shape;248;p28"/>
          <p:cNvGrpSpPr/>
          <p:nvPr/>
        </p:nvGrpSpPr>
        <p:grpSpPr>
          <a:xfrm>
            <a:off x="5230201" y="2143116"/>
            <a:ext cx="3281402" cy="2857520"/>
            <a:chOff x="5230201" y="2143116"/>
            <a:chExt cx="3281402" cy="2857520"/>
          </a:xfrm>
        </p:grpSpPr>
        <p:sp>
          <p:nvSpPr>
            <p:cNvPr id="249" name="Google Shape;249;p28"/>
            <p:cNvSpPr/>
            <p:nvPr/>
          </p:nvSpPr>
          <p:spPr>
            <a:xfrm>
              <a:off x="5827497" y="2661943"/>
              <a:ext cx="2609547" cy="64943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827497" y="4025760"/>
              <a:ext cx="2684106" cy="58449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6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Ζώνη σθένους</a:t>
              </a:r>
              <a:endParaRPr/>
            </a:p>
          </p:txBody>
        </p:sp>
        <p:cxnSp>
          <p:nvCxnSpPr>
            <p:cNvPr id="251" name="Google Shape;251;p28"/>
            <p:cNvCxnSpPr/>
            <p:nvPr/>
          </p:nvCxnSpPr>
          <p:spPr>
            <a:xfrm rot="-5400000">
              <a:off x="3802269" y="3571047"/>
              <a:ext cx="2857520" cy="1657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52" name="Google Shape;252;p28"/>
            <p:cNvSpPr txBox="1"/>
            <p:nvPr/>
          </p:nvSpPr>
          <p:spPr>
            <a:xfrm>
              <a:off x="5305587" y="3895872"/>
              <a:ext cx="447351" cy="335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Ε</a:t>
              </a:r>
              <a:r>
                <a:rPr baseline="-25000" lang="el-G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3" name="Google Shape;253;p28"/>
            <p:cNvSpPr txBox="1"/>
            <p:nvPr/>
          </p:nvSpPr>
          <p:spPr>
            <a:xfrm>
              <a:off x="5305587" y="3116549"/>
              <a:ext cx="447351" cy="335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Ε</a:t>
              </a:r>
              <a:r>
                <a:rPr baseline="-25000" lang="el-G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54" name="Google Shape;254;p28"/>
            <p:cNvCxnSpPr/>
            <p:nvPr/>
          </p:nvCxnSpPr>
          <p:spPr>
            <a:xfrm rot="5400000">
              <a:off x="5694811" y="3668463"/>
              <a:ext cx="714380" cy="1657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55" name="Google Shape;255;p28"/>
            <p:cNvSpPr txBox="1"/>
            <p:nvPr/>
          </p:nvSpPr>
          <p:spPr>
            <a:xfrm>
              <a:off x="5643570" y="3500438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</a:t>
              </a:r>
              <a:r>
                <a:rPr baseline="-25000" lang="el-G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6" name="Google Shape;256;p28"/>
            <p:cNvSpPr txBox="1"/>
            <p:nvPr/>
          </p:nvSpPr>
          <p:spPr>
            <a:xfrm>
              <a:off x="6051172" y="2856774"/>
              <a:ext cx="2087638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4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Ζώνη αγωγιμότητας</a:t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959860" y="4416136"/>
              <a:ext cx="2460430" cy="129886"/>
            </a:xfrm>
            <a:prstGeom prst="rect">
              <a:avLst/>
            </a:prstGeom>
            <a:solidFill>
              <a:srgbClr val="93B3D7"/>
            </a:solidFill>
            <a:ln cap="flat" cmpd="sng" w="25400">
              <a:solidFill>
                <a:srgbClr val="93B3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959860" y="4389813"/>
              <a:ext cx="74558" cy="6095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6407211" y="4389813"/>
              <a:ext cx="74558" cy="6095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780003" y="4389813"/>
              <a:ext cx="74558" cy="6095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7301913" y="4389813"/>
              <a:ext cx="74558" cy="6095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7749264" y="4389813"/>
              <a:ext cx="74558" cy="6095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8122056" y="4389813"/>
              <a:ext cx="74558" cy="6095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959860" y="3182207"/>
              <a:ext cx="2460430" cy="125557"/>
            </a:xfrm>
            <a:prstGeom prst="rect">
              <a:avLst/>
            </a:prstGeom>
            <a:solidFill>
              <a:srgbClr val="93B3D7"/>
            </a:solidFill>
            <a:ln cap="flat" cmpd="sng" w="25400">
              <a:solidFill>
                <a:srgbClr val="93B3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6215074" y="4429132"/>
              <a:ext cx="74558" cy="60959"/>
            </a:xfrm>
            <a:prstGeom prst="ellipse">
              <a:avLst/>
            </a:prstGeom>
            <a:solidFill>
              <a:srgbClr val="93B3D7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7000892" y="4429132"/>
              <a:ext cx="74558" cy="60959"/>
            </a:xfrm>
            <a:prstGeom prst="ellipse">
              <a:avLst/>
            </a:prstGeom>
            <a:solidFill>
              <a:srgbClr val="93B3D7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7929586" y="4429132"/>
              <a:ext cx="74558" cy="60959"/>
            </a:xfrm>
            <a:prstGeom prst="ellipse">
              <a:avLst/>
            </a:prstGeom>
            <a:solidFill>
              <a:srgbClr val="93B3D7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68" name="Google Shape;268;p28"/>
          <p:cNvGrpSpPr/>
          <p:nvPr/>
        </p:nvGrpSpPr>
        <p:grpSpPr>
          <a:xfrm>
            <a:off x="6215074" y="3214686"/>
            <a:ext cx="1435000" cy="1285884"/>
            <a:chOff x="6569144" y="3214686"/>
            <a:chExt cx="1435000" cy="1285884"/>
          </a:xfrm>
        </p:grpSpPr>
        <p:sp>
          <p:nvSpPr>
            <p:cNvPr id="269" name="Google Shape;269;p28"/>
            <p:cNvSpPr/>
            <p:nvPr/>
          </p:nvSpPr>
          <p:spPr>
            <a:xfrm>
              <a:off x="6572264" y="3214686"/>
              <a:ext cx="74558" cy="60959"/>
            </a:xfrm>
            <a:prstGeom prst="ellipse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7143768" y="4429132"/>
              <a:ext cx="74558" cy="60959"/>
            </a:xfrm>
            <a:prstGeom prst="ellipse">
              <a:avLst/>
            </a:prstGeom>
            <a:solidFill>
              <a:srgbClr val="FDE9D8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569144" y="4439611"/>
              <a:ext cx="74558" cy="60959"/>
            </a:xfrm>
            <a:prstGeom prst="ellipse">
              <a:avLst/>
            </a:prstGeom>
            <a:solidFill>
              <a:srgbClr val="FDE9D8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7143768" y="3214686"/>
              <a:ext cx="74558" cy="60959"/>
            </a:xfrm>
            <a:prstGeom prst="ellipse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7858148" y="3214686"/>
              <a:ext cx="74558" cy="60959"/>
            </a:xfrm>
            <a:prstGeom prst="ellipse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7929586" y="4429132"/>
              <a:ext cx="74558" cy="60959"/>
            </a:xfrm>
            <a:prstGeom prst="ellipse">
              <a:avLst/>
            </a:prstGeom>
            <a:solidFill>
              <a:srgbClr val="FDE9D8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75" name="Google Shape;275;p28"/>
            <p:cNvCxnSpPr/>
            <p:nvPr/>
          </p:nvCxnSpPr>
          <p:spPr>
            <a:xfrm rot="-5400000">
              <a:off x="6000760" y="3857628"/>
              <a:ext cx="1143008" cy="158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76" name="Google Shape;276;p28"/>
            <p:cNvCxnSpPr/>
            <p:nvPr/>
          </p:nvCxnSpPr>
          <p:spPr>
            <a:xfrm rot="-5400000">
              <a:off x="6643702" y="3857628"/>
              <a:ext cx="1000132" cy="158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77" name="Google Shape;277;p28"/>
            <p:cNvCxnSpPr/>
            <p:nvPr/>
          </p:nvCxnSpPr>
          <p:spPr>
            <a:xfrm rot="-5400000">
              <a:off x="7430314" y="3857628"/>
              <a:ext cx="1000132" cy="158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283" name="Google Shape;283;p29"/>
          <p:cNvSpPr txBox="1"/>
          <p:nvPr/>
        </p:nvSpPr>
        <p:spPr>
          <a:xfrm>
            <a:off x="214282" y="214290"/>
            <a:ext cx="8715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Ενέργεια χάσματος &amp; Ζώνη σθένους &amp; αγωγιμότητας</a:t>
            </a:r>
            <a:endParaRPr/>
          </a:p>
        </p:txBody>
      </p:sp>
      <p:grpSp>
        <p:nvGrpSpPr>
          <p:cNvPr id="284" name="Google Shape;284;p29"/>
          <p:cNvGrpSpPr/>
          <p:nvPr/>
        </p:nvGrpSpPr>
        <p:grpSpPr>
          <a:xfrm>
            <a:off x="428596" y="1437856"/>
            <a:ext cx="3270890" cy="3143272"/>
            <a:chOff x="713554" y="2072472"/>
            <a:chExt cx="3270890" cy="3143272"/>
          </a:xfrm>
        </p:grpSpPr>
        <p:sp>
          <p:nvSpPr>
            <p:cNvPr id="285" name="Google Shape;285;p29"/>
            <p:cNvSpPr/>
            <p:nvPr/>
          </p:nvSpPr>
          <p:spPr>
            <a:xfrm>
              <a:off x="1285852" y="2643182"/>
              <a:ext cx="2500330" cy="7143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285852" y="4143380"/>
              <a:ext cx="2571768" cy="64294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6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Ζώνη σθένους</a:t>
              </a:r>
              <a:endParaRPr/>
            </a:p>
          </p:txBody>
        </p:sp>
        <p:cxnSp>
          <p:nvCxnSpPr>
            <p:cNvPr id="287" name="Google Shape;287;p29"/>
            <p:cNvCxnSpPr/>
            <p:nvPr/>
          </p:nvCxnSpPr>
          <p:spPr>
            <a:xfrm rot="-5400000">
              <a:off x="-857288" y="3643314"/>
              <a:ext cx="3143272" cy="158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88" name="Google Shape;288;p29"/>
            <p:cNvSpPr txBox="1"/>
            <p:nvPr/>
          </p:nvSpPr>
          <p:spPr>
            <a:xfrm>
              <a:off x="785786" y="4000504"/>
              <a:ext cx="428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Ε</a:t>
              </a:r>
              <a:r>
                <a:rPr baseline="-25000" lang="el-G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9" name="Google Shape;289;p29"/>
            <p:cNvSpPr txBox="1"/>
            <p:nvPr/>
          </p:nvSpPr>
          <p:spPr>
            <a:xfrm>
              <a:off x="785786" y="3143248"/>
              <a:ext cx="428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Ε</a:t>
              </a:r>
              <a:r>
                <a:rPr baseline="-25000" lang="el-G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90" name="Google Shape;290;p29"/>
            <p:cNvCxnSpPr/>
            <p:nvPr/>
          </p:nvCxnSpPr>
          <p:spPr>
            <a:xfrm rot="5400000">
              <a:off x="1108051" y="3750471"/>
              <a:ext cx="785818" cy="158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91" name="Google Shape;291;p29"/>
            <p:cNvSpPr txBox="1"/>
            <p:nvPr/>
          </p:nvSpPr>
          <p:spPr>
            <a:xfrm>
              <a:off x="1571604" y="3571876"/>
              <a:ext cx="2412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</a:t>
              </a:r>
              <a:r>
                <a:rPr baseline="-25000" lang="el-G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</a:t>
              </a:r>
              <a:r>
                <a:rPr lang="el-G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= ενεργειακό χάσμα</a:t>
              </a:r>
              <a:endParaRPr/>
            </a:p>
          </p:txBody>
        </p:sp>
        <p:sp>
          <p:nvSpPr>
            <p:cNvPr id="292" name="Google Shape;292;p29"/>
            <p:cNvSpPr txBox="1"/>
            <p:nvPr/>
          </p:nvSpPr>
          <p:spPr>
            <a:xfrm>
              <a:off x="1500166" y="2857496"/>
              <a:ext cx="20002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6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Ζώνη αγωγιμότητας</a:t>
              </a:r>
              <a:endParaRPr/>
            </a:p>
          </p:txBody>
        </p:sp>
      </p:grpSp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7765" y="3749247"/>
            <a:ext cx="1710164" cy="477840"/>
          </a:xfrm>
          <a:prstGeom prst="rect">
            <a:avLst/>
          </a:prstGeom>
          <a:noFill/>
          <a:ln cap="flat" cmpd="sng" w="28575">
            <a:solidFill>
              <a:srgbClr val="0033CC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4" name="Google Shape;294;p29"/>
          <p:cNvSpPr txBox="1"/>
          <p:nvPr/>
        </p:nvSpPr>
        <p:spPr>
          <a:xfrm>
            <a:off x="4355976" y="1992739"/>
            <a:ext cx="4573742" cy="147950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Η ενέργεια χάσματος </a:t>
            </a: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Ε</a:t>
            </a:r>
            <a:r>
              <a:rPr b="1" baseline="-25000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(band gap energy) είναι η ενέργεια που απαιτείται για το σπάσιμο του ομοιοπολικού δεσμού σε έναν ημιαγωγό με αποτέλεσμα να </a:t>
            </a: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ελευθερωθούν ηλεκτρόνια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305" y="1357298"/>
            <a:ext cx="8562975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0"/>
          <p:cNvSpPr txBox="1"/>
          <p:nvPr/>
        </p:nvSpPr>
        <p:spPr>
          <a:xfrm>
            <a:off x="285720" y="142852"/>
            <a:ext cx="84296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6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Μονωτές – Ημιαγωγοί - Μέταλλα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/>
        </p:nvSpPr>
        <p:spPr>
          <a:xfrm>
            <a:off x="304800" y="117475"/>
            <a:ext cx="8443913" cy="532671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000" u="sng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Παράδειγμα 2.1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Να υπολογιστεί η τιμή της συγκέντρωσης ηλεκτρονίων στο Si σε θερμοκρασία δωματίου (300 Κ)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Για απλότητα </a:t>
            </a:r>
            <a:r>
              <a:rPr lang="el-GR" sz="200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στη θερμοκρασία δωματίου για το καθαρό Si </a:t>
            </a:r>
            <a:endParaRPr/>
          </a:p>
        </p:txBody>
      </p:sp>
      <p:pic>
        <p:nvPicPr>
          <p:cNvPr id="307" name="Google Shape;3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1557338"/>
            <a:ext cx="8497887" cy="2970212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08" name="Google Shape;308;p31"/>
          <p:cNvSpPr txBox="1"/>
          <p:nvPr/>
        </p:nvSpPr>
        <p:spPr>
          <a:xfrm>
            <a:off x="2914650" y="5876925"/>
            <a:ext cx="2522538" cy="5508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cxnSp>
        <p:nvCxnSpPr>
          <p:cNvPr id="309" name="Google Shape;309;p31"/>
          <p:cNvCxnSpPr/>
          <p:nvPr/>
        </p:nvCxnSpPr>
        <p:spPr>
          <a:xfrm flipH="1" rot="-5400000">
            <a:off x="2285984" y="4572008"/>
            <a:ext cx="1285884" cy="114300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mic Sans MS"/>
              <a:buNone/>
            </a:pPr>
            <a:r>
              <a:rPr lang="el-GR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Θέματα που θα καλυφθούν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57200" y="1071546"/>
            <a:ext cx="8229600" cy="55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l-GR" sz="2000">
                <a:latin typeface="Comic Sans MS"/>
                <a:ea typeface="Comic Sans MS"/>
                <a:cs typeface="Comic Sans MS"/>
                <a:sym typeface="Comic Sans MS"/>
              </a:rPr>
              <a:t>Στάθμες και ζώνες ενέργειας- Ημιαγωγοί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l-GR" sz="2000">
                <a:latin typeface="Comic Sans MS"/>
                <a:ea typeface="Comic Sans MS"/>
                <a:cs typeface="Comic Sans MS"/>
                <a:sym typeface="Comic Sans MS"/>
              </a:rPr>
              <a:t>Πυκνότητα ρεύματος- Αγωγιμότητα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l-GR" sz="2000">
                <a:latin typeface="Comic Sans MS"/>
                <a:ea typeface="Comic Sans MS"/>
                <a:cs typeface="Comic Sans MS"/>
                <a:sym typeface="Comic Sans MS"/>
              </a:rPr>
              <a:t>Νοθευμένοι ημιαγωγοί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l-GR" sz="2000">
                <a:latin typeface="Comic Sans MS"/>
                <a:ea typeface="Comic Sans MS"/>
                <a:cs typeface="Comic Sans MS"/>
                <a:sym typeface="Comic Sans MS"/>
              </a:rPr>
              <a:t>Νόμος των μαζών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l-GR" sz="2000">
                <a:latin typeface="Comic Sans MS"/>
                <a:ea typeface="Comic Sans MS"/>
                <a:cs typeface="Comic Sans MS"/>
                <a:sym typeface="Comic Sans MS"/>
              </a:rPr>
              <a:t>Ρεύμα διάχυσης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l-GR" sz="2000">
                <a:latin typeface="Comic Sans MS"/>
                <a:ea typeface="Comic Sans MS"/>
                <a:cs typeface="Comic Sans MS"/>
                <a:sym typeface="Comic Sans MS"/>
              </a:rPr>
              <a:t>Βαθμωτοί ημιαγωγοί – επαφή p-n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idx="1" type="body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l-GR" sz="2400"/>
              <a:t>Πώς κινούνται τα ηλεκτρόνια και οι οπές μέσα στον ημιαγωγό είναι: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l-GR" sz="2400"/>
              <a:t> 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AutoNum type="arabicPeriod"/>
            </a:pPr>
            <a:r>
              <a:rPr lang="el-GR" sz="2400"/>
              <a:t>Η θερμοκρασία δημιουργεί τους φορείς και τους κινεί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AutoNum type="arabicPeriod"/>
            </a:pPr>
            <a:r>
              <a:rPr lang="el-GR" sz="2400"/>
              <a:t>Η διάχυση (διαφορά συγκέντρωσης)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AutoNum type="arabicPeriod"/>
            </a:pPr>
            <a:r>
              <a:rPr lang="el-GR" sz="2400"/>
              <a:t>Η ολίσθηση (επίδραση πεδίου)</a:t>
            </a:r>
            <a:endParaRPr/>
          </a:p>
        </p:txBody>
      </p:sp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/>
          <p:nvPr/>
        </p:nvSpPr>
        <p:spPr>
          <a:xfrm>
            <a:off x="556652" y="3573016"/>
            <a:ext cx="8030696" cy="9144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1" name="Google Shape;321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322" name="Google Shape;322;p33"/>
          <p:cNvSpPr txBox="1"/>
          <p:nvPr/>
        </p:nvSpPr>
        <p:spPr>
          <a:xfrm>
            <a:off x="285720" y="214290"/>
            <a:ext cx="60007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Ρεύμα διάχυσης</a:t>
            </a:r>
            <a:endParaRPr/>
          </a:p>
        </p:txBody>
      </p:sp>
      <p:sp>
        <p:nvSpPr>
          <p:cNvPr id="323" name="Google Shape;323;p33"/>
          <p:cNvSpPr txBox="1"/>
          <p:nvPr/>
        </p:nvSpPr>
        <p:spPr>
          <a:xfrm>
            <a:off x="645760" y="1211334"/>
            <a:ext cx="83901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Τα ηλεκτρόνια και οι οπές κινούνται σε έναν ημιαγωγό.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Αν υπάρχουν </a:t>
            </a:r>
            <a:r>
              <a:rPr b="1" i="1" lang="el-GR" sz="200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αποκλίσεις στις συγκεντρώσεις </a:t>
            </a: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των ηλεκτρονίων και των οπών στα διάφορα μέρη του ημιαγωγού τότε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Οι φορείς μετακινούνται (διαχέονται) από περιοχές με μεγάλη συγκέντρωση σε περιοχές με μικρότερη.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329" name="Google Shape;329;p34"/>
          <p:cNvSpPr txBox="1"/>
          <p:nvPr/>
        </p:nvSpPr>
        <p:spPr>
          <a:xfrm>
            <a:off x="285720" y="214290"/>
            <a:ext cx="60007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Ρεύματα διάχυσης</a:t>
            </a:r>
            <a:endParaRPr/>
          </a:p>
        </p:txBody>
      </p:sp>
      <p:pic>
        <p:nvPicPr>
          <p:cNvPr descr="se03F06" id="330" name="Google Shape;3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142984"/>
            <a:ext cx="2428892" cy="2768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03F07" id="331" name="Google Shape;33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34" y="4214818"/>
            <a:ext cx="2214578" cy="17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6182" y="2071678"/>
            <a:ext cx="4420227" cy="1714512"/>
          </a:xfrm>
          <a:prstGeom prst="rect">
            <a:avLst/>
          </a:prstGeom>
          <a:noFill/>
          <a:ln cap="flat" cmpd="sng" w="28575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33" name="Google Shape;333;p34"/>
          <p:cNvSpPr txBox="1"/>
          <p:nvPr/>
        </p:nvSpPr>
        <p:spPr>
          <a:xfrm>
            <a:off x="3500430" y="4143380"/>
            <a:ext cx="52149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aseline="-25000"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διαχυτικότητα  οπής (cm</a:t>
            </a:r>
            <a:r>
              <a:rPr baseline="30000"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/s)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aseline="-25000"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διαχυτικότητα  ηλεκτρονίου (cm</a:t>
            </a:r>
            <a:r>
              <a:rPr baseline="30000"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/s)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34" name="Google Shape;334;p34"/>
          <p:cNvCxnSpPr/>
          <p:nvPr/>
        </p:nvCxnSpPr>
        <p:spPr>
          <a:xfrm flipH="1">
            <a:off x="6286512" y="1643050"/>
            <a:ext cx="1000132" cy="42862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5" name="Google Shape;335;p34"/>
          <p:cNvSpPr txBox="1"/>
          <p:nvPr/>
        </p:nvSpPr>
        <p:spPr>
          <a:xfrm>
            <a:off x="7500958" y="1500174"/>
            <a:ext cx="1643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Ρυθμό μεταβολής συγκέντρωσης</a:t>
            </a:r>
            <a:endParaRPr/>
          </a:p>
        </p:txBody>
      </p:sp>
      <p:sp>
        <p:nvSpPr>
          <p:cNvPr id="336" name="Google Shape;336;p34"/>
          <p:cNvSpPr/>
          <p:nvPr/>
        </p:nvSpPr>
        <p:spPr>
          <a:xfrm>
            <a:off x="3263596" y="5519732"/>
            <a:ext cx="5688600" cy="66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J= πυκνότητα ρεύματος (ρεύμα/μονάδα εμβαδού)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342" name="Google Shape;342;p35"/>
          <p:cNvSpPr txBox="1"/>
          <p:nvPr/>
        </p:nvSpPr>
        <p:spPr>
          <a:xfrm>
            <a:off x="428596" y="142852"/>
            <a:ext cx="81439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Ρεύμα ολίσθησης σε ημιαγωγούς</a:t>
            </a:r>
            <a:endParaRPr/>
          </a:p>
        </p:txBody>
      </p:sp>
      <p:sp>
        <p:nvSpPr>
          <p:cNvPr id="343" name="Google Shape;343;p35"/>
          <p:cNvSpPr txBox="1"/>
          <p:nvPr/>
        </p:nvSpPr>
        <p:spPr>
          <a:xfrm>
            <a:off x="357158" y="928670"/>
            <a:ext cx="8358246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Τι γίνεται </a:t>
            </a:r>
            <a:r>
              <a:rPr b="1" lang="el-GR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αν έχω ηλεκτρικό πεδίο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??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Τα φορτία </a:t>
            </a:r>
            <a:r>
              <a:rPr i="1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ολισθαίνουν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λόγω του ηλεκτρικού πεδίου και το ρεύμα που προκύπτει ονομάζεται </a:t>
            </a:r>
            <a:r>
              <a:rPr b="1" lang="el-GR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ρεύμα ολίσθησης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Η πυκνότητα του ρεύματος ολίσθησης, J</a:t>
            </a:r>
            <a:r>
              <a:rPr baseline="-25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drift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είναι: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Q: πυκνότητα φορτίου </a:t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v: ταχύτητα του φορτίου στο ηλεκτρικό πεδίο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1979613" y="3222625"/>
            <a:ext cx="4786312" cy="6384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350" name="Google Shape;350;p36"/>
          <p:cNvSpPr txBox="1"/>
          <p:nvPr/>
        </p:nvSpPr>
        <p:spPr>
          <a:xfrm>
            <a:off x="357158" y="214290"/>
            <a:ext cx="64294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Κινητικότητα</a:t>
            </a:r>
            <a:endParaRPr/>
          </a:p>
        </p:txBody>
      </p:sp>
      <p:sp>
        <p:nvSpPr>
          <p:cNvPr id="351" name="Google Shape;351;p36"/>
          <p:cNvSpPr txBox="1"/>
          <p:nvPr/>
        </p:nvSpPr>
        <p:spPr>
          <a:xfrm>
            <a:off x="214282" y="1071546"/>
            <a:ext cx="8715436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0363" lvl="0" marL="360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Τα θετικά φορτία κινούνται στην ίδια διεύθυνση με το ηλεκτρικό πεδίο και τα αρνητικά αντίθετα.</a:t>
            </a:r>
            <a:endParaRPr/>
          </a:p>
          <a:p>
            <a:pPr indent="-360363" lvl="0" marL="360363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Η ταχύτητα ολίσθησης των φορέων </a:t>
            </a:r>
            <a:r>
              <a:rPr b="1"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 (cm/s) </a:t>
            </a: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είναι ανάλογη με το πεδίο </a:t>
            </a:r>
            <a:r>
              <a:rPr b="1"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Ε (V/cm) </a:t>
            </a: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και η σταθερά αναλογίας λέγεται </a:t>
            </a:r>
            <a:r>
              <a:rPr b="1"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κινητικότητα μ:</a:t>
            </a: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pic>
        <p:nvPicPr>
          <p:cNvPr id="352" name="Google Shape;3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613" y="3037653"/>
            <a:ext cx="6583362" cy="25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/>
          <p:nvPr/>
        </p:nvSpPr>
        <p:spPr>
          <a:xfrm>
            <a:off x="1071538" y="2924944"/>
            <a:ext cx="1571636" cy="57150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3214678" y="2924944"/>
            <a:ext cx="1428760" cy="57150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se03F05" id="355" name="Google Shape;35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388" y="2852936"/>
            <a:ext cx="2433630" cy="1609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214282" y="142852"/>
            <a:ext cx="78581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Ειδική αντίσταση του καθαρού πυριτίου</a:t>
            </a:r>
            <a:endParaRPr/>
          </a:p>
        </p:txBody>
      </p:sp>
      <p:sp>
        <p:nvSpPr>
          <p:cNvPr id="362" name="Google Shape;362;p37"/>
          <p:cNvSpPr txBox="1"/>
          <p:nvPr/>
        </p:nvSpPr>
        <p:spPr>
          <a:xfrm>
            <a:off x="285720" y="1142984"/>
            <a:ext cx="8572560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Μπορούμε να υπολογίσουμε τις πυκνότητες ρεύματος ολίσθησης: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Η συνολική πυκνότητας ρεύματος ολίσθησης είναι: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63" name="Google Shape;36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2000240"/>
            <a:ext cx="4732015" cy="168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760" y="1785926"/>
            <a:ext cx="2908732" cy="256540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7"/>
          <p:cNvSpPr/>
          <p:nvPr/>
        </p:nvSpPr>
        <p:spPr>
          <a:xfrm>
            <a:off x="0" y="5301208"/>
            <a:ext cx="2195736" cy="720080"/>
          </a:xfrm>
          <a:prstGeom prst="rect">
            <a:avLst/>
          </a:prstGeom>
          <a:solidFill>
            <a:srgbClr val="CCC0D9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107504" y="6021288"/>
            <a:ext cx="990364" cy="8367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67" name="Google Shape;36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525" y="4824413"/>
            <a:ext cx="5776913" cy="189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373" name="Google Shape;373;p38"/>
          <p:cNvSpPr txBox="1"/>
          <p:nvPr/>
        </p:nvSpPr>
        <p:spPr>
          <a:xfrm>
            <a:off x="285720" y="214290"/>
            <a:ext cx="47863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8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Παράδειγμα </a:t>
            </a:r>
            <a:endParaRPr/>
          </a:p>
        </p:txBody>
      </p:sp>
      <p:sp>
        <p:nvSpPr>
          <p:cNvPr id="374" name="Google Shape;374;p38"/>
          <p:cNvSpPr txBox="1"/>
          <p:nvPr/>
        </p:nvSpPr>
        <p:spPr>
          <a:xfrm>
            <a:off x="285720" y="1071546"/>
            <a:ext cx="857256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Για το καθαρό πυρίτιο και σε θερμοκρασία δωματίου: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σ=(1,6x10</a:t>
            </a:r>
            <a:r>
              <a:rPr baseline="30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-19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)[(10</a:t>
            </a:r>
            <a:r>
              <a:rPr baseline="30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)(1350)+(10</a:t>
            </a:r>
            <a:r>
              <a:rPr baseline="30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)(550)]=2,96x10</a:t>
            </a:r>
            <a:r>
              <a:rPr baseline="30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-6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(Ωcm)</a:t>
            </a:r>
            <a:r>
              <a:rPr baseline="30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-1</a:t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ρ= 3,38x10</a:t>
            </a:r>
            <a:r>
              <a:rPr baseline="30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(Ωcm)</a:t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75" name="Google Shape;375;p38"/>
          <p:cNvGraphicFramePr/>
          <p:nvPr/>
        </p:nvGraphicFramePr>
        <p:xfrm>
          <a:off x="827088" y="32861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{5327F81F-5390-4FAE-A3B7-F471742440A7}</a:tableStyleId>
              </a:tblPr>
              <a:tblGrid>
                <a:gridCol w="2426675"/>
                <a:gridCol w="2032625"/>
              </a:tblGrid>
              <a:tr h="76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Comic Sans MS"/>
                        <a:buNone/>
                      </a:pPr>
                      <a:r>
                        <a:rPr b="1" i="0" lang="el-GR" sz="1600" u="none" cap="none" strike="noStrike">
                          <a:solidFill>
                            <a:srgbClr val="0000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Υλικά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Comic Sans MS"/>
                        <a:buNone/>
                      </a:pPr>
                      <a:r>
                        <a:rPr b="1" i="0" lang="el-GR" sz="1600" u="none" cap="none" strike="noStrike">
                          <a:solidFill>
                            <a:srgbClr val="0000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Ειδική Αντίσταση (Ω•cm)</a:t>
                      </a:r>
                      <a:endParaRPr b="1" i="0" sz="1600" u="none" cap="none" strike="noStrike">
                        <a:solidFill>
                          <a:srgbClr val="0000F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mic Sans MS"/>
                        <a:buNone/>
                      </a:pPr>
                      <a:r>
                        <a:rPr b="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Μονωτές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mic Sans MS"/>
                        <a:buNone/>
                      </a:pPr>
                      <a:r>
                        <a:rPr b="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(διαμάντι 10</a:t>
                      </a:r>
                      <a:r>
                        <a:rPr b="0" baseline="3000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r>
                        <a:rPr b="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r>
                        <a:rPr lang="el-GR" sz="1600" u="none" cap="none" strike="noStrike"/>
                        <a:t>Ω•cm </a:t>
                      </a:r>
                      <a:r>
                        <a:rPr b="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mic Sans MS"/>
                        <a:buNone/>
                      </a:pPr>
                      <a:r>
                        <a:rPr b="0" i="1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ρ</a:t>
                      </a:r>
                      <a:r>
                        <a:rPr b="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&gt; 10</a:t>
                      </a:r>
                      <a:r>
                        <a:rPr b="0" baseline="3000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mic Sans MS"/>
                        <a:buNone/>
                      </a:pPr>
                      <a:r>
                        <a:rPr b="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Ημιαγωγοί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mic Sans MS"/>
                        <a:buNone/>
                      </a:pPr>
                      <a:r>
                        <a:rPr b="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r>
                        <a:rPr b="0" baseline="3000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-3</a:t>
                      </a:r>
                      <a:r>
                        <a:rPr b="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&lt; </a:t>
                      </a:r>
                      <a:r>
                        <a:rPr b="0" i="1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ρ</a:t>
                      </a:r>
                      <a:r>
                        <a:rPr b="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&lt; 10</a:t>
                      </a:r>
                      <a:r>
                        <a:rPr b="0" baseline="3000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mic Sans MS"/>
                        <a:buNone/>
                      </a:pPr>
                      <a:r>
                        <a:rPr b="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Αγωγοί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mic Sans MS"/>
                        <a:buNone/>
                      </a:pPr>
                      <a:r>
                        <a:rPr b="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(χαλκός 3x10</a:t>
                      </a:r>
                      <a:r>
                        <a:rPr b="0" baseline="3000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-6</a:t>
                      </a:r>
                      <a:r>
                        <a:rPr b="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r>
                        <a:rPr lang="el-GR" sz="1600" u="none" cap="none" strike="noStrike"/>
                        <a:t>Ω•cm </a:t>
                      </a:r>
                      <a:r>
                        <a:rPr b="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mic Sans MS"/>
                        <a:buNone/>
                      </a:pPr>
                      <a:r>
                        <a:rPr b="0" i="1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ρ</a:t>
                      </a:r>
                      <a:r>
                        <a:rPr b="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&lt; 10</a:t>
                      </a:r>
                      <a:r>
                        <a:rPr b="0" baseline="30000" i="0" lang="el-GR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-3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6" name="Google Shape;376;p38"/>
          <p:cNvSpPr/>
          <p:nvPr/>
        </p:nvSpPr>
        <p:spPr>
          <a:xfrm>
            <a:off x="6715140" y="2643182"/>
            <a:ext cx="2071702" cy="1714512"/>
          </a:xfrm>
          <a:prstGeom prst="wedgeRectCallout">
            <a:avLst>
              <a:gd fmla="val -104427" name="adj1"/>
              <a:gd fmla="val 38258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Άρα το πυρίτιο, οριακά, χαρακτηρίζεται ως μονωτής</a:t>
            </a:r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040" y="280660"/>
            <a:ext cx="2570227" cy="54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/>
          <p:nvPr>
            <p:ph idx="1" type="body"/>
          </p:nvPr>
        </p:nvSpPr>
        <p:spPr>
          <a:xfrm>
            <a:off x="285720" y="1285860"/>
            <a:ext cx="86439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l-GR" sz="2000">
                <a:solidFill>
                  <a:srgbClr val="FF0000"/>
                </a:solidFill>
              </a:rPr>
              <a:t>Q:</a:t>
            </a:r>
            <a:r>
              <a:rPr lang="el-GR" sz="2000"/>
              <a:t> Μπορούμε να χρησιμοποιήσουμε τη </a:t>
            </a:r>
            <a:r>
              <a:rPr lang="el-GR" sz="2000">
                <a:solidFill>
                  <a:srgbClr val="FF0000"/>
                </a:solidFill>
              </a:rPr>
              <a:t>θερμότητα για τη γέννηση φορέων στο Si</a:t>
            </a:r>
            <a:r>
              <a:rPr lang="el-GR" sz="2000"/>
              <a:t> και τη δημιουργία αγωγιμότητας?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008000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Char char="–"/>
            </a:pPr>
            <a:r>
              <a:rPr b="1" lang="el-GR" sz="2000">
                <a:solidFill>
                  <a:srgbClr val="008000"/>
                </a:solidFill>
              </a:rPr>
              <a:t>A: </a:t>
            </a:r>
            <a:r>
              <a:rPr lang="el-GR" sz="2000"/>
              <a:t>Ναι, αλλά δεν είναι καλό η </a:t>
            </a:r>
            <a:r>
              <a:rPr lang="el-GR" sz="2000">
                <a:solidFill>
                  <a:srgbClr val="FF0000"/>
                </a:solidFill>
              </a:rPr>
              <a:t>εξάρτηση από τη θερμοκρασία!!!!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l-GR" sz="2000">
                <a:solidFill>
                  <a:srgbClr val="FF0000"/>
                </a:solidFill>
              </a:rPr>
              <a:t>Q: </a:t>
            </a:r>
            <a:r>
              <a:rPr lang="el-GR" sz="2000"/>
              <a:t>Πώς μπορεί να διορθωθεί το </a:t>
            </a:r>
            <a:r>
              <a:rPr lang="el-GR" sz="2000">
                <a:solidFill>
                  <a:srgbClr val="FF0000"/>
                </a:solidFill>
              </a:rPr>
              <a:t>“πρόβλημα”</a:t>
            </a:r>
            <a:r>
              <a:rPr lang="el-GR" sz="2000"/>
              <a:t>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Char char="–"/>
            </a:pPr>
            <a:r>
              <a:rPr b="1" lang="el-GR" sz="2000">
                <a:solidFill>
                  <a:srgbClr val="008000"/>
                </a:solidFill>
              </a:rPr>
              <a:t>A:</a:t>
            </a:r>
            <a:r>
              <a:rPr lang="el-GR" sz="2000">
                <a:solidFill>
                  <a:srgbClr val="008000"/>
                </a:solidFill>
              </a:rPr>
              <a:t> </a:t>
            </a:r>
            <a:r>
              <a:rPr lang="el-GR" sz="2000"/>
              <a:t>νόθευση</a:t>
            </a:r>
            <a:endParaRPr sz="2000"/>
          </a:p>
        </p:txBody>
      </p:sp>
      <p:sp>
        <p:nvSpPr>
          <p:cNvPr id="383" name="Google Shape;383;p39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b="1" lang="el-GR" sz="3200">
                <a:solidFill>
                  <a:srgbClr val="FF0000"/>
                </a:solidFill>
              </a:rPr>
              <a:t>Ενδογενείς ημιαγωγοί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384" name="Google Shape;384;p39"/>
          <p:cNvSpPr txBox="1"/>
          <p:nvPr/>
        </p:nvSpPr>
        <p:spPr>
          <a:xfrm>
            <a:off x="228600" y="5256213"/>
            <a:ext cx="8686800" cy="120032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</a:pPr>
            <a:r>
              <a:rPr b="1" lang="el-GR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Νόθευση</a:t>
            </a:r>
            <a:r>
              <a:rPr lang="el-G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είναι η εισαγωγή προσμίξεων σε έναν ενδογενή (εξαιρετικά καθαρό) ημιαγωγό </a:t>
            </a:r>
            <a:r>
              <a:rPr lang="el-GR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με σκοπό να αλλάξει η συγκέντρωση των φορέων του</a:t>
            </a:r>
            <a:r>
              <a:rPr lang="el-G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914400" y="274638"/>
            <a:ext cx="77724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omic Sans MS"/>
              <a:buNone/>
            </a:pPr>
            <a:r>
              <a:rPr b="1" lang="el-GR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Προσμίξεις σε ημιαγωγούς</a:t>
            </a:r>
            <a:endParaRPr/>
          </a:p>
        </p:txBody>
      </p:sp>
      <p:sp>
        <p:nvSpPr>
          <p:cNvPr id="390" name="Google Shape;390;p40"/>
          <p:cNvSpPr txBox="1"/>
          <p:nvPr>
            <p:ph idx="1" type="body"/>
          </p:nvPr>
        </p:nvSpPr>
        <p:spPr>
          <a:xfrm>
            <a:off x="395288" y="1196975"/>
            <a:ext cx="8569200" cy="482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l-GR" sz="2000"/>
              <a:t>ΜΟΝΟ έτσι εμφανίζονται τα πλεονεκτήματα των ημιαγωγών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l-GR" sz="2000">
                <a:solidFill>
                  <a:srgbClr val="FF0000"/>
                </a:solidFill>
              </a:rPr>
              <a:t>Εμπλουτισμένος </a:t>
            </a:r>
            <a:r>
              <a:rPr lang="el-GR" sz="2000">
                <a:solidFill>
                  <a:srgbClr val="FF0000"/>
                </a:solidFill>
              </a:rPr>
              <a:t>ή </a:t>
            </a:r>
            <a:r>
              <a:rPr b="1" lang="el-GR" sz="2000">
                <a:solidFill>
                  <a:srgbClr val="FF0000"/>
                </a:solidFill>
              </a:rPr>
              <a:t>εξωγενής</a:t>
            </a:r>
            <a:r>
              <a:rPr lang="el-GR" sz="2000">
                <a:solidFill>
                  <a:srgbClr val="FF0000"/>
                </a:solidFill>
              </a:rPr>
              <a:t> ή </a:t>
            </a:r>
            <a:r>
              <a:rPr b="1" lang="el-GR" sz="2000">
                <a:solidFill>
                  <a:srgbClr val="FF0000"/>
                </a:solidFill>
              </a:rPr>
              <a:t>νοθευμένος</a:t>
            </a:r>
            <a:r>
              <a:rPr lang="el-GR" sz="2000">
                <a:solidFill>
                  <a:srgbClr val="FF0000"/>
                </a:solidFill>
              </a:rPr>
              <a:t> ημιαγωγός</a:t>
            </a:r>
            <a:r>
              <a:rPr lang="el-GR" sz="2000"/>
              <a:t>!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l-GR" sz="2000"/>
              <a:t>Με τον εμπλουτισμό 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l-GR" sz="2000"/>
              <a:t>μεταβάλουμε την ειδική αντίσταση του υλικού σε μεγάλη κλίμακα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l-GR" sz="2000"/>
              <a:t>ελέγχουμε την ειδική αντίσταση του υλικού με έλεγχο των συγκεντρώσεων των ηλεκτρονίων (τύπου n) ή οπών (τύπου p).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/>
        </p:nvSpPr>
        <p:spPr>
          <a:xfrm>
            <a:off x="539750" y="71414"/>
            <a:ext cx="8208963" cy="5794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Εξωγενείς Ημιαγωγοί</a:t>
            </a:r>
            <a:endParaRPr/>
          </a:p>
        </p:txBody>
      </p:sp>
      <p:pic>
        <p:nvPicPr>
          <p:cNvPr id="397" name="Google Shape;3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8" y="1484313"/>
            <a:ext cx="6942137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 txBox="1"/>
          <p:nvPr/>
        </p:nvSpPr>
        <p:spPr>
          <a:xfrm>
            <a:off x="144015" y="4847674"/>
            <a:ext cx="4103687" cy="16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Οι προσμίξεις στοιχείων από την 5η (V) ομάδα του περιοδικού πίνακα ονομάζονται </a:t>
            </a:r>
            <a:r>
              <a:rPr b="1" lang="el-GR" sz="180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δότες</a:t>
            </a:r>
            <a:r>
              <a:rPr b="1" lang="el-GR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(Donors) =  </a:t>
            </a: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+1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ηλεκτρόνιο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6700" lvl="0" marL="2667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Εξωγενής ημιαγωγός </a:t>
            </a: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τύπου-n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4427539" y="4868863"/>
            <a:ext cx="4176910" cy="16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Οι προσμίξεις στοιχείων από την 3η (III) ομάδα του περιοδικού πίνακα ονομάζονται </a:t>
            </a:r>
            <a:r>
              <a:rPr b="1" lang="el-GR" sz="180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δέκτες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(Acceptors) =</a:t>
            </a: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-1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ηλεκτρόνιο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6700" lvl="0" marL="2667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Εξωγενής ημιαγωγός </a:t>
            </a: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τύπου-p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179388" y="1136688"/>
            <a:ext cx="8713787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Εξωγενείς ημιαγωγοί δημιουργούνται με προσθήκη ατόμων άλλων στοιχείων.</a:t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2124075" y="2852738"/>
            <a:ext cx="646113" cy="647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5797550" y="2852738"/>
            <a:ext cx="646113" cy="647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3" name="Google Shape;40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4004" y="141090"/>
            <a:ext cx="1552969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1"/>
          <p:cNvSpPr txBox="1"/>
          <p:nvPr/>
        </p:nvSpPr>
        <p:spPr>
          <a:xfrm>
            <a:off x="179388" y="1628800"/>
            <a:ext cx="16563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Αντιμόνιο=51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 5e εξωτερικά</a:t>
            </a:r>
            <a:endParaRPr/>
          </a:p>
        </p:txBody>
      </p:sp>
      <p:pic>
        <p:nvPicPr>
          <p:cNvPr id="405" name="Google Shape;40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50" y="131565"/>
            <a:ext cx="990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1"/>
          <p:cNvSpPr txBox="1"/>
          <p:nvPr/>
        </p:nvSpPr>
        <p:spPr>
          <a:xfrm>
            <a:off x="7830133" y="1989137"/>
            <a:ext cx="12791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Βόριο=5 &amp; 3e εξωτερικά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mic Sans MS"/>
              <a:buNone/>
            </a:pPr>
            <a:r>
              <a:rPr b="1" lang="el-GR">
                <a:solidFill>
                  <a:srgbClr val="FF0000"/>
                </a:solidFill>
              </a:rPr>
              <a:t>Εισαγωγή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57200" y="1071546"/>
            <a:ext cx="8507288" cy="557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l-GR" sz="2200"/>
              <a:t>Σήμερα μιλάμε για ολοκληρωμένα ηλεκτρονικά κυκλώματα που αποτελούνται από ημιαγωγικά στοιχεία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l-GR" sz="2200"/>
              <a:t>Οι δίοδοι και τα τρανζίστορ είναι στοιχεία που κατασκευάζονται ως συνδυασμός επαφών ημιαγώγιμων υλικών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4500562" y="3079121"/>
            <a:ext cx="500066" cy="78581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062799" y="3244334"/>
            <a:ext cx="1285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Με σκοπό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262" y="3857628"/>
            <a:ext cx="2960487" cy="260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9874" y="4135569"/>
            <a:ext cx="3318469" cy="240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4067944" y="3937591"/>
            <a:ext cx="4786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ΕΛΕΓΧΟ ΤΗΣ ΑΓΩΓΙΜΟΤΗΤΑΣ ΤΟΥΣ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/>
        </p:nvSpPr>
        <p:spPr>
          <a:xfrm>
            <a:off x="611188" y="188913"/>
            <a:ext cx="8208962" cy="5794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Προσμίξεις δοτών στο πυρίτιο (τύπου-n)</a:t>
            </a:r>
            <a:endParaRPr/>
          </a:p>
        </p:txBody>
      </p:sp>
      <p:pic>
        <p:nvPicPr>
          <p:cNvPr id="412" name="Google Shape;41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40" y="1142984"/>
            <a:ext cx="2665412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2"/>
          <p:cNvSpPr txBox="1"/>
          <p:nvPr/>
        </p:nvSpPr>
        <p:spPr>
          <a:xfrm>
            <a:off x="1357290" y="4000504"/>
            <a:ext cx="4897438" cy="151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Φορείς πλειονότητας: </a:t>
            </a:r>
            <a:r>
              <a:rPr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Ηλεκτρόνια</a:t>
            </a:r>
            <a:endParaRPr/>
          </a:p>
          <a:p>
            <a:pPr indent="-266700" lvl="0" marL="266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Φορείς μειονότητας: </a:t>
            </a:r>
            <a:r>
              <a:rPr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Οπές</a:t>
            </a:r>
            <a:endParaRPr/>
          </a:p>
          <a:p>
            <a:pPr indent="-266700" lvl="0" marL="266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Συγκέντρωση προσμίξεων δοτών:</a:t>
            </a:r>
            <a:r>
              <a:rPr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-25000"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 baseline="-25000" sz="2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9700" lvl="0" marL="266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4" name="Google Shape;414;p42"/>
          <p:cNvSpPr/>
          <p:nvPr/>
        </p:nvSpPr>
        <p:spPr>
          <a:xfrm>
            <a:off x="214282" y="5429264"/>
            <a:ext cx="8240054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Σε θερμοκρασία δωματίου κάθε άτομο δότη συνεισφέρει και ένα ηλεκτρόνιο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15" name="Google Shape;41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1142984"/>
            <a:ext cx="5842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43"/>
          <p:cNvGrpSpPr/>
          <p:nvPr/>
        </p:nvGrpSpPr>
        <p:grpSpPr>
          <a:xfrm>
            <a:off x="548551" y="1179162"/>
            <a:ext cx="1714512" cy="2643206"/>
            <a:chOff x="357158" y="785794"/>
            <a:chExt cx="1714512" cy="2643206"/>
          </a:xfrm>
        </p:grpSpPr>
        <p:pic>
          <p:nvPicPr>
            <p:cNvPr id="421" name="Google Shape;421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7158" y="785794"/>
              <a:ext cx="1676400" cy="2578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43"/>
            <p:cNvSpPr/>
            <p:nvPr/>
          </p:nvSpPr>
          <p:spPr>
            <a:xfrm>
              <a:off x="1071538" y="785794"/>
              <a:ext cx="1000132" cy="264320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23" name="Google Shape;423;p43"/>
          <p:cNvSpPr txBox="1"/>
          <p:nvPr/>
        </p:nvSpPr>
        <p:spPr>
          <a:xfrm>
            <a:off x="611188" y="71414"/>
            <a:ext cx="8208962" cy="5794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Προσμίξεις δεκτών στο πυρίτιο (τύπου-p)</a:t>
            </a:r>
            <a:endParaRPr/>
          </a:p>
        </p:txBody>
      </p:sp>
      <p:sp>
        <p:nvSpPr>
          <p:cNvPr id="424" name="Google Shape;424;p43"/>
          <p:cNvSpPr txBox="1"/>
          <p:nvPr/>
        </p:nvSpPr>
        <p:spPr>
          <a:xfrm>
            <a:off x="1000100" y="4071942"/>
            <a:ext cx="4897438" cy="114095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Φορείς πλειονότητας: </a:t>
            </a:r>
            <a:r>
              <a:rPr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Οπές</a:t>
            </a:r>
            <a:endParaRPr/>
          </a:p>
          <a:p>
            <a:pPr indent="-266700" lvl="0" marL="266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Φορείς μειονότητας: </a:t>
            </a:r>
            <a:r>
              <a:rPr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Ηλεκτρόνια</a:t>
            </a:r>
            <a:endParaRPr/>
          </a:p>
          <a:p>
            <a:pPr indent="-266700" lvl="0" marL="266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Συγκέντρωση προσμίξεων δεκτών:</a:t>
            </a:r>
            <a:r>
              <a:rPr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-25000"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Α</a:t>
            </a:r>
            <a:endParaRPr baseline="-25000" sz="2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25" name="Google Shape;42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1934" y="928670"/>
            <a:ext cx="2568575" cy="2808288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3"/>
          <p:cNvSpPr/>
          <p:nvPr/>
        </p:nvSpPr>
        <p:spPr>
          <a:xfrm>
            <a:off x="611188" y="5612859"/>
            <a:ext cx="7579617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Σε θερμοκρασία δωματίου κάθε άτομο δέκτη συνεισφέρει και μια οπή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/>
          <p:nvPr/>
        </p:nvSpPr>
        <p:spPr>
          <a:xfrm>
            <a:off x="179512" y="4320480"/>
            <a:ext cx="8715436" cy="2492896"/>
          </a:xfrm>
          <a:prstGeom prst="rect">
            <a:avLst/>
          </a:prstGeom>
          <a:solidFill>
            <a:srgbClr val="FABF8E"/>
          </a:solidFill>
          <a:ln cap="flat" cmpd="sng" w="25400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2" name="Google Shape;432;p44"/>
          <p:cNvSpPr/>
          <p:nvPr/>
        </p:nvSpPr>
        <p:spPr>
          <a:xfrm>
            <a:off x="6516688" y="1268413"/>
            <a:ext cx="863600" cy="574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3" name="Google Shape;433;p44"/>
          <p:cNvSpPr txBox="1"/>
          <p:nvPr/>
        </p:nvSpPr>
        <p:spPr>
          <a:xfrm>
            <a:off x="215231" y="44624"/>
            <a:ext cx="8643998" cy="95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Συγκεντρώσεις ηλεκτρονίων &amp; οπών σε ημιαγωγούς με προσμίξεις</a:t>
            </a:r>
            <a:endParaRPr b="1" sz="2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4" name="Google Shape;434;p44"/>
          <p:cNvSpPr txBox="1"/>
          <p:nvPr/>
        </p:nvSpPr>
        <p:spPr>
          <a:xfrm>
            <a:off x="285720" y="1235645"/>
            <a:ext cx="8750776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0363" lvl="0" marL="360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Στα υλικά που υπάρχουν προσμίξεις οι συγκεντρώσεις των ηλεκτρονίων και των οπών </a:t>
            </a:r>
            <a:r>
              <a:rPr i="1" lang="el-GR" sz="20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δεν είναι ίδιες</a:t>
            </a: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233363" lvl="0" marL="360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0363" lvl="0" marL="360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Αν </a:t>
            </a:r>
            <a:r>
              <a:rPr b="1"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n&gt;p</a:t>
            </a: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το υλικό αναφέρεται ως </a:t>
            </a:r>
            <a:r>
              <a:rPr b="1"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τύπου-n</a:t>
            </a: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60363" lvl="0" marL="360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Αν </a:t>
            </a:r>
            <a:r>
              <a:rPr b="1"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p&gt;n</a:t>
            </a: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το υλικό αναφέρεται ως </a:t>
            </a:r>
            <a:r>
              <a:rPr b="1"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τύπου-p</a:t>
            </a: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33363" lvl="0" marL="360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0363" lvl="0" marL="360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Για να κάνουμε υπολογισμούς θα πρέπει να γνωρίζουμε τα:</a:t>
            </a:r>
            <a:endParaRPr/>
          </a:p>
          <a:p>
            <a:pPr indent="-360363" lvl="1" marL="817563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l-GR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baseline="-25000" i="0" lang="el-GR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i="0" lang="el-GR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συγκέντρωση προσμίξεων δοτών (αρνητικό φορτίο)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0363" lvl="1" marL="817563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l-GR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baseline="-25000" i="0" lang="el-GR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l-GR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συγκέντρωση προσμίξεων δεκτών (θετικό φορτίο)</a:t>
            </a:r>
            <a:endParaRPr/>
          </a:p>
          <a:p>
            <a:pPr indent="-233362" lvl="1" marL="817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ΚΑΝΟΝΕΣ: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AutoNum type="arabicPeriod"/>
            </a:pPr>
            <a:r>
              <a:rPr b="0" i="0" lang="el-GR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Το συνολικό φορτίο του υλικού θα πρέπει να μηδενικό (ουδετερότητα φορτίου)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AutoNum type="arabicPeriod"/>
            </a:pPr>
            <a:r>
              <a:rPr b="0" i="0" lang="el-GR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Το γινόμενο των συγκεντρώσεων ηλεκτρονίων και οπών και για ημιαγωγούς με προσμίξεις (σε Τ=300</a:t>
            </a:r>
            <a:r>
              <a:rPr b="0" baseline="30000" i="0" lang="el-GR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l-GR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Κ) ισούται:</a:t>
            </a:r>
            <a:endParaRPr/>
          </a:p>
          <a:p>
            <a:pPr indent="-233362" lvl="1" marL="817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562" y="5214950"/>
            <a:ext cx="2714644" cy="428628"/>
          </a:xfrm>
          <a:prstGeom prst="rect">
            <a:avLst/>
          </a:prstGeom>
          <a:noFill/>
          <a:ln cap="flat" cmpd="sng" w="2857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36" name="Google Shape;43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7432" y="6246813"/>
            <a:ext cx="1143000" cy="468312"/>
          </a:xfrm>
          <a:prstGeom prst="rect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/>
          <p:nvPr/>
        </p:nvSpPr>
        <p:spPr>
          <a:xfrm>
            <a:off x="6300192" y="4941168"/>
            <a:ext cx="1800200" cy="720080"/>
          </a:xfrm>
          <a:prstGeom prst="rect">
            <a:avLst/>
          </a:prstGeom>
          <a:solidFill>
            <a:srgbClr val="FABF8E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2" name="Google Shape;442;p45"/>
          <p:cNvSpPr/>
          <p:nvPr/>
        </p:nvSpPr>
        <p:spPr>
          <a:xfrm>
            <a:off x="6372225" y="476250"/>
            <a:ext cx="1871663" cy="5032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3" name="Google Shape;443;p45"/>
          <p:cNvSpPr txBox="1"/>
          <p:nvPr/>
        </p:nvSpPr>
        <p:spPr>
          <a:xfrm>
            <a:off x="214282" y="0"/>
            <a:ext cx="86439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Υλικό τύπου-n  (N</a:t>
            </a:r>
            <a:r>
              <a:rPr b="1" baseline="-25000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&gt;N</a:t>
            </a:r>
            <a:r>
              <a:rPr b="1" baseline="-25000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sz="32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44" name="Google Shape;44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38" y="571500"/>
            <a:ext cx="5337175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5"/>
          <p:cNvSpPr/>
          <p:nvPr/>
        </p:nvSpPr>
        <p:spPr>
          <a:xfrm>
            <a:off x="2214546" y="571480"/>
            <a:ext cx="1357322" cy="1000132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6" name="Google Shape;446;p45"/>
          <p:cNvSpPr/>
          <p:nvPr/>
        </p:nvSpPr>
        <p:spPr>
          <a:xfrm>
            <a:off x="285720" y="3643314"/>
            <a:ext cx="6286544" cy="121444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7" name="Google Shape;447;p45"/>
          <p:cNvSpPr txBox="1"/>
          <p:nvPr/>
        </p:nvSpPr>
        <p:spPr>
          <a:xfrm>
            <a:off x="214282" y="5143512"/>
            <a:ext cx="814393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Σε πρακτικά προβλήματα (Ν</a:t>
            </a:r>
            <a:r>
              <a:rPr baseline="-25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-N</a:t>
            </a:r>
            <a:r>
              <a:rPr baseline="-25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)&gt;&gt;2n</a:t>
            </a:r>
            <a:r>
              <a:rPr baseline="-25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ενώ το   n≈ (Ν</a:t>
            </a:r>
            <a:r>
              <a:rPr baseline="-25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-N</a:t>
            </a:r>
            <a:r>
              <a:rPr baseline="-25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/>
          <p:nvPr/>
        </p:nvSpPr>
        <p:spPr>
          <a:xfrm>
            <a:off x="6372225" y="476250"/>
            <a:ext cx="1871663" cy="5032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214282" y="0"/>
            <a:ext cx="86439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Υλικό τύπου-p  (N</a:t>
            </a:r>
            <a:r>
              <a:rPr b="1" baseline="-25000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&gt;N</a:t>
            </a:r>
            <a:r>
              <a:rPr b="1" baseline="-25000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sz="32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54" name="Google Shape;45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63" y="512763"/>
            <a:ext cx="5367337" cy="42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6"/>
          <p:cNvSpPr/>
          <p:nvPr/>
        </p:nvSpPr>
        <p:spPr>
          <a:xfrm>
            <a:off x="2428860" y="571480"/>
            <a:ext cx="1357322" cy="1000132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6" name="Google Shape;456;p46"/>
          <p:cNvSpPr/>
          <p:nvPr/>
        </p:nvSpPr>
        <p:spPr>
          <a:xfrm>
            <a:off x="285720" y="3714752"/>
            <a:ext cx="6286544" cy="121444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7" name="Google Shape;457;p46"/>
          <p:cNvSpPr/>
          <p:nvPr/>
        </p:nvSpPr>
        <p:spPr>
          <a:xfrm>
            <a:off x="6300192" y="4941168"/>
            <a:ext cx="1800200" cy="720080"/>
          </a:xfrm>
          <a:prstGeom prst="rect">
            <a:avLst/>
          </a:prstGeom>
          <a:solidFill>
            <a:srgbClr val="FABF8E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8" name="Google Shape;458;p46"/>
          <p:cNvSpPr txBox="1"/>
          <p:nvPr/>
        </p:nvSpPr>
        <p:spPr>
          <a:xfrm>
            <a:off x="214282" y="5143512"/>
            <a:ext cx="814393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Σε πρακτικά προβλήματα (Ν</a:t>
            </a:r>
            <a:r>
              <a:rPr baseline="-25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-N</a:t>
            </a:r>
            <a:r>
              <a:rPr baseline="-25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)&gt;&gt;2n</a:t>
            </a:r>
            <a:r>
              <a:rPr baseline="-25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ενώ το   p≈ (Ν</a:t>
            </a:r>
            <a:r>
              <a:rPr baseline="-25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-N</a:t>
            </a:r>
            <a:r>
              <a:rPr baseline="-25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/>
          <p:nvPr/>
        </p:nvSpPr>
        <p:spPr>
          <a:xfrm>
            <a:off x="4355976" y="6237312"/>
            <a:ext cx="2808312" cy="620688"/>
          </a:xfrm>
          <a:prstGeom prst="rect">
            <a:avLst/>
          </a:prstGeom>
          <a:solidFill>
            <a:srgbClr val="CCC0D9"/>
          </a:solidFill>
          <a:ln cap="flat" cmpd="sng" w="25400">
            <a:solidFill>
              <a:srgbClr val="CCC0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142844" y="142852"/>
            <a:ext cx="52864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Παράδειγμα</a:t>
            </a:r>
            <a:endParaRPr/>
          </a:p>
        </p:txBody>
      </p:sp>
      <p:sp>
        <p:nvSpPr>
          <p:cNvPr id="465" name="Google Shape;465;p47"/>
          <p:cNvSpPr txBox="1"/>
          <p:nvPr/>
        </p:nvSpPr>
        <p:spPr>
          <a:xfrm>
            <a:off x="285720" y="785794"/>
            <a:ext cx="86439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Να υπολογιστεί η ειδική αντίσταση του Si με πρόσμιξη δοτών Ν</a:t>
            </a:r>
            <a:r>
              <a:rPr baseline="-25000"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2x10</a:t>
            </a:r>
            <a:r>
              <a:rPr baseline="30000"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15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/cm</a:t>
            </a:r>
            <a:r>
              <a:rPr baseline="30000"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(N</a:t>
            </a:r>
            <a:r>
              <a:rPr baseline="-25000"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=0).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Επειδή Ν</a:t>
            </a:r>
            <a:r>
              <a:rPr baseline="-25000"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&gt;&gt;N</a:t>
            </a:r>
            <a:r>
              <a:rPr baseline="-25000"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και πολύ μεγαλύτερο από το n</a:t>
            </a:r>
            <a:r>
              <a:rPr baseline="-25000"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έχουμε:</a:t>
            </a:r>
            <a:endParaRPr/>
          </a:p>
        </p:txBody>
      </p:sp>
      <p:pic>
        <p:nvPicPr>
          <p:cNvPr id="466" name="Google Shape;46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34" y="2000240"/>
            <a:ext cx="8252395" cy="297450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7"/>
          <p:cNvSpPr txBox="1"/>
          <p:nvPr/>
        </p:nvSpPr>
        <p:spPr>
          <a:xfrm>
            <a:off x="5290655" y="4176758"/>
            <a:ext cx="2198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Αν ξέρουμε ότι:</a:t>
            </a:r>
            <a:endParaRPr/>
          </a:p>
        </p:txBody>
      </p:sp>
      <p:pic>
        <p:nvPicPr>
          <p:cNvPr id="468" name="Google Shape;46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448" y="4573494"/>
            <a:ext cx="4361708" cy="2041651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7"/>
          <p:cNvSpPr txBox="1"/>
          <p:nvPr/>
        </p:nvSpPr>
        <p:spPr>
          <a:xfrm>
            <a:off x="142844" y="5749040"/>
            <a:ext cx="3061004" cy="769441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Στο καθαρό Si ρ=3,38x10</a:t>
            </a:r>
            <a:r>
              <a:rPr baseline="30000"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(Ωcm)</a:t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"/>
          <p:cNvSpPr txBox="1"/>
          <p:nvPr/>
        </p:nvSpPr>
        <p:spPr>
          <a:xfrm>
            <a:off x="0" y="0"/>
            <a:ext cx="9144000" cy="58695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Ολικό ρεύμα σε ημιαγωγό (ολίσθησης+διάχυσης</a:t>
            </a:r>
            <a:endParaRPr b="1" sz="32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5" name="Google Shape;475;p48"/>
          <p:cNvSpPr txBox="1"/>
          <p:nvPr/>
        </p:nvSpPr>
        <p:spPr>
          <a:xfrm>
            <a:off x="179512" y="980728"/>
            <a:ext cx="8353425" cy="432644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Ρεύμα ολίσθησης:</a:t>
            </a:r>
            <a:r>
              <a:rPr b="1" lang="el-GR" sz="22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(drift current) οφείλεται στο ηλεκτρικό πεδίο</a:t>
            </a:r>
            <a:endParaRPr/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l-GR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Ρεύμα διάχυσης:</a:t>
            </a:r>
            <a:r>
              <a:rPr lang="el-GR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(diffusion current) οφείλεται σε διαφορετικές συγκεντρώσεις φορέων (λόγω ανομοιόμορφου εμπλουτισμού)</a:t>
            </a:r>
            <a:endParaRPr/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l-GR" sz="22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Συνολικό ρεύμα ηλεκτρονίων</a:t>
            </a:r>
            <a:endParaRPr/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l-GR" sz="22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Συνολικό ρεύμα οπών</a:t>
            </a:r>
            <a:endParaRPr/>
          </a:p>
        </p:txBody>
      </p:sp>
      <p:sp>
        <p:nvSpPr>
          <p:cNvPr id="476" name="Google Shape;476;p48"/>
          <p:cNvSpPr txBox="1"/>
          <p:nvPr/>
        </p:nvSpPr>
        <p:spPr>
          <a:xfrm>
            <a:off x="637365" y="3573016"/>
            <a:ext cx="7437718" cy="9326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477" name="Google Shape;477;p48"/>
          <p:cNvSpPr txBox="1"/>
          <p:nvPr/>
        </p:nvSpPr>
        <p:spPr>
          <a:xfrm>
            <a:off x="616797" y="5583793"/>
            <a:ext cx="7261944" cy="5869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70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483" name="Google Shape;483;p49"/>
          <p:cNvSpPr txBox="1"/>
          <p:nvPr/>
        </p:nvSpPr>
        <p:spPr>
          <a:xfrm>
            <a:off x="214282" y="285728"/>
            <a:ext cx="65008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Εξίσωση Einstein</a:t>
            </a:r>
            <a:endParaRPr b="1" sz="32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4" name="Google Shape;484;p49"/>
          <p:cNvSpPr txBox="1"/>
          <p:nvPr/>
        </p:nvSpPr>
        <p:spPr>
          <a:xfrm>
            <a:off x="214282" y="1142984"/>
            <a:ext cx="8715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Σχέση διαχυτικότητας και κινητικότητας. </a:t>
            </a:r>
            <a:endParaRPr/>
          </a:p>
        </p:txBody>
      </p:sp>
      <p:grpSp>
        <p:nvGrpSpPr>
          <p:cNvPr id="485" name="Google Shape;485;p49"/>
          <p:cNvGrpSpPr/>
          <p:nvPr/>
        </p:nvGrpSpPr>
        <p:grpSpPr>
          <a:xfrm>
            <a:off x="214282" y="1928802"/>
            <a:ext cx="7742094" cy="4362450"/>
            <a:chOff x="214282" y="1928802"/>
            <a:chExt cx="7742094" cy="4362450"/>
          </a:xfrm>
        </p:grpSpPr>
        <p:pic>
          <p:nvPicPr>
            <p:cNvPr id="486" name="Google Shape;486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4282" y="1928802"/>
              <a:ext cx="7572375" cy="4362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49"/>
            <p:cNvSpPr/>
            <p:nvPr/>
          </p:nvSpPr>
          <p:spPr>
            <a:xfrm>
              <a:off x="3203848" y="1928802"/>
              <a:ext cx="4752528" cy="16442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22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r>
                <a:rPr baseline="-25000" lang="el-GR" sz="22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</a:t>
              </a:r>
              <a:r>
                <a:rPr lang="el-GR" sz="22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= θερμική τάση</a:t>
              </a:r>
              <a:endParaRPr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"/>
          <p:cNvSpPr/>
          <p:nvPr/>
        </p:nvSpPr>
        <p:spPr>
          <a:xfrm>
            <a:off x="1643646" y="5533769"/>
            <a:ext cx="3643338" cy="928670"/>
          </a:xfrm>
          <a:prstGeom prst="rect">
            <a:avLst/>
          </a:prstGeom>
          <a:solidFill>
            <a:srgbClr val="FABF8E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3" name="Google Shape;493;p50"/>
          <p:cNvSpPr/>
          <p:nvPr/>
        </p:nvSpPr>
        <p:spPr>
          <a:xfrm>
            <a:off x="1691680" y="2766678"/>
            <a:ext cx="3571900" cy="857256"/>
          </a:xfrm>
          <a:prstGeom prst="rect">
            <a:avLst/>
          </a:prstGeom>
          <a:solidFill>
            <a:srgbClr val="FABF8E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4" name="Google Shape;494;p50"/>
          <p:cNvSpPr txBox="1"/>
          <p:nvPr/>
        </p:nvSpPr>
        <p:spPr>
          <a:xfrm>
            <a:off x="0" y="0"/>
            <a:ext cx="9144000" cy="58695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Ολικό ρεύμα σε ημιαγωγό (ολίσθησης+διάχυσης</a:t>
            </a:r>
            <a:endParaRPr b="1" sz="32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5" name="Google Shape;495;p50"/>
          <p:cNvSpPr txBox="1"/>
          <p:nvPr/>
        </p:nvSpPr>
        <p:spPr>
          <a:xfrm>
            <a:off x="214282" y="714356"/>
            <a:ext cx="8353425" cy="398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l-GR" sz="22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Συνολικό ρεύμα ηλεκτρονίων</a:t>
            </a:r>
            <a:endParaRPr/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l-GR" sz="22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Συνολικό ρεύμα οπών</a:t>
            </a:r>
            <a:endParaRPr/>
          </a:p>
        </p:txBody>
      </p:sp>
      <p:pic>
        <p:nvPicPr>
          <p:cNvPr id="496" name="Google Shape;49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994" y="1980860"/>
            <a:ext cx="5499129" cy="149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595" y="4797152"/>
            <a:ext cx="5546725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0"/>
          <p:cNvSpPr/>
          <p:nvPr/>
        </p:nvSpPr>
        <p:spPr>
          <a:xfrm>
            <a:off x="6192274" y="980728"/>
            <a:ext cx="1643074" cy="755524"/>
          </a:xfrm>
          <a:prstGeom prst="cloudCallout">
            <a:avLst>
              <a:gd fmla="val -12924" name="adj1"/>
              <a:gd fmla="val 12041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Χρήση σχέσης Einstein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9" name="Google Shape;499;p50"/>
          <p:cNvSpPr/>
          <p:nvPr/>
        </p:nvSpPr>
        <p:spPr>
          <a:xfrm>
            <a:off x="6357950" y="2111980"/>
            <a:ext cx="583853" cy="51353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0" name="Google Shape;500;p50"/>
          <p:cNvSpPr/>
          <p:nvPr/>
        </p:nvSpPr>
        <p:spPr>
          <a:xfrm>
            <a:off x="6447283" y="4968179"/>
            <a:ext cx="583853" cy="51353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"/>
          <p:cNvSpPr txBox="1"/>
          <p:nvPr>
            <p:ph type="title"/>
          </p:nvPr>
        </p:nvSpPr>
        <p:spPr>
          <a:xfrm>
            <a:off x="467544" y="332656"/>
            <a:ext cx="8229600" cy="3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mic Sans MS"/>
              <a:buNone/>
            </a:pPr>
            <a:r>
              <a:rPr lang="el-GR">
                <a:solidFill>
                  <a:srgbClr val="FF0000"/>
                </a:solidFill>
              </a:rPr>
              <a:t>Χρήσιμα video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6" name="Google Shape;506;p51"/>
          <p:cNvSpPr txBox="1"/>
          <p:nvPr>
            <p:ph idx="1" type="body"/>
          </p:nvPr>
        </p:nvSpPr>
        <p:spPr>
          <a:xfrm>
            <a:off x="323528" y="141277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l-GR" sz="2400"/>
              <a:t>Electron and hole in semiconductors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l-GR" sz="2400" u="sng">
                <a:solidFill>
                  <a:schemeClr val="hlink"/>
                </a:solidFill>
                <a:hlinkClick r:id="rId3"/>
              </a:rPr>
              <a:t>https://www.youtube.com/watch?v=iq6xznGUwLI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l-GR" sz="2400"/>
              <a:t>Atom-electrons and doping in semiconductors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l-GR" sz="2400" u="sng">
                <a:solidFill>
                  <a:schemeClr val="hlink"/>
                </a:solidFill>
                <a:hlinkClick r:id="rId4"/>
              </a:rPr>
              <a:t>https://www.youtube.com/watch?v=Cb4dOkODz3s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07" name="Google Shape;50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.computer-bild.de/imgs/2/5/7/4/8/1/1/Prozessor-Lynnfield-Wafer-745x559-0422ea07973a471d.jpg"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3406201"/>
            <a:ext cx="3479055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70445" y="908720"/>
            <a:ext cx="8217979" cy="5688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l-GR" sz="2200"/>
              <a:t>Μπορούμε να κατασκευάσουμε ICs επειδή </a:t>
            </a:r>
            <a:r>
              <a:rPr lang="el-GR" sz="2200" u="sng"/>
              <a:t>καταλαβαίνουμε και ελέγχουμε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l-GR" sz="2200"/>
              <a:t>τη συμπεριφορά (</a:t>
            </a:r>
            <a:r>
              <a:rPr lang="el-GR" sz="2200">
                <a:latin typeface="Cambria"/>
                <a:ea typeface="Cambria"/>
                <a:cs typeface="Cambria"/>
                <a:sym typeface="Cambria"/>
              </a:rPr>
              <a:t>Si </a:t>
            </a:r>
            <a:r>
              <a:rPr lang="el-GR" sz="2200"/>
              <a:t>–πυρίτιο)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l-GR" sz="2200"/>
              <a:t>τις ιδιότητες των υλικών (αγωγιμότητα)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l-GR" sz="2200"/>
              <a:t>την κατασκευή τους σύμφωνα με τις ανάγκες μας (εμπλουτισμός των ημιαγωγών με προσμίξεις)</a:t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</p:txBody>
      </p:sp>
      <p:sp>
        <p:nvSpPr>
          <p:cNvPr id="121" name="Google Shape;121;p16"/>
          <p:cNvSpPr/>
          <p:nvPr/>
        </p:nvSpPr>
        <p:spPr>
          <a:xfrm>
            <a:off x="914400" y="274638"/>
            <a:ext cx="7772400" cy="2968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Ολοκληρωμένα κυκλώματα (IC)</a:t>
            </a:r>
            <a:endParaRPr b="1" sz="32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539750" y="188913"/>
            <a:ext cx="8208963" cy="1066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Ηλεκτρική Ταξινόμηση των Στερεών Υλικών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285750" y="1357313"/>
            <a:ext cx="8572500" cy="71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Τα υλικά ταξινομούνται με βάση την ειδική αντίσταση </a:t>
            </a:r>
            <a:r>
              <a:rPr b="1" i="1" lang="el-G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ρ</a:t>
            </a:r>
            <a:r>
              <a:rPr i="1"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με μονάδες Ω•cm όπως φαίνεται στον παρακάτω πίνακα</a:t>
            </a:r>
            <a:endParaRPr i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28" name="Google Shape;128;p17"/>
          <p:cNvGraphicFramePr/>
          <p:nvPr/>
        </p:nvGraphicFramePr>
        <p:xfrm>
          <a:off x="827088" y="2420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{5327F81F-5390-4FAE-A3B7-F471742440A7}</a:tableStyleId>
              </a:tblPr>
              <a:tblGrid>
                <a:gridCol w="3030525"/>
                <a:gridCol w="2538425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Comic Sans MS"/>
                        <a:buNone/>
                      </a:pPr>
                      <a:r>
                        <a:rPr b="1" i="0" lang="el-GR" sz="2000" u="none" cap="none" strike="noStrike">
                          <a:solidFill>
                            <a:srgbClr val="0000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Υλικά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Comic Sans MS"/>
                        <a:buNone/>
                      </a:pPr>
                      <a:r>
                        <a:rPr b="1" i="0" lang="el-GR" sz="2000" u="none" cap="none" strike="noStrike">
                          <a:solidFill>
                            <a:srgbClr val="0000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Ειδική Αντίσταση (Ω•cm)</a:t>
                      </a:r>
                      <a:endParaRPr b="1" i="0" sz="2000" u="none" cap="none" strike="noStrike">
                        <a:solidFill>
                          <a:srgbClr val="0000F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Μονωτές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(διαμάντι 10</a:t>
                      </a:r>
                      <a:r>
                        <a:rPr b="0" baseline="30000" i="0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r>
                        <a:rPr b="0" i="0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r>
                        <a:rPr lang="el-GR" sz="2000" u="none" cap="none" strike="noStrike"/>
                        <a:t>Ω•cm </a:t>
                      </a:r>
                      <a:r>
                        <a:rPr b="0" i="0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1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ρ</a:t>
                      </a:r>
                      <a:r>
                        <a:rPr b="0" i="0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&gt; 10</a:t>
                      </a:r>
                      <a:r>
                        <a:rPr b="0" baseline="30000" i="0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omic Sans MS"/>
                        <a:buNone/>
                      </a:pPr>
                      <a:r>
                        <a:rPr b="1" i="0" lang="el-GR" sz="20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Ημιαγωγοί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omic Sans MS"/>
                        <a:buNone/>
                      </a:pPr>
                      <a:r>
                        <a:rPr b="1" i="0" lang="el-GR" sz="20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r>
                        <a:rPr b="1" baseline="30000" i="0" lang="el-GR" sz="20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-3</a:t>
                      </a:r>
                      <a:r>
                        <a:rPr b="1" i="0" lang="el-GR" sz="20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&lt; </a:t>
                      </a:r>
                      <a:r>
                        <a:rPr b="1" i="1" lang="el-GR" sz="20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ρ</a:t>
                      </a:r>
                      <a:r>
                        <a:rPr b="1" i="0" lang="el-GR" sz="20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&lt; 10</a:t>
                      </a:r>
                      <a:r>
                        <a:rPr b="1" baseline="30000" i="0" lang="el-GR" sz="20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b="1" i="0" sz="2000" u="none" cap="none" strike="noStrike">
                        <a:solidFill>
                          <a:srgbClr val="FF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Αγωγοί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(χαλκός 3x10</a:t>
                      </a:r>
                      <a:r>
                        <a:rPr b="0" baseline="30000" i="0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-6</a:t>
                      </a:r>
                      <a:r>
                        <a:rPr b="0" i="0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r>
                        <a:rPr lang="el-GR" sz="2000" u="none" cap="none" strike="noStrike"/>
                        <a:t>Ω•cm </a:t>
                      </a:r>
                      <a:r>
                        <a:rPr b="0" i="0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1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ρ</a:t>
                      </a:r>
                      <a:r>
                        <a:rPr b="0" i="0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&lt; 10</a:t>
                      </a:r>
                      <a:r>
                        <a:rPr b="0" baseline="30000" i="0" lang="el-GR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-3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17"/>
          <p:cNvSpPr txBox="1"/>
          <p:nvPr/>
        </p:nvSpPr>
        <p:spPr>
          <a:xfrm>
            <a:off x="642910" y="5786454"/>
            <a:ext cx="8001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σ: αγωγιμότητα  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9454" y="2928933"/>
            <a:ext cx="1000132" cy="885831"/>
          </a:xfrm>
          <a:prstGeom prst="rect">
            <a:avLst/>
          </a:prstGeom>
          <a:noFill/>
          <a:ln cap="flat" cmpd="sng" w="28575">
            <a:solidFill>
              <a:srgbClr val="3399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31" name="Google Shape;131;p17"/>
          <p:cNvSpPr/>
          <p:nvPr/>
        </p:nvSpPr>
        <p:spPr>
          <a:xfrm>
            <a:off x="6572250" y="4149080"/>
            <a:ext cx="257175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Η ειδική ηλεκτρική αντίσταση ενός υλικού είναι μέτρο του πόσο ισχυρά αντιστέκεται το υλικό στη ροή του ηλεκτρικού ρεύματος.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179388" y="5876925"/>
            <a:ext cx="8496300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60363" lvl="0" marL="360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Στοιχειώδεις ημιαγωγοί</a:t>
            </a:r>
            <a:endParaRPr/>
          </a:p>
        </p:txBody>
      </p:sp>
      <p:pic>
        <p:nvPicPr>
          <p:cNvPr descr="periodic-table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260350"/>
            <a:ext cx="8642350" cy="51387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6084888" y="1052513"/>
            <a:ext cx="503237" cy="57626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516688" y="1557338"/>
            <a:ext cx="504825" cy="5048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019925" y="1557338"/>
            <a:ext cx="504825" cy="5048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6084888" y="2060575"/>
            <a:ext cx="431800" cy="431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6516688" y="2060575"/>
            <a:ext cx="504825" cy="43338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6948488" y="1989138"/>
            <a:ext cx="503237" cy="5048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6084888" y="2492375"/>
            <a:ext cx="431800" cy="431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95288" y="5013325"/>
            <a:ext cx="7772400" cy="107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l-GR" sz="2400"/>
              <a:t>Σύνθετοι ημιαγωγοί σχηματίζονται από συνδυασμούς  των στοιχείων στις στήλες ΙΙΙ και </a:t>
            </a:r>
            <a:r>
              <a:rPr lang="el-GR" sz="2400">
                <a:latin typeface="Cambria"/>
                <a:ea typeface="Cambria"/>
                <a:cs typeface="Cambria"/>
                <a:sym typeface="Cambria"/>
              </a:rPr>
              <a:t>V (</a:t>
            </a:r>
            <a:r>
              <a:rPr lang="el-GR" sz="2400"/>
              <a:t>π.χ. </a:t>
            </a:r>
            <a:r>
              <a:rPr lang="el-GR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GaAs</a:t>
            </a:r>
            <a:r>
              <a:rPr lang="el-GR" sz="2400">
                <a:solidFill>
                  <a:srgbClr val="FF0000"/>
                </a:solidFill>
              </a:rPr>
              <a:t>, Ι</a:t>
            </a:r>
            <a:r>
              <a:rPr lang="el-GR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nP</a:t>
            </a:r>
            <a:r>
              <a:rPr lang="el-GR" sz="2400">
                <a:latin typeface="Cambria"/>
                <a:ea typeface="Cambria"/>
                <a:cs typeface="Cambria"/>
                <a:sym typeface="Cambria"/>
              </a:rPr>
              <a:t>) </a:t>
            </a:r>
            <a:r>
              <a:rPr lang="el-GR" sz="2400"/>
              <a:t>είτε ΙΙ και </a:t>
            </a:r>
            <a:r>
              <a:rPr lang="el-GR" sz="2400">
                <a:latin typeface="Cambria"/>
                <a:ea typeface="Cambria"/>
                <a:cs typeface="Cambria"/>
                <a:sym typeface="Cambria"/>
              </a:rPr>
              <a:t>VI</a:t>
            </a:r>
            <a:r>
              <a:rPr lang="el-GR" sz="2400"/>
              <a:t> (π.χ. ZnSe</a:t>
            </a:r>
            <a:r>
              <a:rPr lang="el-GR" sz="24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l-GR" sz="2400"/>
              <a:t>CdS</a:t>
            </a:r>
            <a:r>
              <a:rPr lang="el-GR" sz="24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2400"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549275"/>
            <a:ext cx="8275638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6072198" y="1357298"/>
            <a:ext cx="428628" cy="3143272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7000892" y="1428736"/>
            <a:ext cx="428628" cy="250033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5643570" y="2428868"/>
            <a:ext cx="357190" cy="2000264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7429520" y="1428736"/>
            <a:ext cx="428628" cy="250033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silicon atom"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133600"/>
            <a:ext cx="3178175" cy="2525713"/>
          </a:xfrm>
          <a:prstGeom prst="rect">
            <a:avLst/>
          </a:prstGeom>
          <a:solidFill>
            <a:srgbClr val="E5DFEC"/>
          </a:solidFill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755650" y="188913"/>
            <a:ext cx="6481763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Άτομο Πυριτίου (Si -14)</a:t>
            </a:r>
            <a:endParaRPr b="1" sz="36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Ηλεκτρονική δομή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1676400" y="5257800"/>
            <a:ext cx="152400" cy="1524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1676400" y="5257800"/>
            <a:ext cx="111125" cy="1111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2057400" y="5073650"/>
            <a:ext cx="64023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Ηλεκτρόνια εξωτερικής στιβάδας ατόμου πυριτίου 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684213" y="5805488"/>
            <a:ext cx="71516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Τέσσερα ηλεκτρόνια στην εξωτερική στιβάδα n=4</a:t>
            </a:r>
            <a:r>
              <a:rPr baseline="30000" lang="el-G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650" y="1675947"/>
            <a:ext cx="7306766" cy="437560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428596" y="285728"/>
            <a:ext cx="82153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Κρυσταλλική Δομή Πυριτίου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6804248" y="2780928"/>
            <a:ext cx="360040" cy="360040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5220072" y="4533459"/>
            <a:ext cx="360040" cy="360040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5724128" y="3117930"/>
            <a:ext cx="360040" cy="360040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7515744" y="4725144"/>
            <a:ext cx="360040" cy="360040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