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A23C4CD-32C7-4FFA-8F70-0BAA2E42E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8743E8ED-3212-4E76-AC99-1BE2FBEB5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3E13929-B076-4BDF-9C31-57F6B215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FDBB-20C5-4D59-89DE-54B19466E2F8}" type="datetimeFigureOut">
              <a:rPr lang="el-GR" smtClean="0"/>
              <a:t>3/11/2017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F88DFC6-C2F5-439B-891D-B17E1CE4D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3A897DB-B1F2-430E-9DCA-459309BF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B643-F54D-4609-AE8B-29574ECAAD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2746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86ACE5A-D296-4B60-8E20-BCDDBF8AD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CB155433-C9E5-4EDF-B205-FEDD81721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FF075B6-83B2-4275-8FCD-07371B910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FDBB-20C5-4D59-89DE-54B19466E2F8}" type="datetimeFigureOut">
              <a:rPr lang="el-GR" smtClean="0"/>
              <a:t>3/11/2017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7EAAC75-13F7-48CD-B447-B0BA9E1E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E36FD0D-F4A7-407D-B09A-D67BE798F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B643-F54D-4609-AE8B-29574ECAAD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5174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A63890AD-0019-4083-95BB-53C2E7D94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C1F82BC4-737E-43AC-92A8-BFBB55DAD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119AF6C-9011-4A84-AA71-EEC5AC97C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FDBB-20C5-4D59-89DE-54B19466E2F8}" type="datetimeFigureOut">
              <a:rPr lang="el-GR" smtClean="0"/>
              <a:t>3/11/2017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B5F69EE8-4B8B-40F4-9817-C2294DB7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9A2A3D4-8DF5-4819-91A0-B51590C3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B643-F54D-4609-AE8B-29574ECAAD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2321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4BA7EA-3232-42E4-BBD4-955837E0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F2ADE3A-11DA-4D9F-A6F6-0E911931A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A15A65A6-3978-4A62-A8A2-B884087F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FDBB-20C5-4D59-89DE-54B19466E2F8}" type="datetimeFigureOut">
              <a:rPr lang="el-GR" smtClean="0"/>
              <a:t>3/11/2017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3E7D3A3-CD68-4854-B05E-2B9D55716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393B0EB-49B3-4AB1-AE87-61E4E9862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B643-F54D-4609-AE8B-29574ECAAD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8947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D719E33-A00E-4DB0-BE1A-2C81FDB71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B2F5E5C1-D297-474E-9C8A-26B96998B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F65ABB5-A985-4096-9F01-A9746F57D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FDBB-20C5-4D59-89DE-54B19466E2F8}" type="datetimeFigureOut">
              <a:rPr lang="el-GR" smtClean="0"/>
              <a:t>3/11/2017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EC35831-E3F8-45B5-919D-E4062167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24C37A9-7BC8-44AC-A96F-10AAF649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B643-F54D-4609-AE8B-29574ECAAD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253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6099AB4-1077-499C-B011-139371E98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7A6D85F-CD58-47ED-8C64-339142D55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3665536B-4E0A-4196-8548-171D73C79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F9DF4315-61F4-4006-86C2-6C720A40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FDBB-20C5-4D59-89DE-54B19466E2F8}" type="datetimeFigureOut">
              <a:rPr lang="el-GR" smtClean="0"/>
              <a:t>3/11/2017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4426E5E5-3CBC-4856-9759-2D5D2780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E53A67F2-A688-48DF-B439-7DD2BCBF2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B643-F54D-4609-AE8B-29574ECAAD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6237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0CC1CA9-00D5-4D7D-A79F-6B3967B46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3FCE207A-669C-4E56-9DEA-94067EFA3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620FA924-8948-4634-894D-CFDE9EAC5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8875ED2D-69E5-4749-B8ED-02EE9CF9A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930FE388-CC38-4E46-A4F9-8DB4D8C4E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145A2C44-F02D-4242-BB6E-23EF8680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FDBB-20C5-4D59-89DE-54B19466E2F8}" type="datetimeFigureOut">
              <a:rPr lang="el-GR" smtClean="0"/>
              <a:t>3/11/2017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7A9F110E-139F-4A70-B721-0567BCCE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5BF9AC9B-C08E-4C8F-AFDF-AEC3C050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B643-F54D-4609-AE8B-29574ECAAD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7876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583513C-0774-47A4-AFBD-139A1C95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2D3A396C-D01C-4E1E-BC34-73F3F0736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FDBB-20C5-4D59-89DE-54B19466E2F8}" type="datetimeFigureOut">
              <a:rPr lang="el-GR" smtClean="0"/>
              <a:t>3/11/2017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3F6E3072-4587-49C5-8FB4-D86393EF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5062A604-0FD2-4165-874B-9D5AFC47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B643-F54D-4609-AE8B-29574ECAAD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5381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377D3367-63B4-4E4E-B4BC-5B93BF5D2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FDBB-20C5-4D59-89DE-54B19466E2F8}" type="datetimeFigureOut">
              <a:rPr lang="el-GR" smtClean="0"/>
              <a:t>3/11/2017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7E78DFBF-3CF5-4073-8F7B-EDF86059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61897C7-BC0D-4F6B-B7BC-56AA03BCD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B643-F54D-4609-AE8B-29574ECAAD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4460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52BDEE5-446B-4D0E-AE6B-870DA10E5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2865270-2EB6-499A-B11A-3418083BF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87E376A5-2F6B-4AD6-B44C-9BEE5FC66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A31B2609-423A-4CD3-A0C5-DAB9AFAC9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FDBB-20C5-4D59-89DE-54B19466E2F8}" type="datetimeFigureOut">
              <a:rPr lang="el-GR" smtClean="0"/>
              <a:t>3/11/2017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9EDCAD84-E21F-430D-A6D6-B2DA0038F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6748BA72-5016-492C-BB2F-D014E16A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B643-F54D-4609-AE8B-29574ECAAD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05961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9108450-18BA-4CFE-BD83-20F3DB5E5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33729494-E888-4844-99A6-E910C57DB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19ECC392-46D8-41A4-B01D-D9A50FF26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9A79F4FC-64CE-480C-82E7-0B29071F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FDBB-20C5-4D59-89DE-54B19466E2F8}" type="datetimeFigureOut">
              <a:rPr lang="el-GR" smtClean="0"/>
              <a:t>3/11/2017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989A749B-6EA4-404F-BF16-CCCB1528B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C83D7A6A-9060-4E32-A942-39015BF84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AB643-F54D-4609-AE8B-29574ECAAD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6569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AF5EAC43-98ED-41FD-BC9E-31CC9333E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FF143125-D14B-4DA6-B424-49C7AC592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409E3C6-7CD9-4F38-80E6-D6608CDEA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6FDBB-20C5-4D59-89DE-54B19466E2F8}" type="datetimeFigureOut">
              <a:rPr lang="el-GR" smtClean="0"/>
              <a:t>3/11/2017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A519C479-89CB-44A7-BB25-D20FB3832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99C40AC-693F-4BB0-9080-D83138409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AB643-F54D-4609-AE8B-29574ECAAD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9047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18.png"/><Relationship Id="rId4" Type="http://schemas.openxmlformats.org/officeDocument/2006/relationships/image" Target="../media/image2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04DC2037-48A0-4F22-B9D4-8EAEBC780A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2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3006E330-4EDE-4A06-968F-A66B279EA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l-GR" sz="4800"/>
              <a:t>ΑΣΚΗΣΕΙΣ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E757890E-B188-45B8-BE1D-B095B1404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l-GR" sz="2000" dirty="0"/>
              <a:t>ΔΙΟΔΟΙ Ι</a:t>
            </a:r>
          </a:p>
        </p:txBody>
      </p:sp>
    </p:spTree>
    <p:extLst>
      <p:ext uri="{BB962C8B-B14F-4D97-AF65-F5344CB8AC3E}">
        <p14:creationId xmlns:p14="http://schemas.microsoft.com/office/powerpoint/2010/main" val="2760717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4B77E46-6773-4C1B-9A3F-B44743AE0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3" y="98424"/>
            <a:ext cx="12080240" cy="132556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l-GR" sz="2000" b="1" dirty="0"/>
              <a:t>ΑΣΚΗΣΗ </a:t>
            </a:r>
            <a:r>
              <a:rPr lang="en-US" sz="2000" b="1" dirty="0"/>
              <a:t>9</a:t>
            </a:r>
            <a:br>
              <a:rPr lang="el-GR" sz="2000" b="1" dirty="0"/>
            </a:br>
            <a:r>
              <a:rPr lang="el-GR" sz="2000" dirty="0"/>
              <a:t>Μια δίοδος έχει </a:t>
            </a:r>
            <a:r>
              <a:rPr lang="en-US" sz="2000" dirty="0" err="1"/>
              <a:t>i</a:t>
            </a:r>
            <a:r>
              <a:rPr lang="en-US" sz="2000" baseline="-25000" dirty="0" err="1"/>
              <a:t>D</a:t>
            </a:r>
            <a:r>
              <a:rPr lang="en-US" sz="2000" dirty="0"/>
              <a:t>=250</a:t>
            </a:r>
            <a:r>
              <a:rPr lang="el-GR" sz="2000" dirty="0" err="1"/>
              <a:t>μΑ</a:t>
            </a:r>
            <a:r>
              <a:rPr lang="el-GR" sz="2000" dirty="0"/>
              <a:t> και </a:t>
            </a:r>
            <a:r>
              <a:rPr lang="en-US" sz="2000" dirty="0" err="1"/>
              <a:t>u</a:t>
            </a:r>
            <a:r>
              <a:rPr lang="en-US" sz="2000" baseline="-25000" dirty="0" err="1"/>
              <a:t>D</a:t>
            </a:r>
            <a:r>
              <a:rPr lang="en-US" sz="2000" dirty="0"/>
              <a:t>=0,75V.</a:t>
            </a:r>
            <a:br>
              <a:rPr lang="en-US" sz="2000" dirty="0"/>
            </a:br>
            <a:r>
              <a:rPr lang="el-GR" sz="2000" dirty="0"/>
              <a:t>Ποιο είναι το Ι</a:t>
            </a:r>
            <a:r>
              <a:rPr lang="en-US" sz="2000" baseline="-25000" dirty="0"/>
              <a:t>S</a:t>
            </a:r>
            <a:r>
              <a:rPr lang="en-US" sz="2000" dirty="0"/>
              <a:t> </a:t>
            </a:r>
            <a:r>
              <a:rPr lang="el-GR" sz="2000" dirty="0"/>
              <a:t>αν </a:t>
            </a:r>
            <a:r>
              <a:rPr lang="en-US" sz="2000" dirty="0"/>
              <a:t>n=</a:t>
            </a:r>
            <a:r>
              <a:rPr lang="el-GR" sz="2000" dirty="0"/>
              <a:t>1;</a:t>
            </a:r>
            <a:br>
              <a:rPr lang="el-GR" sz="2000" dirty="0"/>
            </a:br>
            <a:r>
              <a:rPr lang="el-GR" sz="2000" dirty="0"/>
              <a:t>Ποιο είναι το </a:t>
            </a:r>
            <a:r>
              <a:rPr lang="en-US" sz="2000" dirty="0" err="1"/>
              <a:t>i</a:t>
            </a:r>
            <a:r>
              <a:rPr lang="en-US" sz="2000" baseline="-25000" dirty="0" err="1"/>
              <a:t>D</a:t>
            </a:r>
            <a:r>
              <a:rPr lang="en-US" sz="2000" dirty="0"/>
              <a:t> </a:t>
            </a:r>
            <a:r>
              <a:rPr lang="el-GR" sz="2000" dirty="0"/>
              <a:t>αν το </a:t>
            </a:r>
            <a:r>
              <a:rPr lang="en-US" sz="2000" dirty="0" err="1"/>
              <a:t>u</a:t>
            </a:r>
            <a:r>
              <a:rPr lang="en-US" sz="2000" baseline="-25000" dirty="0" err="1"/>
              <a:t>D</a:t>
            </a:r>
            <a:r>
              <a:rPr lang="en-US" sz="2000" dirty="0"/>
              <a:t>=-3V</a:t>
            </a:r>
            <a:r>
              <a:rPr lang="el-GR" sz="2000" dirty="0"/>
              <a:t>;</a:t>
            </a:r>
          </a:p>
        </p:txBody>
      </p:sp>
      <p:graphicFrame>
        <p:nvGraphicFramePr>
          <p:cNvPr id="3" name="Αντικείμενο 2">
            <a:extLst>
              <a:ext uri="{FF2B5EF4-FFF2-40B4-BE49-F238E27FC236}">
                <a16:creationId xmlns:a16="http://schemas.microsoft.com/office/drawing/2014/main" id="{EACAAD16-7A9A-42EF-A3CB-C2B0B63115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970646"/>
              </p:ext>
            </p:extLst>
          </p:nvPr>
        </p:nvGraphicFramePr>
        <p:xfrm>
          <a:off x="1011237" y="1855153"/>
          <a:ext cx="8975160" cy="15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Εξίσωση" r:id="rId3" imgW="5308560" imgH="812520" progId="Equation.3">
                  <p:embed/>
                </p:oleObj>
              </mc:Choice>
              <mc:Fallback>
                <p:oleObj name="Εξίσωση" r:id="rId3" imgW="5308560" imgH="812520" progId="Equation.3">
                  <p:embed/>
                  <p:pic>
                    <p:nvPicPr>
                      <p:cNvPr id="5" name="Αντικείμενο 4">
                        <a:extLst>
                          <a:ext uri="{FF2B5EF4-FFF2-40B4-BE49-F238E27FC236}">
                            <a16:creationId xmlns:a16="http://schemas.microsoft.com/office/drawing/2014/main" id="{2F480624-DB90-413B-9E2F-D908D44FD2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1237" y="1855153"/>
                        <a:ext cx="8975160" cy="153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Αντικείμενο 3">
            <a:extLst>
              <a:ext uri="{FF2B5EF4-FFF2-40B4-BE49-F238E27FC236}">
                <a16:creationId xmlns:a16="http://schemas.microsoft.com/office/drawing/2014/main" id="{9FFE2462-53B7-41BF-B1C5-51AF662144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915406"/>
              </p:ext>
            </p:extLst>
          </p:nvPr>
        </p:nvGraphicFramePr>
        <p:xfrm>
          <a:off x="823018" y="3503930"/>
          <a:ext cx="6133389" cy="1372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Εξίσωση" r:id="rId5" imgW="3555720" imgH="711000" progId="Equation.3">
                  <p:embed/>
                </p:oleObj>
              </mc:Choice>
              <mc:Fallback>
                <p:oleObj name="Εξίσωση" r:id="rId5" imgW="3555720" imgH="711000" progId="Equation.3">
                  <p:embed/>
                  <p:pic>
                    <p:nvPicPr>
                      <p:cNvPr id="5" name="Αντικείμενο 4">
                        <a:extLst>
                          <a:ext uri="{FF2B5EF4-FFF2-40B4-BE49-F238E27FC236}">
                            <a16:creationId xmlns:a16="http://schemas.microsoft.com/office/drawing/2014/main" id="{2F480624-DB90-413B-9E2F-D908D44FD2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3018" y="3503930"/>
                        <a:ext cx="6133389" cy="1372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8861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4B77E46-6773-4C1B-9A3F-B44743AE0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3" y="98424"/>
            <a:ext cx="12080240" cy="132556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l-GR" sz="2000" b="1" dirty="0"/>
              <a:t>ΑΣΚΗΣΗ </a:t>
            </a:r>
            <a:r>
              <a:rPr lang="en-US" sz="2000" b="1" dirty="0"/>
              <a:t>10</a:t>
            </a:r>
            <a:br>
              <a:rPr lang="el-GR" sz="2000" b="1" dirty="0"/>
            </a:br>
            <a:r>
              <a:rPr lang="el-GR" sz="2000" dirty="0"/>
              <a:t>Αν</a:t>
            </a:r>
            <a:r>
              <a:rPr lang="el-GR" sz="2000" b="1" dirty="0"/>
              <a:t> </a:t>
            </a:r>
            <a:r>
              <a:rPr lang="el-GR" sz="2000" dirty="0"/>
              <a:t>10</a:t>
            </a:r>
            <a:r>
              <a:rPr lang="en-US" sz="2000" baseline="30000" dirty="0"/>
              <a:t>-14</a:t>
            </a:r>
            <a:r>
              <a:rPr lang="el-GR" sz="2000" dirty="0"/>
              <a:t>Α≤</a:t>
            </a:r>
            <a:r>
              <a:rPr lang="en-US" sz="2000" dirty="0"/>
              <a:t> </a:t>
            </a:r>
            <a:r>
              <a:rPr lang="el-GR" sz="2000" dirty="0"/>
              <a:t>Ι</a:t>
            </a:r>
            <a:r>
              <a:rPr lang="en-US" sz="2000" baseline="-25000" dirty="0"/>
              <a:t>S </a:t>
            </a:r>
            <a:r>
              <a:rPr lang="el-GR" sz="2000" dirty="0"/>
              <a:t>≤</a:t>
            </a:r>
            <a:r>
              <a:rPr lang="en-US" sz="2000" dirty="0"/>
              <a:t>10</a:t>
            </a:r>
            <a:r>
              <a:rPr lang="en-US" sz="2000" baseline="30000" dirty="0"/>
              <a:t>-12</a:t>
            </a:r>
            <a:r>
              <a:rPr lang="en-US" sz="2000" dirty="0"/>
              <a:t>A </a:t>
            </a:r>
            <a:r>
              <a:rPr lang="el-GR" sz="2000" dirty="0"/>
              <a:t>Ποια είναι η περιοχή των τάσεων ορθής πόλωσης που μπορεί να έχει η δίοδος για </a:t>
            </a:r>
            <a:r>
              <a:rPr lang="en-US" sz="2000" dirty="0" err="1"/>
              <a:t>i</a:t>
            </a:r>
            <a:r>
              <a:rPr lang="en-US" sz="2000" baseline="-25000" dirty="0" err="1"/>
              <a:t>D</a:t>
            </a:r>
            <a:r>
              <a:rPr lang="en-US" sz="2000" dirty="0"/>
              <a:t>=1mA</a:t>
            </a:r>
            <a:r>
              <a:rPr lang="el-GR" sz="2000" dirty="0"/>
              <a:t>;</a:t>
            </a:r>
          </a:p>
        </p:txBody>
      </p:sp>
      <p:graphicFrame>
        <p:nvGraphicFramePr>
          <p:cNvPr id="3" name="Αντικείμενο 2">
            <a:extLst>
              <a:ext uri="{FF2B5EF4-FFF2-40B4-BE49-F238E27FC236}">
                <a16:creationId xmlns:a16="http://schemas.microsoft.com/office/drawing/2014/main" id="{949EA552-90B3-477E-94C1-7AE15D7E02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915623"/>
              </p:ext>
            </p:extLst>
          </p:nvPr>
        </p:nvGraphicFramePr>
        <p:xfrm>
          <a:off x="595312" y="1652588"/>
          <a:ext cx="5429567" cy="2941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Εξίσωση" r:id="rId3" imgW="3251160" imgH="1574640" progId="Equation.3">
                  <p:embed/>
                </p:oleObj>
              </mc:Choice>
              <mc:Fallback>
                <p:oleObj name="Εξίσωση" r:id="rId3" imgW="3251160" imgH="1574640" progId="Equation.3">
                  <p:embed/>
                  <p:pic>
                    <p:nvPicPr>
                      <p:cNvPr id="3" name="Αντικείμενο 2">
                        <a:extLst>
                          <a:ext uri="{FF2B5EF4-FFF2-40B4-BE49-F238E27FC236}">
                            <a16:creationId xmlns:a16="http://schemas.microsoft.com/office/drawing/2014/main" id="{2E9040C0-DF7D-4E27-BAFC-0E94E2080D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5312" y="1652588"/>
                        <a:ext cx="5429567" cy="2941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2406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4B77E46-6773-4C1B-9A3F-B44743AE0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3" y="98424"/>
            <a:ext cx="12080240" cy="132556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l-GR" sz="2000" b="1" dirty="0"/>
              <a:t>ΑΣΚΗΣΗ </a:t>
            </a:r>
            <a:r>
              <a:rPr lang="en-US" sz="2000" b="1" dirty="0"/>
              <a:t>11</a:t>
            </a:r>
            <a:br>
              <a:rPr lang="el-GR" sz="2000" b="1" dirty="0"/>
            </a:br>
            <a:r>
              <a:rPr lang="el-GR" sz="2000" dirty="0"/>
              <a:t>Δίοδος έχει πλάτος περιοχής αραίωσης με μηδενική πόλωση </a:t>
            </a:r>
            <a:r>
              <a:rPr lang="en-US" sz="2000" dirty="0"/>
              <a:t>W</a:t>
            </a:r>
            <a:r>
              <a:rPr lang="en-US" sz="2000" baseline="-25000" dirty="0"/>
              <a:t>D</a:t>
            </a:r>
            <a:r>
              <a:rPr lang="el-GR" sz="2000" baseline="-25000" dirty="0"/>
              <a:t>0</a:t>
            </a:r>
            <a:r>
              <a:rPr lang="en-US" sz="2000" dirty="0"/>
              <a:t>=0,326</a:t>
            </a:r>
            <a:r>
              <a:rPr lang="el-GR" sz="2000" dirty="0"/>
              <a:t>μ</a:t>
            </a:r>
            <a:r>
              <a:rPr lang="en-US" sz="2000" dirty="0"/>
              <a:t>m </a:t>
            </a:r>
            <a:r>
              <a:rPr lang="el-GR" sz="2000" dirty="0"/>
              <a:t>και </a:t>
            </a:r>
            <a:r>
              <a:rPr lang="en-US" sz="2000" dirty="0" err="1"/>
              <a:t>u</a:t>
            </a:r>
            <a:r>
              <a:rPr lang="en-US" sz="2000" baseline="-25000" dirty="0" err="1"/>
              <a:t>D</a:t>
            </a:r>
            <a:r>
              <a:rPr lang="en-US" sz="2000" dirty="0"/>
              <a:t>=0,748V </a:t>
            </a:r>
            <a:r>
              <a:rPr lang="el-GR" sz="2000" dirty="0"/>
              <a:t>πόσο είναι το</a:t>
            </a:r>
            <a:r>
              <a:rPr lang="en-US" sz="2000" dirty="0"/>
              <a:t> W</a:t>
            </a:r>
            <a:r>
              <a:rPr lang="en-US" sz="2000" baseline="-25000" dirty="0"/>
              <a:t>D</a:t>
            </a:r>
            <a:r>
              <a:rPr lang="el-GR" sz="2000" baseline="-25000" dirty="0"/>
              <a:t>1</a:t>
            </a:r>
            <a:r>
              <a:rPr lang="el-GR" sz="2000" dirty="0"/>
              <a:t> με ανάστροφη πόλωση 10</a:t>
            </a:r>
            <a:r>
              <a:rPr lang="en-US" sz="2000" dirty="0"/>
              <a:t>V</a:t>
            </a:r>
            <a:r>
              <a:rPr lang="el-GR" sz="2000" dirty="0"/>
              <a:t>; </a:t>
            </a:r>
          </a:p>
        </p:txBody>
      </p:sp>
      <p:graphicFrame>
        <p:nvGraphicFramePr>
          <p:cNvPr id="3" name="Αντικείμενο 2">
            <a:extLst>
              <a:ext uri="{FF2B5EF4-FFF2-40B4-BE49-F238E27FC236}">
                <a16:creationId xmlns:a16="http://schemas.microsoft.com/office/drawing/2014/main" id="{1D3ED570-EA17-41E9-BEE0-9A3E119FB7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812593"/>
              </p:ext>
            </p:extLst>
          </p:nvPr>
        </p:nvGraphicFramePr>
        <p:xfrm>
          <a:off x="821565" y="1800294"/>
          <a:ext cx="7108826" cy="303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Εξίσωση" r:id="rId3" imgW="3568680" imgH="1536480" progId="Equation.3">
                  <p:embed/>
                </p:oleObj>
              </mc:Choice>
              <mc:Fallback>
                <p:oleObj name="Εξίσωση" r:id="rId3" imgW="3568680" imgH="1536480" progId="Equation.3">
                  <p:embed/>
                  <p:pic>
                    <p:nvPicPr>
                      <p:cNvPr id="3" name="Αντικείμενο 2">
                        <a:extLst>
                          <a:ext uri="{FF2B5EF4-FFF2-40B4-BE49-F238E27FC236}">
                            <a16:creationId xmlns:a16="http://schemas.microsoft.com/office/drawing/2014/main" id="{503E3E3B-35D9-4689-8ED5-E0F15183EB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565" y="1800294"/>
                        <a:ext cx="7108826" cy="3036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1258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4B77E46-6773-4C1B-9A3F-B44743AE0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3" y="98424"/>
            <a:ext cx="12080240" cy="193909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l-GR" sz="2000" b="1" dirty="0"/>
              <a:t>ΑΣΚΗΣΗ </a:t>
            </a:r>
            <a:r>
              <a:rPr lang="en-US" sz="2000" b="1" dirty="0"/>
              <a:t>12</a:t>
            </a:r>
            <a:br>
              <a:rPr lang="el-GR" sz="2000" b="1" dirty="0"/>
            </a:br>
            <a:r>
              <a:rPr lang="el-GR" sz="2000" dirty="0"/>
              <a:t>Υπολογίστε το εσωτερικό δυναμικό μιας ένωσης</a:t>
            </a:r>
            <a:r>
              <a:rPr lang="en-US" sz="2000" dirty="0"/>
              <a:t> </a:t>
            </a:r>
            <a:r>
              <a:rPr lang="el-GR" sz="2000" dirty="0"/>
              <a:t>που οι </a:t>
            </a:r>
            <a:r>
              <a:rPr lang="en-US" sz="2000" dirty="0"/>
              <a:t>n </a:t>
            </a:r>
            <a:r>
              <a:rPr lang="el-GR" sz="2000" dirty="0"/>
              <a:t>και </a:t>
            </a:r>
            <a:r>
              <a:rPr lang="en-US" sz="2000" dirty="0"/>
              <a:t>p </a:t>
            </a:r>
            <a:r>
              <a:rPr lang="el-GR" sz="2000" dirty="0"/>
              <a:t>περιοχές είναι εξίσου νοθευμένες με 10</a:t>
            </a:r>
            <a:r>
              <a:rPr lang="el-GR" sz="2000" baseline="30000" dirty="0"/>
              <a:t>16</a:t>
            </a:r>
            <a:r>
              <a:rPr lang="el-GR" sz="2000" dirty="0"/>
              <a:t>άτομα/</a:t>
            </a:r>
            <a:r>
              <a:rPr lang="en-US" sz="2000" dirty="0"/>
              <a:t>cm</a:t>
            </a:r>
            <a:r>
              <a:rPr lang="en-US" sz="2000" baseline="30000" dirty="0"/>
              <a:t>3</a:t>
            </a:r>
            <a:r>
              <a:rPr lang="en-US" sz="2000" dirty="0"/>
              <a:t>. </a:t>
            </a:r>
            <a:r>
              <a:rPr lang="el-GR" sz="2000" dirty="0"/>
              <a:t>Υποθέστε ότι </a:t>
            </a:r>
            <a:r>
              <a:rPr lang="en-US" sz="2000" dirty="0" err="1"/>
              <a:t>n</a:t>
            </a:r>
            <a:r>
              <a:rPr lang="en-US" sz="2000" baseline="-25000" dirty="0" err="1"/>
              <a:t>i</a:t>
            </a:r>
            <a:r>
              <a:rPr lang="en-US" sz="2000" dirty="0"/>
              <a:t>~</a:t>
            </a:r>
            <a:r>
              <a:rPr lang="el-GR" sz="2000" dirty="0"/>
              <a:t> 10</a:t>
            </a:r>
            <a:r>
              <a:rPr lang="el-GR" sz="2000" baseline="30000" dirty="0"/>
              <a:t>1</a:t>
            </a:r>
            <a:r>
              <a:rPr lang="en-US" sz="2000" baseline="30000" dirty="0"/>
              <a:t>0</a:t>
            </a:r>
            <a:r>
              <a:rPr lang="el-GR" sz="2000" dirty="0"/>
              <a:t>άτομα/</a:t>
            </a:r>
            <a:r>
              <a:rPr lang="en-US" sz="2000" dirty="0"/>
              <a:t>cm</a:t>
            </a:r>
            <a:r>
              <a:rPr lang="en-US" sz="2000" baseline="30000" dirty="0"/>
              <a:t>3</a:t>
            </a:r>
            <a:r>
              <a:rPr lang="en-US" sz="2000" dirty="0"/>
              <a:t> </a:t>
            </a:r>
            <a:r>
              <a:rPr lang="el-GR" sz="2000" dirty="0"/>
              <a:t>χωρίς να εφαρμόζεται εξωτερική τάση. Πόσο είναι το πλάτος της περιοχής απογύμνωσης και πόσο εκτείνεται μέσα στις περιοχές </a:t>
            </a:r>
            <a:r>
              <a:rPr lang="en-US" sz="2000" dirty="0"/>
              <a:t>p </a:t>
            </a:r>
            <a:r>
              <a:rPr lang="el-GR" sz="2000" dirty="0"/>
              <a:t>και </a:t>
            </a:r>
            <a:r>
              <a:rPr lang="en-US" sz="2000" dirty="0"/>
              <a:t>n</a:t>
            </a:r>
            <a:r>
              <a:rPr lang="el-GR" sz="2000" dirty="0"/>
              <a:t>; </a:t>
            </a:r>
            <a:br>
              <a:rPr lang="el-GR" sz="2000" dirty="0"/>
            </a:br>
            <a:r>
              <a:rPr lang="el-GR" sz="2000" dirty="0"/>
              <a:t>Αν το εμβαδόν της διατομής της ένωσης είναι 100 μ</a:t>
            </a:r>
            <a:r>
              <a:rPr lang="en-US" sz="2000" dirty="0"/>
              <a:t>m</a:t>
            </a:r>
            <a:r>
              <a:rPr lang="en-US" sz="2000" baseline="30000" dirty="0"/>
              <a:t>2</a:t>
            </a:r>
            <a:r>
              <a:rPr lang="en-US" sz="2000" dirty="0"/>
              <a:t> </a:t>
            </a:r>
            <a:r>
              <a:rPr lang="el-GR" sz="2000" dirty="0"/>
              <a:t>βρείτε το μέγεθος του φορτίου που αποθηκεύεται σε κάθε πλευρά της ένωσης.</a:t>
            </a:r>
          </a:p>
        </p:txBody>
      </p:sp>
      <p:graphicFrame>
        <p:nvGraphicFramePr>
          <p:cNvPr id="3" name="Αντικείμενο 2">
            <a:extLst>
              <a:ext uri="{FF2B5EF4-FFF2-40B4-BE49-F238E27FC236}">
                <a16:creationId xmlns:a16="http://schemas.microsoft.com/office/drawing/2014/main" id="{055F640C-0AE4-42FA-BB76-6A258A98F3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139533"/>
              </p:ext>
            </p:extLst>
          </p:nvPr>
        </p:nvGraphicFramePr>
        <p:xfrm>
          <a:off x="394810" y="2113342"/>
          <a:ext cx="549433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Εξίσωση" r:id="rId3" imgW="3288960" imgH="457200" progId="Equation.3">
                  <p:embed/>
                </p:oleObj>
              </mc:Choice>
              <mc:Fallback>
                <p:oleObj name="Εξίσωση" r:id="rId3" imgW="3288960" imgH="457200" progId="Equation.3">
                  <p:embed/>
                  <p:pic>
                    <p:nvPicPr>
                      <p:cNvPr id="3" name="Αντικείμενο 2">
                        <a:extLst>
                          <a:ext uri="{FF2B5EF4-FFF2-40B4-BE49-F238E27FC236}">
                            <a16:creationId xmlns:a16="http://schemas.microsoft.com/office/drawing/2014/main" id="{949EA552-90B3-477E-94C1-7AE15D7E02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4810" y="2113342"/>
                        <a:ext cx="5494338" cy="85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Αντικείμενο 3">
            <a:extLst>
              <a:ext uri="{FF2B5EF4-FFF2-40B4-BE49-F238E27FC236}">
                <a16:creationId xmlns:a16="http://schemas.microsoft.com/office/drawing/2014/main" id="{4E81A2E9-9DAD-4952-B120-AACF1A180F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641101"/>
              </p:ext>
            </p:extLst>
          </p:nvPr>
        </p:nvGraphicFramePr>
        <p:xfrm>
          <a:off x="273367" y="3043238"/>
          <a:ext cx="11231563" cy="381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Εξίσωση" r:id="rId5" imgW="5638680" imgH="1930320" progId="Equation.3">
                  <p:embed/>
                </p:oleObj>
              </mc:Choice>
              <mc:Fallback>
                <p:oleObj name="Εξίσωση" r:id="rId5" imgW="5638680" imgH="1930320" progId="Equation.3">
                  <p:embed/>
                  <p:pic>
                    <p:nvPicPr>
                      <p:cNvPr id="3" name="Αντικείμενο 2">
                        <a:extLst>
                          <a:ext uri="{FF2B5EF4-FFF2-40B4-BE49-F238E27FC236}">
                            <a16:creationId xmlns:a16="http://schemas.microsoft.com/office/drawing/2014/main" id="{1D3ED570-EA17-41E9-BEE0-9A3E119FB7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67" y="3043238"/>
                        <a:ext cx="11231563" cy="3814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447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93400F9-82B6-4B92-A4C8-A6D72930E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3" y="172085"/>
            <a:ext cx="11790017" cy="185549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l-GR" sz="2000" b="1" dirty="0"/>
              <a:t>ΑΣΚΗΣΗ 1</a:t>
            </a:r>
            <a:br>
              <a:rPr lang="el-GR" sz="2000" b="1" dirty="0"/>
            </a:br>
            <a:r>
              <a:rPr lang="el-GR" sz="2200" dirty="0"/>
              <a:t>Μία δίοδος έχει επίπεδο προσμίξεων Ν</a:t>
            </a:r>
            <a:r>
              <a:rPr lang="el-GR" sz="2200" baseline="-25000" dirty="0"/>
              <a:t>Α</a:t>
            </a:r>
            <a:r>
              <a:rPr lang="el-GR" sz="2200" dirty="0"/>
              <a:t> = 10</a:t>
            </a:r>
            <a:r>
              <a:rPr lang="el-GR" sz="2200" baseline="30000" dirty="0"/>
              <a:t>18</a:t>
            </a:r>
            <a:r>
              <a:rPr lang="el-GR" sz="2200" dirty="0"/>
              <a:t>/</a:t>
            </a:r>
            <a:r>
              <a:rPr lang="en-US" sz="2200" dirty="0"/>
              <a:t>cm</a:t>
            </a:r>
            <a:r>
              <a:rPr lang="el-GR" sz="2200" baseline="30000" dirty="0"/>
              <a:t>3</a:t>
            </a:r>
            <a:r>
              <a:rPr lang="el-GR" sz="2200" dirty="0"/>
              <a:t> στην πλευρά τύπου-</a:t>
            </a:r>
            <a:r>
              <a:rPr lang="en-US" sz="2200" dirty="0"/>
              <a:t>p </a:t>
            </a:r>
            <a:r>
              <a:rPr lang="el-GR" sz="2200" dirty="0"/>
              <a:t>και </a:t>
            </a:r>
            <a:r>
              <a:rPr lang="en-US" sz="2200" dirty="0"/>
              <a:t>N</a:t>
            </a:r>
            <a:r>
              <a:rPr lang="en-US" sz="2200" baseline="-25000" dirty="0"/>
              <a:t>D</a:t>
            </a:r>
            <a:r>
              <a:rPr lang="el-GR" sz="2200" dirty="0"/>
              <a:t> = 10</a:t>
            </a:r>
            <a:r>
              <a:rPr lang="el-GR" sz="2200" baseline="30000" dirty="0"/>
              <a:t>15</a:t>
            </a:r>
            <a:r>
              <a:rPr lang="el-GR" sz="2200" dirty="0"/>
              <a:t>/</a:t>
            </a:r>
            <a:r>
              <a:rPr lang="en-US" sz="2200" dirty="0"/>
              <a:t>cm</a:t>
            </a:r>
            <a:r>
              <a:rPr lang="el-GR" sz="2200" baseline="30000" dirty="0"/>
              <a:t>3</a:t>
            </a:r>
            <a:r>
              <a:rPr lang="el-GR" sz="2200" dirty="0"/>
              <a:t> στην πλευρά τύπου-</a:t>
            </a:r>
            <a:r>
              <a:rPr lang="en-US" sz="2200" dirty="0"/>
              <a:t>n</a:t>
            </a:r>
            <a:r>
              <a:rPr lang="el-GR" sz="2200" dirty="0"/>
              <a:t>.</a:t>
            </a:r>
            <a:br>
              <a:rPr lang="el-GR" sz="2200" dirty="0"/>
            </a:br>
            <a:r>
              <a:rPr lang="el-GR" sz="2200" dirty="0"/>
              <a:t>Ποιες είναι οι τιμές των </a:t>
            </a:r>
            <a:r>
              <a:rPr lang="en-US" sz="2200" dirty="0"/>
              <a:t>p</a:t>
            </a:r>
            <a:r>
              <a:rPr lang="en-US" sz="2200" baseline="-25000" dirty="0"/>
              <a:t>p</a:t>
            </a:r>
            <a:r>
              <a:rPr lang="el-GR" sz="2200" dirty="0"/>
              <a:t>, </a:t>
            </a:r>
            <a:r>
              <a:rPr lang="en-US" sz="2200" dirty="0" err="1"/>
              <a:t>p</a:t>
            </a:r>
            <a:r>
              <a:rPr lang="en-US" sz="2200" baseline="-25000" dirty="0" err="1"/>
              <a:t>n</a:t>
            </a:r>
            <a:r>
              <a:rPr lang="el-GR" sz="2200" dirty="0"/>
              <a:t>, </a:t>
            </a:r>
            <a:r>
              <a:rPr lang="en-US" sz="2200" dirty="0"/>
              <a:t>n</a:t>
            </a:r>
            <a:r>
              <a:rPr lang="en-US" sz="2200" baseline="-25000" dirty="0"/>
              <a:t>p</a:t>
            </a:r>
            <a:r>
              <a:rPr lang="el-GR" sz="2200" dirty="0"/>
              <a:t>, </a:t>
            </a:r>
            <a:r>
              <a:rPr lang="en-US" sz="2200" dirty="0" err="1"/>
              <a:t>n</a:t>
            </a:r>
            <a:r>
              <a:rPr lang="en-US" sz="2200" baseline="-25000" dirty="0" err="1"/>
              <a:t>n</a:t>
            </a:r>
            <a:r>
              <a:rPr lang="el-GR" sz="2200" dirty="0"/>
              <a:t> ;</a:t>
            </a:r>
            <a:br>
              <a:rPr lang="el-GR" sz="2200" dirty="0"/>
            </a:br>
            <a:r>
              <a:rPr lang="el-GR" sz="2200" dirty="0"/>
              <a:t>Ποιο είναι το πλάτος της περιοχής αραίωσης </a:t>
            </a:r>
            <a:r>
              <a:rPr lang="en-US" sz="2200" dirty="0" err="1"/>
              <a:t>w</a:t>
            </a:r>
            <a:r>
              <a:rPr lang="en-US" sz="2200" baseline="-25000" dirty="0" err="1"/>
              <a:t>do</a:t>
            </a:r>
            <a:r>
              <a:rPr lang="en-US" sz="2200" dirty="0"/>
              <a:t> </a:t>
            </a:r>
            <a:r>
              <a:rPr lang="el-GR" sz="2200" dirty="0"/>
              <a:t>και το εσωτερικό δυναμικό </a:t>
            </a:r>
            <a:r>
              <a:rPr lang="en-US" sz="2200" dirty="0"/>
              <a:t>V</a:t>
            </a:r>
            <a:r>
              <a:rPr lang="en-US" sz="2200" baseline="-25000" dirty="0"/>
              <a:t>o</a:t>
            </a:r>
            <a:r>
              <a:rPr lang="el-GR" sz="2200" dirty="0"/>
              <a:t>;</a:t>
            </a:r>
            <a:br>
              <a:rPr lang="el-GR" dirty="0"/>
            </a:br>
            <a:endParaRPr lang="el-GR" sz="2000" dirty="0"/>
          </a:p>
        </p:txBody>
      </p:sp>
      <p:graphicFrame>
        <p:nvGraphicFramePr>
          <p:cNvPr id="3" name="Αντικείμενο 2">
            <a:extLst>
              <a:ext uri="{FF2B5EF4-FFF2-40B4-BE49-F238E27FC236}">
                <a16:creationId xmlns:a16="http://schemas.microsoft.com/office/drawing/2014/main" id="{299780F4-7DEE-4AF4-AC84-09D6F0F2A5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416029"/>
              </p:ext>
            </p:extLst>
          </p:nvPr>
        </p:nvGraphicFramePr>
        <p:xfrm>
          <a:off x="318051" y="2957661"/>
          <a:ext cx="304165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" name="Εξίσωση" r:id="rId3" imgW="1625400" imgH="457200" progId="Equation.3">
                  <p:embed/>
                </p:oleObj>
              </mc:Choice>
              <mc:Fallback>
                <p:oleObj name="Εξίσωση" r:id="rId3" imgW="1625400" imgH="4572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051" y="2957661"/>
                        <a:ext cx="3041650" cy="852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Αντικείμενο 6">
            <a:extLst>
              <a:ext uri="{FF2B5EF4-FFF2-40B4-BE49-F238E27FC236}">
                <a16:creationId xmlns:a16="http://schemas.microsoft.com/office/drawing/2014/main" id="{E86679B3-F814-4DF0-A883-5C6A18EEF4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326580"/>
              </p:ext>
            </p:extLst>
          </p:nvPr>
        </p:nvGraphicFramePr>
        <p:xfrm>
          <a:off x="7566923" y="2817941"/>
          <a:ext cx="3189287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" name="Εξίσωση" r:id="rId5" imgW="1638000" imgH="469800" progId="Equation.3">
                  <p:embed/>
                </p:oleObj>
              </mc:Choice>
              <mc:Fallback>
                <p:oleObj name="Εξίσωση" r:id="rId5" imgW="1638000" imgH="4698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6923" y="2817941"/>
                        <a:ext cx="3189287" cy="920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Αντικείμενο 10">
            <a:extLst>
              <a:ext uri="{FF2B5EF4-FFF2-40B4-BE49-F238E27FC236}">
                <a16:creationId xmlns:a16="http://schemas.microsoft.com/office/drawing/2014/main" id="{42CEBB55-FAF1-4DAB-B8B0-F60C7329CB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977338"/>
              </p:ext>
            </p:extLst>
          </p:nvPr>
        </p:nvGraphicFramePr>
        <p:xfrm>
          <a:off x="5793288" y="3971737"/>
          <a:ext cx="2049909" cy="825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" name="Εξίσωση" r:id="rId7" imgW="1193760" imgH="482400" progId="Equation.3">
                  <p:embed/>
                </p:oleObj>
              </mc:Choice>
              <mc:Fallback>
                <p:oleObj name="Εξίσωση" r:id="rId7" imgW="1193760" imgH="48240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3288" y="3971737"/>
                        <a:ext cx="2049909" cy="8254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Αντικείμενο 11">
            <a:extLst>
              <a:ext uri="{FF2B5EF4-FFF2-40B4-BE49-F238E27FC236}">
                <a16:creationId xmlns:a16="http://schemas.microsoft.com/office/drawing/2014/main" id="{42C222B9-6A81-4503-A681-5267CD2522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333510"/>
              </p:ext>
            </p:extLst>
          </p:nvPr>
        </p:nvGraphicFramePr>
        <p:xfrm>
          <a:off x="7566923" y="4899185"/>
          <a:ext cx="30353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" name="Εξίσωση" r:id="rId9" imgW="1650960" imgH="520560" progId="Equation.3">
                  <p:embed/>
                </p:oleObj>
              </mc:Choice>
              <mc:Fallback>
                <p:oleObj name="Εξίσωση" r:id="rId9" imgW="1650960" imgH="52056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6923" y="4899185"/>
                        <a:ext cx="3035300" cy="949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59">
            <a:extLst>
              <a:ext uri="{FF2B5EF4-FFF2-40B4-BE49-F238E27FC236}">
                <a16:creationId xmlns:a16="http://schemas.microsoft.com/office/drawing/2014/main" id="{775247A9-D377-49C4-BE32-DC132C4D9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8074" y="2182429"/>
            <a:ext cx="354492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el-G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	</a:t>
            </a:r>
            <a:r>
              <a:rPr lang="el-GR" altLang="el-GR" dirty="0">
                <a:ea typeface="Times New Roman" panose="02020603050405020304" pitchFamily="18" charset="0"/>
              </a:rPr>
              <a:t>Πλευρά τύπου-</a:t>
            </a:r>
            <a:r>
              <a:rPr lang="en-US" altLang="el-GR" dirty="0">
                <a:ea typeface="Times New Roman" panose="02020603050405020304" pitchFamily="18" charset="0"/>
              </a:rPr>
              <a:t>p</a:t>
            </a:r>
            <a:endParaRPr lang="el-GR" altLang="el-G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l-G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	P</a:t>
            </a:r>
            <a:r>
              <a:rPr kumimoji="0" lang="de-DE" altLang="el-GR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p</a:t>
            </a:r>
            <a:r>
              <a:rPr kumimoji="0" lang="de-DE" altLang="el-G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= N</a:t>
            </a:r>
            <a:r>
              <a:rPr kumimoji="0" lang="de-DE" altLang="el-GR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A</a:t>
            </a:r>
            <a:r>
              <a:rPr kumimoji="0" lang="de-DE" altLang="el-G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= 10</a:t>
            </a:r>
            <a:r>
              <a:rPr kumimoji="0" lang="de-DE" altLang="el-GR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18</a:t>
            </a:r>
            <a:r>
              <a:rPr kumimoji="0" lang="de-DE" altLang="el-G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/cm</a:t>
            </a:r>
            <a:r>
              <a:rPr kumimoji="0" lang="de-DE" altLang="el-GR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3</a:t>
            </a:r>
            <a:endParaRPr kumimoji="0" lang="el-GR" altLang="el-G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Rectangle 62">
            <a:extLst>
              <a:ext uri="{FF2B5EF4-FFF2-40B4-BE49-F238E27FC236}">
                <a16:creationId xmlns:a16="http://schemas.microsoft.com/office/drawing/2014/main" id="{48534C69-4BF6-4943-BA65-6646E4B92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83" y="3964995"/>
            <a:ext cx="839684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2000" dirty="0">
                <a:ea typeface="Times New Roman" panose="02020603050405020304" pitchFamily="18" charset="0"/>
              </a:rPr>
              <a:t>Το εσωτερικό δυναμικό δίνεται από τη σχέση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όπου </a:t>
            </a:r>
            <a:r>
              <a:rPr kumimoji="0" lang="en-US" altLang="el-G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V</a:t>
            </a:r>
            <a:r>
              <a:rPr kumimoji="0" lang="en-US" altLang="el-GR" sz="20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</a:t>
            </a:r>
            <a:r>
              <a:rPr kumimoji="0" lang="en-US" altLang="el-G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l-GR" altLang="el-G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η θερμική τάση ίση με 0,025 </a:t>
            </a:r>
            <a:r>
              <a:rPr kumimoji="0" lang="en-US" altLang="el-G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V</a:t>
            </a:r>
            <a:r>
              <a:rPr kumimoji="0" lang="el-GR" altLang="el-G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.</a:t>
            </a:r>
            <a:endParaRPr kumimoji="0" lang="el-GR" altLang="el-G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Rectangle 63">
            <a:extLst>
              <a:ext uri="{FF2B5EF4-FFF2-40B4-BE49-F238E27FC236}">
                <a16:creationId xmlns:a16="http://schemas.microsoft.com/office/drawing/2014/main" id="{E5C30B9F-6D9D-48D9-AE3C-811D94532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400" y="6240961"/>
            <a:ext cx="9751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l-GR" altLang="el-G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Αντικαθιστώντας</a:t>
            </a:r>
            <a:r>
              <a:rPr lang="el-GR" altLang="el-GR" dirty="0">
                <a:ea typeface="Times New Roman" panose="02020603050405020304" pitchFamily="18" charset="0"/>
              </a:rPr>
              <a:t> όπου ε</a:t>
            </a:r>
            <a:r>
              <a:rPr lang="en-US" altLang="el-GR" baseline="-30000" dirty="0">
                <a:ea typeface="Times New Roman" panose="02020603050405020304" pitchFamily="18" charset="0"/>
              </a:rPr>
              <a:t>s</a:t>
            </a:r>
            <a:r>
              <a:rPr lang="el-GR" altLang="el-GR" dirty="0">
                <a:ea typeface="Times New Roman" panose="02020603050405020304" pitchFamily="18" charset="0"/>
              </a:rPr>
              <a:t> = 11,7·ε</a:t>
            </a:r>
            <a:r>
              <a:rPr lang="el-GR" altLang="el-GR" baseline="-30000" dirty="0">
                <a:ea typeface="Times New Roman" panose="02020603050405020304" pitchFamily="18" charset="0"/>
              </a:rPr>
              <a:t>ο</a:t>
            </a:r>
            <a:r>
              <a:rPr lang="el-GR" altLang="el-GR" dirty="0">
                <a:ea typeface="Times New Roman" panose="02020603050405020304" pitchFamily="18" charset="0"/>
              </a:rPr>
              <a:t> και </a:t>
            </a:r>
            <a:r>
              <a:rPr lang="el-GR" altLang="el-GR" dirty="0" err="1">
                <a:ea typeface="Times New Roman" panose="02020603050405020304" pitchFamily="18" charset="0"/>
              </a:rPr>
              <a:t>ε</a:t>
            </a:r>
            <a:r>
              <a:rPr lang="el-GR" altLang="el-GR" baseline="-30000" dirty="0" err="1">
                <a:ea typeface="Times New Roman" panose="02020603050405020304" pitchFamily="18" charset="0"/>
              </a:rPr>
              <a:t>ο</a:t>
            </a:r>
            <a:r>
              <a:rPr lang="el-GR" altLang="el-GR" dirty="0">
                <a:ea typeface="Times New Roman" panose="02020603050405020304" pitchFamily="18" charset="0"/>
              </a:rPr>
              <a:t> = 8,85·10</a:t>
            </a:r>
            <a:r>
              <a:rPr lang="el-GR" altLang="el-GR" baseline="30000" dirty="0">
                <a:ea typeface="Times New Roman" panose="02020603050405020304" pitchFamily="18" charset="0"/>
              </a:rPr>
              <a:t>-14</a:t>
            </a:r>
            <a:r>
              <a:rPr lang="el-GR" altLang="el-GR" dirty="0">
                <a:ea typeface="Times New Roman" panose="02020603050405020304" pitchFamily="18" charset="0"/>
              </a:rPr>
              <a:t> </a:t>
            </a:r>
            <a:r>
              <a:rPr lang="en-US" altLang="el-GR" dirty="0">
                <a:ea typeface="Times New Roman" panose="02020603050405020304" pitchFamily="18" charset="0"/>
              </a:rPr>
              <a:t>F</a:t>
            </a:r>
            <a:r>
              <a:rPr lang="el-GR" altLang="el-GR" dirty="0">
                <a:ea typeface="Times New Roman" panose="02020603050405020304" pitchFamily="18" charset="0"/>
              </a:rPr>
              <a:t>/</a:t>
            </a:r>
            <a:r>
              <a:rPr lang="en-US" altLang="el-GR" dirty="0">
                <a:ea typeface="Times New Roman" panose="02020603050405020304" pitchFamily="18" charset="0"/>
              </a:rPr>
              <a:t>cm</a:t>
            </a:r>
            <a:r>
              <a:rPr lang="el-GR" altLang="el-GR" dirty="0">
                <a:ea typeface="Times New Roman" panose="02020603050405020304" pitchFamily="18" charset="0"/>
              </a:rPr>
              <a:t>,</a:t>
            </a:r>
            <a:r>
              <a:rPr kumimoji="0" lang="el-GR" altLang="el-G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παίρνουμε για το </a:t>
            </a:r>
            <a:r>
              <a:rPr kumimoji="0" lang="en-US" altLang="el-G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w</a:t>
            </a:r>
            <a:r>
              <a:rPr kumimoji="0" lang="en-US" altLang="el-GR" b="0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do</a:t>
            </a:r>
            <a:r>
              <a:rPr kumimoji="0" lang="el-GR" altLang="el-G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= 0,984 μ</a:t>
            </a:r>
            <a:r>
              <a:rPr kumimoji="0" lang="en-US" altLang="el-G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m</a:t>
            </a:r>
            <a:endParaRPr kumimoji="0" lang="en-US" altLang="el-G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Ορθογώνιο 17">
            <a:extLst>
              <a:ext uri="{FF2B5EF4-FFF2-40B4-BE49-F238E27FC236}">
                <a16:creationId xmlns:a16="http://schemas.microsoft.com/office/drawing/2014/main" id="{D05F2877-349E-492F-B4D9-205201430CB5}"/>
              </a:ext>
            </a:extLst>
          </p:cNvPr>
          <p:cNvSpPr/>
          <p:nvPr/>
        </p:nvSpPr>
        <p:spPr>
          <a:xfrm>
            <a:off x="318051" y="4976648"/>
            <a:ext cx="90247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altLang="el-GR" dirty="0">
                <a:ea typeface="Times New Roman" panose="02020603050405020304" pitchFamily="18" charset="0"/>
              </a:rPr>
              <a:t>Αντικαθιστώντας έχουμε </a:t>
            </a:r>
            <a:r>
              <a:rPr lang="en-US" altLang="el-GR" dirty="0">
                <a:ea typeface="Times New Roman" panose="02020603050405020304" pitchFamily="18" charset="0"/>
              </a:rPr>
              <a:t>V</a:t>
            </a:r>
            <a:r>
              <a:rPr lang="en-US" altLang="el-GR" baseline="-25000" dirty="0">
                <a:ea typeface="Times New Roman" panose="02020603050405020304" pitchFamily="18" charset="0"/>
              </a:rPr>
              <a:t>o</a:t>
            </a:r>
            <a:r>
              <a:rPr lang="el-GR" altLang="el-GR" dirty="0">
                <a:ea typeface="Times New Roman" panose="02020603050405020304" pitchFamily="18" charset="0"/>
              </a:rPr>
              <a:t>= 0,748 </a:t>
            </a:r>
            <a:r>
              <a:rPr lang="en-US" altLang="el-GR" dirty="0">
                <a:ea typeface="Times New Roman" panose="02020603050405020304" pitchFamily="18" charset="0"/>
              </a:rPr>
              <a:t>V</a:t>
            </a:r>
            <a:r>
              <a:rPr lang="el-GR" altLang="el-GR" dirty="0">
                <a:ea typeface="Times New Roman" panose="02020603050405020304" pitchFamily="18" charset="0"/>
              </a:rPr>
              <a:t>.</a:t>
            </a:r>
            <a:endParaRPr lang="el-GR" altLang="el-GR" dirty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l-GR" dirty="0">
              <a:ea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altLang="el-GR" dirty="0">
                <a:ea typeface="Times New Roman" panose="02020603050405020304" pitchFamily="18" charset="0"/>
              </a:rPr>
              <a:t>Το πλάτος της περιοχής αραίωσης δίνεται από τον τύπο </a:t>
            </a:r>
            <a:endParaRPr lang="el-GR" altLang="el-GR" dirty="0"/>
          </a:p>
        </p:txBody>
      </p:sp>
      <p:sp>
        <p:nvSpPr>
          <p:cNvPr id="19" name="Ορθογώνιο 18">
            <a:extLst>
              <a:ext uri="{FF2B5EF4-FFF2-40B4-BE49-F238E27FC236}">
                <a16:creationId xmlns:a16="http://schemas.microsoft.com/office/drawing/2014/main" id="{AAB99295-B56D-4BF1-92B0-6453F7BC3A12}"/>
              </a:ext>
            </a:extLst>
          </p:cNvPr>
          <p:cNvSpPr/>
          <p:nvPr/>
        </p:nvSpPr>
        <p:spPr>
          <a:xfrm>
            <a:off x="253400" y="2201878"/>
            <a:ext cx="30066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l-GR" altLang="el-GR" dirty="0">
                <a:ea typeface="Times New Roman" panose="02020603050405020304" pitchFamily="18" charset="0"/>
              </a:rPr>
              <a:t>Πλευρά τύπου-</a:t>
            </a:r>
            <a:r>
              <a:rPr lang="en-US" altLang="el-GR" dirty="0">
                <a:ea typeface="Times New Roman" panose="02020603050405020304" pitchFamily="18" charset="0"/>
              </a:rPr>
              <a:t>n</a:t>
            </a:r>
            <a:r>
              <a:rPr lang="el-GR" altLang="el-GR" dirty="0">
                <a:ea typeface="Times New Roman" panose="02020603050405020304" pitchFamily="18" charset="0"/>
              </a:rPr>
              <a:t>	</a:t>
            </a:r>
            <a:r>
              <a:rPr lang="en-US" altLang="el-GR" dirty="0">
                <a:ea typeface="Times New Roman" panose="02020603050405020304" pitchFamily="18" charset="0"/>
              </a:rPr>
              <a:t>            </a:t>
            </a:r>
            <a:r>
              <a:rPr lang="de-DE" altLang="el-GR" dirty="0" err="1">
                <a:ea typeface="Times New Roman" panose="02020603050405020304" pitchFamily="18" charset="0"/>
              </a:rPr>
              <a:t>n</a:t>
            </a:r>
            <a:r>
              <a:rPr lang="de-DE" altLang="el-GR" baseline="-30000" dirty="0" err="1">
                <a:ea typeface="Times New Roman" panose="02020603050405020304" pitchFamily="18" charset="0"/>
              </a:rPr>
              <a:t>n</a:t>
            </a:r>
            <a:r>
              <a:rPr lang="de-DE" altLang="el-GR" dirty="0">
                <a:ea typeface="Times New Roman" panose="02020603050405020304" pitchFamily="18" charset="0"/>
              </a:rPr>
              <a:t> = N</a:t>
            </a:r>
            <a:r>
              <a:rPr lang="de-DE" altLang="el-GR" baseline="-30000" dirty="0">
                <a:ea typeface="Times New Roman" panose="02020603050405020304" pitchFamily="18" charset="0"/>
              </a:rPr>
              <a:t>D</a:t>
            </a:r>
            <a:r>
              <a:rPr lang="de-DE" altLang="el-GR" dirty="0">
                <a:ea typeface="Times New Roman" panose="02020603050405020304" pitchFamily="18" charset="0"/>
              </a:rPr>
              <a:t> = 10</a:t>
            </a:r>
            <a:r>
              <a:rPr lang="de-DE" altLang="el-GR" baseline="30000" dirty="0">
                <a:ea typeface="Times New Roman" panose="02020603050405020304" pitchFamily="18" charset="0"/>
              </a:rPr>
              <a:t>15</a:t>
            </a:r>
            <a:r>
              <a:rPr lang="de-DE" altLang="el-GR" dirty="0">
                <a:ea typeface="Times New Roman" panose="02020603050405020304" pitchFamily="18" charset="0"/>
              </a:rPr>
              <a:t>/cm</a:t>
            </a:r>
            <a:r>
              <a:rPr lang="de-DE" altLang="el-GR" baseline="30000" dirty="0">
                <a:ea typeface="Times New Roman" panose="02020603050405020304" pitchFamily="18" charset="0"/>
              </a:rPr>
              <a:t>3</a:t>
            </a:r>
            <a:r>
              <a:rPr lang="de-DE" altLang="el-GR" dirty="0">
                <a:ea typeface="Times New Roman" panose="02020603050405020304" pitchFamily="18" charset="0"/>
              </a:rPr>
              <a:t> </a:t>
            </a:r>
            <a:endParaRPr lang="el-GR" dirty="0"/>
          </a:p>
        </p:txBody>
      </p:sp>
      <p:sp>
        <p:nvSpPr>
          <p:cNvPr id="20" name="Ορθογώνιο 19">
            <a:extLst>
              <a:ext uri="{FF2B5EF4-FFF2-40B4-BE49-F238E27FC236}">
                <a16:creationId xmlns:a16="http://schemas.microsoft.com/office/drawing/2014/main" id="{013C754C-F9AA-4951-9947-E63F38EFF536}"/>
              </a:ext>
            </a:extLst>
          </p:cNvPr>
          <p:cNvSpPr/>
          <p:nvPr/>
        </p:nvSpPr>
        <p:spPr>
          <a:xfrm>
            <a:off x="99391" y="2182429"/>
            <a:ext cx="3548270" cy="16277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1" name="Ορθογώνιο 20">
            <a:extLst>
              <a:ext uri="{FF2B5EF4-FFF2-40B4-BE49-F238E27FC236}">
                <a16:creationId xmlns:a16="http://schemas.microsoft.com/office/drawing/2014/main" id="{A1AF5613-10A7-4950-ACC2-C23E6FC622C3}"/>
              </a:ext>
            </a:extLst>
          </p:cNvPr>
          <p:cNvSpPr/>
          <p:nvPr/>
        </p:nvSpPr>
        <p:spPr>
          <a:xfrm>
            <a:off x="6818243" y="2097995"/>
            <a:ext cx="4224131" cy="16406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30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53045C6-A9A6-4348-9693-08734F30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11" y="168965"/>
            <a:ext cx="11907520" cy="1361661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l-GR" sz="1800" b="1" dirty="0"/>
              <a:t>ΑΣΚΗΣΗ 2</a:t>
            </a:r>
            <a:br>
              <a:rPr lang="el-GR" sz="1800" dirty="0"/>
            </a:br>
            <a:r>
              <a:rPr lang="el-GR" sz="1800" dirty="0"/>
              <a:t>Μία δίοδος έχει επίπεδο προσμίξεων </a:t>
            </a:r>
            <a:r>
              <a:rPr lang="en-US" sz="1800" dirty="0"/>
              <a:t>N</a:t>
            </a:r>
            <a:r>
              <a:rPr lang="en-US" sz="1800" baseline="-25000" dirty="0"/>
              <a:t>A</a:t>
            </a:r>
            <a:r>
              <a:rPr lang="el-GR" sz="1800" dirty="0"/>
              <a:t> = 10</a:t>
            </a:r>
            <a:r>
              <a:rPr lang="el-GR" sz="1800" baseline="30000" dirty="0"/>
              <a:t>19</a:t>
            </a:r>
            <a:r>
              <a:rPr lang="el-GR" sz="1800" dirty="0"/>
              <a:t>/</a:t>
            </a:r>
            <a:r>
              <a:rPr lang="en-US" sz="1800" dirty="0"/>
              <a:t>cm</a:t>
            </a:r>
            <a:r>
              <a:rPr lang="el-GR" sz="1800" baseline="30000" dirty="0"/>
              <a:t>3</a:t>
            </a:r>
            <a:r>
              <a:rPr lang="el-GR" sz="1800" dirty="0"/>
              <a:t> στην πλευρά τύπου-</a:t>
            </a:r>
            <a:r>
              <a:rPr lang="en-US" sz="1800" dirty="0"/>
              <a:t>p</a:t>
            </a:r>
            <a:r>
              <a:rPr lang="el-GR" sz="1800" dirty="0"/>
              <a:t> και Ν</a:t>
            </a:r>
            <a:r>
              <a:rPr lang="en-US" sz="1800" baseline="-25000" dirty="0"/>
              <a:t>D</a:t>
            </a:r>
            <a:r>
              <a:rPr lang="el-GR" sz="1800" dirty="0"/>
              <a:t> = 10</a:t>
            </a:r>
            <a:r>
              <a:rPr lang="el-GR" sz="1800" baseline="30000" dirty="0"/>
              <a:t>18</a:t>
            </a:r>
            <a:r>
              <a:rPr lang="el-GR" sz="1800" dirty="0"/>
              <a:t>/</a:t>
            </a:r>
            <a:r>
              <a:rPr lang="en-US" sz="1800" dirty="0"/>
              <a:t>cm</a:t>
            </a:r>
            <a:r>
              <a:rPr lang="el-GR" sz="1800" baseline="30000" dirty="0"/>
              <a:t>3</a:t>
            </a:r>
            <a:r>
              <a:rPr lang="el-GR" sz="1800" dirty="0"/>
              <a:t> στην πλευρά τύπου-</a:t>
            </a:r>
            <a:r>
              <a:rPr lang="en-US" sz="1800" dirty="0"/>
              <a:t>n</a:t>
            </a:r>
            <a:r>
              <a:rPr lang="el-GR" sz="1800" dirty="0"/>
              <a:t>.</a:t>
            </a:r>
            <a:br>
              <a:rPr lang="el-GR" sz="1800" dirty="0"/>
            </a:br>
            <a:r>
              <a:rPr lang="el-GR" sz="1800" dirty="0"/>
              <a:t>Ποιο είναι το πλάτος της περιοχής αραίωσης </a:t>
            </a:r>
            <a:r>
              <a:rPr lang="en-US" sz="1800" dirty="0" err="1"/>
              <a:t>w</a:t>
            </a:r>
            <a:r>
              <a:rPr lang="en-US" sz="1800" baseline="-25000" dirty="0" err="1"/>
              <a:t>do</a:t>
            </a:r>
            <a:r>
              <a:rPr lang="el-GR" sz="1800" dirty="0"/>
              <a:t>;</a:t>
            </a:r>
            <a:br>
              <a:rPr lang="el-GR" sz="1800" dirty="0"/>
            </a:br>
            <a:r>
              <a:rPr lang="el-GR" sz="1800" dirty="0"/>
              <a:t>Ποιες είναι οι τιμές των </a:t>
            </a:r>
            <a:r>
              <a:rPr lang="en-US" sz="1800" dirty="0" err="1"/>
              <a:t>x</a:t>
            </a:r>
            <a:r>
              <a:rPr lang="en-US" sz="1800" baseline="-25000" dirty="0" err="1"/>
              <a:t>p</a:t>
            </a:r>
            <a:r>
              <a:rPr lang="en-US" sz="1800" dirty="0"/>
              <a:t> </a:t>
            </a:r>
            <a:r>
              <a:rPr lang="el-GR" sz="1800" dirty="0"/>
              <a:t>και </a:t>
            </a:r>
            <a:r>
              <a:rPr lang="en-US" sz="1800" dirty="0" err="1"/>
              <a:t>x</a:t>
            </a:r>
            <a:r>
              <a:rPr lang="en-US" sz="1800" baseline="-25000" dirty="0" err="1"/>
              <a:t>n</a:t>
            </a:r>
            <a:r>
              <a:rPr lang="el-GR" sz="1800" dirty="0"/>
              <a:t>;</a:t>
            </a:r>
            <a:br>
              <a:rPr lang="el-GR" sz="1800" dirty="0"/>
            </a:br>
            <a:r>
              <a:rPr lang="el-GR" sz="1800" dirty="0"/>
              <a:t>Ποια είναι η τιμή του εσωτερικού δυναμικού της επαφής;</a:t>
            </a:r>
          </a:p>
        </p:txBody>
      </p:sp>
      <p:graphicFrame>
        <p:nvGraphicFramePr>
          <p:cNvPr id="3" name="Αντικείμενο 2">
            <a:extLst>
              <a:ext uri="{FF2B5EF4-FFF2-40B4-BE49-F238E27FC236}">
                <a16:creationId xmlns:a16="http://schemas.microsoft.com/office/drawing/2014/main" id="{419BDBC7-BFF6-405E-9EF0-7EBACA58BF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221602"/>
              </p:ext>
            </p:extLst>
          </p:nvPr>
        </p:nvGraphicFramePr>
        <p:xfrm>
          <a:off x="542925" y="2327275"/>
          <a:ext cx="5430838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3" name="Εξίσωση" r:id="rId3" imgW="3009600" imgH="482400" progId="Equation.3">
                  <p:embed/>
                </p:oleObj>
              </mc:Choice>
              <mc:Fallback>
                <p:oleObj name="Εξίσωση" r:id="rId3" imgW="300960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2327275"/>
                        <a:ext cx="5430838" cy="788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Αντικείμενο 5">
            <a:extLst>
              <a:ext uri="{FF2B5EF4-FFF2-40B4-BE49-F238E27FC236}">
                <a16:creationId xmlns:a16="http://schemas.microsoft.com/office/drawing/2014/main" id="{21AC1003-D40F-4416-9D33-C033BA6C3B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469941"/>
              </p:ext>
            </p:extLst>
          </p:nvPr>
        </p:nvGraphicFramePr>
        <p:xfrm>
          <a:off x="6618288" y="2154238"/>
          <a:ext cx="45783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" name="Εξίσωση" r:id="rId5" imgW="2260440" imgH="520560" progId="Equation.3">
                  <p:embed/>
                </p:oleObj>
              </mc:Choice>
              <mc:Fallback>
                <p:oleObj name="Εξίσωση" r:id="rId5" imgW="2260440" imgH="5205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8288" y="2154238"/>
                        <a:ext cx="4578350" cy="1047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56A0CE0B-6170-4BE6-9EE4-7713629DB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11" y="1751766"/>
            <a:ext cx="56564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l-G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V</a:t>
            </a:r>
            <a:r>
              <a:rPr kumimoji="0" lang="en-US" altLang="el-GR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</a:t>
            </a:r>
            <a:r>
              <a:rPr kumimoji="0" lang="en-US" altLang="el-G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= 0,025 V, </a:t>
            </a:r>
            <a:r>
              <a:rPr kumimoji="0" lang="el-GR" altLang="el-G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ε</a:t>
            </a:r>
            <a:r>
              <a:rPr kumimoji="0" lang="en-US" altLang="el-GR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s</a:t>
            </a:r>
            <a:r>
              <a:rPr kumimoji="0" lang="en-US" altLang="el-G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= 11,7·</a:t>
            </a:r>
            <a:r>
              <a:rPr kumimoji="0" lang="el-GR" altLang="el-GR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ε</a:t>
            </a:r>
            <a:r>
              <a:rPr kumimoji="0" lang="el-GR" altLang="el-GR" b="0" i="0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ο</a:t>
            </a:r>
            <a:r>
              <a:rPr lang="en-US" altLang="el-GR" dirty="0"/>
              <a:t> </a:t>
            </a:r>
            <a:r>
              <a:rPr lang="el-GR" altLang="el-GR" dirty="0"/>
              <a:t>και </a:t>
            </a:r>
            <a:r>
              <a:rPr kumimoji="0" lang="el-GR" altLang="el-GR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ε</a:t>
            </a:r>
            <a:r>
              <a:rPr kumimoji="0" lang="el-GR" altLang="el-GR" b="0" i="0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ο</a:t>
            </a:r>
            <a:r>
              <a:rPr kumimoji="0" lang="en-US" altLang="el-G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= 8,85·10</a:t>
            </a:r>
            <a:r>
              <a:rPr kumimoji="0" lang="en-US" altLang="el-GR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-14</a:t>
            </a:r>
            <a:r>
              <a:rPr kumimoji="0" lang="en-US" altLang="el-G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F/cm</a:t>
            </a:r>
            <a:endParaRPr kumimoji="0" lang="el-GR" altLang="el-G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altLang="el-G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4F9D62D-2FA9-4F49-9A1B-9A5397EBD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70" y="355714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graphicFrame>
        <p:nvGraphicFramePr>
          <p:cNvPr id="11" name="Αντικείμενο 10">
            <a:extLst>
              <a:ext uri="{FF2B5EF4-FFF2-40B4-BE49-F238E27FC236}">
                <a16:creationId xmlns:a16="http://schemas.microsoft.com/office/drawing/2014/main" id="{0BA5D198-1DDC-49D5-A33D-652099AA52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871633"/>
              </p:ext>
            </p:extLst>
          </p:nvPr>
        </p:nvGraphicFramePr>
        <p:xfrm>
          <a:off x="866775" y="5051425"/>
          <a:ext cx="2720975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5" name="Εξίσωση" r:id="rId7" imgW="1396800" imgH="622080" progId="Equation.3">
                  <p:embed/>
                </p:oleObj>
              </mc:Choice>
              <mc:Fallback>
                <p:oleObj name="Εξίσωση" r:id="rId7" imgW="1396800" imgH="622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5051425"/>
                        <a:ext cx="2720975" cy="1222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Αντικείμενο 11">
            <a:extLst>
              <a:ext uri="{FF2B5EF4-FFF2-40B4-BE49-F238E27FC236}">
                <a16:creationId xmlns:a16="http://schemas.microsoft.com/office/drawing/2014/main" id="{B4B0CF89-9979-4560-8FBA-061B3585AE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477231"/>
              </p:ext>
            </p:extLst>
          </p:nvPr>
        </p:nvGraphicFramePr>
        <p:xfrm>
          <a:off x="4873045" y="5029089"/>
          <a:ext cx="2728595" cy="1210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6" name="Εξίσωση" r:id="rId9" imgW="1409400" imgH="622080" progId="Equation.3">
                  <p:embed/>
                </p:oleObj>
              </mc:Choice>
              <mc:Fallback>
                <p:oleObj name="Εξίσωση" r:id="rId9" imgW="1409400" imgH="622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045" y="5029089"/>
                        <a:ext cx="2728595" cy="12106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00690B2F-DB4E-44AC-8863-159CBBA61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11" y="3336937"/>
            <a:ext cx="1145032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l-G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w</a:t>
            </a:r>
            <a:r>
              <a:rPr kumimoji="0" lang="en-US" altLang="el-GR" b="0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do</a:t>
            </a:r>
            <a:r>
              <a:rPr kumimoji="0" lang="en-US" altLang="el-G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= </a:t>
            </a:r>
            <a:r>
              <a:rPr kumimoji="0" lang="en-US" altLang="el-G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x</a:t>
            </a:r>
            <a:r>
              <a:rPr kumimoji="0" lang="en-US" altLang="el-GR" b="0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n</a:t>
            </a:r>
            <a:r>
              <a:rPr kumimoji="0" lang="en-US" altLang="el-G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+ </a:t>
            </a:r>
            <a:r>
              <a:rPr kumimoji="0" lang="en-US" altLang="el-G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x</a:t>
            </a:r>
            <a:r>
              <a:rPr kumimoji="0" lang="en-US" altLang="el-GR" b="0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p</a:t>
            </a:r>
            <a:r>
              <a:rPr kumimoji="0" lang="en-US" altLang="el-G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	(1)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altLang="el-G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l-G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qN</a:t>
            </a:r>
            <a:r>
              <a:rPr kumimoji="0" lang="en-US" altLang="el-GR" b="0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A</a:t>
            </a:r>
            <a:r>
              <a:rPr kumimoji="0" lang="en-US" altLang="el-G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x</a:t>
            </a:r>
            <a:r>
              <a:rPr kumimoji="0" lang="en-US" altLang="el-GR" b="0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p</a:t>
            </a:r>
            <a:r>
              <a:rPr kumimoji="0" lang="en-US" altLang="el-G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= </a:t>
            </a:r>
            <a:r>
              <a:rPr kumimoji="0" lang="en-US" altLang="el-G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qN</a:t>
            </a:r>
            <a:r>
              <a:rPr kumimoji="0" lang="en-US" altLang="el-GR" b="0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D</a:t>
            </a:r>
            <a:r>
              <a:rPr kumimoji="0" lang="en-US" altLang="el-G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x</a:t>
            </a:r>
            <a:r>
              <a:rPr kumimoji="0" lang="en-US" altLang="el-GR" b="0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n</a:t>
            </a:r>
            <a:r>
              <a:rPr kumimoji="0" lang="en-US" altLang="el-G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	(2)</a:t>
            </a:r>
            <a:endParaRPr kumimoji="0" lang="el-GR" altLang="el-G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l-G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Οι (1) και (2) αποτελούν σύστημα δύο εξισώσεων με δύο αγνώστους τους </a:t>
            </a:r>
            <a:r>
              <a:rPr kumimoji="0" lang="en-US" altLang="el-G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x</a:t>
            </a:r>
            <a:r>
              <a:rPr kumimoji="0" lang="en-US" altLang="el-GR" b="0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n</a:t>
            </a:r>
            <a:r>
              <a:rPr kumimoji="0" lang="el-GR" altLang="el-G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και </a:t>
            </a:r>
            <a:r>
              <a:rPr kumimoji="0" lang="en-US" altLang="el-G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x</a:t>
            </a:r>
            <a:r>
              <a:rPr kumimoji="0" lang="en-US" altLang="el-GR" b="0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p</a:t>
            </a:r>
            <a:r>
              <a:rPr kumimoji="0" lang="el-GR" altLang="el-G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. Λύνουμε το σύστημα και έχουμε:	</a:t>
            </a:r>
            <a:endParaRPr kumimoji="0" lang="el-GR" altLang="el-G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37904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54AB6B4-6085-4110-A363-FDE8824CD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1"/>
            <a:ext cx="12100560" cy="121920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l-GR" sz="1800" b="1" dirty="0"/>
              <a:t>ΑΣΚΗΣΗ 3 </a:t>
            </a:r>
            <a:br>
              <a:rPr lang="el-GR" sz="1800" b="1" dirty="0"/>
            </a:br>
            <a:r>
              <a:rPr lang="el-GR" sz="1800" dirty="0"/>
              <a:t>Μία δίοδος έχει </a:t>
            </a:r>
            <a:r>
              <a:rPr lang="en-US" sz="1800" dirty="0" err="1"/>
              <a:t>w</a:t>
            </a:r>
            <a:r>
              <a:rPr lang="en-US" sz="1800" baseline="-25000" dirty="0" err="1"/>
              <a:t>do</a:t>
            </a:r>
            <a:r>
              <a:rPr lang="el-GR" sz="1800" dirty="0"/>
              <a:t> = 1μ</a:t>
            </a:r>
            <a:r>
              <a:rPr lang="en-US" sz="1800" dirty="0"/>
              <a:t>m </a:t>
            </a:r>
            <a:r>
              <a:rPr lang="el-GR" sz="1800" dirty="0"/>
              <a:t>και </a:t>
            </a:r>
            <a:r>
              <a:rPr lang="en-US" sz="1800" dirty="0"/>
              <a:t>V</a:t>
            </a:r>
            <a:r>
              <a:rPr lang="el-GR" sz="1800" baseline="-25000" dirty="0"/>
              <a:t>0</a:t>
            </a:r>
            <a:r>
              <a:rPr lang="el-GR" sz="1800" dirty="0"/>
              <a:t> = 0,6 </a:t>
            </a:r>
            <a:r>
              <a:rPr lang="en-US" sz="1800" dirty="0"/>
              <a:t>V</a:t>
            </a:r>
            <a:r>
              <a:rPr lang="el-GR" sz="1800" dirty="0"/>
              <a:t>.</a:t>
            </a:r>
            <a:br>
              <a:rPr lang="el-GR" sz="1800" dirty="0"/>
            </a:br>
            <a:r>
              <a:rPr lang="el-GR" sz="1800" dirty="0"/>
              <a:t>Ποια είναι η ανάστροφη πόλωση που απαιτείται για να διπλασιαστεί το πλάτος της περιοχής αραίωσης;</a:t>
            </a:r>
            <a:br>
              <a:rPr lang="el-GR" sz="1800" dirty="0"/>
            </a:br>
            <a:r>
              <a:rPr lang="el-GR" sz="1800" dirty="0"/>
              <a:t>Ποιο είναι το πλάτος της περιοχής αραίωσης, αν εφαρμοστεί μια ανάστροφη πόλωση 5</a:t>
            </a:r>
            <a:r>
              <a:rPr lang="en-US" sz="1800" dirty="0"/>
              <a:t>V </a:t>
            </a:r>
            <a:r>
              <a:rPr lang="el-GR" sz="1800" dirty="0"/>
              <a:t>στη δίοδο;</a:t>
            </a:r>
          </a:p>
        </p:txBody>
      </p:sp>
      <p:graphicFrame>
        <p:nvGraphicFramePr>
          <p:cNvPr id="3" name="Αντικείμενο 2">
            <a:extLst>
              <a:ext uri="{FF2B5EF4-FFF2-40B4-BE49-F238E27FC236}">
                <a16:creationId xmlns:a16="http://schemas.microsoft.com/office/drawing/2014/main" id="{503E3E3B-35D9-4689-8ED5-E0F15183EB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460089"/>
              </p:ext>
            </p:extLst>
          </p:nvPr>
        </p:nvGraphicFramePr>
        <p:xfrm>
          <a:off x="352424" y="2615998"/>
          <a:ext cx="5641975" cy="1077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0" name="Εξίσωση" r:id="rId3" imgW="2831760" imgH="520560" progId="Equation.3">
                  <p:embed/>
                </p:oleObj>
              </mc:Choice>
              <mc:Fallback>
                <p:oleObj name="Εξίσωση" r:id="rId3" imgW="2831760" imgH="520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4" y="2615998"/>
                        <a:ext cx="5641975" cy="10772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Αντικείμενο 4">
            <a:extLst>
              <a:ext uri="{FF2B5EF4-FFF2-40B4-BE49-F238E27FC236}">
                <a16:creationId xmlns:a16="http://schemas.microsoft.com/office/drawing/2014/main" id="{7955F7F7-FA80-4F5A-B49A-9A8EF1AC7F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602326"/>
              </p:ext>
            </p:extLst>
          </p:nvPr>
        </p:nvGraphicFramePr>
        <p:xfrm>
          <a:off x="0" y="3037205"/>
          <a:ext cx="66600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1" name="Εξίσωση" r:id="rId5" imgW="114151" imgH="215619" progId="Equation.3">
                  <p:embed/>
                </p:oleObj>
              </mc:Choice>
              <mc:Fallback>
                <p:oleObj name="Εξίσωση" r:id="rId5" imgW="114151" imgH="21561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037205"/>
                        <a:ext cx="66600" cy="212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Αντικείμενο 5">
            <a:extLst>
              <a:ext uri="{FF2B5EF4-FFF2-40B4-BE49-F238E27FC236}">
                <a16:creationId xmlns:a16="http://schemas.microsoft.com/office/drawing/2014/main" id="{7D3AD5E7-4386-4B47-9B88-EC2A575505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223928"/>
              </p:ext>
            </p:extLst>
          </p:nvPr>
        </p:nvGraphicFramePr>
        <p:xfrm>
          <a:off x="7346080" y="2649061"/>
          <a:ext cx="2994025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2" name="Εξίσωση" r:id="rId7" imgW="1650960" imgH="520560" progId="Equation.3">
                  <p:embed/>
                </p:oleObj>
              </mc:Choice>
              <mc:Fallback>
                <p:oleObj name="Εξίσωση" r:id="rId7" imgW="1650960" imgH="520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6080" y="2649061"/>
                        <a:ext cx="2994025" cy="989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Αντικείμενο 6">
            <a:extLst>
              <a:ext uri="{FF2B5EF4-FFF2-40B4-BE49-F238E27FC236}">
                <a16:creationId xmlns:a16="http://schemas.microsoft.com/office/drawing/2014/main" id="{B69697A9-36F6-42A1-895F-AC58E92388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692848"/>
              </p:ext>
            </p:extLst>
          </p:nvPr>
        </p:nvGraphicFramePr>
        <p:xfrm>
          <a:off x="2549588" y="4188856"/>
          <a:ext cx="3302000" cy="941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3" name="Εξίσωση" r:id="rId9" imgW="1638000" imgH="469800" progId="Equation.3">
                  <p:embed/>
                </p:oleObj>
              </mc:Choice>
              <mc:Fallback>
                <p:oleObj name="Εξίσωση" r:id="rId9" imgW="1638000" imgH="46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88" y="4188856"/>
                        <a:ext cx="3302000" cy="9417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Αντικείμενο 7">
            <a:extLst>
              <a:ext uri="{FF2B5EF4-FFF2-40B4-BE49-F238E27FC236}">
                <a16:creationId xmlns:a16="http://schemas.microsoft.com/office/drawing/2014/main" id="{77FF9329-D507-4E9D-9789-0280C3409E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620629"/>
              </p:ext>
            </p:extLst>
          </p:nvPr>
        </p:nvGraphicFramePr>
        <p:xfrm>
          <a:off x="2259856" y="5570446"/>
          <a:ext cx="4206241" cy="908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4" name="Εξίσωση" r:id="rId11" imgW="2006280" imgH="469800" progId="Equation.3">
                  <p:embed/>
                </p:oleObj>
              </mc:Choice>
              <mc:Fallback>
                <p:oleObj name="Εξίσωση" r:id="rId11" imgW="2006280" imgH="469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856" y="5570446"/>
                        <a:ext cx="4206241" cy="9083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id="{7691901B-65CF-4958-99F3-0464A59E3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0871"/>
            <a:ext cx="1184656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Η ανάστροφη τάση </a:t>
            </a:r>
            <a:r>
              <a:rPr kumimoji="0" lang="en-US" altLang="el-G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V</a:t>
            </a:r>
            <a:r>
              <a:rPr kumimoji="0" lang="en-US" altLang="el-GR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R</a:t>
            </a:r>
            <a:r>
              <a:rPr kumimoji="0" lang="en-US" altLang="el-G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l-GR" altLang="el-G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που εμφανίζεται στα άκρα της διόδου, εμφανίζεται σαν πτώση τάσης κατά μήκος της περιοχής αραίωσης και προστίθεται στο εσωτερικό δυναμικό της επαφής. Έχουμε δηλαδή:</a:t>
            </a:r>
            <a:r>
              <a:rPr lang="en-US" altLang="el-GR" dirty="0"/>
              <a:t>     </a:t>
            </a:r>
            <a:r>
              <a:rPr kumimoji="0" lang="en-US" altLang="el-G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el-GR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o</a:t>
            </a:r>
            <a:r>
              <a:rPr kumimoji="0" lang="el-GR" altLang="el-G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kumimoji="0" lang="en-US" altLang="el-G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el-GR" b="0" i="1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R</a:t>
            </a:r>
            <a:endParaRPr kumimoji="0" lang="el-GR" altLang="el-G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sym typeface="Symbol" panose="05050102010706020507" pitchFamily="18" charset="2"/>
              </a:rPr>
              <a:t>Ο τύπος της περιοχής αραίωσης γίνεται:</a:t>
            </a:r>
            <a:endParaRPr kumimoji="0" lang="el-GR" altLang="el-G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altLang="el-G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D38B6572-D265-40CD-B461-CD5B6D54B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2539"/>
            <a:ext cx="1076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74F239CB-671C-4789-9803-61C4C9D31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4" y="4188856"/>
            <a:ext cx="19070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άρα έχουμε </a:t>
            </a:r>
            <a:endParaRPr kumimoji="0" lang="el-GR" altLang="el-G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3237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207BB00-7952-48A4-8550-81B607DCA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1445"/>
            <a:ext cx="11856720" cy="132556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l-GR" sz="1800" b="1" dirty="0"/>
              <a:t>ΑΣΚΗΣΗ 4</a:t>
            </a:r>
            <a:br>
              <a:rPr lang="el-GR" sz="1800" b="1" dirty="0"/>
            </a:br>
            <a:r>
              <a:rPr lang="el-GR" sz="1800" dirty="0"/>
              <a:t>Μία δίοδος έχει Ι</a:t>
            </a:r>
            <a:r>
              <a:rPr lang="en-US" sz="1800" baseline="-25000" dirty="0"/>
              <a:t>S</a:t>
            </a:r>
            <a:r>
              <a:rPr lang="el-GR" sz="1800" dirty="0"/>
              <a:t> = 10</a:t>
            </a:r>
            <a:r>
              <a:rPr lang="el-GR" sz="1800" baseline="30000" dirty="0"/>
              <a:t>-17</a:t>
            </a:r>
            <a:r>
              <a:rPr lang="el-GR" sz="1800" dirty="0"/>
              <a:t> </a:t>
            </a:r>
            <a:r>
              <a:rPr lang="en-US" sz="1800" dirty="0"/>
              <a:t>A </a:t>
            </a:r>
            <a:r>
              <a:rPr lang="el-GR" sz="1800" dirty="0"/>
              <a:t>και </a:t>
            </a:r>
            <a:r>
              <a:rPr lang="en-US" sz="1800" dirty="0"/>
              <a:t>n</a:t>
            </a:r>
            <a:r>
              <a:rPr lang="el-GR" sz="1800" dirty="0"/>
              <a:t> = 1.</a:t>
            </a:r>
            <a:br>
              <a:rPr lang="el-GR" sz="1800" dirty="0"/>
            </a:br>
            <a:r>
              <a:rPr lang="el-GR" sz="1800" dirty="0"/>
              <a:t>Ποιο είναι το ρεύμα της διόδου, αν η τάση της διόδου είναι 0,675</a:t>
            </a:r>
            <a:r>
              <a:rPr lang="en-US" sz="1800" dirty="0"/>
              <a:t>V</a:t>
            </a:r>
            <a:r>
              <a:rPr lang="el-GR" sz="1800" dirty="0"/>
              <a:t>;</a:t>
            </a:r>
            <a:br>
              <a:rPr lang="el-GR" sz="1800" dirty="0"/>
            </a:br>
            <a:r>
              <a:rPr lang="el-GR" sz="1800" dirty="0"/>
              <a:t>Ποια θα είναι η τάση της διόδου αν το ρεύμα αυξηθεί κατά ένα παράγοντα ίσο με 3;</a:t>
            </a:r>
          </a:p>
        </p:txBody>
      </p:sp>
      <p:graphicFrame>
        <p:nvGraphicFramePr>
          <p:cNvPr id="3" name="Αντικείμενο 2">
            <a:extLst>
              <a:ext uri="{FF2B5EF4-FFF2-40B4-BE49-F238E27FC236}">
                <a16:creationId xmlns:a16="http://schemas.microsoft.com/office/drawing/2014/main" id="{F9FD7122-8B4F-44BA-B384-0CAFFEB70E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12956"/>
              </p:ext>
            </p:extLst>
          </p:nvPr>
        </p:nvGraphicFramePr>
        <p:xfrm>
          <a:off x="995680" y="1803864"/>
          <a:ext cx="5455920" cy="942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Εξίσωση" r:id="rId3" imgW="3086100" imgH="533400" progId="Equation.3">
                  <p:embed/>
                </p:oleObj>
              </mc:Choice>
              <mc:Fallback>
                <p:oleObj name="Εξίσωση" r:id="rId3" imgW="3086100" imgH="5334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680" y="1803864"/>
                        <a:ext cx="5455920" cy="9429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Αντικείμενο 7">
            <a:extLst>
              <a:ext uri="{FF2B5EF4-FFF2-40B4-BE49-F238E27FC236}">
                <a16:creationId xmlns:a16="http://schemas.microsoft.com/office/drawing/2014/main" id="{218EE057-45F7-4095-860E-C1EE69AB63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956569"/>
              </p:ext>
            </p:extLst>
          </p:nvPr>
        </p:nvGraphicFramePr>
        <p:xfrm>
          <a:off x="1204278" y="3996901"/>
          <a:ext cx="3290887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" name="Εξίσωση" r:id="rId5" imgW="1815840" imgH="482400" progId="Equation.3">
                  <p:embed/>
                </p:oleObj>
              </mc:Choice>
              <mc:Fallback>
                <p:oleObj name="Εξίσωση" r:id="rId5" imgW="1815840" imgH="4824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278" y="3996901"/>
                        <a:ext cx="3290887" cy="868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0">
            <a:extLst>
              <a:ext uri="{FF2B5EF4-FFF2-40B4-BE49-F238E27FC236}">
                <a16:creationId xmlns:a16="http://schemas.microsoft.com/office/drawing/2014/main" id="{CE9667A2-0338-42D6-99D6-E8B455AF2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" y="1977777"/>
            <a:ext cx="39466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1)</a:t>
            </a:r>
            <a:endParaRPr kumimoji="0" lang="el-GR" altLang="el-G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altLang="el-G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31">
            <a:extLst>
              <a:ext uri="{FF2B5EF4-FFF2-40B4-BE49-F238E27FC236}">
                <a16:creationId xmlns:a16="http://schemas.microsoft.com/office/drawing/2014/main" id="{C27BDF7E-D66E-49AB-B740-F7576632F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" y="3421520"/>
            <a:ext cx="610616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l-G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2)</a:t>
            </a:r>
            <a:r>
              <a:rPr lang="en-US" altLang="el-GR" sz="2000" dirty="0"/>
              <a:t>	</a:t>
            </a:r>
            <a:r>
              <a:rPr kumimoji="0" lang="en-US" altLang="el-G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i</a:t>
            </a:r>
            <a:r>
              <a:rPr kumimoji="0" lang="en-US" altLang="el-GR" sz="2000" b="0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D</a:t>
            </a:r>
            <a:r>
              <a:rPr kumimoji="0" lang="en-US" altLang="el-G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= 3·5,32·10</a:t>
            </a:r>
            <a:r>
              <a:rPr kumimoji="0" lang="en-US" altLang="el-GR" sz="2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-6</a:t>
            </a:r>
            <a:r>
              <a:rPr kumimoji="0" lang="en-US" altLang="el-G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A = 15,96·10</a:t>
            </a:r>
            <a:r>
              <a:rPr kumimoji="0" lang="en-US" altLang="el-GR" sz="2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-6</a:t>
            </a:r>
            <a:r>
              <a:rPr kumimoji="0" lang="en-US" altLang="el-G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A</a:t>
            </a:r>
            <a:endParaRPr kumimoji="0" lang="el-GR" altLang="el-G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altLang="el-G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72093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4B77E46-6773-4C1B-9A3F-B44743AE0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3" y="98424"/>
            <a:ext cx="12080240" cy="132556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l-GR" sz="2000" b="1" dirty="0"/>
              <a:t>ΑΣΚΗΣΗ </a:t>
            </a:r>
            <a:r>
              <a:rPr lang="en-US" sz="2000" b="1" dirty="0"/>
              <a:t>5</a:t>
            </a:r>
            <a:br>
              <a:rPr lang="el-GR" sz="2000" b="1" dirty="0"/>
            </a:br>
            <a:r>
              <a:rPr lang="el-GR" sz="2000" dirty="0"/>
              <a:t>Μία δίοδος έχει Ι</a:t>
            </a:r>
            <a:r>
              <a:rPr lang="en-US" sz="2000" baseline="-25000" dirty="0"/>
              <a:t>S</a:t>
            </a:r>
            <a:r>
              <a:rPr lang="el-GR" sz="2000" dirty="0"/>
              <a:t> = 10</a:t>
            </a:r>
            <a:r>
              <a:rPr lang="el-GR" sz="2000" baseline="30000" dirty="0"/>
              <a:t>-1</a:t>
            </a:r>
            <a:r>
              <a:rPr lang="en-US" sz="2000" baseline="30000" dirty="0"/>
              <a:t>0</a:t>
            </a:r>
            <a:r>
              <a:rPr lang="el-GR" sz="2000" dirty="0"/>
              <a:t> </a:t>
            </a:r>
            <a:r>
              <a:rPr lang="en-US" sz="2000" dirty="0"/>
              <a:t>A </a:t>
            </a:r>
            <a:r>
              <a:rPr lang="el-GR" sz="2000" dirty="0"/>
              <a:t>και </a:t>
            </a:r>
            <a:r>
              <a:rPr lang="en-US" sz="2000" dirty="0"/>
              <a:t>n</a:t>
            </a:r>
            <a:r>
              <a:rPr lang="el-GR" sz="2000" dirty="0"/>
              <a:t> = </a:t>
            </a:r>
            <a:r>
              <a:rPr lang="en-US" sz="2000" dirty="0"/>
              <a:t>2</a:t>
            </a:r>
            <a:r>
              <a:rPr lang="el-GR" sz="2000" dirty="0"/>
              <a:t>.</a:t>
            </a:r>
            <a:br>
              <a:rPr lang="el-GR" sz="2000" dirty="0"/>
            </a:br>
            <a:r>
              <a:rPr lang="el-GR" sz="2000" dirty="0"/>
              <a:t>Ποιο είναι η τάση της διόδου, αν το ρεύμα της διόδου είναι 50Α;</a:t>
            </a:r>
            <a:br>
              <a:rPr lang="el-GR" sz="2000" dirty="0"/>
            </a:br>
            <a:r>
              <a:rPr lang="el-GR" sz="2000" dirty="0"/>
              <a:t>Ποια θα είναι η τάση της διόδου αν το ρεύμα είναι 100Α;</a:t>
            </a:r>
          </a:p>
        </p:txBody>
      </p:sp>
      <p:graphicFrame>
        <p:nvGraphicFramePr>
          <p:cNvPr id="3" name="Αντικείμενο 2">
            <a:extLst>
              <a:ext uri="{FF2B5EF4-FFF2-40B4-BE49-F238E27FC236}">
                <a16:creationId xmlns:a16="http://schemas.microsoft.com/office/drawing/2014/main" id="{655DFD78-27CB-4B27-8ED2-7DEB2FC459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155356"/>
              </p:ext>
            </p:extLst>
          </p:nvPr>
        </p:nvGraphicFramePr>
        <p:xfrm>
          <a:off x="847519" y="1722920"/>
          <a:ext cx="7342187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Εξίσωση" r:id="rId3" imgW="4152600" imgH="939600" progId="Equation.3">
                  <p:embed/>
                </p:oleObj>
              </mc:Choice>
              <mc:Fallback>
                <p:oleObj name="Εξίσωση" r:id="rId3" imgW="4152600" imgH="939600" progId="Equation.3">
                  <p:embed/>
                  <p:pic>
                    <p:nvPicPr>
                      <p:cNvPr id="3" name="Αντικείμενο 2">
                        <a:extLst>
                          <a:ext uri="{FF2B5EF4-FFF2-40B4-BE49-F238E27FC236}">
                            <a16:creationId xmlns:a16="http://schemas.microsoft.com/office/drawing/2014/main" id="{F9FD7122-8B4F-44BA-B384-0CAFFEB70E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519" y="1722920"/>
                        <a:ext cx="7342187" cy="1660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Αντικείμενο 3">
            <a:extLst>
              <a:ext uri="{FF2B5EF4-FFF2-40B4-BE49-F238E27FC236}">
                <a16:creationId xmlns:a16="http://schemas.microsoft.com/office/drawing/2014/main" id="{D25D2CEF-EE57-45D7-AFF9-1CF42707AD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184276"/>
              </p:ext>
            </p:extLst>
          </p:nvPr>
        </p:nvGraphicFramePr>
        <p:xfrm>
          <a:off x="980041" y="3912842"/>
          <a:ext cx="7342187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Εξίσωση" r:id="rId5" imgW="4152600" imgH="939600" progId="Equation.3">
                  <p:embed/>
                </p:oleObj>
              </mc:Choice>
              <mc:Fallback>
                <p:oleObj name="Εξίσωση" r:id="rId5" imgW="4152600" imgH="939600" progId="Equation.3">
                  <p:embed/>
                  <p:pic>
                    <p:nvPicPr>
                      <p:cNvPr id="3" name="Αντικείμενο 2">
                        <a:extLst>
                          <a:ext uri="{FF2B5EF4-FFF2-40B4-BE49-F238E27FC236}">
                            <a16:creationId xmlns:a16="http://schemas.microsoft.com/office/drawing/2014/main" id="{655DFD78-27CB-4B27-8ED2-7DEB2FC459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0041" y="3912842"/>
                        <a:ext cx="7342187" cy="1660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4FFD062-FCD3-49E9-B55E-6A11FA6A8559}"/>
              </a:ext>
            </a:extLst>
          </p:cNvPr>
          <p:cNvSpPr txBox="1"/>
          <p:nvPr/>
        </p:nvSpPr>
        <p:spPr>
          <a:xfrm>
            <a:off x="6947452" y="5573367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Τι παρατηρείτε? </a:t>
            </a:r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C5CCFBF1-BE14-4834-A43E-1D0097C15137}"/>
              </a:ext>
            </a:extLst>
          </p:cNvPr>
          <p:cNvSpPr/>
          <p:nvPr/>
        </p:nvSpPr>
        <p:spPr>
          <a:xfrm>
            <a:off x="3727174" y="2743200"/>
            <a:ext cx="1620078" cy="640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2BFFE53C-B486-433F-BBB8-983066FD2E3C}"/>
              </a:ext>
            </a:extLst>
          </p:cNvPr>
          <p:cNvSpPr/>
          <p:nvPr/>
        </p:nvSpPr>
        <p:spPr>
          <a:xfrm>
            <a:off x="3841095" y="4933122"/>
            <a:ext cx="1620078" cy="6402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CAEBB5C8-2725-40D8-8172-88FBDB10D8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6184" y="1560443"/>
            <a:ext cx="3315815" cy="362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52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4B77E46-6773-4C1B-9A3F-B44743AE0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3" y="98424"/>
            <a:ext cx="12080240" cy="132556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l-GR" sz="2000" b="1" dirty="0"/>
              <a:t>ΑΣΚΗΣΗ </a:t>
            </a:r>
            <a:r>
              <a:rPr lang="en-US" sz="2000" b="1" dirty="0"/>
              <a:t>6</a:t>
            </a:r>
            <a:br>
              <a:rPr lang="el-GR" sz="2000" b="1" dirty="0"/>
            </a:br>
            <a:r>
              <a:rPr lang="en-US" sz="2000" dirty="0"/>
              <a:t>Na </a:t>
            </a:r>
            <a:r>
              <a:rPr lang="el-GR" sz="2000" dirty="0"/>
              <a:t>υπολογίσετε τη μεταβολή του </a:t>
            </a:r>
            <a:r>
              <a:rPr lang="en-US" sz="2000" dirty="0"/>
              <a:t>V</a:t>
            </a:r>
            <a:r>
              <a:rPr lang="en-US" sz="2000" baseline="-25000" dirty="0"/>
              <a:t>D</a:t>
            </a:r>
            <a:r>
              <a:rPr lang="en-US" sz="2000" dirty="0"/>
              <a:t> </a:t>
            </a:r>
            <a:r>
              <a:rPr lang="el-GR" sz="2000" dirty="0"/>
              <a:t>για διπλασιασμό και δεκαπλασιασμό του ρεύματος (</a:t>
            </a:r>
            <a:r>
              <a:rPr lang="en-US" sz="2000" dirty="0"/>
              <a:t>n=1) </a:t>
            </a:r>
            <a:r>
              <a:rPr lang="el-GR" sz="2000" dirty="0"/>
              <a:t>σε κατάσταση ορθής πόλωσης</a:t>
            </a:r>
            <a:r>
              <a:rPr lang="en-US" sz="2000" dirty="0"/>
              <a:t>.</a:t>
            </a:r>
            <a:endParaRPr lang="el-GR" sz="2000" dirty="0"/>
          </a:p>
        </p:txBody>
      </p:sp>
      <p:graphicFrame>
        <p:nvGraphicFramePr>
          <p:cNvPr id="3" name="Αντικείμενο 2">
            <a:extLst>
              <a:ext uri="{FF2B5EF4-FFF2-40B4-BE49-F238E27FC236}">
                <a16:creationId xmlns:a16="http://schemas.microsoft.com/office/drawing/2014/main" id="{B430D87D-B08D-4988-B1A5-4D5FB6157D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354010"/>
              </p:ext>
            </p:extLst>
          </p:nvPr>
        </p:nvGraphicFramePr>
        <p:xfrm>
          <a:off x="721140" y="1753222"/>
          <a:ext cx="9902825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Εξίσωση" r:id="rId3" imgW="5600520" imgH="533160" progId="Equation.3">
                  <p:embed/>
                </p:oleObj>
              </mc:Choice>
              <mc:Fallback>
                <p:oleObj name="Εξίσωση" r:id="rId3" imgW="5600520" imgH="533160" progId="Equation.3">
                  <p:embed/>
                  <p:pic>
                    <p:nvPicPr>
                      <p:cNvPr id="3" name="Αντικείμενο 2">
                        <a:extLst>
                          <a:ext uri="{FF2B5EF4-FFF2-40B4-BE49-F238E27FC236}">
                            <a16:creationId xmlns:a16="http://schemas.microsoft.com/office/drawing/2014/main" id="{655DFD78-27CB-4B27-8ED2-7DEB2FC459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140" y="1753222"/>
                        <a:ext cx="9902825" cy="941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CA9C6F1F-110E-4D1F-B72A-2C556BCB1698}"/>
              </a:ext>
            </a:extLst>
          </p:cNvPr>
          <p:cNvSpPr/>
          <p:nvPr/>
        </p:nvSpPr>
        <p:spPr>
          <a:xfrm>
            <a:off x="8806070" y="1753222"/>
            <a:ext cx="2315817" cy="941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aphicFrame>
        <p:nvGraphicFramePr>
          <p:cNvPr id="5" name="Αντικείμενο 4">
            <a:extLst>
              <a:ext uri="{FF2B5EF4-FFF2-40B4-BE49-F238E27FC236}">
                <a16:creationId xmlns:a16="http://schemas.microsoft.com/office/drawing/2014/main" id="{828DEFF7-80B8-4AC1-ADB6-2A87D466DB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995497"/>
              </p:ext>
            </p:extLst>
          </p:nvPr>
        </p:nvGraphicFramePr>
        <p:xfrm>
          <a:off x="923167" y="3118263"/>
          <a:ext cx="6377928" cy="2556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Εξίσωση" r:id="rId5" imgW="3352680" imgH="1346040" progId="Equation.3">
                  <p:embed/>
                </p:oleObj>
              </mc:Choice>
              <mc:Fallback>
                <p:oleObj name="Εξίσωση" r:id="rId5" imgW="3352680" imgH="1346040" progId="Equation.3">
                  <p:embed/>
                  <p:pic>
                    <p:nvPicPr>
                      <p:cNvPr id="3" name="Αντικείμενο 2">
                        <a:extLst>
                          <a:ext uri="{FF2B5EF4-FFF2-40B4-BE49-F238E27FC236}">
                            <a16:creationId xmlns:a16="http://schemas.microsoft.com/office/drawing/2014/main" id="{B430D87D-B08D-4988-B1A5-4D5FB6157D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167" y="3118263"/>
                        <a:ext cx="6377928" cy="25569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1579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64A7F66-4C0F-44CB-9C4C-CFDD8C36F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80" y="121285"/>
            <a:ext cx="11775440" cy="161607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l-GR" sz="2000" b="1" dirty="0"/>
              <a:t>ΑΣΚΗΣΗ </a:t>
            </a:r>
            <a:r>
              <a:rPr lang="en-US" sz="2000" b="1" dirty="0"/>
              <a:t>7</a:t>
            </a:r>
            <a:br>
              <a:rPr lang="el-GR" sz="2000" b="1" dirty="0"/>
            </a:br>
            <a:r>
              <a:rPr lang="el-GR" sz="2000" dirty="0"/>
              <a:t>Μία δίοδος έχει </a:t>
            </a:r>
            <a:r>
              <a:rPr lang="en-US" sz="2000" dirty="0"/>
              <a:t>n</a:t>
            </a:r>
            <a:r>
              <a:rPr lang="el-GR" sz="2000" dirty="0"/>
              <a:t> = 2 και διαρρέεται από ρεύμα 1Α. Κατά την αρχική εφαρμογή του ρεύματος στη δίοδο, η θερμοκρασία περιβάλλοντος είναι Τ</a:t>
            </a:r>
            <a:r>
              <a:rPr lang="el-GR" sz="2000" baseline="-25000" dirty="0"/>
              <a:t>1</a:t>
            </a:r>
            <a:r>
              <a:rPr lang="el-GR" sz="2000" dirty="0"/>
              <a:t>=20</a:t>
            </a:r>
            <a:r>
              <a:rPr lang="en-US" sz="2000" baseline="30000" dirty="0"/>
              <a:t>o</a:t>
            </a:r>
            <a:r>
              <a:rPr lang="en-US" sz="2000" dirty="0"/>
              <a:t> C </a:t>
            </a:r>
            <a:r>
              <a:rPr lang="el-GR" sz="2000" dirty="0"/>
              <a:t>και η τάση στα άκρα της διόδου </a:t>
            </a:r>
            <a:r>
              <a:rPr lang="en-US" sz="2000" dirty="0"/>
              <a:t>V</a:t>
            </a:r>
            <a:r>
              <a:rPr lang="en-US" sz="2000" baseline="-25000" dirty="0"/>
              <a:t>d1</a:t>
            </a:r>
            <a:r>
              <a:rPr lang="en-US" sz="2000" dirty="0"/>
              <a:t>=0,84V. H </a:t>
            </a:r>
            <a:r>
              <a:rPr lang="el-GR" sz="2000" dirty="0"/>
              <a:t>τάση στη δίοδο ελαττώνεται με την άνοδο της θερμοκρασίας στην ένωση </a:t>
            </a:r>
            <a:r>
              <a:rPr lang="en-US" sz="2000" dirty="0"/>
              <a:t>p-n. </a:t>
            </a:r>
            <a:r>
              <a:rPr lang="el-GR" sz="2000" dirty="0"/>
              <a:t>Να υπολογιστεί η τελική Τ</a:t>
            </a:r>
            <a:r>
              <a:rPr lang="el-GR" sz="2000" baseline="-25000" dirty="0"/>
              <a:t>2</a:t>
            </a:r>
            <a:r>
              <a:rPr lang="el-GR" sz="2000" dirty="0"/>
              <a:t>, αν στην κατάσταση θερμικής ισορροπίας στα άκρα της διόδου είναι </a:t>
            </a:r>
            <a:r>
              <a:rPr lang="en-US" sz="2000" dirty="0" err="1"/>
              <a:t>V</a:t>
            </a:r>
            <a:r>
              <a:rPr lang="en-US" sz="2000" baseline="-25000" dirty="0" err="1"/>
              <a:t>d</a:t>
            </a:r>
            <a:r>
              <a:rPr lang="el-GR" sz="2000" baseline="-25000" dirty="0"/>
              <a:t>2</a:t>
            </a:r>
            <a:r>
              <a:rPr lang="en-US" sz="2000" dirty="0"/>
              <a:t>=0,</a:t>
            </a:r>
            <a:r>
              <a:rPr lang="el-GR" sz="2000" dirty="0"/>
              <a:t>75</a:t>
            </a:r>
            <a:r>
              <a:rPr lang="en-US" sz="2000" dirty="0"/>
              <a:t>V.</a:t>
            </a:r>
            <a:br>
              <a:rPr lang="el-GR" sz="2000" dirty="0"/>
            </a:br>
            <a:r>
              <a:rPr lang="el-GR" sz="2000" dirty="0"/>
              <a:t>(Υπόθεση: Το ρεύμα διπλασιάζεται με την αύξηση της θερμοκρασίας κατά 10</a:t>
            </a:r>
            <a:r>
              <a:rPr lang="el-GR" sz="2000" baseline="30000" dirty="0"/>
              <a:t>ο</a:t>
            </a:r>
            <a:r>
              <a:rPr lang="en-US" sz="2000" dirty="0"/>
              <a:t>K).</a:t>
            </a:r>
            <a:endParaRPr lang="el-GR" sz="2000" dirty="0"/>
          </a:p>
        </p:txBody>
      </p:sp>
      <p:graphicFrame>
        <p:nvGraphicFramePr>
          <p:cNvPr id="3" name="Αντικείμενο 2">
            <a:extLst>
              <a:ext uri="{FF2B5EF4-FFF2-40B4-BE49-F238E27FC236}">
                <a16:creationId xmlns:a16="http://schemas.microsoft.com/office/drawing/2014/main" id="{FB302C1D-1DEB-40B5-9DED-0233EA28D4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913104"/>
              </p:ext>
            </p:extLst>
          </p:nvPr>
        </p:nvGraphicFramePr>
        <p:xfrm>
          <a:off x="602954" y="2002472"/>
          <a:ext cx="3187996" cy="385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9" name="Εξίσωση" r:id="rId3" imgW="1892160" imgH="228600" progId="Equation.3">
                  <p:embed/>
                </p:oleObj>
              </mc:Choice>
              <mc:Fallback>
                <p:oleObj name="Εξίσωση" r:id="rId3" imgW="18921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2954" y="2002472"/>
                        <a:ext cx="3187996" cy="385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Αντικείμενο 3">
            <a:extLst>
              <a:ext uri="{FF2B5EF4-FFF2-40B4-BE49-F238E27FC236}">
                <a16:creationId xmlns:a16="http://schemas.microsoft.com/office/drawing/2014/main" id="{105D5CD7-119C-49B8-A242-2BA00C4E62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189440"/>
              </p:ext>
            </p:extLst>
          </p:nvPr>
        </p:nvGraphicFramePr>
        <p:xfrm>
          <a:off x="4541520" y="1809432"/>
          <a:ext cx="6811010" cy="1445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0" name="Εξίσωση" r:id="rId5" imgW="3949560" imgH="838080" progId="Equation.3">
                  <p:embed/>
                </p:oleObj>
              </mc:Choice>
              <mc:Fallback>
                <p:oleObj name="Εξίσωση" r:id="rId5" imgW="3949560" imgH="8380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41520" y="1809432"/>
                        <a:ext cx="6811010" cy="14454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Αντικείμενο 4">
            <a:extLst>
              <a:ext uri="{FF2B5EF4-FFF2-40B4-BE49-F238E27FC236}">
                <a16:creationId xmlns:a16="http://schemas.microsoft.com/office/drawing/2014/main" id="{4D7478D4-2092-4757-A153-086E43DB73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718688"/>
              </p:ext>
            </p:extLst>
          </p:nvPr>
        </p:nvGraphicFramePr>
        <p:xfrm>
          <a:off x="284480" y="3600768"/>
          <a:ext cx="1017174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1" name="Εξίσωση" r:id="rId7" imgW="6248160" imgH="457200" progId="Equation.3">
                  <p:embed/>
                </p:oleObj>
              </mc:Choice>
              <mc:Fallback>
                <p:oleObj name="Εξίσωση" r:id="rId7" imgW="624816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4480" y="3600768"/>
                        <a:ext cx="10171748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B6FF74C-6290-4512-9875-FF5CEF65D41E}"/>
              </a:ext>
            </a:extLst>
          </p:cNvPr>
          <p:cNvSpPr txBox="1"/>
          <p:nvPr/>
        </p:nvSpPr>
        <p:spPr>
          <a:xfrm>
            <a:off x="284480" y="4746781"/>
            <a:ext cx="8242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Υποθέτουμε ότι το ρεύμα διπλασιάζεται με άνοδο της θερμοκρασίας κατά 10</a:t>
            </a:r>
            <a:r>
              <a:rPr lang="el-GR" baseline="30000" dirty="0"/>
              <a:t>ο</a:t>
            </a:r>
            <a:r>
              <a:rPr lang="en-US" dirty="0"/>
              <a:t>K</a:t>
            </a:r>
            <a:endParaRPr lang="el-GR" dirty="0"/>
          </a:p>
        </p:txBody>
      </p: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D5E600D0-C83B-4558-919A-54EBE596D21E}"/>
              </a:ext>
            </a:extLst>
          </p:cNvPr>
          <p:cNvSpPr/>
          <p:nvPr/>
        </p:nvSpPr>
        <p:spPr>
          <a:xfrm>
            <a:off x="8527442" y="3600768"/>
            <a:ext cx="2231998" cy="800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aphicFrame>
        <p:nvGraphicFramePr>
          <p:cNvPr id="9" name="Αντικείμενο 8">
            <a:extLst>
              <a:ext uri="{FF2B5EF4-FFF2-40B4-BE49-F238E27FC236}">
                <a16:creationId xmlns:a16="http://schemas.microsoft.com/office/drawing/2014/main" id="{47786485-8900-464C-9F17-BDDBA9D847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811313"/>
              </p:ext>
            </p:extLst>
          </p:nvPr>
        </p:nvGraphicFramePr>
        <p:xfrm>
          <a:off x="386080" y="5334000"/>
          <a:ext cx="11297920" cy="1319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2" name="Εξίσωση" r:id="rId9" imgW="5841720" imgH="685800" progId="Equation.3">
                  <p:embed/>
                </p:oleObj>
              </mc:Choice>
              <mc:Fallback>
                <p:oleObj name="Εξίσωση" r:id="rId9" imgW="584172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6080" y="5334000"/>
                        <a:ext cx="11297920" cy="1319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28DE36D1-507D-443D-8859-7EF2A3E50C45}"/>
              </a:ext>
            </a:extLst>
          </p:cNvPr>
          <p:cNvSpPr/>
          <p:nvPr/>
        </p:nvSpPr>
        <p:spPr>
          <a:xfrm>
            <a:off x="137850" y="5061976"/>
            <a:ext cx="2371669" cy="800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aphicFrame>
        <p:nvGraphicFramePr>
          <p:cNvPr id="11" name="Αντικείμενο 10">
            <a:extLst>
              <a:ext uri="{FF2B5EF4-FFF2-40B4-BE49-F238E27FC236}">
                <a16:creationId xmlns:a16="http://schemas.microsoft.com/office/drawing/2014/main" id="{84E5CE02-73B6-406C-A3BB-2C706E784A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676440"/>
              </p:ext>
            </p:extLst>
          </p:nvPr>
        </p:nvGraphicFramePr>
        <p:xfrm>
          <a:off x="8475345" y="5862638"/>
          <a:ext cx="33496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3" name="Εξίσωση" r:id="rId11" imgW="1714320" imgH="457200" progId="Equation.3">
                  <p:embed/>
                </p:oleObj>
              </mc:Choice>
              <mc:Fallback>
                <p:oleObj name="Εξίσωση" r:id="rId11" imgW="171432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475345" y="5862638"/>
                        <a:ext cx="3349625" cy="79057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5803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4B77E46-6773-4C1B-9A3F-B44743AE0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3" y="98424"/>
            <a:ext cx="12080240" cy="132556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l-GR" sz="2000" b="1" dirty="0"/>
              <a:t>ΑΣΚΗΣΗ </a:t>
            </a:r>
            <a:r>
              <a:rPr lang="en-US" sz="2000" b="1" dirty="0"/>
              <a:t>8</a:t>
            </a:r>
            <a:br>
              <a:rPr lang="el-GR" sz="2000" b="1" dirty="0"/>
            </a:br>
            <a:r>
              <a:rPr lang="el-GR" sz="2000" dirty="0"/>
              <a:t>Μια δίοδος έχει Ι</a:t>
            </a:r>
            <a:r>
              <a:rPr lang="en-US" sz="2000" baseline="-25000" dirty="0"/>
              <a:t>S</a:t>
            </a:r>
            <a:r>
              <a:rPr lang="en-US" sz="2000" dirty="0"/>
              <a:t>=10</a:t>
            </a:r>
            <a:r>
              <a:rPr lang="en-US" sz="2000" baseline="30000" dirty="0"/>
              <a:t>-17</a:t>
            </a:r>
            <a:r>
              <a:rPr lang="en-US" sz="2000" dirty="0"/>
              <a:t> </a:t>
            </a:r>
            <a:r>
              <a:rPr lang="el-GR" sz="2000" dirty="0"/>
              <a:t>και </a:t>
            </a:r>
            <a:r>
              <a:rPr lang="en-US" sz="2000" dirty="0"/>
              <a:t>n=1. </a:t>
            </a:r>
            <a:br>
              <a:rPr lang="el-GR" sz="2000" dirty="0"/>
            </a:br>
            <a:r>
              <a:rPr lang="el-GR" sz="2000" dirty="0"/>
              <a:t>Ποια είναι η τάση της διόδου για ρεύμα 100μΑ και 10μΑ?</a:t>
            </a:r>
            <a:br>
              <a:rPr lang="el-GR" sz="2000" dirty="0"/>
            </a:br>
            <a:r>
              <a:rPr lang="el-GR" sz="2000" dirty="0"/>
              <a:t>Ποιο είναι το ρεύμα της διόδου για υ</a:t>
            </a:r>
            <a:r>
              <a:rPr lang="en-US" sz="2000" baseline="-25000" dirty="0"/>
              <a:t>D</a:t>
            </a:r>
            <a:r>
              <a:rPr lang="en-US" sz="2000" dirty="0"/>
              <a:t>=0V, </a:t>
            </a:r>
            <a:r>
              <a:rPr lang="el-GR" sz="2000" dirty="0"/>
              <a:t>υ</a:t>
            </a:r>
            <a:r>
              <a:rPr lang="en-US" sz="2000" baseline="-25000" dirty="0"/>
              <a:t>D</a:t>
            </a:r>
            <a:r>
              <a:rPr lang="en-US" sz="2000" dirty="0"/>
              <a:t>=-0,06V, </a:t>
            </a:r>
            <a:r>
              <a:rPr lang="el-GR" sz="2000" dirty="0"/>
              <a:t>και υ</a:t>
            </a:r>
            <a:r>
              <a:rPr lang="en-US" sz="2000" baseline="-25000" dirty="0"/>
              <a:t>D</a:t>
            </a:r>
            <a:r>
              <a:rPr lang="en-US" sz="2000" dirty="0"/>
              <a:t>=-4V </a:t>
            </a:r>
            <a:endParaRPr lang="el-GR" sz="2000" dirty="0"/>
          </a:p>
        </p:txBody>
      </p:sp>
      <p:graphicFrame>
        <p:nvGraphicFramePr>
          <p:cNvPr id="3" name="Αντικείμενο 2">
            <a:extLst>
              <a:ext uri="{FF2B5EF4-FFF2-40B4-BE49-F238E27FC236}">
                <a16:creationId xmlns:a16="http://schemas.microsoft.com/office/drawing/2014/main" id="{2E9040C0-DF7D-4E27-BAFC-0E94E2080D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406382"/>
              </p:ext>
            </p:extLst>
          </p:nvPr>
        </p:nvGraphicFramePr>
        <p:xfrm>
          <a:off x="465482" y="1652795"/>
          <a:ext cx="5060675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Εξίσωση" r:id="rId3" imgW="3429000" imgH="1574640" progId="Equation.3">
                  <p:embed/>
                </p:oleObj>
              </mc:Choice>
              <mc:Fallback>
                <p:oleObj name="Εξίσωση" r:id="rId3" imgW="3429000" imgH="1574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5482" y="1652795"/>
                        <a:ext cx="5060675" cy="2600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Εικόνα 3">
            <a:extLst>
              <a:ext uri="{FF2B5EF4-FFF2-40B4-BE49-F238E27FC236}">
                <a16:creationId xmlns:a16="http://schemas.microsoft.com/office/drawing/2014/main" id="{C4303A11-DC6F-4736-B17E-61131D942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635" y="4015408"/>
            <a:ext cx="3285922" cy="2742373"/>
          </a:xfrm>
          <a:prstGeom prst="rect">
            <a:avLst/>
          </a:prstGeom>
        </p:spPr>
      </p:pic>
      <p:graphicFrame>
        <p:nvGraphicFramePr>
          <p:cNvPr id="5" name="Αντικείμενο 4">
            <a:extLst>
              <a:ext uri="{FF2B5EF4-FFF2-40B4-BE49-F238E27FC236}">
                <a16:creationId xmlns:a16="http://schemas.microsoft.com/office/drawing/2014/main" id="{2F480624-DB90-413B-9E2F-D908D44FD2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986530"/>
              </p:ext>
            </p:extLst>
          </p:nvPr>
        </p:nvGraphicFramePr>
        <p:xfrm>
          <a:off x="6416675" y="1862138"/>
          <a:ext cx="4892675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Εξίσωση" r:id="rId6" imgW="3314520" imgH="1320480" progId="Equation.3">
                  <p:embed/>
                </p:oleObj>
              </mc:Choice>
              <mc:Fallback>
                <p:oleObj name="Εξίσωση" r:id="rId6" imgW="3314520" imgH="1320480" progId="Equation.3">
                  <p:embed/>
                  <p:pic>
                    <p:nvPicPr>
                      <p:cNvPr id="3" name="Αντικείμενο 2">
                        <a:extLst>
                          <a:ext uri="{FF2B5EF4-FFF2-40B4-BE49-F238E27FC236}">
                            <a16:creationId xmlns:a16="http://schemas.microsoft.com/office/drawing/2014/main" id="{2E9040C0-DF7D-4E27-BAFC-0E94E2080D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16675" y="1862138"/>
                        <a:ext cx="4892675" cy="218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6900148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Προσαρμοσμένο 1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</TotalTime>
  <Words>172</Words>
  <Application>Microsoft Office PowerPoint</Application>
  <PresentationFormat>Ευρεία οθόνη</PresentationFormat>
  <Paragraphs>36</Paragraphs>
  <Slides>13</Slides>
  <Notes>0</Notes>
  <HiddenSlides>0</HiddenSlides>
  <MMClips>0</MMClips>
  <ScaleCrop>false</ScaleCrop>
  <HeadingPairs>
    <vt:vector size="8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Ενσωματωμένοι διακομιστές OLE</vt:lpstr>
      </vt:variant>
      <vt:variant>
        <vt:i4>2</vt:i4>
      </vt:variant>
      <vt:variant>
        <vt:lpstr>Τίτλοι διαφανειών</vt:lpstr>
      </vt:variant>
      <vt:variant>
        <vt:i4>13</vt:i4>
      </vt:variant>
    </vt:vector>
  </HeadingPairs>
  <TitlesOfParts>
    <vt:vector size="20" baseType="lpstr">
      <vt:lpstr>Arial</vt:lpstr>
      <vt:lpstr>Comic Sans MS</vt:lpstr>
      <vt:lpstr>Symbol</vt:lpstr>
      <vt:lpstr>Times New Roman</vt:lpstr>
      <vt:lpstr>Θέμα του Office</vt:lpstr>
      <vt:lpstr>Εξίσωση</vt:lpstr>
      <vt:lpstr>Microsoft Equation 3.0</vt:lpstr>
      <vt:lpstr>ΑΣΚΗΣΕΙΣ</vt:lpstr>
      <vt:lpstr>ΑΣΚΗΣΗ 1 Μία δίοδος έχει επίπεδο προσμίξεων ΝΑ = 1018/cm3 στην πλευρά τύπου-p και ND = 1015/cm3 στην πλευρά τύπου-n. Ποιες είναι οι τιμές των pp, pn, np, nn ; Ποιο είναι το πλάτος της περιοχής αραίωσης wdo και το εσωτερικό δυναμικό Vo; </vt:lpstr>
      <vt:lpstr>ΑΣΚΗΣΗ 2 Μία δίοδος έχει επίπεδο προσμίξεων NA = 1019/cm3 στην πλευρά τύπου-p και ΝD = 1018/cm3 στην πλευρά τύπου-n. Ποιο είναι το πλάτος της περιοχής αραίωσης wdo; Ποιες είναι οι τιμές των xp και xn; Ποια είναι η τιμή του εσωτερικού δυναμικού της επαφής;</vt:lpstr>
      <vt:lpstr>ΑΣΚΗΣΗ 3  Μία δίοδος έχει wdo = 1μm και V0 = 0,6 V. Ποια είναι η ανάστροφη πόλωση που απαιτείται για να διπλασιαστεί το πλάτος της περιοχής αραίωσης; Ποιο είναι το πλάτος της περιοχής αραίωσης, αν εφαρμοστεί μια ανάστροφη πόλωση 5V στη δίοδο;</vt:lpstr>
      <vt:lpstr>ΑΣΚΗΣΗ 4 Μία δίοδος έχει ΙS = 10-17 A και n = 1. Ποιο είναι το ρεύμα της διόδου, αν η τάση της διόδου είναι 0,675V; Ποια θα είναι η τάση της διόδου αν το ρεύμα αυξηθεί κατά ένα παράγοντα ίσο με 3;</vt:lpstr>
      <vt:lpstr>ΑΣΚΗΣΗ 5 Μία δίοδος έχει ΙS = 10-10 A και n = 2. Ποιο είναι η τάση της διόδου, αν το ρεύμα της διόδου είναι 50Α; Ποια θα είναι η τάση της διόδου αν το ρεύμα είναι 100Α;</vt:lpstr>
      <vt:lpstr>ΑΣΚΗΣΗ 6 Na υπολογίσετε τη μεταβολή του VD για διπλασιασμό και δεκαπλασιασμό του ρεύματος (n=1) σε κατάσταση ορθής πόλωσης.</vt:lpstr>
      <vt:lpstr>ΑΣΚΗΣΗ 7 Μία δίοδος έχει n = 2 και διαρρέεται από ρεύμα 1Α. Κατά την αρχική εφαρμογή του ρεύματος στη δίοδο, η θερμοκρασία περιβάλλοντος είναι Τ1=20o C και η τάση στα άκρα της διόδου Vd1=0,84V. H τάση στη δίοδο ελαττώνεται με την άνοδο της θερμοκρασίας στην ένωση p-n. Να υπολογιστεί η τελική Τ2, αν στην κατάσταση θερμικής ισορροπίας στα άκρα της διόδου είναι Vd2=0,75V. (Υπόθεση: Το ρεύμα διπλασιάζεται με την αύξηση της θερμοκρασίας κατά 10οK).</vt:lpstr>
      <vt:lpstr>ΑΣΚΗΣΗ 8 Μια δίοδος έχει ΙS=10-17 και n=1.  Ποια είναι η τάση της διόδου για ρεύμα 100μΑ και 10μΑ? Ποιο είναι το ρεύμα της διόδου για υD=0V, υD=-0,06V, και υD=-4V </vt:lpstr>
      <vt:lpstr>ΑΣΚΗΣΗ 9 Μια δίοδος έχει iD=250μΑ και uD=0,75V. Ποιο είναι το ΙS αν n=1; Ποιο είναι το iD αν το uD=-3V;</vt:lpstr>
      <vt:lpstr>ΑΣΚΗΣΗ 10 Αν 10-14Α≤ ΙS ≤10-12A Ποια είναι η περιοχή των τάσεων ορθής πόλωσης που μπορεί να έχει η δίοδος για iD=1mA;</vt:lpstr>
      <vt:lpstr>ΑΣΚΗΣΗ 11 Δίοδος έχει πλάτος περιοχής αραίωσης με μηδενική πόλωση WD0=0,326μm και uD=0,748V πόσο είναι το WD1 με ανάστροφη πόλωση 10V; </vt:lpstr>
      <vt:lpstr>ΑΣΚΗΣΗ 12 Υπολογίστε το εσωτερικό δυναμικό μιας ένωσης που οι n και p περιοχές είναι εξίσου νοθευμένες με 1016άτομα/cm3. Υποθέστε ότι ni~ 1010άτομα/cm3 χωρίς να εφαρμόζεται εξωτερική τάση. Πόσο είναι το πλάτος της περιοχής απογύμνωσης και πόσο εκτείνεται μέσα στις περιοχές p και n;  Αν το εμβαδόν της διατομής της ένωσης είναι 100 μm2 βρείτε το μέγεθος του φορτίου που αποθηκεύεται σε κάθε πλευρά της ένωσης.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ΑΣΚΗΣΕΙΣ</dc:title>
  <dc:creator>miliou_amalia@outlook.com</dc:creator>
  <cp:lastModifiedBy>miliou_amalia@outlook.com</cp:lastModifiedBy>
  <cp:revision>64</cp:revision>
  <dcterms:created xsi:type="dcterms:W3CDTF">2017-10-15T19:39:35Z</dcterms:created>
  <dcterms:modified xsi:type="dcterms:W3CDTF">2017-11-03T05:41:45Z</dcterms:modified>
</cp:coreProperties>
</file>