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40"/>
  </p:notesMasterIdLst>
  <p:sldIdLst>
    <p:sldId id="256" r:id="rId2"/>
    <p:sldId id="257" r:id="rId3"/>
    <p:sldId id="258" r:id="rId4"/>
    <p:sldId id="331" r:id="rId5"/>
    <p:sldId id="271" r:id="rId6"/>
    <p:sldId id="351" r:id="rId7"/>
    <p:sldId id="352" r:id="rId8"/>
    <p:sldId id="272" r:id="rId9"/>
    <p:sldId id="276" r:id="rId10"/>
    <p:sldId id="277" r:id="rId11"/>
    <p:sldId id="340" r:id="rId12"/>
    <p:sldId id="341" r:id="rId13"/>
    <p:sldId id="342" r:id="rId14"/>
    <p:sldId id="279" r:id="rId15"/>
    <p:sldId id="280" r:id="rId16"/>
    <p:sldId id="281" r:id="rId17"/>
    <p:sldId id="332" r:id="rId18"/>
    <p:sldId id="282" r:id="rId19"/>
    <p:sldId id="283" r:id="rId20"/>
    <p:sldId id="348" r:id="rId21"/>
    <p:sldId id="330" r:id="rId22"/>
    <p:sldId id="278" r:id="rId23"/>
    <p:sldId id="353" r:id="rId24"/>
    <p:sldId id="284" r:id="rId25"/>
    <p:sldId id="285" r:id="rId26"/>
    <p:sldId id="286" r:id="rId27"/>
    <p:sldId id="328" r:id="rId28"/>
    <p:sldId id="287" r:id="rId29"/>
    <p:sldId id="288" r:id="rId30"/>
    <p:sldId id="289" r:id="rId31"/>
    <p:sldId id="290" r:id="rId32"/>
    <p:sldId id="292" r:id="rId33"/>
    <p:sldId id="312" r:id="rId34"/>
    <p:sldId id="313" r:id="rId35"/>
    <p:sldId id="314" r:id="rId36"/>
    <p:sldId id="315" r:id="rId37"/>
    <p:sldId id="343" r:id="rId38"/>
    <p:sldId id="35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56" autoAdjust="0"/>
  </p:normalViewPr>
  <p:slideViewPr>
    <p:cSldViewPr>
      <p:cViewPr varScale="1">
        <p:scale>
          <a:sx n="70" d="100"/>
          <a:sy n="70" d="100"/>
        </p:scale>
        <p:origin x="87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10" Type="http://schemas.openxmlformats.org/officeDocument/2006/relationships/image" Target="../media/image70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7EB9A-B2BE-4983-ACD6-EC9C479C912A}" type="datetimeFigureOut">
              <a:rPr lang="en-US" smtClean="0"/>
              <a:pPr/>
              <a:t>10/15/2018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45750-08A3-4306-9ADA-514B38D906F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5337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45750-08A3-4306-9ADA-514B38D906F7}" type="slidenum">
              <a:rPr lang="el-GR" smtClean="0"/>
              <a:pPr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90489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45750-08A3-4306-9ADA-514B38D906F7}" type="slidenum">
              <a:rPr lang="el-GR" smtClean="0"/>
              <a:pPr/>
              <a:t>9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45750-08A3-4306-9ADA-514B38D906F7}" type="slidenum">
              <a:rPr lang="el-GR" smtClean="0"/>
              <a:pPr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93521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45750-08A3-4306-9ADA-514B38D906F7}" type="slidenum">
              <a:rPr lang="el-GR" smtClean="0"/>
              <a:pPr/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45163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45750-08A3-4306-9ADA-514B38D906F7}" type="slidenum">
              <a:rPr lang="el-GR" smtClean="0"/>
              <a:pPr/>
              <a:t>26</a:t>
            </a:fld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45750-08A3-4306-9ADA-514B38D906F7}" type="slidenum">
              <a:rPr lang="el-GR" smtClean="0"/>
              <a:pPr/>
              <a:t>27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160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45750-08A3-4306-9ADA-514B38D906F7}" type="slidenum">
              <a:rPr lang="el-GR" smtClean="0"/>
              <a:pPr/>
              <a:t>29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8380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45750-08A3-4306-9ADA-514B38D906F7}" type="slidenum">
              <a:rPr lang="el-GR" smtClean="0"/>
              <a:pPr/>
              <a:t>38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908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ACFC-2F5D-4589-B16B-C26A408B1F73}" type="datetime1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21F9-9491-4436-9F40-4E5921835361}" type="datetime1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057A-E4AE-4958-B973-F7924FD4785C}" type="datetime1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3657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2057400"/>
            <a:ext cx="43053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2057400"/>
            <a:ext cx="43053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8600" y="6172200"/>
            <a:ext cx="4343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r>
              <a:rPr lang="en-US"/>
              <a:t>Oxford University Publishing</a:t>
            </a:r>
          </a:p>
          <a:p>
            <a:r>
              <a:rPr lang="en-US"/>
              <a:t>Microelectronic Circuits by Adel S. Sedra and Kenneth C. Smith (0195323033)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CC2DCB1-2E92-4F9D-BED9-9874279F3B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6EF2-5365-4F9A-87A9-2CF460835C57}" type="datetime1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5377-720C-4F73-A6CD-E1BE979471A4}" type="datetime1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528-91C9-46BE-8943-29A0D7D2C869}" type="datetime1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2117-F2C9-469F-9070-4E5D57A89A8A}" type="datetime1">
              <a:rPr lang="en-US" smtClean="0"/>
              <a:pPr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4465-45EC-494F-B9B6-139FFE617E29}" type="datetime1">
              <a:rPr lang="en-US" smtClean="0"/>
              <a:pPr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638B-8DC8-4AB5-A7F5-3C186F311283}" type="datetime1">
              <a:rPr lang="en-US" smtClean="0"/>
              <a:pPr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98EF-4A76-4065-8D5B-793E1BE7A242}" type="datetime1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35C3-A066-40B6-B33A-895AAC64060A}" type="datetime1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9A2BE4CA-F396-4242-A6E8-BE78971BF4E6}" type="datetime1">
              <a:rPr lang="en-US" smtClean="0"/>
              <a:pPr algn="r" eaLnBrk="1" latinLnBrk="0" hangingPunct="1"/>
              <a:t>10/15/2018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gr/url?sa=i&amp;rct=j&amp;q=&amp;esrc=s&amp;frm=1&amp;source=images&amp;cd=&amp;cad=rja&amp;docid=xlQPfh76LKn6eM&amp;tbnid=oxNmj5gJPkdi0M:&amp;ved=0CAUQjRw&amp;url=http://www.frankshospitalworkshop.com/electronics/training_course.html&amp;ei=O2JSUq--M4_PsgbysYHoAQ&amp;bvm=bv.53537100,d.Yms&amp;psig=AFQjCNE-SZbSPAaIwmvA1T0Ci4fsY9hMpw&amp;ust=1381217197114249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0.jpeg"/><Relationship Id="rId11" Type="http://schemas.openxmlformats.org/officeDocument/2006/relationships/image" Target="../media/image41.png"/><Relationship Id="rId5" Type="http://schemas.openxmlformats.org/officeDocument/2006/relationships/image" Target="../media/image37.wmf"/><Relationship Id="rId10" Type="http://schemas.openxmlformats.org/officeDocument/2006/relationships/image" Target="../media/image39.w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emf"/><Relationship Id="rId5" Type="http://schemas.openxmlformats.org/officeDocument/2006/relationships/image" Target="../media/image46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50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6.png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6.jpeg"/><Relationship Id="rId4" Type="http://schemas.openxmlformats.org/officeDocument/2006/relationships/image" Target="../media/image5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8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65.wmf"/><Relationship Id="rId18" Type="http://schemas.openxmlformats.org/officeDocument/2006/relationships/oleObject" Target="../embeddings/oleObject21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69.wmf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5" Type="http://schemas.openxmlformats.org/officeDocument/2006/relationships/image" Target="../media/image66.wmf"/><Relationship Id="rId23" Type="http://schemas.openxmlformats.org/officeDocument/2006/relationships/image" Target="../media/image70.w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68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619240"/>
          </a:xfrm>
        </p:spPr>
        <p:txBody>
          <a:bodyPr/>
          <a:lstStyle/>
          <a:p>
            <a:r>
              <a:rPr lang="el-G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ΗΛΕΚΤΡΟΝΙΚΑ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850" y="5929330"/>
            <a:ext cx="4392613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l-GR" dirty="0">
                <a:latin typeface="Comic Sans MS" pitchFamily="66" charset="0"/>
              </a:rPr>
              <a:t>3</a:t>
            </a:r>
            <a:r>
              <a:rPr lang="en-US" dirty="0">
                <a:latin typeface="Comic Sans MS" pitchFamily="66" charset="0"/>
              </a:rPr>
              <a:t>o </a:t>
            </a:r>
            <a:r>
              <a:rPr lang="el-GR" dirty="0">
                <a:latin typeface="Comic Sans MS" pitchFamily="66" charset="0"/>
              </a:rPr>
              <a:t>Εξάμηνο – </a:t>
            </a:r>
            <a:endParaRPr lang="en-US" dirty="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l-GR" dirty="0">
                <a:latin typeface="Comic Sans MS" pitchFamily="66" charset="0"/>
              </a:rPr>
              <a:t>Τμήμα Πληροφορικής – Α.Π.Θ.</a:t>
            </a:r>
          </a:p>
        </p:txBody>
      </p:sp>
      <p:pic>
        <p:nvPicPr>
          <p:cNvPr id="2050" name="Picture 2" descr="https://encrypted-tbn2.gstatic.com/images?q=tbn:ANd9GcSbfyJRY7bXCfQC4ddCCew9pnPJ5uj1ojbB6eSmdWLUwN9h2udd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36" y="1785631"/>
            <a:ext cx="2857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data:image/jpeg;base64,/9j/4AAQSkZJRgABAQAAAQABAAD/2wCEAAkGBhQSERUUExQVFRUUFxcXGBgYFxgXFBgVFRQXFBQUFBgXHCYeGBkjGRUUHy8gJCcpLCwsFR4xNTAqNSYrLCkBCQoKDgwOGg8PGiwcHyQvLCwsKSksKSwpLCwsKSwsLCwsKSwsLCwsKSwsLCwsLCwsLCwsLCwsLCwsKSwsLCwsLP/AABEIALcBEwMBIgACEQEDEQH/xAAbAAABBQEBAAAAAAAAAAAAAAAFAAEDBAYCB//EAEUQAAEDAgMFBQQGCAQGAwAAAAEAAhEDIQQSMQUiQVFhBhNxgZEyUqGxFEKSwdHwFRYjU2JyguEkM9LTB0Njc5OiNMLx/8QAGAEAAwEBAAAAAAAAAAAAAAAAAAECAwT/xAAqEQACAgIBAwIFBQEAAAAAAAAAAQIRITESA0FRE/AyYaGx0SJCceHxUv/aAAwDAQACEQMRAD8A8YxmBfReWVGlj26giDe4PUEXB0KiARTB7a3BSrt76kPZBMVKc/uXwco45TLTym6fE7IhpqUnd7S4uiHsnQVWSch6yWngTopKoq4arlkES06tOh5EciOB/wDxd1cMBdplp0PEdHDgfmuA1SUyR9/IjkVJRGAu2hOW8l0AkMTWrrKnAUjKJOiVjoiDV1TbePNF8B2de83EBH3dmBRYysdKbm5/5HHK8+Uh39KhzWkVxMvR2VUdo0o5guxFRwkmLafct3S2ZTZwV+nWEQAsH1GzRRRiKHYMcZKu4XsUzMAQtSKx4Jqb7yVHJjpAZ3ZJg4BJ/ZWnGgRt9SVyZSsdAP8AVKmeATVuw9MiwutEDZN3hTsVGHxXYUcBCB1+ydQaL1R1SVwxrRwCam0HFHj2J2NUp6tVN7CNQvaa2z6dQ3AVHaXZOk5tgJWi6pPA8gIUTtVu9qdhYEsELJ1dkvaXGNHFvmNVrGaZDiyiGpy1WBSUVVvBVYqIIXLip3BQlqok4yLjJF1KuXBMRVe1S4bByMzjlYNTxPRo4lTMogbz9OA4n+ygxOILzfQaAaAdE7FQ+LxuYZWjKwaDn1ceJVUJyEmBNYJJ6eCe4SGkgpLVbKxeSixppmQOccfFOsX1Wno04GUaxWcLiHU3BzCWuHEcjqDzB4g2KJt2bRrf5D8j/wB1Wc0T0p1rMd4OyHxVDFYJ9J5ZUY5jhq1wII8itmhVRainV0ilU5aUneH7s9PZ/l0VepRLTlcCCNQdVEArVLFWDXjM0ae83+U8B00+ahlEORM1TvYOBkeh8xw+SmwWBNR0DRTdBQsDgXVHQFq6fZ8YfJVcJp2FT+EHSp4A2PQzwT7LwYwxHeDccbP908Gv6Hg7yK0xxrIIJbBsQSIIOoKwlLJrGJNSwjWiwXNYh7XMcN1wLT4EQfgh2y8Y2m40C8FoGakSZJpgxkJ5skDqIV04pgN3D1CzZY2warn0g1x36RNN/wDNTOWfMZXf1ItTooNhsZTZijB3a7A7X/mUoafVhb9hHaO0aYkgj1SewRyymQVL9GJ8FD+lqdySJ8U7NqN5hICw3B3Xb6XNVGbYaDzjqumbZaTwPnqgCV9IcJUfclSO2wwCYH3eqZ+2GmJI6IA5awqOpSK6btZhOot1T19p0/qkevFAELUjm9FH9OZzHql9PbEZgPNAzqpjA1pJ0AJPgBJQjAYBr6DMwGZ4Lz4vJefmlt/HM7ksDhNQtp6jR5hx8m5j5LtmNYHe20AfxD8U+wgftXsUC0ubaBM/NYavs143iDB08OBXpO0NsNc1tEVB+1JDiHC1MXeSZ5QP6lJi2Yd7Yz04iPab+KuMmiXGzyKooitH2i2IGGWGc2gF/Oyz4bGq6IytGTRzkXJCllcOVCK9Uyo8itMoFxgCSrzcNTpXqb7uDRp5p8qFQPwuyX1L+y0auNmj8VO7FU6QiiMzuNR3/wBBw8VztDaL6utmjRos0IeAim9i1ol3jedeZSWuwH/DPE1KbXgsAcJAJMpJc4+UPizKgItgtuva0U6gbWpDSnUEhv8A23CH0/6SBzBQ7Jw4hNlVaBBo7Mo1v/j1Mj/3NYgEnlTq2Y/wdkPihmJwb6Ti2o1zHDVrgQfQqKURobYcGBlQCrTGjXycv/bd7TPIx0KTZWClSbJAGq1WyMM6gMz2yw6uaJLf528uoQ3ZuFpOeHNLg3i14uPBws70C2FOqAABosOpLsXFHWJrNcy0Oa4eLSD81idotpsqjI4EgzBkkGPZcDYjkei0eKw2SXUiGzdzD7DuZHuu6jzWQ2jhSKvee867T7QkcenwR0lkOpo6fjiA14IkOnLkEA6GDxHRHa2LAYHd5SOYAhv0czHEAm1kG2bTp1SKL3hhsQ8tdNj7ENnXgUexww8BhrNLReSHS0i2UnKLHlHDVayqzJXQK+lZ6zS0tBER+zEGbElo1hGcNV33DNSfAmRS7uDeQS5p5LrZOwKDn94K8QBlhstnUO3pkTaCAr+J2bRYX1PpFNpcLjKSwPPBvEC+hlTJq8DinRdwWzaVfM5jQ0DQObTNg2dcqo5GaZW/ZZ/oRzso/K10nMIdMXB3Nb6i3xQBZ2y6wSAM90fZp/6EsrPcbb+Cn8NxRAp5SthSJTliMojWMtOJ5xk1TFrPdb9il/oUaSLY6R2GM9xv/jpf7aWVnuN+xS/21xKSOTCkPkZ7jfsUf9tDdt48UmyxlORB3qVIiCY4UxzRCVSxWyfpL+7zhu5m0kw1wJgc5geauEs5JksYBe03SWuc6kWMDnAsoZA5wtkO7fzsrGH2pnc1rTTYSLl2HpuE2gDIJ1PJHdpdnaT2ii/EQ4gtpDIJgmd4BoLzJN5Fo6k16XZ6nRIqfSGtFMSXMY5pAMMIJqPIvJEgalaXGiKdmbfjHd5NXLvGIbTYN1kxAiAJ1HGU+0NrOcx7NzITEd2xrvZDwSWjn8kQ2jhqO7W/ahomS8Un5i+ADDazXDwj0WcrVQ+XNA3psCYAy5dCTe06nVWkhOzX9lMAGYcmoCPajMIgTw8TKzm2cORUJy5Q64Wg7NVDWAdUMgGw4SLX6CE/bSmMoK5uVTNq/SY4ldspzc2CjCTnytzMsnG5QW0xE8frKk5sqWnTJNrlEcLsUuu9wY3jOqVqI6bAxaiOzuydeqM2XIz3n7ojoNT5BFm7Vw2GH7JneP8Afdz6f2Hmgm1O0davOZ5DfdFh58T5oUpPSr+fwDUVvJ6lgO2OGo02U3VWksAaSIi3mkvH2Awko9GPlhz+Qco9o6htWazENFv2ozPA/hqgioPtQrdOjga31quFd/EO/o+rYqNHk5Z/KnBWtiNHV7C1y0uod3iWDjQeHkDqyzx5tQGth3MOVzS0jUEEHzBT0cS5hDmuLXDQgkEeBCP0e3OIcAyuKeKZyrsDyPB4hw9UX79/0Mk7N04F+KJV8Jeabsh5atPi38IXdOrTcM1Oj3XNrXlzfEB1x6qB+IAMEx42HquSTt4NVoaviCGxUGWdHC7D5/V81k8TiHivDy4MDoBgmB0nUdFscSSW81k62Na6qKcABpOrjlmLkW3fktOlsjqaCGzKVCrUBz925o4BxlwNnNs435RZXNpUMPVdJqtmN4tzQYO6XZwMpi1pmJQ7Y+BpmsHCqG5WyDusIMjUuOX0KIY/DMfUcX1qYzSSW5SPatOQkArR/FshaLnZ2i1j6rQ4OphrA0kethwlExl7zdiN31hszHHxuqOxnCatNpacuUgk3gkakfcpMdhDVlhDGk5TIbOuUg6i54lRLZUNGm2DVbmqTpvagTOW0R4FZmUf7L0QwPa6wAcOIMhnIkxN1npWfdldjoJ5XMpSgDqU0pSlKYClKU0ppQMeVQrH/FUbvEB/sCfqn2riB/dXZVMn/Es/zPYf/l+H1/4efkqjsTCWKA73D/8AcGgEew65k2Pl6JbVYXYZ4E3YRaY1+tl4Krt2oR3JF4qNMGQw2PtRGvTqu9stDqObKLtbvAHNrEQ6OMei0S+F+9k+QVicB/hwXhrGNJJflc7PJhrpA0iwAWcJb3ZgPtMbu4Bzc7ndag7ArPoAZWhvtkinVJdqZc4MIMC1jHis6zDnuS4uaABcZheT9UDVaozkH9jYwMbFMAybBsxfXW+qIY/Al9MuqGSBYDQIdsOl3YgEOE+0ND6opUxZc0hon5Ljl8To6FowzxdOwKTFUi15B5qIroRiW2YsNG6LqvXxTnamfl6KIKVtAmwBJ6CSiqHdlZzVWhaOh2YrvtkLert353VlnYbLetVa0dLD1dHyRzitsXFg3CbFrOY1wpkgix6J1ucB2gw1Gm2n3rTkETJPyEJLNzl2RfFGdp0tm1Pr4qgf4msrMHm3K74KdvYujU/yNoYZ592pmou/9xCyacOW3v3/AKQajE/8NMc0S2kKg503sePKDKEHY1alUAq0qjL/AFmOHzCr4XaFSmZpvew82uLT8CtBsvt1jQ4N79z2zo+Hj/2BKT17X5GqCmHblYuW1BN1cxe0HVGy5rATxDAPkhYD+GU9CCPiuNmw+JotbvMJaeQ9k+LdPSFn8Vgab6jYy5iSXZS5x0uCw7wjpOiP1qjo3qZjm0hwHlr8Fma2x3mtma4OzOOk5gCLEgifgt+ldmc9BHZWxg2s1zK9MQCbkQbxBzOA8pnor+O2Yx7zvUm5hJ7szJBmYBcG+AjRDNlbKrMxOUneDcxY5pdIPvMI0urG18CA8A93RzNn6waYcSTDp5gWtZafu2R2C+x8N3bquRzXndBc2/Ln4qxV7wHMBTcbRvZZADTxGoAuByQ7s/iQ11VgOa4vYe4JgumPKEVpvexzC0kQ85iMwMd06OHOFElkcdBbs84nvA8FhIebnTdmxIFrlZ0OV/GVwbtc4ktl3GXZTck6mw15BZ8P8OHPp08fVTxKTwEsyfOheb+X4/glPUfH/SjgFhTMlmQvP/L8evTqPRPm/l+PXp4J8GFhLMmzIdm8Pj16eCWfw+P+lHBhYRlUwf8AF0tdH6a+ydOqiDh0+PTp4qbC4pveUmQczTUMgxIdTALRMcRPHwTjGvqJuwxtj/4wO/IrtgiC2wHt2kfig+N7Q03sLDTEnd5QZIsY6D16FE9t1R9GaLya7dHiNB7bc0n0WMrMbmJLr5jbKeZtPkPXotOmk0iJumFmbHqOoiKbhNy4sqkkdCKZEefFBamy2ikXZpdBJBGgnUuJ18loTsuoaIFNobmaCXOdLzIuBaGjWw6XWcdgSKObvRmi9O+a500jrqqiKQY2LSLgM7iY4GZ85utLhgALRCzezsSXtnK6epnprF0VoYdx1MdAuOezoWjO7dZ+2McVBh9mSd5wH56q3t+jkfZCS/mt46wZvYco0sLT9sl59flAVt3aqmxsUqcWi8NHDg3XTmsxmTEIcE95C/AWr9ra5BDXZP5RHx1QCviXvJL3OceZJPzVl7bKkrjFLSIk2SCmeaZWg5p1lJVbEMlCIfp7/oUP/H/dS09vNGuHoHxZ/dTkoEZVa2a4ioEZpdq6Y1wOFP8AS78Ve2d2qoueAcDhxPIEKZPGvt+RpFrvDlCipvM2CNYnalMstQpD89IQStUJNiG+A/ErmNibEgxqsbUrVX1w2SW5iGh0lo4cVp62eDFQn+lqz1fa81A1zQ7KSNOMRYAhbdLZn1NBPAYZ4xGTcxDWgEhzS4RazQ0Oc0X6BQ7a2S/OAyg1khxgGoPC1WD6WtwTbJ2e51QOdQBbGmdzZE6WJIU+M2M8uMMDGm43nOESbEm61tX7/Jn2CmwKBa2u4tcIcwTnAE7sgtiRYTMqZ7j3lO26MxJiAD3ZG8QCBJnioNm7OtUFTMS1zYhxAGgIs6+oUlYMlrWl4z/9VxcMrMxtJne521UurBaLeMfIEgA93qR/C64y2j0KC/pV0DdbpzH49URxVMR7VUDJMPqPOrT1iLdFSaRHsO9T+eSTSGrI/wBLu91nw/Hql+l3e6z4fipCW/u3ervzySkfu3erkY8FZOBtZ3us+H4pxtZ3us+H49F3mH7t32nfnmnkfu3erun90YDJF+lne6z4fj0S/S7vdZ+fNSgj9271d+eaUj9271cjAZI/0s73Geo/FdN25Us1tJrwTeGS4E2BDhMeF9NF3I/du9XLlhY6o1uSHXNyfZEG17GBFuaE0J2d4/GuqU2tNJzCarXGbAANNzmaONuXiqn6pVnNNQDdu7gbAkyDNxAmeqIbUw7GvpvNOaebK5oL3PmQbTaIMRIXe12UGUS5lEB1oMusZF9eUq1JJJL39SWr2UqQr9wGtzXFi6uIywLBmYRbhHFBcVs6rRoCpLcrxAiQ4eXDRaGnjK3cQxhEiR/inRly6Zc4jwhZAY/dgs3YtckfEpx/gJGi2aLbsEE8CXDyJuUXo1L3QDZeHEAEkQeEgc+KM4XCNmbrkns6FoG7ewb6jgWCfMfeq+F7F4mpcNEeI+5EO0GINNoyGPRBG7eriwqvHgY+S1hyrBEqvIbpf8PnkDNXpN6DO4+Fm6qx+oLRrXJ8KcDhxc5ZSptSobl7yf5ioamIc7Uk+JJVcZf9fRE2vBsn9jMOAc2JAiNTTHrcqoezezmjexcno5p+QWTOirSqUX5+xLl8j1HAdncGabS2XAixnW+uiS87oY+s1oDXkAaCUlLg/I+SIgkQu7cl13vQLQkiawnSUW2Nses94yU3H0HzhUBjHDQx5KfB49+cS4wlLQ1s3zOzdRwgvps6uePulDMTgu6dd7Xn+Ak/cu8+6Lqt38LlddjcWJquI9g6cSAs04UWvBiXHNMVOMcZaYWjxDiRcwCsu7ZxFWXOZvF3EnwsBPotelsz6mi3sozVzZKmUC/7XJImYDiG81axNKq55LQRPsxUzwL2Li4x4SodkbtYkOqm0O7oQ6JmC46XjgpcWa73kkVAfq5nHNll3EnVb9zLsEtiUo73MTvQBBDhqOU3tz4IlUA3Ccjch1LmgwaQYALiZJmJQ/YmYmqKkyCPaOWNdCT8VYZhmGpBaCCWmCAbnKSYMnUlRJ07KjoI0aZrtJD7Ma5oiwhrTcA+yfwHkCbhPDh93TotR2bDQ2oD7OWr9UNvBizdLAoCCs5SaZaWCuMGen5j8E4wnQfmPwVkJwo5sKKhwfQJHC+H5n8Valckp8mFFf6J4fmfxSOG/Pr+KsgpkcmOiv8ARvBd4PFBtelSI4VXE8LsDQPAQeWqllcbMDfprS6LUnkTzTTuxMv4l7c9CS2O/uDYEZW6mdJjgVW2yc1N3syQ3iAYkDQdYHorG1cC1/dgWd3kSZyAnLJzcPVPtDcousMwAALZzGY8rql+333J8lLDYiu2hkyvs0AZcUQIAiMpfbwhZ07QpOommWFjgDf4j8wtJR2liG4VrIe4wRukNLWAQBJJBkdOCzjm95h4a4kMEQ5gBBmwzBXH5ikW8BXcReXXNzr52RShXg6FC9m1puCZ4yb2sjOCcDYrnns2Whsf2edicpa4Cef4obiuwtZjsuZhPiR9yh2/j3B4DXERyJHyVOn2jxA/5zvMz81rBSrDIlVl2p2LxIE92HDo4FDsRsesyzqbxHRE6XbzEttmaY5sbwuuj26qn2mMM9IV/q+X1JwZ91MjUEeKoxdao9qWH2qXoQfmFA3auFcd6mR/SPuTTfgTQKo1bCyS9LwOwMM+m1wZYgHRJTyiOmeXSmzLpPkVknCkozmEXKYR4rrvzpogDXYB0tDSY5lXXU6DG2c57/8A1CDbGxYLYOqu/RKjpLWEtGro3fVc1OzdFXGUxFyXHlwCy7KjnVIBMb0emgWmrVIBDR4krPvxxLw2LtkRwnTl0WvSsz6lUEdh521gzvDTaRcNaHu4kwyDfS55qbE46vmgd5OglsFzZdvZA0AWjnoqmxahbWJqOa0ObcuZn0vDG87WU9XaVR7pa0NiBDWCIvJIjVa9zK8BnZLi/PIJeCM0nem9iD4JsRhnP3WNDHZgZzv4wZ3Z1EGDzUewmR3hABLzfkLu+q2IVx1V7XZzSe7eEht9Ig6xwnos5bLjoMdlgDTqBxHsVLgu1ANt6/NAwtDsE52VZkHJUNyHGwNp0Op/us6DZYz2zSOjqU8rmUiVADlKUyZMDqUiVykgB1BhqhGKBDZ/ZmbxAvJ6jopiqbaZOKZDc1usj+K3Lqrh3JkG6tRhfSaZ33ktAgCwFzN+Ckx8OY6JgsNokyAdInjClbsyDSqQbVC0iLCWg8p52VfFNPdO/kd9+kpp6DyUcPja/wBGgh4IsCKc7gGrpHxBmyy2KwrzTDt0gg3bFxOhWlbtyoMP7ORwEAmlLS2IkvIkHrKyz6NanSm+R3CbTzhbRIkGNlYdnsx5gz+bo5s/Dta68kLO7KY5rLRzt1ujeFxRLYDSSueezdaLe1dlYKsBlqNbUAvvZTPUO14LJ43s+WGzg5VdotcHkvaRMxI5GLc1xTxjxo424cFqotaZm3Zw+iWm4hM5W/0iT7QBUbqjTwhVkkqqqdSiLqU6QUPfTIJkK0SzQ4LtzWp02sgHKIlJA6Yskp4x8DtnXeJi5JoSITAYFICUgnhMA3sDEU6ZlwzO4D6o8ea1u0u1NapRFHcawRZrQDYRqvOqNSCCvQNkbLa6kX1nBoAsJEl2ony5c1z9RZNYPBncTW3SEDqZWEOad6CZkEz4cFoNpPFwLAaLMUmy8l1gZ4iRPRadIjqF7AbUfRIe07ziA6Q0y3XKCRInxWnx+3Mhp56bDna10iHODD9WHCx81lcRimBoa2JHHLB5SbXspW4pkAF+YDhkAJ8XBod8Vo0iE2jQ7K24X4l7aQaA8NMu3CMrTJJZqq2I29XrB+V2VggFubUTrmNyfDkg1XE0wRkMBxBJiYy6DeBN/RW8NtZjTJcHGQbsgbpmCGgAhTSu6HbqrNz2Zpl1GoCSXBlSSb3Eg39f7IHKjf27EuIFNuYmQ1jwIOoEHRVh2tpj6lL7D/xWEoyb0aJpKrLwSCp/rdT9yl9hyl/XCjH+XTn+Qxryjl1U8JeB2vJNmTSq47XU/cpfYcuqnbCkdKdIX9x3OwRwl4Fa8kwclmVf9baXuUvsOT/rZS9yl9lyOEvAWvJOhe0MU6nVa9pghv36Horv610vcpfZcqu0NuUqrMu40niA6Y5X1WkItPKJlTWGFMZ2qcyj3jabd8nLLswaRYy2L2n1UGG7V5nBvdZswiOpi6DVNoNcYL2lpaQYYABxmANeqkZjqTSCx1NpAj2Jn14q6VZX3FbsIbd2o1tQUxSa1paZvnzTpE2Hgs2+sCC29iYJ92BAV2pjqZqhzi189IaLRoPX1UWPNMsOVzJmQBbpF1caRLtl/YuJsZ4+SKY7aBotBaAhey64qiSI0FtLCJWkd2XZiaP7OpOX2jyJ0aep+QWDS5ZNrqIH2j2hp4prWublygC+kxG7GiAYnARdtwucfgH0XlrxBBieCjbWI0K1SrRndnAHVJxK6LpXMqhDNcVEMQZMqYhVX6lNCZtdndlnvpMdlG8JSQ3A9uKtKm1gvlEJLFrqWa3ECkrmUxSAWxkPnXOZPKUIA6Y6L8UQwe0nAjMZQ2UgUmrGnRosUM43UM2jsSphwH1Gxm0uJ0nRE+y22WUKgfVAcGyQDobcVU7WbadjK5qBuRmjWC4aOPqbrONp12LlTVgEvlWMLhXPnK0kNuYEx4pmYEyt72UxuFw2ErS4jEOa7LulwLiIaJ4a6rSUqWDNRbPP3G6cBEGUWzor1OkOQClzopQAQpnkU5oO5FaNoE8IUjWjT+/3KfUK9MzP0d3un0XX0V3un0Wmbl5eUfNOI8OiXqsfpmVOHdyPom7s8j6LVW4wI/MKINB4QORsj1BemZiOYKRC0eVs6Dlf5qKrh2HgJVeoLgAEpRV+Cbe0Ku/Z44KlJE8WUmuTOVzDYOKjcwkSJ8JutF2r2FSp0Wmnla9pu0GXEO8OSfJWkHF0Y+VJkzaLh9MjUIr2SxTG4loqAFrt2TAAcdCSeCburRK3k7wGM7qn15LnCbbq03OdTeWF2oBsehCNdt8BTY8FhBcfayiG8rc/FZYhZxqSvyaStYCz9oit7Zuh9fDwbGVCOq7DyqqtEnIBCd0hPKZMBs6geLlWDCgA3o6poTHaxMtjhOx9QsaZFxy/umUepErgZZwXBCclcqyRJBPCdAHKcpSmAQA4U+GxGU3EhQwmJSeRrAZoVmOvx5Kw3ByJWfDoV3DbVcwRr4rNwfYtS8lxuHkmykdSUWF2uNHBE6GKpOBEgdSs3aLVA0BSDxKuBjTou3YOP7JWOig6oZTisfVWhgJKd+AvqJRaAqidYt1+5MS48ZVr6GR+bLvuA3rPFKwophp43ngnZQ6firzaLYk2HNRux9Nts2iLYELcGp/0WModmFyd3j4lVKu3GwYBsqVXbLyLWVKMmJyQRrUWNjQGVQxO0RJgT4lDqtUuuTK4laqFbIc/Aq7i7VcNYukwK0My7X2gXsDXXLbTxjgqQK7XLgkhsSWVIFOEAMHLoP5JksqAHJVfNDvNSyo3C6aEz0DZ3bem2k0HUCCkvPoSWfpRK5MlTwkktCRyVwSmSQAl2AkkgEMUkySAEE5SSQA4XQKSSQHbK7gbEqwzadRujkkkqQ7Jv05U0JHouTtp55eidJLih8mMNt1OfwUVTaVQj2ikkjigtkDqxPE+q4JSSVCGBTpJIA5JTNSSQIdMUkkAOCnLUkkDOYSlJJAjoOTuCdJAzkqEm5SSTQh4SSSQB//Z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5" name="AutoShape 6" descr="data:image/jpeg;base64,/9j/4AAQSkZJRgABAQAAAQABAAD/2wCEAAkGBhQSERUUExQVFRUUFxcXGBgYFxgXFBgVFRQXFBQUFBgXHCYeGBkjGRUUHy8gJCcpLCwsFR4xNTAqNSYrLCkBCQoKDgwOGg8PGiwcHyQvLCwsKSksKSwpLCwsKSwsLCwsKSwsLCwsKSwsLCwsLCwsLCwsLCwsLCwsKSwsLCwsLP/AABEIALcBEwMBIgACEQEDEQH/xAAbAAABBQEBAAAAAAAAAAAAAAAFAAEDBAYCB//EAEUQAAEDAgMFBQQGCAQGAwAAAAEAAhEDIQQSMQUiQVFhBhNxgZEyUqGxFEKSwdHwFRYjU2JyguEkM9LTB0Njc5OiNMLx/8QAGAEAAwEBAAAAAAAAAAAAAAAAAAECAwT/xAAqEQACAgIBAwIFBQEAAAAAAAAAAQIRITESA0FRE/AyYaGx0SJCceHxUv/aAAwDAQACEQMRAD8A8YxmBfReWVGlj26giDe4PUEXB0KiARTB7a3BSrt76kPZBMVKc/uXwco45TLTym6fE7IhpqUnd7S4uiHsnQVWSch6yWngTopKoq4arlkES06tOh5EciOB/wDxd1cMBdplp0PEdHDgfmuA1SUyR9/IjkVJRGAu2hOW8l0AkMTWrrKnAUjKJOiVjoiDV1TbePNF8B2de83EBH3dmBRYysdKbm5/5HHK8+Uh39KhzWkVxMvR2VUdo0o5guxFRwkmLafct3S2ZTZwV+nWEQAsH1GzRRRiKHYMcZKu4XsUzMAQtSKx4Jqb7yVHJjpAZ3ZJg4BJ/ZWnGgRt9SVyZSsdAP8AVKmeATVuw9MiwutEDZN3hTsVGHxXYUcBCB1+ydQaL1R1SVwxrRwCam0HFHj2J2NUp6tVN7CNQvaa2z6dQ3AVHaXZOk5tgJWi6pPA8gIUTtVu9qdhYEsELJ1dkvaXGNHFvmNVrGaZDiyiGpy1WBSUVVvBVYqIIXLip3BQlqok4yLjJF1KuXBMRVe1S4bByMzjlYNTxPRo4lTMogbz9OA4n+ygxOILzfQaAaAdE7FQ+LxuYZWjKwaDn1ceJVUJyEmBNYJJ6eCe4SGkgpLVbKxeSixppmQOccfFOsX1Wno04GUaxWcLiHU3BzCWuHEcjqDzB4g2KJt2bRrf5D8j/wB1Wc0T0p1rMd4OyHxVDFYJ9J5ZUY5jhq1wII8itmhVRainV0ilU5aUneH7s9PZ/l0VepRLTlcCCNQdVEArVLFWDXjM0ae83+U8B00+ahlEORM1TvYOBkeh8xw+SmwWBNR0DRTdBQsDgXVHQFq6fZ8YfJVcJp2FT+EHSp4A2PQzwT7LwYwxHeDccbP908Gv6Hg7yK0xxrIIJbBsQSIIOoKwlLJrGJNSwjWiwXNYh7XMcN1wLT4EQfgh2y8Y2m40C8FoGakSZJpgxkJ5skDqIV04pgN3D1CzZY2warn0g1x36RNN/wDNTOWfMZXf1ItTooNhsZTZijB3a7A7X/mUoafVhb9hHaO0aYkgj1SewRyymQVL9GJ8FD+lqdySJ8U7NqN5hICw3B3Xb6XNVGbYaDzjqumbZaTwPnqgCV9IcJUfclSO2wwCYH3eqZ+2GmJI6IA5awqOpSK6btZhOot1T19p0/qkevFAELUjm9FH9OZzHql9PbEZgPNAzqpjA1pJ0AJPgBJQjAYBr6DMwGZ4Lz4vJefmlt/HM7ksDhNQtp6jR5hx8m5j5LtmNYHe20AfxD8U+wgftXsUC0ubaBM/NYavs143iDB08OBXpO0NsNc1tEVB+1JDiHC1MXeSZ5QP6lJi2Yd7Yz04iPab+KuMmiXGzyKooitH2i2IGGWGc2gF/Oyz4bGq6IytGTRzkXJCllcOVCK9Uyo8itMoFxgCSrzcNTpXqb7uDRp5p8qFQPwuyX1L+y0auNmj8VO7FU6QiiMzuNR3/wBBw8VztDaL6utmjRos0IeAim9i1ol3jedeZSWuwH/DPE1KbXgsAcJAJMpJc4+UPizKgItgtuva0U6gbWpDSnUEhv8A23CH0/6SBzBQ7Jw4hNlVaBBo7Mo1v/j1Mj/3NYgEnlTq2Y/wdkPihmJwb6Ti2o1zHDVrgQfQqKURobYcGBlQCrTGjXycv/bd7TPIx0KTZWClSbJAGq1WyMM6gMz2yw6uaJLf528uoQ3ZuFpOeHNLg3i14uPBws70C2FOqAABosOpLsXFHWJrNcy0Oa4eLSD81idotpsqjI4EgzBkkGPZcDYjkei0eKw2SXUiGzdzD7DuZHuu6jzWQ2jhSKvee867T7QkcenwR0lkOpo6fjiA14IkOnLkEA6GDxHRHa2LAYHd5SOYAhv0czHEAm1kG2bTp1SKL3hhsQ8tdNj7ENnXgUexww8BhrNLReSHS0i2UnKLHlHDVayqzJXQK+lZ6zS0tBER+zEGbElo1hGcNV33DNSfAmRS7uDeQS5p5LrZOwKDn94K8QBlhstnUO3pkTaCAr+J2bRYX1PpFNpcLjKSwPPBvEC+hlTJq8DinRdwWzaVfM5jQ0DQObTNg2dcqo5GaZW/ZZ/oRzso/K10nMIdMXB3Nb6i3xQBZ2y6wSAM90fZp/6EsrPcbb+Cn8NxRAp5SthSJTliMojWMtOJ5xk1TFrPdb9il/oUaSLY6R2GM9xv/jpf7aWVnuN+xS/21xKSOTCkPkZ7jfsUf9tDdt48UmyxlORB3qVIiCY4UxzRCVSxWyfpL+7zhu5m0kw1wJgc5geauEs5JksYBe03SWuc6kWMDnAsoZA5wtkO7fzsrGH2pnc1rTTYSLl2HpuE2gDIJ1PJHdpdnaT2ii/EQ4gtpDIJgmd4BoLzJN5Fo6k16XZ6nRIqfSGtFMSXMY5pAMMIJqPIvJEgalaXGiKdmbfjHd5NXLvGIbTYN1kxAiAJ1HGU+0NrOcx7NzITEd2xrvZDwSWjn8kQ2jhqO7W/ahomS8Un5i+ADDazXDwj0WcrVQ+XNA3psCYAy5dCTe06nVWkhOzX9lMAGYcmoCPajMIgTw8TKzm2cORUJy5Q64Wg7NVDWAdUMgGw4SLX6CE/bSmMoK5uVTNq/SY4ldspzc2CjCTnytzMsnG5QW0xE8frKk5sqWnTJNrlEcLsUuu9wY3jOqVqI6bAxaiOzuydeqM2XIz3n7ojoNT5BFm7Vw2GH7JneP8Afdz6f2Hmgm1O0davOZ5DfdFh58T5oUpPSr+fwDUVvJ6lgO2OGo02U3VWksAaSIi3mkvH2Awko9GPlhz+Qco9o6htWazENFv2ozPA/hqgioPtQrdOjga31quFd/EO/o+rYqNHk5Z/KnBWtiNHV7C1y0uod3iWDjQeHkDqyzx5tQGth3MOVzS0jUEEHzBT0cS5hDmuLXDQgkEeBCP0e3OIcAyuKeKZyrsDyPB4hw9UX79/0Mk7N04F+KJV8Jeabsh5atPi38IXdOrTcM1Oj3XNrXlzfEB1x6qB+IAMEx42HquSTt4NVoaviCGxUGWdHC7D5/V81k8TiHivDy4MDoBgmB0nUdFscSSW81k62Na6qKcABpOrjlmLkW3fktOlsjqaCGzKVCrUBz925o4BxlwNnNs435RZXNpUMPVdJqtmN4tzQYO6XZwMpi1pmJQ7Y+BpmsHCqG5WyDusIMjUuOX0KIY/DMfUcX1qYzSSW5SPatOQkArR/FshaLnZ2i1j6rQ4OphrA0kethwlExl7zdiN31hszHHxuqOxnCatNpacuUgk3gkakfcpMdhDVlhDGk5TIbOuUg6i54lRLZUNGm2DVbmqTpvagTOW0R4FZmUf7L0QwPa6wAcOIMhnIkxN1npWfdldjoJ5XMpSgDqU0pSlKYClKU0ppQMeVQrH/FUbvEB/sCfqn2riB/dXZVMn/Es/zPYf/l+H1/4efkqjsTCWKA73D/8AcGgEew65k2Pl6JbVYXYZ4E3YRaY1+tl4Krt2oR3JF4qNMGQw2PtRGvTqu9stDqObKLtbvAHNrEQ6OMei0S+F+9k+QVicB/hwXhrGNJJflc7PJhrpA0iwAWcJb3ZgPtMbu4Bzc7ndag7ArPoAZWhvtkinVJdqZc4MIMC1jHis6zDnuS4uaABcZheT9UDVaozkH9jYwMbFMAybBsxfXW+qIY/Al9MuqGSBYDQIdsOl3YgEOE+0ND6opUxZc0hon5Ljl8To6FowzxdOwKTFUi15B5qIroRiW2YsNG6LqvXxTnamfl6KIKVtAmwBJ6CSiqHdlZzVWhaOh2YrvtkLert353VlnYbLetVa0dLD1dHyRzitsXFg3CbFrOY1wpkgix6J1ucB2gw1Gm2n3rTkETJPyEJLNzl2RfFGdp0tm1Pr4qgf4msrMHm3K74KdvYujU/yNoYZ592pmou/9xCyacOW3v3/AKQajE/8NMc0S2kKg503sePKDKEHY1alUAq0qjL/AFmOHzCr4XaFSmZpvew82uLT8CtBsvt1jQ4N79z2zo+Hj/2BKT17X5GqCmHblYuW1BN1cxe0HVGy5rATxDAPkhYD+GU9CCPiuNmw+JotbvMJaeQ9k+LdPSFn8Vgab6jYy5iSXZS5x0uCw7wjpOiP1qjo3qZjm0hwHlr8Fma2x3mtma4OzOOk5gCLEgifgt+ldmc9BHZWxg2s1zK9MQCbkQbxBzOA8pnor+O2Yx7zvUm5hJ7szJBmYBcG+AjRDNlbKrMxOUneDcxY5pdIPvMI0urG18CA8A93RzNn6waYcSTDp5gWtZafu2R2C+x8N3bquRzXndBc2/Ln4qxV7wHMBTcbRvZZADTxGoAuByQ7s/iQ11VgOa4vYe4JgumPKEVpvexzC0kQ85iMwMd06OHOFElkcdBbs84nvA8FhIebnTdmxIFrlZ0OV/GVwbtc4ktl3GXZTck6mw15BZ8P8OHPp08fVTxKTwEsyfOheb+X4/glPUfH/SjgFhTMlmQvP/L8evTqPRPm/l+PXp4J8GFhLMmzIdm8Pj16eCWfw+P+lHBhYRlUwf8AF0tdH6a+ydOqiDh0+PTp4qbC4pveUmQczTUMgxIdTALRMcRPHwTjGvqJuwxtj/4wO/IrtgiC2wHt2kfig+N7Q03sLDTEnd5QZIsY6D16FE9t1R9GaLya7dHiNB7bc0n0WMrMbmJLr5jbKeZtPkPXotOmk0iJumFmbHqOoiKbhNy4sqkkdCKZEefFBamy2ikXZpdBJBGgnUuJ18loTsuoaIFNobmaCXOdLzIuBaGjWw6XWcdgSKObvRmi9O+a500jrqqiKQY2LSLgM7iY4GZ85utLhgALRCzezsSXtnK6epnprF0VoYdx1MdAuOezoWjO7dZ+2McVBh9mSd5wH56q3t+jkfZCS/mt46wZvYco0sLT9sl59flAVt3aqmxsUqcWi8NHDg3XTmsxmTEIcE95C/AWr9ra5BDXZP5RHx1QCviXvJL3OceZJPzVl7bKkrjFLSIk2SCmeaZWg5p1lJVbEMlCIfp7/oUP/H/dS09vNGuHoHxZ/dTkoEZVa2a4ioEZpdq6Y1wOFP8AS78Ve2d2qoueAcDhxPIEKZPGvt+RpFrvDlCipvM2CNYnalMstQpD89IQStUJNiG+A/ErmNibEgxqsbUrVX1w2SW5iGh0lo4cVp62eDFQn+lqz1fa81A1zQ7KSNOMRYAhbdLZn1NBPAYZ4xGTcxDWgEhzS4RazQ0Oc0X6BQ7a2S/OAyg1khxgGoPC1WD6WtwTbJ2e51QOdQBbGmdzZE6WJIU+M2M8uMMDGm43nOESbEm61tX7/Jn2CmwKBa2u4tcIcwTnAE7sgtiRYTMqZ7j3lO26MxJiAD3ZG8QCBJnioNm7OtUFTMS1zYhxAGgIs6+oUlYMlrWl4z/9VxcMrMxtJne521UurBaLeMfIEgA93qR/C64y2j0KC/pV0DdbpzH49URxVMR7VUDJMPqPOrT1iLdFSaRHsO9T+eSTSGrI/wBLu91nw/Hql+l3e6z4fipCW/u3ervzySkfu3erkY8FZOBtZ3us+H4pxtZ3us+H49F3mH7t32nfnmnkfu3erun90YDJF+lne6z4fj0S/S7vdZ+fNSgj9271d+eaUj9271cjAZI/0s73Geo/FdN25Us1tJrwTeGS4E2BDhMeF9NF3I/du9XLlhY6o1uSHXNyfZEG17GBFuaE0J2d4/GuqU2tNJzCarXGbAANNzmaONuXiqn6pVnNNQDdu7gbAkyDNxAmeqIbUw7GvpvNOaebK5oL3PmQbTaIMRIXe12UGUS5lEB1oMusZF9eUq1JJJL39SWr2UqQr9wGtzXFi6uIywLBmYRbhHFBcVs6rRoCpLcrxAiQ4eXDRaGnjK3cQxhEiR/inRly6Zc4jwhZAY/dgs3YtckfEpx/gJGi2aLbsEE8CXDyJuUXo1L3QDZeHEAEkQeEgc+KM4XCNmbrkns6FoG7ewb6jgWCfMfeq+F7F4mpcNEeI+5EO0GINNoyGPRBG7eriwqvHgY+S1hyrBEqvIbpf8PnkDNXpN6DO4+Fm6qx+oLRrXJ8KcDhxc5ZSptSobl7yf5ioamIc7Uk+JJVcZf9fRE2vBsn9jMOAc2JAiNTTHrcqoezezmjexcno5p+QWTOirSqUX5+xLl8j1HAdncGabS2XAixnW+uiS87oY+s1oDXkAaCUlLg/I+SIgkQu7cl13vQLQkiawnSUW2Nses94yU3H0HzhUBjHDQx5KfB49+cS4wlLQ1s3zOzdRwgvps6uePulDMTgu6dd7Xn+Ak/cu8+6Lqt38LlddjcWJquI9g6cSAs04UWvBiXHNMVOMcZaYWjxDiRcwCsu7ZxFWXOZvF3EnwsBPotelsz6mi3sozVzZKmUC/7XJImYDiG81axNKq55LQRPsxUzwL2Li4x4SodkbtYkOqm0O7oQ6JmC46XjgpcWa73kkVAfq5nHNll3EnVb9zLsEtiUo73MTvQBBDhqOU3tz4IlUA3Ccjch1LmgwaQYALiZJmJQ/YmYmqKkyCPaOWNdCT8VYZhmGpBaCCWmCAbnKSYMnUlRJ07KjoI0aZrtJD7Ma5oiwhrTcA+yfwHkCbhPDh93TotR2bDQ2oD7OWr9UNvBizdLAoCCs5SaZaWCuMGen5j8E4wnQfmPwVkJwo5sKKhwfQJHC+H5n8Valckp8mFFf6J4fmfxSOG/Pr+KsgpkcmOiv8ARvBd4PFBtelSI4VXE8LsDQPAQeWqllcbMDfprS6LUnkTzTTuxMv4l7c9CS2O/uDYEZW6mdJjgVW2yc1N3syQ3iAYkDQdYHorG1cC1/dgWd3kSZyAnLJzcPVPtDcousMwAALZzGY8rql+333J8lLDYiu2hkyvs0AZcUQIAiMpfbwhZ07QpOommWFjgDf4j8wtJR2liG4VrIe4wRukNLWAQBJJBkdOCzjm95h4a4kMEQ5gBBmwzBXH5ikW8BXcReXXNzr52RShXg6FC9m1puCZ4yb2sjOCcDYrnns2Whsf2edicpa4Cef4obiuwtZjsuZhPiR9yh2/j3B4DXERyJHyVOn2jxA/5zvMz81rBSrDIlVl2p2LxIE92HDo4FDsRsesyzqbxHRE6XbzEttmaY5sbwuuj26qn2mMM9IV/q+X1JwZ91MjUEeKoxdao9qWH2qXoQfmFA3auFcd6mR/SPuTTfgTQKo1bCyS9LwOwMM+m1wZYgHRJTyiOmeXSmzLpPkVknCkozmEXKYR4rrvzpogDXYB0tDSY5lXXU6DG2c57/8A1CDbGxYLYOqu/RKjpLWEtGro3fVc1OzdFXGUxFyXHlwCy7KjnVIBMb0emgWmrVIBDR4krPvxxLw2LtkRwnTl0WvSsz6lUEdh521gzvDTaRcNaHu4kwyDfS55qbE46vmgd5OglsFzZdvZA0AWjnoqmxahbWJqOa0ObcuZn0vDG87WU9XaVR7pa0NiBDWCIvJIjVa9zK8BnZLi/PIJeCM0nem9iD4JsRhnP3WNDHZgZzv4wZ3Z1EGDzUewmR3hABLzfkLu+q2IVx1V7XZzSe7eEht9Ig6xwnos5bLjoMdlgDTqBxHsVLgu1ANt6/NAwtDsE52VZkHJUNyHGwNp0Op/us6DZYz2zSOjqU8rmUiVADlKUyZMDqUiVykgB1BhqhGKBDZ/ZmbxAvJ6jopiqbaZOKZDc1usj+K3Lqrh3JkG6tRhfSaZ33ktAgCwFzN+Ckx8OY6JgsNokyAdInjClbsyDSqQbVC0iLCWg8p52VfFNPdO/kd9+kpp6DyUcPja/wBGgh4IsCKc7gGrpHxBmyy2KwrzTDt0gg3bFxOhWlbtyoMP7ORwEAmlLS2IkvIkHrKyz6NanSm+R3CbTzhbRIkGNlYdnsx5gz+bo5s/Dta68kLO7KY5rLRzt1ujeFxRLYDSSueezdaLe1dlYKsBlqNbUAvvZTPUO14LJ43s+WGzg5VdotcHkvaRMxI5GLc1xTxjxo424cFqotaZm3Zw+iWm4hM5W/0iT7QBUbqjTwhVkkqqqdSiLqU6QUPfTIJkK0SzQ4LtzWp02sgHKIlJA6Yskp4x8DtnXeJi5JoSITAYFICUgnhMA3sDEU6ZlwzO4D6o8ea1u0u1NapRFHcawRZrQDYRqvOqNSCCvQNkbLa6kX1nBoAsJEl2ony5c1z9RZNYPBncTW3SEDqZWEOad6CZkEz4cFoNpPFwLAaLMUmy8l1gZ4iRPRadIjqF7AbUfRIe07ziA6Q0y3XKCRInxWnx+3Mhp56bDna10iHODD9WHCx81lcRimBoa2JHHLB5SbXspW4pkAF+YDhkAJ8XBod8Vo0iE2jQ7K24X4l7aQaA8NMu3CMrTJJZqq2I29XrB+V2VggFubUTrmNyfDkg1XE0wRkMBxBJiYy6DeBN/RW8NtZjTJcHGQbsgbpmCGgAhTSu6HbqrNz2Zpl1GoCSXBlSSb3Eg39f7IHKjf27EuIFNuYmQ1jwIOoEHRVh2tpj6lL7D/xWEoyb0aJpKrLwSCp/rdT9yl9hyl/XCjH+XTn+Qxryjl1U8JeB2vJNmTSq47XU/cpfYcuqnbCkdKdIX9x3OwRwl4Fa8kwclmVf9baXuUvsOT/rZS9yl9lyOEvAWvJOhe0MU6nVa9pghv36Horv610vcpfZcqu0NuUqrMu40niA6Y5X1WkItPKJlTWGFMZ2qcyj3jabd8nLLswaRYy2L2n1UGG7V5nBvdZswiOpi6DVNoNcYL2lpaQYYABxmANeqkZjqTSCx1NpAj2Jn14q6VZX3FbsIbd2o1tQUxSa1paZvnzTpE2Hgs2+sCC29iYJ92BAV2pjqZqhzi189IaLRoPX1UWPNMsOVzJmQBbpF1caRLtl/YuJsZ4+SKY7aBotBaAhey64qiSI0FtLCJWkd2XZiaP7OpOX2jyJ0aep+QWDS5ZNrqIH2j2hp4prWublygC+kxG7GiAYnARdtwucfgH0XlrxBBieCjbWI0K1SrRndnAHVJxK6LpXMqhDNcVEMQZMqYhVX6lNCZtdndlnvpMdlG8JSQ3A9uKtKm1gvlEJLFrqWa3ECkrmUxSAWxkPnXOZPKUIA6Y6L8UQwe0nAjMZQ2UgUmrGnRosUM43UM2jsSphwH1Gxm0uJ0nRE+y22WUKgfVAcGyQDobcVU7WbadjK5qBuRmjWC4aOPqbrONp12LlTVgEvlWMLhXPnK0kNuYEx4pmYEyt72UxuFw2ErS4jEOa7LulwLiIaJ4a6rSUqWDNRbPP3G6cBEGUWzor1OkOQClzopQAQpnkU5oO5FaNoE8IUjWjT+/3KfUK9MzP0d3un0XX0V3un0Wmbl5eUfNOI8OiXqsfpmVOHdyPom7s8j6LVW4wI/MKINB4QORsj1BemZiOYKRC0eVs6Dlf5qKrh2HgJVeoLgAEpRV+Cbe0Ku/Z44KlJE8WUmuTOVzDYOKjcwkSJ8JutF2r2FSp0Wmnla9pu0GXEO8OSfJWkHF0Y+VJkzaLh9MjUIr2SxTG4loqAFrt2TAAcdCSeCburRK3k7wGM7qn15LnCbbq03OdTeWF2oBsehCNdt8BTY8FhBcfayiG8rc/FZYhZxqSvyaStYCz9oit7Zuh9fDwbGVCOq7DyqqtEnIBCd0hPKZMBs6geLlWDCgA3o6poTHaxMtjhOx9QsaZFxy/umUepErgZZwXBCclcqyRJBPCdAHKcpSmAQA4U+GxGU3EhQwmJSeRrAZoVmOvx5Kw3ByJWfDoV3DbVcwRr4rNwfYtS8lxuHkmykdSUWF2uNHBE6GKpOBEgdSs3aLVA0BSDxKuBjTou3YOP7JWOig6oZTisfVWhgJKd+AvqJRaAqidYt1+5MS48ZVr6GR+bLvuA3rPFKwophp43ngnZQ6firzaLYk2HNRux9Nts2iLYELcGp/0WModmFyd3j4lVKu3GwYBsqVXbLyLWVKMmJyQRrUWNjQGVQxO0RJgT4lDqtUuuTK4laqFbIc/Aq7i7VcNYukwK0My7X2gXsDXXLbTxjgqQK7XLgkhsSWVIFOEAMHLoP5JksqAHJVfNDvNSyo3C6aEz0DZ3bem2k0HUCCkvPoSWfpRK5MlTwkktCRyVwSmSQAl2AkkgEMUkySAEE5SSQA4XQKSSQHbK7gbEqwzadRujkkkqQ7Jv05U0JHouTtp55eidJLih8mMNt1OfwUVTaVQj2ikkjigtkDqxPE+q4JSSVCGBTpJIA5JTNSSQIdMUkkAOCnLUkkDOYSlJJAjoOTuCdJAzkqEm5SSTQh4SSSQB//Z"/>
          <p:cNvSpPr>
            <a:spLocks noChangeAspect="1" noChangeArrowheads="1"/>
          </p:cNvSpPr>
          <p:nvPr/>
        </p:nvSpPr>
        <p:spPr bwMode="auto">
          <a:xfrm>
            <a:off x="2159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1785926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2" y="3714752"/>
            <a:ext cx="25527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43438" y="4357694"/>
            <a:ext cx="4357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ΣΗΜΑΤΑ –ΦΑΣΜΑ-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ΕΝΙΣΧΥΣΗ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D17F8E35-A659-4F67-B47A-9293B87755AE}"/>
              </a:ext>
            </a:extLst>
          </p:cNvPr>
          <p:cNvSpPr/>
          <p:nvPr/>
        </p:nvSpPr>
        <p:spPr>
          <a:xfrm>
            <a:off x="215516" y="5589240"/>
            <a:ext cx="8712968" cy="1080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pic>
        <p:nvPicPr>
          <p:cNvPr id="1824772" name="Picture 6" descr="se01F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857364"/>
            <a:ext cx="7321550" cy="35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24773" name="Text Box 5"/>
          <p:cNvSpPr txBox="1">
            <a:spLocks noChangeArrowheads="1"/>
          </p:cNvSpPr>
          <p:nvPr/>
        </p:nvSpPr>
        <p:spPr bwMode="auto">
          <a:xfrm>
            <a:off x="428596" y="357166"/>
            <a:ext cx="8358246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l-GR" sz="2200" dirty="0">
                <a:ea typeface="ＭＳ Ｐゴシック" pitchFamily="64" charset="-128"/>
              </a:rPr>
              <a:t>Οι ημιτονοειδείς συνιστώσες της εξίσωσης απαρτίζουν το φάσμα συχνοτήτων του τετραγωνικού σήματος.</a:t>
            </a:r>
          </a:p>
          <a:p>
            <a:pPr algn="just"/>
            <a:endParaRPr lang="el-GR" sz="2200" dirty="0">
              <a:ea typeface="ＭＳ Ｐゴシック" pitchFamily="64" charset="-128"/>
            </a:endParaRPr>
          </a:p>
          <a:p>
            <a:pPr algn="just"/>
            <a:r>
              <a:rPr lang="el-GR" sz="2200" dirty="0">
                <a:ea typeface="ＭＳ Ｐゴシック" pitchFamily="64" charset="-128"/>
              </a:rPr>
              <a:t>Το φάσμα απαρτίζεται από την ω</a:t>
            </a:r>
            <a:r>
              <a:rPr lang="el-GR" sz="2200" baseline="-25000" dirty="0">
                <a:ea typeface="ＭＳ Ｐゴシック" pitchFamily="64" charset="-128"/>
              </a:rPr>
              <a:t>0</a:t>
            </a:r>
            <a:r>
              <a:rPr lang="el-GR" sz="2200" dirty="0">
                <a:ea typeface="ＭＳ Ｐゴシック" pitchFamily="64" charset="-128"/>
              </a:rPr>
              <a:t> και τις αρμονικές της. </a:t>
            </a:r>
          </a:p>
          <a:p>
            <a:pPr algn="just"/>
            <a:endParaRPr lang="el-GR" sz="2200" dirty="0">
              <a:ea typeface="ＭＳ Ｐゴシック" pitchFamily="64" charset="-128"/>
            </a:endParaRPr>
          </a:p>
          <a:p>
            <a:pPr algn="just"/>
            <a:endParaRPr lang="el-GR" sz="2200" dirty="0">
              <a:ea typeface="ＭＳ Ｐゴシック" pitchFamily="64" charset="-128"/>
            </a:endParaRPr>
          </a:p>
          <a:p>
            <a:pPr algn="just"/>
            <a:endParaRPr lang="el-GR" sz="2200" dirty="0">
              <a:ea typeface="ＭＳ Ｐゴシック" pitchFamily="64" charset="-128"/>
            </a:endParaRPr>
          </a:p>
          <a:p>
            <a:pPr algn="just"/>
            <a:endParaRPr lang="el-GR" sz="2200" dirty="0">
              <a:ea typeface="ＭＳ Ｐゴシック" pitchFamily="64" charset="-128"/>
            </a:endParaRPr>
          </a:p>
          <a:p>
            <a:pPr algn="just"/>
            <a:endParaRPr lang="el-GR" sz="2200" dirty="0">
              <a:ea typeface="ＭＳ Ｐゴシック" pitchFamily="64" charset="-128"/>
            </a:endParaRPr>
          </a:p>
          <a:p>
            <a:pPr algn="just"/>
            <a:endParaRPr lang="el-GR" sz="2200" dirty="0">
              <a:ea typeface="ＭＳ Ｐゴシック" pitchFamily="64" charset="-128"/>
            </a:endParaRPr>
          </a:p>
          <a:p>
            <a:pPr algn="just"/>
            <a:endParaRPr lang="el-GR" sz="2200" dirty="0">
              <a:ea typeface="ＭＳ Ｐゴシック" pitchFamily="64" charset="-128"/>
            </a:endParaRPr>
          </a:p>
          <a:p>
            <a:pPr algn="just"/>
            <a:endParaRPr lang="el-GR" sz="2200" dirty="0">
              <a:ea typeface="ＭＳ Ｐゴシック" pitchFamily="64" charset="-128"/>
            </a:endParaRPr>
          </a:p>
          <a:p>
            <a:pPr algn="just"/>
            <a:endParaRPr lang="el-GR" sz="2200" dirty="0">
              <a:ea typeface="ＭＳ Ｐゴシック" pitchFamily="64" charset="-128"/>
            </a:endParaRPr>
          </a:p>
          <a:p>
            <a:pPr algn="just"/>
            <a:endParaRPr lang="el-GR" sz="2200" dirty="0">
              <a:ea typeface="ＭＳ Ｐゴシック" pitchFamily="64" charset="-128"/>
            </a:endParaRPr>
          </a:p>
          <a:p>
            <a:pPr algn="just"/>
            <a:endParaRPr lang="el-GR" sz="2200" dirty="0">
              <a:ea typeface="ＭＳ Ｐゴシック" pitchFamily="64" charset="-128"/>
            </a:endParaRPr>
          </a:p>
          <a:p>
            <a:pPr algn="just"/>
            <a:endParaRPr lang="el-GR" sz="2200" dirty="0">
              <a:ea typeface="ＭＳ Ｐゴシック" pitchFamily="64" charset="-128"/>
            </a:endParaRPr>
          </a:p>
          <a:p>
            <a:pPr algn="just"/>
            <a:r>
              <a:rPr lang="el-GR" sz="2200" b="1" dirty="0">
                <a:ea typeface="ＭＳ Ｐゴシック" pitchFamily="64" charset="-128"/>
              </a:rPr>
              <a:t>Άρα</a:t>
            </a:r>
            <a:r>
              <a:rPr lang="el-GR" sz="2200" dirty="0">
                <a:ea typeface="ＭＳ Ｐゴシック" pitchFamily="64" charset="-128"/>
              </a:rPr>
              <a:t> </a:t>
            </a:r>
            <a:r>
              <a:rPr lang="el-GR" sz="2200" b="1" i="1" dirty="0">
                <a:ea typeface="ＭＳ Ｐゴシック" pitchFamily="64" charset="-128"/>
              </a:rPr>
              <a:t>ένα σήμα μπορεί να παρασταθεί είτε στο πεδίο του χρόνου είτε στο πεδίο των συχνοτήτων. </a:t>
            </a:r>
            <a:endParaRPr lang="en-US" sz="2200" b="1" i="1" dirty="0">
              <a:ea typeface="ＭＳ Ｐゴシック" pitchFamily="64" charset="-128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11</a:t>
            </a:fld>
            <a:endParaRPr kumimoji="0" lang="en-US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00" y="516023"/>
            <a:ext cx="4032448" cy="105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648" y="1925486"/>
            <a:ext cx="3810000" cy="981075"/>
          </a:xfrm>
          <a:prstGeom prst="rect">
            <a:avLst/>
          </a:prstGeom>
        </p:spPr>
      </p:pic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0036"/>
            <a:ext cx="3672408" cy="3390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38D99130-6D01-4CA5-8240-5220D85F0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78" y="4080042"/>
            <a:ext cx="3090558" cy="2259607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B592F7A6-9DD1-4754-BF71-EAD8A34191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048" y="3326820"/>
            <a:ext cx="2592288" cy="3419605"/>
          </a:xfrm>
          <a:prstGeom prst="rect">
            <a:avLst/>
          </a:prstGeom>
        </p:spPr>
      </p:pic>
      <p:sp>
        <p:nvSpPr>
          <p:cNvPr id="7" name="Βέλος: Αριστερό-δεξιό 6">
            <a:extLst>
              <a:ext uri="{FF2B5EF4-FFF2-40B4-BE49-F238E27FC236}">
                <a16:creationId xmlns:a16="http://schemas.microsoft.com/office/drawing/2014/main" id="{0AAF7BCE-A3A1-4D1E-8B77-62B282AB59BF}"/>
              </a:ext>
            </a:extLst>
          </p:cNvPr>
          <p:cNvSpPr/>
          <p:nvPr/>
        </p:nvSpPr>
        <p:spPr>
          <a:xfrm>
            <a:off x="4139952" y="4941168"/>
            <a:ext cx="79208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40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2074"/>
          </a:xfrm>
        </p:spPr>
        <p:txBody>
          <a:bodyPr>
            <a:noAutofit/>
          </a:bodyPr>
          <a:lstStyle/>
          <a:p>
            <a:r>
              <a:rPr lang="el-GR" sz="3600" b="1" dirty="0">
                <a:solidFill>
                  <a:srgbClr val="FF0000"/>
                </a:solidFill>
              </a:rPr>
              <a:t>Γιατί το φάσμα δίνει χρήσιμη πληροφορία?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499992" y="1397776"/>
            <a:ext cx="4186808" cy="4660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l-GR" sz="2000" dirty="0"/>
              <a:t>Σήμα φωνής στο πεδίου του χρόνου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12</a:t>
            </a:fld>
            <a:endParaRPr kumimoji="0" 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2" y="946726"/>
            <a:ext cx="4456558" cy="2410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56993"/>
            <a:ext cx="460851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Θέση περιεχομένου 2"/>
          <p:cNvSpPr txBox="1">
            <a:spLocks/>
          </p:cNvSpPr>
          <p:nvPr/>
        </p:nvSpPr>
        <p:spPr>
          <a:xfrm>
            <a:off x="4861876" y="3573017"/>
            <a:ext cx="4032448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l-GR" sz="2000" dirty="0"/>
              <a:t>Ας υποθέσουμε ένα ημιτονικό σήμα πλάτους 0.5</a:t>
            </a:r>
            <a:r>
              <a:rPr lang="en-US" sz="2000" dirty="0"/>
              <a:t> </a:t>
            </a:r>
            <a:r>
              <a:rPr lang="el-GR" sz="2000" dirty="0"/>
              <a:t>και συχνότητας 500</a:t>
            </a:r>
            <a:r>
              <a:rPr lang="en-US" sz="2000" dirty="0"/>
              <a:t> Hz </a:t>
            </a:r>
            <a:r>
              <a:rPr lang="el-GR" sz="2000" dirty="0"/>
              <a:t>προστίθεται στο σήμα –ως θόρυβος!! </a:t>
            </a:r>
          </a:p>
          <a:p>
            <a:pPr marL="0" indent="0">
              <a:buFont typeface="Arial" pitchFamily="34" charset="0"/>
              <a:buNone/>
            </a:pPr>
            <a:r>
              <a:rPr lang="el-GR" sz="2000" dirty="0"/>
              <a:t>Τώρα πώς θα ξεχωρίσω το σήμα μου?</a:t>
            </a:r>
          </a:p>
        </p:txBody>
      </p:sp>
    </p:spTree>
    <p:extLst>
      <p:ext uri="{BB962C8B-B14F-4D97-AF65-F5344CB8AC3E}">
        <p14:creationId xmlns:p14="http://schemas.microsoft.com/office/powerpoint/2010/main" val="91787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13</a:t>
            </a:fld>
            <a:endParaRPr kumimoji="0" lang="en-US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4" y="404664"/>
            <a:ext cx="4752975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56992"/>
            <a:ext cx="4225077" cy="2995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Θέση περιεχομένου 2"/>
          <p:cNvSpPr>
            <a:spLocks noGrp="1"/>
          </p:cNvSpPr>
          <p:nvPr>
            <p:ph idx="1"/>
          </p:nvPr>
        </p:nvSpPr>
        <p:spPr>
          <a:xfrm>
            <a:off x="5076056" y="764704"/>
            <a:ext cx="3610744" cy="1099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000" dirty="0"/>
              <a:t>Χρησιμοποιώ μετασχηματισμό </a:t>
            </a:r>
            <a:r>
              <a:rPr lang="en-US" sz="2000" dirty="0"/>
              <a:t>Fourier </a:t>
            </a:r>
            <a:r>
              <a:rPr lang="el-GR" sz="2000" dirty="0"/>
              <a:t>για να πάρω το φάσμα από το σήμα μου.</a:t>
            </a:r>
          </a:p>
        </p:txBody>
      </p:sp>
      <p:sp>
        <p:nvSpPr>
          <p:cNvPr id="9" name="Θέση περιεχομένου 2"/>
          <p:cNvSpPr txBox="1">
            <a:spLocks/>
          </p:cNvSpPr>
          <p:nvPr/>
        </p:nvSpPr>
        <p:spPr>
          <a:xfrm>
            <a:off x="5004048" y="3645024"/>
            <a:ext cx="3610744" cy="109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l-GR" sz="2000" dirty="0"/>
              <a:t>Φάσμα αλλοιωμένου σήματος.</a:t>
            </a:r>
          </a:p>
        </p:txBody>
      </p:sp>
    </p:spTree>
    <p:extLst>
      <p:ext uri="{BB962C8B-B14F-4D97-AF65-F5344CB8AC3E}">
        <p14:creationId xmlns:p14="http://schemas.microsoft.com/office/powerpoint/2010/main" val="99126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851" name="Rectangle 11"/>
          <p:cNvSpPr>
            <a:spLocks noChangeArrowheads="1"/>
          </p:cNvSpPr>
          <p:nvPr/>
        </p:nvSpPr>
        <p:spPr bwMode="auto">
          <a:xfrm>
            <a:off x="762000" y="2057400"/>
            <a:ext cx="3276600" cy="434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182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285728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Q: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l-GR" sz="2200" dirty="0"/>
              <a:t>μπορεί</a:t>
            </a:r>
            <a:r>
              <a:rPr lang="el-GR" sz="2200" dirty="0">
                <a:solidFill>
                  <a:srgbClr val="FF0000"/>
                </a:solidFill>
              </a:rPr>
              <a:t> ο μετασχηματισμός </a:t>
            </a:r>
            <a:r>
              <a:rPr lang="en-US" sz="2200" dirty="0">
                <a:solidFill>
                  <a:srgbClr val="FF0000"/>
                </a:solidFill>
              </a:rPr>
              <a:t>Fourier </a:t>
            </a:r>
            <a:r>
              <a:rPr lang="el-GR" sz="2200" dirty="0"/>
              <a:t>να εφαρμοστεί σε μια μη περιοδική συνάρτηση ως προς το χρόνο</a:t>
            </a:r>
            <a:r>
              <a:rPr lang="en-US" sz="2200" dirty="0"/>
              <a:t>?</a:t>
            </a:r>
          </a:p>
          <a:p>
            <a:pPr lvl="1"/>
            <a:r>
              <a:rPr lang="en-US" sz="2200" b="1" dirty="0">
                <a:solidFill>
                  <a:srgbClr val="92D050"/>
                </a:solidFill>
              </a:rPr>
              <a:t>A: </a:t>
            </a:r>
            <a:r>
              <a:rPr lang="el-GR" sz="2200" dirty="0"/>
              <a:t>Μπορεί, αλλά αντί του φάσματος διακριτών συχνοτήτων θα έχουμε </a:t>
            </a:r>
            <a:r>
              <a:rPr lang="en-US" sz="2200" dirty="0"/>
              <a:t> </a:t>
            </a:r>
            <a:r>
              <a:rPr lang="el-GR" sz="2200" dirty="0"/>
              <a:t>ένα φάσμα που περιέχει όλες τις δυνατές συχνότητες και άρα είναι </a:t>
            </a:r>
            <a:r>
              <a:rPr lang="el-GR" sz="2200" dirty="0">
                <a:solidFill>
                  <a:srgbClr val="FF0000"/>
                </a:solidFill>
              </a:rPr>
              <a:t>συνεχές</a:t>
            </a:r>
            <a:r>
              <a:rPr lang="en-US" sz="2200" dirty="0">
                <a:solidFill>
                  <a:srgbClr val="FF0000"/>
                </a:solidFill>
              </a:rPr>
              <a:t>…</a:t>
            </a:r>
          </a:p>
        </p:txBody>
      </p:sp>
      <p:pic>
        <p:nvPicPr>
          <p:cNvPr id="1827844" name="Picture 7" descr="se01F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989257"/>
            <a:ext cx="4114800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7846" name="Picture 6" descr="se01F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571744"/>
            <a:ext cx="4114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27848" name="AutoShape 8"/>
          <p:cNvSpPr>
            <a:spLocks noChangeArrowheads="1"/>
          </p:cNvSpPr>
          <p:nvPr/>
        </p:nvSpPr>
        <p:spPr bwMode="auto">
          <a:xfrm>
            <a:off x="2438400" y="2720969"/>
            <a:ext cx="2130425" cy="1069975"/>
          </a:xfrm>
          <a:prstGeom prst="rightArrow">
            <a:avLst>
              <a:gd name="adj1" fmla="val 50000"/>
              <a:gd name="adj2" fmla="val 49777"/>
            </a:avLst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2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82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7848" grpId="0" animBg="1"/>
      <p:bldP spid="182784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l-GR" sz="3200" b="1" dirty="0">
                <a:solidFill>
                  <a:srgbClr val="FF0000"/>
                </a:solidFill>
              </a:rPr>
              <a:t>Αναλογικά και Ψηφιακά σήματα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82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857232"/>
            <a:ext cx="7500990" cy="4925144"/>
          </a:xfrm>
        </p:spPr>
        <p:txBody>
          <a:bodyPr>
            <a:noAutofit/>
          </a:bodyPr>
          <a:lstStyle/>
          <a:p>
            <a:pPr lvl="0"/>
            <a:r>
              <a:rPr lang="el-GR" sz="2000" b="1" dirty="0">
                <a:solidFill>
                  <a:srgbClr val="3333FF"/>
                </a:solidFill>
              </a:rPr>
              <a:t>Αναλογικό σήμα</a:t>
            </a:r>
            <a:r>
              <a:rPr lang="en-US" sz="2000" dirty="0"/>
              <a:t>–</a:t>
            </a:r>
            <a:r>
              <a:rPr lang="el-GR" sz="2000" dirty="0"/>
              <a:t>συνεχής συνάρτηση στην οποία η ανεξάρτητη μεταβλητή και η εξαρτημένη μεταβλητή (π.χ. ο χρόνος και το πλάτος) παίρνουν συνεχείς τιμές. Τα περισσότερα φυσικά σήματα είναι αναλογικά (π.χ. ομιλία, ηλεκτρισμός)</a:t>
            </a:r>
            <a:endParaRPr lang="en-US" sz="2000" dirty="0"/>
          </a:p>
          <a:p>
            <a:endParaRPr lang="el-GR" sz="2000" dirty="0"/>
          </a:p>
          <a:p>
            <a:pPr lvl="0"/>
            <a:r>
              <a:rPr lang="el-GR" sz="2000" b="1" dirty="0">
                <a:solidFill>
                  <a:srgbClr val="3333FF"/>
                </a:solidFill>
              </a:rPr>
              <a:t>Σήμα διακριτού χρόνου</a:t>
            </a:r>
            <a:r>
              <a:rPr lang="en-US" sz="2000" dirty="0"/>
              <a:t>– </a:t>
            </a:r>
            <a:r>
              <a:rPr lang="el-GR" sz="2000" dirty="0"/>
              <a:t>συνάρτηση στην οποία η ανεξάρτητη μεταβλητή (π.χ. χρόνος) παίρνει μόνο ορισμένες (διακριτές) τιμές και η εξαρτημένη μεταβλητή (π.χ. το πλάτος) παίρνει συνεχείς τιμές.  Δημιουργούνται συνήθως από τη δειγματοληψία αναλογικών σημάτων.</a:t>
            </a:r>
            <a:endParaRPr lang="en-US" sz="2000" dirty="0"/>
          </a:p>
          <a:p>
            <a:endParaRPr lang="en-US" sz="2000" dirty="0"/>
          </a:p>
          <a:p>
            <a:pPr lvl="0"/>
            <a:r>
              <a:rPr lang="el-GR" sz="2000" b="1" dirty="0">
                <a:solidFill>
                  <a:srgbClr val="3333FF"/>
                </a:solidFill>
              </a:rPr>
              <a:t>Ψηφιακό σήμα</a:t>
            </a:r>
            <a:r>
              <a:rPr lang="en-US" sz="2000" dirty="0"/>
              <a:t>– </a:t>
            </a:r>
            <a:r>
              <a:rPr lang="el-GR" sz="2000" dirty="0"/>
              <a:t>συνάρτηση στην οποία η ανεξάρτητη μεταβλητή και η εξαρτημένη μεταβλητή παίρνουν μόνο ορισμένες (διακριτές) τιμές. Δημιουργούνται συνήθως </a:t>
            </a:r>
          </a:p>
          <a:p>
            <a:pPr lvl="0">
              <a:buNone/>
            </a:pPr>
            <a:r>
              <a:rPr lang="el-GR" sz="2000" dirty="0"/>
              <a:t>	από τη δειγματοληψία και την </a:t>
            </a:r>
            <a:r>
              <a:rPr lang="el-GR" sz="2000" dirty="0" err="1"/>
              <a:t>κβαντοποίηση</a:t>
            </a:r>
            <a:r>
              <a:rPr lang="el-GR" sz="2000" dirty="0"/>
              <a:t> αναλογικών σημάτων.</a:t>
            </a:r>
            <a:endParaRPr lang="en-US" sz="2000" dirty="0"/>
          </a:p>
        </p:txBody>
      </p:sp>
      <p:pic>
        <p:nvPicPr>
          <p:cNvPr id="29697" name="Εικόνα 3"/>
          <p:cNvPicPr>
            <a:picLocks noChangeAspect="1" noChangeArrowheads="1"/>
          </p:cNvPicPr>
          <p:nvPr/>
        </p:nvPicPr>
        <p:blipFill>
          <a:blip r:embed="rId2"/>
          <a:srcRect l="5324" t="16499" r="8185" b="2475"/>
          <a:stretch>
            <a:fillRect/>
          </a:stretch>
        </p:blipFill>
        <p:spPr bwMode="auto">
          <a:xfrm>
            <a:off x="7429520" y="1000108"/>
            <a:ext cx="1714480" cy="142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Εικόνα 2"/>
          <p:cNvPicPr>
            <a:picLocks noChangeAspect="1" noChangeArrowheads="1"/>
          </p:cNvPicPr>
          <p:nvPr/>
        </p:nvPicPr>
        <p:blipFill>
          <a:blip r:embed="rId3"/>
          <a:srcRect l="5324" t="16499" r="8185" b="2550"/>
          <a:stretch>
            <a:fillRect/>
          </a:stretch>
        </p:blipFill>
        <p:spPr bwMode="auto">
          <a:xfrm>
            <a:off x="7286644" y="3500438"/>
            <a:ext cx="1857356" cy="154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Εικόνα 1"/>
          <p:cNvPicPr>
            <a:picLocks noChangeAspect="1" noChangeArrowheads="1"/>
          </p:cNvPicPr>
          <p:nvPr/>
        </p:nvPicPr>
        <p:blipFill>
          <a:blip r:embed="rId4"/>
          <a:srcRect l="5324" t="16499" r="8185" b="2550"/>
          <a:stretch>
            <a:fillRect/>
          </a:stretch>
        </p:blipFill>
        <p:spPr bwMode="auto">
          <a:xfrm>
            <a:off x="7215206" y="5133090"/>
            <a:ext cx="1928794" cy="1605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2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2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899" name="Rectangle 11"/>
          <p:cNvSpPr>
            <a:spLocks noChangeArrowheads="1"/>
          </p:cNvSpPr>
          <p:nvPr/>
        </p:nvSpPr>
        <p:spPr bwMode="auto">
          <a:xfrm>
            <a:off x="685800" y="2133600"/>
            <a:ext cx="3276600" cy="403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pic>
        <p:nvPicPr>
          <p:cNvPr id="1829891" name="Picture 7" descr="se01F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57400"/>
            <a:ext cx="3446463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9892" name="Picture 9" descr="se01F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267200"/>
            <a:ext cx="7088188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29893" name="Line 5"/>
          <p:cNvSpPr>
            <a:spLocks noChangeShapeType="1"/>
          </p:cNvSpPr>
          <p:nvPr/>
        </p:nvSpPr>
        <p:spPr bwMode="auto">
          <a:xfrm>
            <a:off x="6705600" y="3657600"/>
            <a:ext cx="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829894" name="Line 6"/>
          <p:cNvSpPr>
            <a:spLocks noChangeShapeType="1"/>
          </p:cNvSpPr>
          <p:nvPr/>
        </p:nvSpPr>
        <p:spPr bwMode="auto">
          <a:xfrm flipH="1">
            <a:off x="3962400" y="2895600"/>
            <a:ext cx="1600200" cy="1828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829895" name="Line 7"/>
          <p:cNvSpPr>
            <a:spLocks noChangeShapeType="1"/>
          </p:cNvSpPr>
          <p:nvPr/>
        </p:nvSpPr>
        <p:spPr bwMode="auto">
          <a:xfrm flipH="1">
            <a:off x="4114800" y="2286000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829896" name="Text Box 8"/>
          <p:cNvSpPr txBox="1">
            <a:spLocks noChangeArrowheads="1"/>
          </p:cNvSpPr>
          <p:nvPr/>
        </p:nvSpPr>
        <p:spPr bwMode="auto">
          <a:xfrm>
            <a:off x="5257800" y="1981200"/>
            <a:ext cx="2667000" cy="4308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200" b="1" dirty="0">
                <a:solidFill>
                  <a:srgbClr val="FF0000"/>
                </a:solidFill>
              </a:rPr>
              <a:t>Αναλογικό σήμα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829897" name="Text Box 9"/>
          <p:cNvSpPr txBox="1">
            <a:spLocks noChangeArrowheads="1"/>
          </p:cNvSpPr>
          <p:nvPr/>
        </p:nvSpPr>
        <p:spPr bwMode="auto">
          <a:xfrm>
            <a:off x="5257800" y="2667000"/>
            <a:ext cx="3657600" cy="4308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200" b="1" dirty="0">
                <a:solidFill>
                  <a:srgbClr val="FF0000"/>
                </a:solidFill>
              </a:rPr>
              <a:t>Σήμα διακριτού χρόνου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829898" name="Text Box 10"/>
          <p:cNvSpPr txBox="1">
            <a:spLocks noChangeArrowheads="1"/>
          </p:cNvSpPr>
          <p:nvPr/>
        </p:nvSpPr>
        <p:spPr bwMode="auto">
          <a:xfrm>
            <a:off x="6248400" y="3352800"/>
            <a:ext cx="2667000" cy="4308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200" b="1" dirty="0">
                <a:solidFill>
                  <a:srgbClr val="FF0000"/>
                </a:solidFill>
              </a:rPr>
              <a:t>Ψηφιακό σήμα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l-GR" sz="3200" b="1" dirty="0">
                <a:solidFill>
                  <a:srgbClr val="FF0000"/>
                </a:solidFill>
              </a:rPr>
              <a:t>Αναλογικά και Ψηφιακά σήματα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2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2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2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2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2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9893" grpId="0" animBg="1"/>
      <p:bldP spid="1829894" grpId="0" animBg="1"/>
      <p:bldP spid="1829895" grpId="0" animBg="1"/>
      <p:bldP spid="1829896" grpId="0" animBg="1"/>
      <p:bldP spid="1829897" grpId="0" animBg="1"/>
      <p:bldP spid="18298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l-GR" sz="3600" b="1" dirty="0">
                <a:solidFill>
                  <a:srgbClr val="FF0000"/>
                </a:solidFill>
              </a:rPr>
              <a:t>Μετατροπή αναλογικού σε ψηφιακό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17</a:t>
            </a:fld>
            <a:endParaRPr kumimoji="0" lang="en-US"/>
          </a:p>
        </p:txBody>
      </p:sp>
      <p:pic>
        <p:nvPicPr>
          <p:cNvPr id="125954" name="Αντικείμενο 4"/>
          <p:cNvPicPr>
            <a:picLocks noChangeArrowheads="1"/>
          </p:cNvPicPr>
          <p:nvPr/>
        </p:nvPicPr>
        <p:blipFill>
          <a:blip r:embed="rId2"/>
          <a:srcRect l="-1268" r="-2069" b="-2225"/>
          <a:stretch>
            <a:fillRect/>
          </a:stretch>
        </p:blipFill>
        <p:spPr bwMode="auto">
          <a:xfrm>
            <a:off x="611560" y="1484784"/>
            <a:ext cx="8001056" cy="430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9764" name="Picture 9" descr="se01F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267200"/>
            <a:ext cx="7088188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09763" name="Picture 7" descr="se01F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057400"/>
            <a:ext cx="3446463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09802" name="Rectangle 42"/>
          <p:cNvSpPr>
            <a:spLocks noChangeArrowheads="1"/>
          </p:cNvSpPr>
          <p:nvPr/>
        </p:nvSpPr>
        <p:spPr bwMode="auto">
          <a:xfrm>
            <a:off x="533400" y="1214422"/>
            <a:ext cx="7924800" cy="4957778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1909771" name="Line 11"/>
          <p:cNvSpPr>
            <a:spLocks noChangeShapeType="1"/>
          </p:cNvSpPr>
          <p:nvPr/>
        </p:nvSpPr>
        <p:spPr bwMode="auto">
          <a:xfrm>
            <a:off x="1524000" y="4343400"/>
            <a:ext cx="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909772" name="Line 12"/>
          <p:cNvSpPr>
            <a:spLocks noChangeShapeType="1"/>
          </p:cNvSpPr>
          <p:nvPr/>
        </p:nvSpPr>
        <p:spPr bwMode="auto">
          <a:xfrm>
            <a:off x="1676400" y="4343400"/>
            <a:ext cx="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909773" name="Line 13"/>
          <p:cNvSpPr>
            <a:spLocks noChangeShapeType="1"/>
          </p:cNvSpPr>
          <p:nvPr/>
        </p:nvSpPr>
        <p:spPr bwMode="auto">
          <a:xfrm>
            <a:off x="1828800" y="4343400"/>
            <a:ext cx="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909774" name="Line 14"/>
          <p:cNvSpPr>
            <a:spLocks noChangeShapeType="1"/>
          </p:cNvSpPr>
          <p:nvPr/>
        </p:nvSpPr>
        <p:spPr bwMode="auto">
          <a:xfrm>
            <a:off x="1981200" y="4343400"/>
            <a:ext cx="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909775" name="Line 15"/>
          <p:cNvSpPr>
            <a:spLocks noChangeShapeType="1"/>
          </p:cNvSpPr>
          <p:nvPr/>
        </p:nvSpPr>
        <p:spPr bwMode="auto">
          <a:xfrm>
            <a:off x="2133600" y="4343400"/>
            <a:ext cx="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909776" name="Line 16"/>
          <p:cNvSpPr>
            <a:spLocks noChangeShapeType="1"/>
          </p:cNvSpPr>
          <p:nvPr/>
        </p:nvSpPr>
        <p:spPr bwMode="auto">
          <a:xfrm>
            <a:off x="2286000" y="4343400"/>
            <a:ext cx="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909777" name="Line 17"/>
          <p:cNvSpPr>
            <a:spLocks noChangeShapeType="1"/>
          </p:cNvSpPr>
          <p:nvPr/>
        </p:nvSpPr>
        <p:spPr bwMode="auto">
          <a:xfrm>
            <a:off x="2438400" y="4343400"/>
            <a:ext cx="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909778" name="Line 18"/>
          <p:cNvSpPr>
            <a:spLocks noChangeShapeType="1"/>
          </p:cNvSpPr>
          <p:nvPr/>
        </p:nvSpPr>
        <p:spPr bwMode="auto">
          <a:xfrm>
            <a:off x="2590800" y="4343400"/>
            <a:ext cx="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909779" name="Line 19"/>
          <p:cNvSpPr>
            <a:spLocks noChangeShapeType="1"/>
          </p:cNvSpPr>
          <p:nvPr/>
        </p:nvSpPr>
        <p:spPr bwMode="auto">
          <a:xfrm>
            <a:off x="2743200" y="4343400"/>
            <a:ext cx="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909780" name="Line 20"/>
          <p:cNvSpPr>
            <a:spLocks noChangeShapeType="1"/>
          </p:cNvSpPr>
          <p:nvPr/>
        </p:nvSpPr>
        <p:spPr bwMode="auto">
          <a:xfrm>
            <a:off x="2895600" y="4343400"/>
            <a:ext cx="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909781" name="Line 21"/>
          <p:cNvSpPr>
            <a:spLocks noChangeShapeType="1"/>
          </p:cNvSpPr>
          <p:nvPr/>
        </p:nvSpPr>
        <p:spPr bwMode="auto">
          <a:xfrm>
            <a:off x="3048000" y="4343400"/>
            <a:ext cx="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909782" name="Line 22"/>
          <p:cNvSpPr>
            <a:spLocks noChangeShapeType="1"/>
          </p:cNvSpPr>
          <p:nvPr/>
        </p:nvSpPr>
        <p:spPr bwMode="auto">
          <a:xfrm>
            <a:off x="3200400" y="4343400"/>
            <a:ext cx="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909783" name="Line 23"/>
          <p:cNvSpPr>
            <a:spLocks noChangeShapeType="1"/>
          </p:cNvSpPr>
          <p:nvPr/>
        </p:nvSpPr>
        <p:spPr bwMode="auto">
          <a:xfrm>
            <a:off x="3352800" y="4343400"/>
            <a:ext cx="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909784" name="Line 24"/>
          <p:cNvSpPr>
            <a:spLocks noChangeShapeType="1"/>
          </p:cNvSpPr>
          <p:nvPr/>
        </p:nvSpPr>
        <p:spPr bwMode="auto">
          <a:xfrm>
            <a:off x="3505200" y="4343400"/>
            <a:ext cx="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909785" name="Line 25"/>
          <p:cNvSpPr>
            <a:spLocks noChangeShapeType="1"/>
          </p:cNvSpPr>
          <p:nvPr/>
        </p:nvSpPr>
        <p:spPr bwMode="auto">
          <a:xfrm>
            <a:off x="3657600" y="4343400"/>
            <a:ext cx="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909786" name="Line 26"/>
          <p:cNvSpPr>
            <a:spLocks noChangeShapeType="1"/>
          </p:cNvSpPr>
          <p:nvPr/>
        </p:nvSpPr>
        <p:spPr bwMode="auto">
          <a:xfrm>
            <a:off x="3810000" y="4343400"/>
            <a:ext cx="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909787" name="Line 27"/>
          <p:cNvSpPr>
            <a:spLocks noChangeShapeType="1"/>
          </p:cNvSpPr>
          <p:nvPr/>
        </p:nvSpPr>
        <p:spPr bwMode="auto">
          <a:xfrm>
            <a:off x="3962400" y="4343400"/>
            <a:ext cx="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909788" name="Line 28"/>
          <p:cNvSpPr>
            <a:spLocks noChangeShapeType="1"/>
          </p:cNvSpPr>
          <p:nvPr/>
        </p:nvSpPr>
        <p:spPr bwMode="auto">
          <a:xfrm>
            <a:off x="4114800" y="4343400"/>
            <a:ext cx="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909789" name="Line 29"/>
          <p:cNvSpPr>
            <a:spLocks noChangeShapeType="1"/>
          </p:cNvSpPr>
          <p:nvPr/>
        </p:nvSpPr>
        <p:spPr bwMode="auto">
          <a:xfrm>
            <a:off x="4267200" y="4343400"/>
            <a:ext cx="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909790" name="Line 30"/>
          <p:cNvSpPr>
            <a:spLocks noChangeShapeType="1"/>
          </p:cNvSpPr>
          <p:nvPr/>
        </p:nvSpPr>
        <p:spPr bwMode="auto">
          <a:xfrm>
            <a:off x="1371600" y="4343400"/>
            <a:ext cx="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909791" name="Line 31"/>
          <p:cNvSpPr>
            <a:spLocks noChangeShapeType="1"/>
          </p:cNvSpPr>
          <p:nvPr/>
        </p:nvSpPr>
        <p:spPr bwMode="auto">
          <a:xfrm>
            <a:off x="5105400" y="4572000"/>
            <a:ext cx="3124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909792" name="Line 32"/>
          <p:cNvSpPr>
            <a:spLocks noChangeShapeType="1"/>
          </p:cNvSpPr>
          <p:nvPr/>
        </p:nvSpPr>
        <p:spPr bwMode="auto">
          <a:xfrm>
            <a:off x="5105400" y="4419600"/>
            <a:ext cx="3124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909793" name="Line 33"/>
          <p:cNvSpPr>
            <a:spLocks noChangeShapeType="1"/>
          </p:cNvSpPr>
          <p:nvPr/>
        </p:nvSpPr>
        <p:spPr bwMode="auto">
          <a:xfrm>
            <a:off x="5105400" y="4724400"/>
            <a:ext cx="3124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909794" name="Line 34"/>
          <p:cNvSpPr>
            <a:spLocks noChangeShapeType="1"/>
          </p:cNvSpPr>
          <p:nvPr/>
        </p:nvSpPr>
        <p:spPr bwMode="auto">
          <a:xfrm>
            <a:off x="5105400" y="4876800"/>
            <a:ext cx="3124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909795" name="Line 35"/>
          <p:cNvSpPr>
            <a:spLocks noChangeShapeType="1"/>
          </p:cNvSpPr>
          <p:nvPr/>
        </p:nvSpPr>
        <p:spPr bwMode="auto">
          <a:xfrm>
            <a:off x="5105400" y="5029200"/>
            <a:ext cx="3124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909796" name="Line 36"/>
          <p:cNvSpPr>
            <a:spLocks noChangeShapeType="1"/>
          </p:cNvSpPr>
          <p:nvPr/>
        </p:nvSpPr>
        <p:spPr bwMode="auto">
          <a:xfrm>
            <a:off x="5105400" y="5181600"/>
            <a:ext cx="3124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909797" name="Line 37"/>
          <p:cNvSpPr>
            <a:spLocks noChangeShapeType="1"/>
          </p:cNvSpPr>
          <p:nvPr/>
        </p:nvSpPr>
        <p:spPr bwMode="auto">
          <a:xfrm>
            <a:off x="5105400" y="5334000"/>
            <a:ext cx="3124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909798" name="Line 38"/>
          <p:cNvSpPr>
            <a:spLocks noChangeShapeType="1"/>
          </p:cNvSpPr>
          <p:nvPr/>
        </p:nvSpPr>
        <p:spPr bwMode="auto">
          <a:xfrm>
            <a:off x="5105400" y="5486400"/>
            <a:ext cx="3124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909799" name="Line 39"/>
          <p:cNvSpPr>
            <a:spLocks noChangeShapeType="1"/>
          </p:cNvSpPr>
          <p:nvPr/>
        </p:nvSpPr>
        <p:spPr bwMode="auto">
          <a:xfrm>
            <a:off x="5105400" y="5638800"/>
            <a:ext cx="3124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909800" name="Line 40"/>
          <p:cNvSpPr>
            <a:spLocks noChangeShapeType="1"/>
          </p:cNvSpPr>
          <p:nvPr/>
        </p:nvSpPr>
        <p:spPr bwMode="auto">
          <a:xfrm>
            <a:off x="5105400" y="5791200"/>
            <a:ext cx="3124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909801" name="Line 41"/>
          <p:cNvSpPr>
            <a:spLocks noChangeShapeType="1"/>
          </p:cNvSpPr>
          <p:nvPr/>
        </p:nvSpPr>
        <p:spPr bwMode="auto">
          <a:xfrm>
            <a:off x="5105400" y="5943600"/>
            <a:ext cx="3124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909804" name="AutoShape 44"/>
          <p:cNvSpPr>
            <a:spLocks noChangeArrowheads="1"/>
          </p:cNvSpPr>
          <p:nvPr/>
        </p:nvSpPr>
        <p:spPr bwMode="auto">
          <a:xfrm rot="5400000">
            <a:off x="1518433" y="2901167"/>
            <a:ext cx="2090753" cy="1165220"/>
          </a:xfrm>
          <a:prstGeom prst="rightArrow">
            <a:avLst>
              <a:gd name="adj1" fmla="val 50000"/>
              <a:gd name="adj2" fmla="val 47368"/>
            </a:avLst>
          </a:prstGeom>
          <a:solidFill>
            <a:srgbClr val="FFFF99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1909805" name="Text Box 45"/>
          <p:cNvSpPr txBox="1">
            <a:spLocks noChangeArrowheads="1"/>
          </p:cNvSpPr>
          <p:nvPr/>
        </p:nvSpPr>
        <p:spPr bwMode="auto">
          <a:xfrm rot="5400000">
            <a:off x="1567320" y="3234197"/>
            <a:ext cx="207645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200" b="1" dirty="0">
                <a:solidFill>
                  <a:srgbClr val="FF0000"/>
                </a:solidFill>
              </a:rPr>
              <a:t>δειγματοληψία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909807" name="AutoShape 47"/>
          <p:cNvSpPr>
            <a:spLocks noChangeArrowheads="1"/>
          </p:cNvSpPr>
          <p:nvPr/>
        </p:nvSpPr>
        <p:spPr bwMode="auto">
          <a:xfrm>
            <a:off x="3429000" y="4419600"/>
            <a:ext cx="2743200" cy="1093787"/>
          </a:xfrm>
          <a:prstGeom prst="rightArrow">
            <a:avLst>
              <a:gd name="adj1" fmla="val 50000"/>
              <a:gd name="adj2" fmla="val 47368"/>
            </a:avLst>
          </a:prstGeom>
          <a:solidFill>
            <a:srgbClr val="FFFF99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l-GR"/>
          </a:p>
        </p:txBody>
      </p:sp>
      <p:sp>
        <p:nvSpPr>
          <p:cNvPr id="1909808" name="Text Box 48"/>
          <p:cNvSpPr txBox="1">
            <a:spLocks noChangeArrowheads="1"/>
          </p:cNvSpPr>
          <p:nvPr/>
        </p:nvSpPr>
        <p:spPr bwMode="auto">
          <a:xfrm>
            <a:off x="3480842" y="4722139"/>
            <a:ext cx="2438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200" b="1" dirty="0" err="1">
                <a:solidFill>
                  <a:srgbClr val="FF0000"/>
                </a:solidFill>
              </a:rPr>
              <a:t>κβαντοποίηση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l-GR" sz="3200" b="1" dirty="0">
                <a:solidFill>
                  <a:srgbClr val="FF0000"/>
                </a:solidFill>
              </a:rPr>
              <a:t>Αναλογικά και Ψηφιακά σήματα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43438" y="1428736"/>
            <a:ext cx="45005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Δειγματοληψία: </a:t>
            </a:r>
            <a:r>
              <a:rPr lang="el-GR" dirty="0"/>
              <a:t>Σε κάθε ένα από τα χρονικά στιγμιότυπα μετριέται το πλάτος του σήματος.</a:t>
            </a:r>
          </a:p>
          <a:p>
            <a:endParaRPr lang="el-GR" dirty="0"/>
          </a:p>
          <a:p>
            <a:r>
              <a:rPr lang="el-GR" b="1" dirty="0" err="1">
                <a:solidFill>
                  <a:srgbClr val="FF0000"/>
                </a:solidFill>
              </a:rPr>
              <a:t>Κβαντοποίηση</a:t>
            </a:r>
            <a:r>
              <a:rPr lang="el-GR" b="1" dirty="0">
                <a:solidFill>
                  <a:srgbClr val="FF0000"/>
                </a:solidFill>
              </a:rPr>
              <a:t>: </a:t>
            </a:r>
            <a:r>
              <a:rPr lang="el-GR" dirty="0"/>
              <a:t>είναι η αναπαράσταση του πλάτους κάθε δείγματος του σήματος με βάση κάποια από τις κβαντικές στάθμες που ορίσθηκαν (π.χ. δυαδικό με 1 ή 0)  </a:t>
            </a:r>
            <a:endParaRPr lang="el-GR" b="1" dirty="0">
              <a:solidFill>
                <a:srgbClr val="FF0000"/>
              </a:solidFill>
            </a:endParaRPr>
          </a:p>
          <a:p>
            <a:endParaRPr lang="el-GR" dirty="0"/>
          </a:p>
          <a:p>
            <a:endParaRPr lang="el-G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9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9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09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09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09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09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9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9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09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09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09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09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09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09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09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09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09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09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09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09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09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09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09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09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09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09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09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09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09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09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09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09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09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09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09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09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09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09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09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09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09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09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909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09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09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09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909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909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09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909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09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909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909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909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909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909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909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909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909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909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909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909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909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909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909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909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9771" grpId="0" animBg="1"/>
      <p:bldP spid="1909772" grpId="0" animBg="1"/>
      <p:bldP spid="1909773" grpId="0" animBg="1"/>
      <p:bldP spid="1909774" grpId="0" animBg="1"/>
      <p:bldP spid="1909775" grpId="0" animBg="1"/>
      <p:bldP spid="1909776" grpId="0" animBg="1"/>
      <p:bldP spid="1909777" grpId="0" animBg="1"/>
      <p:bldP spid="1909778" grpId="0" animBg="1"/>
      <p:bldP spid="1909779" grpId="0" animBg="1"/>
      <p:bldP spid="1909780" grpId="0" animBg="1"/>
      <p:bldP spid="1909781" grpId="0" animBg="1"/>
      <p:bldP spid="1909782" grpId="0" animBg="1"/>
      <p:bldP spid="1909783" grpId="0" animBg="1"/>
      <p:bldP spid="1909784" grpId="0" animBg="1"/>
      <p:bldP spid="1909785" grpId="0" animBg="1"/>
      <p:bldP spid="1909786" grpId="0" animBg="1"/>
      <p:bldP spid="1909787" grpId="0" animBg="1"/>
      <p:bldP spid="1909788" grpId="0" animBg="1"/>
      <p:bldP spid="1909789" grpId="0" animBg="1"/>
      <p:bldP spid="1909790" grpId="0" animBg="1"/>
      <p:bldP spid="1909791" grpId="0" animBg="1"/>
      <p:bldP spid="1909792" grpId="0" animBg="1"/>
      <p:bldP spid="1909793" grpId="0" animBg="1"/>
      <p:bldP spid="1909794" grpId="0" animBg="1"/>
      <p:bldP spid="1909795" grpId="0" animBg="1"/>
      <p:bldP spid="1909796" grpId="0" animBg="1"/>
      <p:bldP spid="1909797" grpId="0" animBg="1"/>
      <p:bldP spid="1909798" grpId="0" animBg="1"/>
      <p:bldP spid="1909799" grpId="0" animBg="1"/>
      <p:bldP spid="1909800" grpId="0" animBg="1"/>
      <p:bldP spid="1909801" grpId="0" animBg="1"/>
      <p:bldP spid="1909804" grpId="0" animBg="1"/>
      <p:bldP spid="190980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1" y="2071678"/>
            <a:ext cx="3286148" cy="188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32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72069" y="1267955"/>
            <a:ext cx="5435708" cy="3838239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Q:</a:t>
            </a:r>
            <a:r>
              <a:rPr lang="en-US" sz="1800" b="1" dirty="0"/>
              <a:t> </a:t>
            </a:r>
            <a:r>
              <a:rPr lang="el-GR" sz="1800" dirty="0"/>
              <a:t>είναι το ψηφιακό και το δυαδικό σύστημα συνώνυμα</a:t>
            </a:r>
            <a:r>
              <a:rPr lang="en-US" sz="1800" dirty="0"/>
              <a:t>?</a:t>
            </a:r>
          </a:p>
          <a:p>
            <a:pPr lvl="1"/>
            <a:r>
              <a:rPr lang="en-US" sz="1800" b="1" dirty="0">
                <a:solidFill>
                  <a:srgbClr val="008000"/>
                </a:solidFill>
              </a:rPr>
              <a:t>A:</a:t>
            </a:r>
            <a:r>
              <a:rPr lang="en-US" sz="1800" dirty="0"/>
              <a:t> </a:t>
            </a:r>
            <a:r>
              <a:rPr lang="el-GR" sz="1800" dirty="0"/>
              <a:t>ΟΧΙ</a:t>
            </a:r>
            <a:r>
              <a:rPr lang="en-US" sz="1800" dirty="0"/>
              <a:t>.  </a:t>
            </a:r>
            <a:r>
              <a:rPr lang="el-GR" sz="1800" dirty="0"/>
              <a:t>Το δυαδικό σύστημα είναι ένας τρόπος αναπαράστασης του ψηφιακού σήματος</a:t>
            </a:r>
            <a:r>
              <a:rPr lang="en-US" sz="1800" dirty="0"/>
              <a:t>.</a:t>
            </a:r>
            <a:endParaRPr lang="el-GR" sz="1800" dirty="0"/>
          </a:p>
          <a:p>
            <a:pPr lvl="1"/>
            <a:endParaRPr lang="el-GR" sz="1800" dirty="0"/>
          </a:p>
          <a:p>
            <a:pPr marL="457200" lvl="1" indent="0">
              <a:buNone/>
            </a:pPr>
            <a:r>
              <a:rPr lang="el-GR" sz="1800" dirty="0"/>
              <a:t>Κυκλώματα:</a:t>
            </a:r>
            <a:endParaRPr lang="en-US" sz="1800" dirty="0"/>
          </a:p>
          <a:p>
            <a:pPr lvl="1"/>
            <a:r>
              <a:rPr lang="el-GR" sz="1800" dirty="0"/>
              <a:t>Μετατροπέας αναλογικού σε ψηφιακό (</a:t>
            </a:r>
            <a:r>
              <a:rPr lang="en-US" sz="1800" dirty="0"/>
              <a:t>A/D)</a:t>
            </a:r>
            <a:endParaRPr lang="el-GR" sz="1800" dirty="0"/>
          </a:p>
          <a:p>
            <a:pPr lvl="1"/>
            <a:r>
              <a:rPr lang="el-GR" sz="1800" dirty="0"/>
              <a:t>Μετατροπέας ψηφιακού σε αναλογικό </a:t>
            </a:r>
            <a:r>
              <a:rPr lang="en-US" sz="1800" dirty="0"/>
              <a:t> (D/A)</a:t>
            </a:r>
          </a:p>
        </p:txBody>
      </p:sp>
      <p:pic>
        <p:nvPicPr>
          <p:cNvPr id="1832966" name="Picture 6" descr="se01F0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813" y="4268788"/>
            <a:ext cx="3455987" cy="167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32967" name="Text Box 7"/>
          <p:cNvSpPr txBox="1">
            <a:spLocks noChangeArrowheads="1"/>
          </p:cNvSpPr>
          <p:nvPr/>
        </p:nvSpPr>
        <p:spPr bwMode="auto">
          <a:xfrm>
            <a:off x="1447800" y="2590800"/>
            <a:ext cx="1524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 dirty="0">
                <a:solidFill>
                  <a:srgbClr val="FF0000"/>
                </a:solidFill>
              </a:rPr>
              <a:t>digital</a:t>
            </a:r>
          </a:p>
        </p:txBody>
      </p:sp>
      <p:sp>
        <p:nvSpPr>
          <p:cNvPr id="1832968" name="Text Box 8"/>
          <p:cNvSpPr txBox="1">
            <a:spLocks noChangeArrowheads="1"/>
          </p:cNvSpPr>
          <p:nvPr/>
        </p:nvSpPr>
        <p:spPr bwMode="auto">
          <a:xfrm>
            <a:off x="1295400" y="4572000"/>
            <a:ext cx="2057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b="1">
                <a:solidFill>
                  <a:srgbClr val="FF0000"/>
                </a:solidFill>
              </a:rPr>
              <a:t>digital and binary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l-GR" sz="3200" b="1" dirty="0">
                <a:solidFill>
                  <a:srgbClr val="FF0000"/>
                </a:solidFill>
              </a:rPr>
              <a:t>Αναλογικά και Ψηφιακά σήματα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" name="Ευθύγραμμο βέλος σύνδεσης 2"/>
          <p:cNvCxnSpPr/>
          <p:nvPr/>
        </p:nvCxnSpPr>
        <p:spPr>
          <a:xfrm flipH="1">
            <a:off x="2209800" y="1628800"/>
            <a:ext cx="1858144" cy="7920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Ευθύγραμμο βέλος σύνδεσης 4"/>
          <p:cNvCxnSpPr/>
          <p:nvPr/>
        </p:nvCxnSpPr>
        <p:spPr>
          <a:xfrm flipH="1">
            <a:off x="2699792" y="1628800"/>
            <a:ext cx="1368152" cy="2943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r>
              <a:rPr lang="el-GR" sz="3600" dirty="0">
                <a:solidFill>
                  <a:srgbClr val="FF0000"/>
                </a:solidFill>
                <a:latin typeface="Comic Sans MS" pitchFamily="66" charset="0"/>
              </a:rPr>
              <a:t>Τι περιλαμβάνει το μάθημα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5007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l-GR" sz="2400" dirty="0">
                <a:latin typeface="Comic Sans MS" pitchFamily="66" charset="0"/>
              </a:rPr>
              <a:t>Σήματα</a:t>
            </a:r>
          </a:p>
          <a:p>
            <a:pPr lvl="1">
              <a:lnSpc>
                <a:spcPct val="150000"/>
              </a:lnSpc>
              <a:buBlip>
                <a:blip r:embed="rId2"/>
              </a:buBlip>
            </a:pPr>
            <a:r>
              <a:rPr lang="el-GR" sz="2000" dirty="0"/>
              <a:t>Φάσμα συχνοτήτων των σημάτων</a:t>
            </a:r>
            <a:endParaRPr lang="en-US" sz="2000" dirty="0">
              <a:latin typeface="Comic Sans MS" pitchFamily="66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l-GR" sz="2400" dirty="0">
                <a:latin typeface="Comic Sans MS" pitchFamily="66" charset="0"/>
              </a:rPr>
              <a:t>Ενίσχυση σήματος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l-GR" sz="2400" dirty="0">
                <a:latin typeface="Comic Sans MS" pitchFamily="66" charset="0"/>
              </a:rPr>
              <a:t>Ενισχυτές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l-GR" sz="2400" dirty="0" err="1">
                <a:latin typeface="Comic Sans MS" pitchFamily="66" charset="0"/>
              </a:rPr>
              <a:t>Συχνοτική</a:t>
            </a:r>
            <a:r>
              <a:rPr lang="el-GR" sz="2400" dirty="0">
                <a:latin typeface="Comic Sans MS" pitchFamily="66" charset="0"/>
              </a:rPr>
              <a:t> απόκριση ενισχυτή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endParaRPr lang="el-GR" sz="24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Ημιτονοειδές σήμα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20</a:t>
            </a:fld>
            <a:endParaRPr kumimoji="0" lang="en-US"/>
          </a:p>
        </p:txBody>
      </p:sp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1" t="16501" r="8157" b="827"/>
          <a:stretch>
            <a:fillRect/>
          </a:stretch>
        </p:blipFill>
        <p:spPr bwMode="auto">
          <a:xfrm>
            <a:off x="323010" y="2132856"/>
            <a:ext cx="4679950" cy="396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5057389" y="1097310"/>
            <a:ext cx="399573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en-US" altLang="el-GR" dirty="0"/>
              <a:t> </a:t>
            </a:r>
            <a:r>
              <a:rPr lang="en-US" altLang="el-GR" i="1" dirty="0"/>
              <a:t>A</a:t>
            </a:r>
            <a:r>
              <a:rPr lang="en-US" altLang="el-GR" dirty="0"/>
              <a:t>: </a:t>
            </a:r>
            <a:r>
              <a:rPr lang="el-GR" altLang="el-GR" dirty="0"/>
              <a:t>πλάτος (</a:t>
            </a:r>
            <a:r>
              <a:rPr lang="en-US" altLang="el-GR" dirty="0"/>
              <a:t>amplitude) </a:t>
            </a:r>
          </a:p>
          <a:p>
            <a:pPr eaLnBrk="1" hangingPunct="1">
              <a:buFontTx/>
              <a:buChar char="•"/>
            </a:pPr>
            <a:r>
              <a:rPr lang="en-US" altLang="el-GR" dirty="0"/>
              <a:t> </a:t>
            </a:r>
            <a:r>
              <a:rPr lang="en-US" altLang="el-GR" i="1" dirty="0"/>
              <a:t>f</a:t>
            </a:r>
            <a:r>
              <a:rPr lang="en-US" altLang="el-GR" dirty="0"/>
              <a:t>: </a:t>
            </a:r>
            <a:r>
              <a:rPr lang="el-GR" altLang="el-GR" dirty="0"/>
              <a:t>συχνότητα </a:t>
            </a:r>
            <a:r>
              <a:rPr lang="en-US" altLang="el-GR" dirty="0"/>
              <a:t>(frequency)</a:t>
            </a:r>
          </a:p>
          <a:p>
            <a:pPr eaLnBrk="1" hangingPunct="1">
              <a:buFontTx/>
              <a:buChar char="•"/>
            </a:pPr>
            <a:r>
              <a:rPr lang="en-US" altLang="el-GR" dirty="0"/>
              <a:t> </a:t>
            </a:r>
            <a:r>
              <a:rPr lang="el-GR" altLang="el-GR" dirty="0"/>
              <a:t>φ: διαφορά φάσης </a:t>
            </a:r>
          </a:p>
          <a:p>
            <a:pPr eaLnBrk="1" hangingPunct="1">
              <a:buFontTx/>
              <a:buChar char="•"/>
            </a:pPr>
            <a:r>
              <a:rPr lang="el-GR" altLang="el-GR" i="1" dirty="0"/>
              <a:t> </a:t>
            </a:r>
            <a:r>
              <a:rPr lang="en-US" altLang="el-GR" i="1" dirty="0"/>
              <a:t>T</a:t>
            </a:r>
            <a:r>
              <a:rPr lang="en-US" altLang="el-GR" dirty="0"/>
              <a:t> (</a:t>
            </a:r>
            <a:r>
              <a:rPr lang="en-US" altLang="el-GR" i="1" dirty="0"/>
              <a:t>f</a:t>
            </a:r>
            <a:r>
              <a:rPr lang="en-US" altLang="el-GR" dirty="0"/>
              <a:t>=1/</a:t>
            </a:r>
            <a:r>
              <a:rPr lang="en-US" altLang="el-GR" i="1" dirty="0"/>
              <a:t>T</a:t>
            </a:r>
            <a:r>
              <a:rPr lang="en-US" altLang="el-GR" dirty="0"/>
              <a:t>): </a:t>
            </a:r>
            <a:r>
              <a:rPr lang="el-GR" altLang="el-GR" dirty="0"/>
              <a:t>περίοδος</a:t>
            </a:r>
            <a:endParaRPr lang="en-US" altLang="el-GR" dirty="0"/>
          </a:p>
          <a:p>
            <a:pPr eaLnBrk="1" hangingPunct="1">
              <a:buFontTx/>
              <a:buChar char="•"/>
            </a:pPr>
            <a:r>
              <a:rPr lang="en-US" altLang="el-GR" dirty="0"/>
              <a:t> </a:t>
            </a:r>
            <a:r>
              <a:rPr lang="el-GR" altLang="el-GR" i="1" dirty="0"/>
              <a:t>ω</a:t>
            </a:r>
            <a:r>
              <a:rPr lang="el-GR" altLang="el-GR" dirty="0"/>
              <a:t>, </a:t>
            </a:r>
            <a:r>
              <a:rPr lang="el-GR" altLang="el-GR" i="1" dirty="0"/>
              <a:t>ω</a:t>
            </a:r>
            <a:r>
              <a:rPr lang="el-GR" altLang="el-GR" dirty="0"/>
              <a:t>=2π</a:t>
            </a:r>
            <a:r>
              <a:rPr lang="en-US" altLang="el-GR" i="1" dirty="0"/>
              <a:t>f</a:t>
            </a:r>
            <a:r>
              <a:rPr lang="en-US" altLang="el-GR" dirty="0"/>
              <a:t>: </a:t>
            </a:r>
            <a:r>
              <a:rPr lang="el-GR" altLang="el-GR" dirty="0"/>
              <a:t>γωνιακή συχνότητα </a:t>
            </a:r>
            <a:r>
              <a:rPr lang="en-US" altLang="el-GR" dirty="0"/>
              <a:t> </a:t>
            </a:r>
          </a:p>
          <a:p>
            <a:pPr eaLnBrk="1" hangingPunct="1"/>
            <a:endParaRPr lang="el-GR" altLang="el-GR" dirty="0"/>
          </a:p>
          <a:p>
            <a:pPr eaLnBrk="1" hangingPunct="1"/>
            <a:endParaRPr lang="el-GR" altLang="el-GR" dirty="0"/>
          </a:p>
          <a:p>
            <a:pPr eaLnBrk="1" hangingPunct="1"/>
            <a:r>
              <a:rPr lang="el-GR" altLang="el-GR" dirty="0"/>
              <a:t>Στο παράδειγμα:</a:t>
            </a:r>
          </a:p>
          <a:p>
            <a:pPr eaLnBrk="1" hangingPunct="1"/>
            <a:r>
              <a:rPr lang="el-GR" altLang="el-GR" dirty="0"/>
              <a:t>  </a:t>
            </a:r>
            <a:r>
              <a:rPr lang="el-GR" altLang="el-GR" i="1" dirty="0"/>
              <a:t>Α</a:t>
            </a:r>
            <a:r>
              <a:rPr lang="el-GR" altLang="el-GR" dirty="0"/>
              <a:t> =</a:t>
            </a:r>
            <a:r>
              <a:rPr lang="en-US" altLang="el-GR" dirty="0"/>
              <a:t> 2</a:t>
            </a:r>
            <a:r>
              <a:rPr lang="el-GR" altLang="el-GR" dirty="0"/>
              <a:t> </a:t>
            </a:r>
            <a:r>
              <a:rPr lang="en-US" altLang="el-GR" dirty="0"/>
              <a:t>V</a:t>
            </a:r>
            <a:endParaRPr lang="el-GR" altLang="el-GR" dirty="0"/>
          </a:p>
          <a:p>
            <a:pPr eaLnBrk="1" hangingPunct="1"/>
            <a:r>
              <a:rPr lang="el-GR" altLang="el-GR" dirty="0"/>
              <a:t>  </a:t>
            </a:r>
            <a:r>
              <a:rPr lang="el-GR" altLang="el-GR" i="1" dirty="0"/>
              <a:t>Τ</a:t>
            </a:r>
            <a:r>
              <a:rPr lang="el-GR" altLang="el-GR" dirty="0"/>
              <a:t> =</a:t>
            </a:r>
            <a:r>
              <a:rPr lang="en-US" altLang="el-GR" dirty="0"/>
              <a:t> 2 s</a:t>
            </a:r>
            <a:endParaRPr lang="el-GR" altLang="el-GR" dirty="0"/>
          </a:p>
          <a:p>
            <a:pPr eaLnBrk="1" hangingPunct="1"/>
            <a:r>
              <a:rPr lang="el-GR" altLang="el-GR" dirty="0"/>
              <a:t>  </a:t>
            </a:r>
            <a:r>
              <a:rPr lang="en-US" altLang="el-GR" i="1" dirty="0"/>
              <a:t>f</a:t>
            </a:r>
            <a:r>
              <a:rPr lang="en-US" altLang="el-GR" dirty="0"/>
              <a:t> = 0.5 Hz</a:t>
            </a:r>
          </a:p>
          <a:p>
            <a:pPr eaLnBrk="1" hangingPunct="1"/>
            <a:r>
              <a:rPr lang="en-US" altLang="el-GR" dirty="0"/>
              <a:t>  </a:t>
            </a:r>
            <a:r>
              <a:rPr lang="el-GR" altLang="el-GR" dirty="0"/>
              <a:t>ω =</a:t>
            </a:r>
            <a:r>
              <a:rPr lang="en-US" altLang="el-GR" dirty="0"/>
              <a:t> </a:t>
            </a:r>
            <a:r>
              <a:rPr lang="el-GR" altLang="el-GR" dirty="0"/>
              <a:t>π </a:t>
            </a:r>
            <a:r>
              <a:rPr lang="en-US" altLang="el-GR" dirty="0"/>
              <a:t>rad/s</a:t>
            </a:r>
            <a:endParaRPr lang="el-GR" altLang="el-GR" dirty="0"/>
          </a:p>
          <a:p>
            <a:pPr eaLnBrk="1" hangingPunct="1"/>
            <a:r>
              <a:rPr lang="el-GR" altLang="el-GR" dirty="0"/>
              <a:t>  φ =</a:t>
            </a:r>
            <a:r>
              <a:rPr lang="en-US" altLang="el-GR" dirty="0"/>
              <a:t> 0 rad</a:t>
            </a:r>
            <a:endParaRPr lang="el-GR" altLang="el-GR" dirty="0"/>
          </a:p>
        </p:txBody>
      </p:sp>
      <p:graphicFrame>
        <p:nvGraphicFramePr>
          <p:cNvPr id="7" name="Object 16"/>
          <p:cNvGraphicFramePr>
            <a:graphicFrameLocks noChangeAspect="1"/>
          </p:cNvGraphicFramePr>
          <p:nvPr>
            <p:extLst/>
          </p:nvPr>
        </p:nvGraphicFramePr>
        <p:xfrm>
          <a:off x="481013" y="1531938"/>
          <a:ext cx="4162995" cy="628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4" name="Εξίσωση" r:id="rId4" imgW="1346040" imgH="203040" progId="Equation.3">
                  <p:embed/>
                </p:oleObj>
              </mc:Choice>
              <mc:Fallback>
                <p:oleObj name="Εξίσωση" r:id="rId4" imgW="1346040" imgH="203040" progId="Equation.3">
                  <p:embed/>
                  <p:pic>
                    <p:nvPicPr>
                      <p:cNvPr id="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1531938"/>
                        <a:ext cx="4162995" cy="628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Ομάδα 8"/>
          <p:cNvGrpSpPr/>
          <p:nvPr/>
        </p:nvGrpSpPr>
        <p:grpSpPr>
          <a:xfrm>
            <a:off x="6429375" y="4581128"/>
            <a:ext cx="2381250" cy="1658640"/>
            <a:chOff x="5652120" y="4869160"/>
            <a:chExt cx="2381250" cy="1658640"/>
          </a:xfrm>
        </p:grpSpPr>
        <p:pic>
          <p:nvPicPr>
            <p:cNvPr id="81932" name="Picture 12" descr="https://upload.wikimedia.org/wikipedia/commons/thumb/5/55/Phase_shift.svg/250px-Phase_shift.svg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4869160"/>
              <a:ext cx="2381250" cy="1657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8" name="Αντικείμενο 7"/>
            <p:cNvGraphicFramePr>
              <a:graphicFrameLocks noChangeAspect="1"/>
            </p:cNvGraphicFramePr>
            <p:nvPr>
              <p:extLst/>
            </p:nvPr>
          </p:nvGraphicFramePr>
          <p:xfrm>
            <a:off x="6577013" y="6213475"/>
            <a:ext cx="265112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05" name="Εξίσωση" r:id="rId7" imgW="139680" imgH="164880" progId="Equation.3">
                    <p:embed/>
                  </p:oleObj>
                </mc:Choice>
                <mc:Fallback>
                  <p:oleObj name="Εξίσωση" r:id="rId7" imgW="139680" imgH="164880" progId="Equation.3">
                    <p:embed/>
                    <p:pic>
                      <p:nvPicPr>
                        <p:cNvPr id="8" name="Αντικείμενο 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577013" y="6213475"/>
                          <a:ext cx="265112" cy="3143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55255F94-4BC3-44B7-9DD5-C6367239D75D}"/>
              </a:ext>
            </a:extLst>
          </p:cNvPr>
          <p:cNvSpPr/>
          <p:nvPr/>
        </p:nvSpPr>
        <p:spPr>
          <a:xfrm>
            <a:off x="107504" y="6238480"/>
            <a:ext cx="6445696" cy="4829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Φάση κύματος?  &amp; Διαφορά φάσης κύματος?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EC7CDDE4-8FE2-4CFA-9428-19BDC20F843C}"/>
              </a:ext>
            </a:extLst>
          </p:cNvPr>
          <p:cNvSpPr/>
          <p:nvPr/>
        </p:nvSpPr>
        <p:spPr>
          <a:xfrm>
            <a:off x="2987824" y="1414067"/>
            <a:ext cx="1440160" cy="706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E482F-43B7-4CFB-9965-4E755340687F}"/>
              </a:ext>
            </a:extLst>
          </p:cNvPr>
          <p:cNvSpPr txBox="1"/>
          <p:nvPr/>
        </p:nvSpPr>
        <p:spPr>
          <a:xfrm>
            <a:off x="3131840" y="99342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Φάση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0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512" y="1124744"/>
            <a:ext cx="8668072" cy="4752528"/>
          </a:xfrm>
        </p:spPr>
        <p:txBody>
          <a:bodyPr>
            <a:noAutofit/>
          </a:bodyPr>
          <a:lstStyle/>
          <a:p>
            <a:endParaRPr lang="el-GR" sz="2200" dirty="0"/>
          </a:p>
          <a:p>
            <a:r>
              <a:rPr lang="el-GR" sz="2200" dirty="0"/>
              <a:t>Η φωτεινότητα της λάμπας από τη συνεχή τάση είναι σταθερή και το ρεύμα είναι πάντα το ίδιο. </a:t>
            </a:r>
          </a:p>
          <a:p>
            <a:endParaRPr lang="el-GR" sz="2200" dirty="0"/>
          </a:p>
          <a:p>
            <a:r>
              <a:rPr lang="el-GR" sz="2200" dirty="0"/>
              <a:t>Στην περίπτωση της εναλλασσόμενης τάσης η φωτεινότητα μοιάζει να είναι σταθερή ενώ στην πραγματικότητα μεταβάλλεται στο χρόνο όπως μεταβάλλεται και το ρεύμα. </a:t>
            </a:r>
          </a:p>
          <a:p>
            <a:endParaRPr lang="el-GR" sz="2200" dirty="0"/>
          </a:p>
          <a:p>
            <a:r>
              <a:rPr lang="el-GR" sz="2200" dirty="0"/>
              <a:t>Αυτό που πραγματικά </a:t>
            </a:r>
            <a:r>
              <a:rPr lang="el-GR" sz="2200" u="sng" dirty="0"/>
              <a:t>φαίνεται</a:t>
            </a:r>
            <a:r>
              <a:rPr lang="el-GR" sz="2200" dirty="0"/>
              <a:t> ως σταθερή φωτεινότητα είναι η </a:t>
            </a:r>
            <a:r>
              <a:rPr lang="el-GR" sz="2200" u="sng" dirty="0"/>
              <a:t>μέση φωτεινότητα που παράγεται από την τάση</a:t>
            </a:r>
            <a:r>
              <a:rPr lang="el-GR" sz="2200" dirty="0"/>
              <a:t>. </a:t>
            </a:r>
          </a:p>
          <a:p>
            <a:pPr marL="400050" lvl="1" indent="0">
              <a:buNone/>
            </a:pPr>
            <a:endParaRPr lang="el-GR" sz="2200" dirty="0"/>
          </a:p>
          <a:p>
            <a:r>
              <a:rPr lang="el-GR" sz="2200" dirty="0"/>
              <a:t>Αν τώρα ρυθμιστεί η εναλλασσόμενη τάση σε τέτοια τιμή ώστε η φωτεινότητα (ισχύς) που δίνει να είναι ακριβώς ίδια με αυτή της συνεχούς τότε η τιμή αυτή της τάσης ονομάζεται </a:t>
            </a:r>
            <a:r>
              <a:rPr lang="el-GR" sz="2200" u="sng" dirty="0"/>
              <a:t>ενεργός τιμή της εναλλασσόμενης τάσης=</a:t>
            </a:r>
            <a:r>
              <a:rPr lang="en-US" sz="2200" u="sng" dirty="0" err="1"/>
              <a:t>V</a:t>
            </a:r>
            <a:r>
              <a:rPr lang="en-US" sz="2200" u="sng" baseline="-25000" dirty="0" err="1"/>
              <a:t>rms</a:t>
            </a:r>
            <a:r>
              <a:rPr lang="el-GR" sz="2200" u="sng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C2DCB1-2E92-4F9D-BED9-9874279F3B6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5536" y="404664"/>
            <a:ext cx="8452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rgbClr val="FF0000"/>
                </a:solidFill>
              </a:rPr>
              <a:t>Παράδειγμα: </a:t>
            </a:r>
            <a:r>
              <a:rPr lang="el-GR" sz="2400" dirty="0"/>
              <a:t>Η τροφοδοσία ενός λαμπτήρα από πηγή εναλλασσόμενη και ενός συνεχούς τάσης. </a:t>
            </a:r>
          </a:p>
          <a:p>
            <a:endParaRPr lang="el-G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4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234262" cy="561956"/>
          </a:xfrm>
        </p:spPr>
        <p:txBody>
          <a:bodyPr>
            <a:noAutofit/>
          </a:bodyPr>
          <a:lstStyle/>
          <a:p>
            <a:r>
              <a:rPr lang="el-GR" sz="3200" b="1" dirty="0">
                <a:solidFill>
                  <a:srgbClr val="FF0000"/>
                </a:solidFill>
              </a:rPr>
              <a:t>Ημιτονοειδές σήμα τάσης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826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282" y="1071546"/>
            <a:ext cx="428628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200" dirty="0"/>
              <a:t>Το ημιτονοειδές σήμα περιγράφεται πλήρως από τη μέγιστη τιμή πλάτους </a:t>
            </a:r>
            <a:r>
              <a:rPr lang="en-US" sz="2200" dirty="0"/>
              <a:t>V</a:t>
            </a:r>
            <a:r>
              <a:rPr lang="el-GR" sz="2200" baseline="-25000" dirty="0"/>
              <a:t>α</a:t>
            </a:r>
            <a:r>
              <a:rPr lang="el-GR" sz="2200" dirty="0"/>
              <a:t>, τη συχνότητα ω και τη φάση του ως προς κάποιο αυθαίρετο χρονικό σημείο αναφοράς.</a:t>
            </a:r>
            <a:endParaRPr lang="en-US" sz="2200" dirty="0"/>
          </a:p>
        </p:txBody>
      </p:sp>
      <p:graphicFrame>
        <p:nvGraphicFramePr>
          <p:cNvPr id="18268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28662" y="3429000"/>
          <a:ext cx="2843213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09" name="Equation" r:id="rId4" imgW="1422400" imgH="762000" progId="">
                  <p:embed/>
                </p:oleObj>
              </mc:Choice>
              <mc:Fallback>
                <p:oleObj name="Equation" r:id="rId4" imgW="1422400" imgH="762000" progId="">
                  <p:embed/>
                  <p:pic>
                    <p:nvPicPr>
                      <p:cNvPr id="182682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3429000"/>
                        <a:ext cx="2843213" cy="1522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26821" name="Picture 6" descr="se01F0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3438" y="785794"/>
            <a:ext cx="4200516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26822" name="Line 6"/>
          <p:cNvSpPr>
            <a:spLocks noChangeShapeType="1"/>
          </p:cNvSpPr>
          <p:nvPr/>
        </p:nvSpPr>
        <p:spPr bwMode="auto">
          <a:xfrm flipV="1">
            <a:off x="6215074" y="1772816"/>
            <a:ext cx="1885318" cy="315638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l-GR"/>
          </a:p>
        </p:txBody>
      </p:sp>
      <p:sp>
        <p:nvSpPr>
          <p:cNvPr id="1826823" name="Text Box 7"/>
          <p:cNvSpPr txBox="1">
            <a:spLocks noChangeArrowheads="1"/>
          </p:cNvSpPr>
          <p:nvPr/>
        </p:nvSpPr>
        <p:spPr bwMode="auto">
          <a:xfrm>
            <a:off x="285720" y="4929198"/>
            <a:ext cx="8858280" cy="110799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200" b="1" dirty="0">
                <a:solidFill>
                  <a:srgbClr val="FF0000"/>
                </a:solidFill>
              </a:rPr>
              <a:t>Το πλάτος ενός ημιτονοειδούς σήματος εκφράζεται συνήθως με το </a:t>
            </a:r>
            <a:r>
              <a:rPr lang="el-GR" sz="2200" b="1" u="sng" dirty="0">
                <a:solidFill>
                  <a:srgbClr val="FF0000"/>
                </a:solidFill>
              </a:rPr>
              <a:t>ενεργό πλάτος </a:t>
            </a:r>
            <a:r>
              <a:rPr lang="el-GR" sz="2200" b="1" dirty="0">
                <a:solidFill>
                  <a:srgbClr val="FF0000"/>
                </a:solidFill>
              </a:rPr>
              <a:t>που ισούται με τη μέση τετραγωνική τιμή του (</a:t>
            </a:r>
            <a:r>
              <a:rPr lang="en-US" sz="2200" b="1" dirty="0">
                <a:solidFill>
                  <a:srgbClr val="FF0000"/>
                </a:solidFill>
              </a:rPr>
              <a:t>root mean square magnitude</a:t>
            </a:r>
            <a:r>
              <a:rPr lang="el-GR" sz="2200" b="1" dirty="0">
                <a:solidFill>
                  <a:srgbClr val="FF0000"/>
                </a:solidFill>
              </a:rPr>
              <a:t>-</a:t>
            </a:r>
            <a:r>
              <a:rPr lang="en-US" sz="2200" b="1" dirty="0">
                <a:solidFill>
                  <a:srgbClr val="FF0000"/>
                </a:solidFill>
              </a:rPr>
              <a:t>RMS</a:t>
            </a:r>
            <a:r>
              <a:rPr lang="el-GR" sz="2200" b="1" dirty="0">
                <a:solidFill>
                  <a:srgbClr val="FF0000"/>
                </a:solidFill>
              </a:rPr>
              <a:t>)</a:t>
            </a:r>
            <a:r>
              <a:rPr lang="en-US" sz="2200" b="1" dirty="0">
                <a:solidFill>
                  <a:srgbClr val="FF0000"/>
                </a:solidFill>
              </a:rPr>
              <a:t>  </a:t>
            </a:r>
            <a:r>
              <a:rPr lang="en-US" sz="2200" dirty="0">
                <a:solidFill>
                  <a:srgbClr val="FF0000"/>
                </a:solidFill>
              </a:rPr>
              <a:t>=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l-GR" sz="2200" b="1" dirty="0">
                <a:solidFill>
                  <a:srgbClr val="FF0000"/>
                </a:solidFill>
              </a:rPr>
              <a:t>Μέγιστο πλάτος</a:t>
            </a:r>
            <a:r>
              <a:rPr lang="en-US" sz="2200" dirty="0">
                <a:solidFill>
                  <a:srgbClr val="FF0000"/>
                </a:solidFill>
              </a:rPr>
              <a:t>/</a:t>
            </a:r>
            <a:r>
              <a:rPr lang="el-GR" sz="2200" dirty="0">
                <a:solidFill>
                  <a:srgbClr val="FF0000"/>
                </a:solidFill>
              </a:rPr>
              <a:t>     = </a:t>
            </a:r>
            <a:r>
              <a:rPr lang="en-US" sz="2200" dirty="0" err="1">
                <a:solidFill>
                  <a:srgbClr val="FF0000"/>
                </a:solidFill>
              </a:rPr>
              <a:t>V</a:t>
            </a:r>
            <a:r>
              <a:rPr lang="en-US" sz="2200" baseline="-25000" dirty="0" err="1">
                <a:solidFill>
                  <a:srgbClr val="FF0000"/>
                </a:solidFill>
              </a:rPr>
              <a:t>a</a:t>
            </a:r>
            <a:r>
              <a:rPr lang="en-US" sz="2200" dirty="0">
                <a:solidFill>
                  <a:srgbClr val="FF0000"/>
                </a:solidFill>
              </a:rPr>
              <a:t>/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7376170" y="5622499"/>
          <a:ext cx="440331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10" name="Εξίσωση" r:id="rId7" imgW="241091" imgH="215713" progId="Equation.3">
                  <p:embed/>
                </p:oleObj>
              </mc:Choice>
              <mc:Fallback>
                <p:oleObj name="Εξίσωση" r:id="rId7" imgW="241091" imgH="215713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6170" y="5622499"/>
                        <a:ext cx="440331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>
            <p:extLst/>
          </p:nvPr>
        </p:nvGraphicFramePr>
        <p:xfrm>
          <a:off x="8486651" y="5641925"/>
          <a:ext cx="477837" cy="395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11" name="Εξίσωση" r:id="rId9" imgW="241091" imgH="215713" progId="Equation.3">
                  <p:embed/>
                </p:oleObj>
              </mc:Choice>
              <mc:Fallback>
                <p:oleObj name="Εξίσωση" r:id="rId9" imgW="241091" imgH="215713" progId="Equation.3">
                  <p:embed/>
                  <p:pic>
                    <p:nvPicPr>
                      <p:cNvPr id="6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6651" y="5641925"/>
                        <a:ext cx="477837" cy="3952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4932040" y="1772816"/>
            <a:ext cx="3816424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ular Callout 3"/>
          <p:cNvSpPr/>
          <p:nvPr/>
        </p:nvSpPr>
        <p:spPr>
          <a:xfrm>
            <a:off x="7596336" y="332656"/>
            <a:ext cx="1368152" cy="1008112"/>
          </a:xfrm>
          <a:prstGeom prst="wedgeRectCallout">
            <a:avLst>
              <a:gd name="adj1" fmla="val -16782"/>
              <a:gd name="adj2" fmla="val 84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Ενεργός τιμή ή </a:t>
            </a:r>
            <a:r>
              <a:rPr lang="en-US" dirty="0" err="1"/>
              <a:t>rms</a:t>
            </a:r>
            <a:r>
              <a:rPr lang="en-US" dirty="0"/>
              <a:t> </a:t>
            </a:r>
            <a:r>
              <a:rPr lang="el-GR" dirty="0"/>
              <a:t>τιμή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6171981"/>
            <a:ext cx="885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/>
              <a:t>Π.χ. Η εναλλασσόμενη τάση του δικτύου είναι </a:t>
            </a:r>
            <a:r>
              <a:rPr lang="en-US" sz="1400" dirty="0" err="1"/>
              <a:t>V</a:t>
            </a:r>
            <a:r>
              <a:rPr lang="en-US" sz="1400" baseline="-25000" dirty="0" err="1"/>
              <a:t>rms</a:t>
            </a:r>
            <a:r>
              <a:rPr lang="el-GR" sz="1400" dirty="0"/>
              <a:t> </a:t>
            </a:r>
            <a:r>
              <a:rPr lang="en-US" sz="1400" dirty="0"/>
              <a:t>=</a:t>
            </a:r>
            <a:r>
              <a:rPr lang="el-GR" sz="1400" dirty="0"/>
              <a:t>220</a:t>
            </a:r>
            <a:r>
              <a:rPr lang="en-US" sz="1400" dirty="0"/>
              <a:t>V</a:t>
            </a:r>
            <a:r>
              <a:rPr lang="el-GR" sz="1400" dirty="0"/>
              <a:t>, δηλαδή η μέγιστη τιμή είναι  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Αντικείμενο 5"/>
              <p:cNvSpPr txBox="1"/>
              <p:nvPr/>
            </p:nvSpPr>
            <p:spPr>
              <a:xfrm>
                <a:off x="7020272" y="6157934"/>
                <a:ext cx="936104" cy="367410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220</m:t>
                      </m:r>
                      <m:r>
                        <a:rPr lang="el-G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Αντικείμενο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6157934"/>
                <a:ext cx="936104" cy="3674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0025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2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2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6822" grpId="0" animBg="1"/>
      <p:bldP spid="18268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70800A9E-C176-4EAE-AA16-3B8FFE0524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C2DCB1-2E92-4F9D-BED9-9874279F3B69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A8D4AD84-8885-4BF8-9844-E8BE11B9238E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53977160"/>
              </p:ext>
            </p:extLst>
          </p:nvPr>
        </p:nvGraphicFramePr>
        <p:xfrm>
          <a:off x="1331640" y="1052736"/>
          <a:ext cx="2843213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8" name="Equation" r:id="rId3" imgW="1422400" imgH="762000" progId="">
                  <p:embed/>
                </p:oleObj>
              </mc:Choice>
              <mc:Fallback>
                <p:oleObj name="Equation" r:id="rId3" imgW="1422400" imgH="762000" progId="">
                  <p:embed/>
                  <p:pic>
                    <p:nvPicPr>
                      <p:cNvPr id="182682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052736"/>
                        <a:ext cx="2843213" cy="1522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7D8639-A063-42BC-BFBC-B4AFEEE45161}"/>
                  </a:ext>
                </a:extLst>
              </p:cNvPr>
              <p:cNvSpPr txBox="1"/>
              <p:nvPr/>
            </p:nvSpPr>
            <p:spPr>
              <a:xfrm>
                <a:off x="827584" y="3988953"/>
                <a:ext cx="7056784" cy="10168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b/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l-GR" sz="2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dt</m:t>
                              </m:r>
                            </m:e>
                          </m:nary>
                        </m:e>
                      </m:ra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sz="2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7D8639-A063-42BC-BFBC-B4AFEEE45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988953"/>
                <a:ext cx="7056784" cy="1016881"/>
              </a:xfrm>
              <a:prstGeom prst="rect">
                <a:avLst/>
              </a:prstGeom>
              <a:blipFill>
                <a:blip r:embed="rId5"/>
                <a:stretch>
                  <a:fillRect b="-5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9823F5-37B6-4BEA-9EC9-C34FB36F9829}"/>
                  </a:ext>
                </a:extLst>
              </p:cNvPr>
              <p:cNvSpPr txBox="1"/>
              <p:nvPr/>
            </p:nvSpPr>
            <p:spPr>
              <a:xfrm>
                <a:off x="4969149" y="1052736"/>
                <a:ext cx="211338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l-G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  <m:r>
                        <a:rPr lang="el-G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l-GR" sz="2200" b="0" dirty="0">
                  <a:ea typeface="Cambria Math" panose="02040503050406030204" pitchFamily="18" charset="0"/>
                </a:endParaRPr>
              </a:p>
              <a:p>
                <a:r>
                  <a:rPr lang="el-GR" sz="2200" dirty="0"/>
                  <a:t> </a:t>
                </a:r>
                <a14:m>
                  <m:oMath xmlns:m="http://schemas.openxmlformats.org/officeDocument/2006/math">
                    <m:r>
                      <a:rPr lang="el-GR" sz="2200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</m:oMath>
                </a14:m>
                <a:endParaRPr lang="el-GR" sz="22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9823F5-37B6-4BEA-9EC9-C34FB36F9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149" y="1052736"/>
                <a:ext cx="2113384" cy="677108"/>
              </a:xfrm>
              <a:prstGeom prst="rect">
                <a:avLst/>
              </a:prstGeom>
              <a:blipFill>
                <a:blip r:embed="rId6"/>
                <a:stretch>
                  <a:fillRect b="-3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357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r>
              <a:rPr lang="el-GR" sz="3200" b="1" dirty="0">
                <a:solidFill>
                  <a:srgbClr val="FF0000"/>
                </a:solidFill>
              </a:rPr>
              <a:t>Ενισχυτές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83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22"/>
            <a:ext cx="8401080" cy="5357850"/>
          </a:xfrm>
        </p:spPr>
        <p:txBody>
          <a:bodyPr>
            <a:normAutofit fontScale="92500"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Q:</a:t>
            </a:r>
            <a:r>
              <a:rPr lang="en-US" sz="2200" b="1" dirty="0"/>
              <a:t> </a:t>
            </a:r>
            <a:r>
              <a:rPr lang="el-GR" sz="2200" dirty="0"/>
              <a:t>Γιατί χρειάζεται η </a:t>
            </a:r>
            <a:r>
              <a:rPr lang="el-GR" sz="2200" dirty="0">
                <a:solidFill>
                  <a:srgbClr val="FF0000"/>
                </a:solidFill>
              </a:rPr>
              <a:t>ενίσχυση του σήματος</a:t>
            </a:r>
            <a:r>
              <a:rPr lang="en-US" sz="2200" dirty="0"/>
              <a:t>?</a:t>
            </a:r>
            <a:endParaRPr lang="el-GR" sz="2200" dirty="0"/>
          </a:p>
          <a:p>
            <a:endParaRPr lang="en-US" sz="2200" dirty="0"/>
          </a:p>
          <a:p>
            <a:pPr lvl="1"/>
            <a:r>
              <a:rPr lang="en-US" sz="2200" b="1" dirty="0">
                <a:solidFill>
                  <a:srgbClr val="008000"/>
                </a:solidFill>
              </a:rPr>
              <a:t>A:</a:t>
            </a:r>
            <a:r>
              <a:rPr lang="en-US" sz="2200" dirty="0">
                <a:solidFill>
                  <a:srgbClr val="008000"/>
                </a:solidFill>
              </a:rPr>
              <a:t> </a:t>
            </a:r>
            <a:r>
              <a:rPr lang="el-GR" sz="2200" dirty="0"/>
              <a:t>Γιατί οι μετατροπείς (</a:t>
            </a:r>
            <a:r>
              <a:rPr lang="en-US" sz="2200" dirty="0"/>
              <a:t>transducers) </a:t>
            </a:r>
            <a:r>
              <a:rPr lang="el-GR" sz="2200" dirty="0"/>
              <a:t>παρέχουν σήματα της τάξης των </a:t>
            </a:r>
            <a:r>
              <a:rPr lang="el-GR" sz="2200" i="1" dirty="0"/>
              <a:t>μ</a:t>
            </a:r>
            <a:r>
              <a:rPr lang="en-US" sz="2200" i="1" dirty="0"/>
              <a:t>V</a:t>
            </a:r>
            <a:r>
              <a:rPr lang="el-GR" sz="2200" i="1" dirty="0"/>
              <a:t> ή </a:t>
            </a:r>
            <a:r>
              <a:rPr lang="en-US" sz="2200" i="1" dirty="0"/>
              <a:t>mV</a:t>
            </a:r>
            <a:r>
              <a:rPr lang="el-GR" sz="2200" i="1" dirty="0"/>
              <a:t>. Τα σήματα αυτά θεωρούνται ασθενή και είναι πολύ μικρά για να υποστούν αξιόπιστη επεξεργασία</a:t>
            </a:r>
            <a:r>
              <a:rPr lang="en-US" sz="2200" i="1" dirty="0"/>
              <a:t> </a:t>
            </a:r>
            <a:r>
              <a:rPr lang="el-GR" sz="2200" i="1" dirty="0"/>
              <a:t>–              </a:t>
            </a:r>
            <a:r>
              <a:rPr lang="el-GR" sz="2200" i="1" dirty="0">
                <a:solidFill>
                  <a:srgbClr val="FF0000"/>
                </a:solidFill>
              </a:rPr>
              <a:t>ΑΡΑ θέλουμε να μεγαλώσει το πλάτος του σήματος!</a:t>
            </a:r>
          </a:p>
          <a:p>
            <a:pPr lvl="1"/>
            <a:endParaRPr lang="en-US" sz="2200" dirty="0"/>
          </a:p>
          <a:p>
            <a:pPr>
              <a:buNone/>
            </a:pPr>
            <a:r>
              <a:rPr lang="el-GR" sz="2200" b="1" u="sng" dirty="0">
                <a:solidFill>
                  <a:srgbClr val="3333FF"/>
                </a:solidFill>
              </a:rPr>
              <a:t>Αναγκαία:</a:t>
            </a:r>
          </a:p>
          <a:p>
            <a:r>
              <a:rPr lang="el-GR" sz="2200" b="1" dirty="0">
                <a:solidFill>
                  <a:srgbClr val="3333FF"/>
                </a:solidFill>
              </a:rPr>
              <a:t>Γραμμικότητα</a:t>
            </a:r>
            <a:r>
              <a:rPr lang="en-US" sz="2200" dirty="0"/>
              <a:t> – </a:t>
            </a:r>
            <a:r>
              <a:rPr lang="el-GR" sz="2200" dirty="0"/>
              <a:t>είναι μια ιδιότητα του ενισχυτή που εξασφαλίζει ότι το σήμα </a:t>
            </a:r>
            <a:r>
              <a:rPr lang="el-GR" sz="2200" dirty="0">
                <a:solidFill>
                  <a:srgbClr val="FF0000"/>
                </a:solidFill>
              </a:rPr>
              <a:t>δεν</a:t>
            </a:r>
            <a:r>
              <a:rPr lang="en-US" sz="2200" dirty="0">
                <a:solidFill>
                  <a:srgbClr val="FF0000"/>
                </a:solidFill>
              </a:rPr>
              <a:t> “</a:t>
            </a:r>
            <a:r>
              <a:rPr lang="el-GR" sz="2200" dirty="0">
                <a:solidFill>
                  <a:srgbClr val="FF0000"/>
                </a:solidFill>
              </a:rPr>
              <a:t>μεταβάλλεται</a:t>
            </a:r>
            <a:r>
              <a:rPr lang="en-US" sz="2200" dirty="0">
                <a:solidFill>
                  <a:srgbClr val="FF0000"/>
                </a:solidFill>
              </a:rPr>
              <a:t>” </a:t>
            </a:r>
            <a:r>
              <a:rPr lang="el-GR" sz="2200" dirty="0"/>
              <a:t>κατά την ενίσχυση (ακριβές αντίγραφο του αρχικού με μεγαλύτερο πλάτος)</a:t>
            </a:r>
            <a:endParaRPr lang="en-US" sz="2200" dirty="0"/>
          </a:p>
          <a:p>
            <a:endParaRPr lang="el-GR" sz="2200" b="1" dirty="0">
              <a:solidFill>
                <a:srgbClr val="3333FF"/>
              </a:solidFill>
            </a:endParaRPr>
          </a:p>
          <a:p>
            <a:r>
              <a:rPr lang="el-GR" sz="2200" b="1" dirty="0">
                <a:solidFill>
                  <a:srgbClr val="3333FF"/>
                </a:solidFill>
              </a:rPr>
              <a:t>Παραμόρφωση</a:t>
            </a:r>
            <a:r>
              <a:rPr lang="en-US" sz="2200" dirty="0"/>
              <a:t> – </a:t>
            </a:r>
            <a:r>
              <a:rPr lang="el-GR" sz="2200" dirty="0"/>
              <a:t>είναι κάθε </a:t>
            </a:r>
            <a:r>
              <a:rPr lang="el-GR" sz="2200" dirty="0">
                <a:solidFill>
                  <a:srgbClr val="FF0000"/>
                </a:solidFill>
              </a:rPr>
              <a:t>ανεπιθύμητη αλλαγή </a:t>
            </a:r>
            <a:r>
              <a:rPr lang="el-GR" sz="2200" dirty="0"/>
              <a:t>στην έξοδο (διακυμάνσεις της κυματομορφής εξόδου σε σχέση με την είσοδο).</a:t>
            </a:r>
            <a:endParaRPr lang="en-US" sz="2200" dirty="0"/>
          </a:p>
          <a:p>
            <a:pPr lvl="1"/>
            <a:endParaRPr lang="en-US" sz="2200"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214290"/>
            <a:ext cx="5805502" cy="642942"/>
          </a:xfrm>
        </p:spPr>
        <p:txBody>
          <a:bodyPr>
            <a:normAutofit/>
          </a:bodyPr>
          <a:lstStyle/>
          <a:p>
            <a:r>
              <a:rPr lang="el-GR" sz="3200" b="1" dirty="0">
                <a:solidFill>
                  <a:srgbClr val="FF0000"/>
                </a:solidFill>
              </a:rPr>
              <a:t>Σήματα και ενίσχυση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835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282" y="1214422"/>
            <a:ext cx="8786874" cy="4144963"/>
          </a:xfrm>
        </p:spPr>
        <p:txBody>
          <a:bodyPr>
            <a:normAutofit/>
          </a:bodyPr>
          <a:lstStyle/>
          <a:p>
            <a:r>
              <a:rPr lang="el-GR" sz="2200" b="1" dirty="0">
                <a:solidFill>
                  <a:srgbClr val="3333FF"/>
                </a:solidFill>
              </a:rPr>
              <a:t>Ενισχυτές τάσης ή ρεύματος</a:t>
            </a:r>
            <a:r>
              <a:rPr lang="en-US" sz="2200" dirty="0"/>
              <a:t>– </a:t>
            </a:r>
            <a:r>
              <a:rPr lang="el-GR" sz="2200" dirty="0"/>
              <a:t>χρησιμοποιούνται για να αυξήσουν (κέρδος) το πλάτος των σημάτων (π.χ. ο προενισχυτής ενός ηχοσυστήματος)</a:t>
            </a:r>
            <a:r>
              <a:rPr lang="en-US" sz="2200" dirty="0"/>
              <a:t>.</a:t>
            </a:r>
            <a:endParaRPr lang="el-GR" sz="2200" dirty="0"/>
          </a:p>
          <a:p>
            <a:endParaRPr lang="en-US" sz="2200" dirty="0"/>
          </a:p>
          <a:p>
            <a:r>
              <a:rPr lang="el-GR" sz="2200" b="1" dirty="0">
                <a:solidFill>
                  <a:srgbClr val="3333FF"/>
                </a:solidFill>
              </a:rPr>
              <a:t>Ενισχυτές ισχύος</a:t>
            </a:r>
            <a:r>
              <a:rPr lang="en-US" sz="2200" dirty="0"/>
              <a:t>–</a:t>
            </a:r>
            <a:r>
              <a:rPr lang="en-US" sz="2200" b="1" dirty="0"/>
              <a:t> </a:t>
            </a:r>
            <a:r>
              <a:rPr lang="el-GR" sz="2200" dirty="0"/>
              <a:t>μπορεί να δώσουν μέτριο κέρδος τάσης αλλά σημαντικό κέρδος ρεύματος (π.χ. ο ενισχυτής ενός ηχοσυστήματος που παρέχει αρκετή ισχύ για τη λειτουργία των ηχείων)</a:t>
            </a:r>
            <a:r>
              <a:rPr lang="en-US" sz="2200" dirty="0">
                <a:solidFill>
                  <a:srgbClr val="3333FF"/>
                </a:solidFill>
              </a:rPr>
              <a:t>.</a:t>
            </a:r>
          </a:p>
        </p:txBody>
      </p:sp>
      <p:graphicFrame>
        <p:nvGraphicFramePr>
          <p:cNvPr id="183501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7817769"/>
              </p:ext>
            </p:extLst>
          </p:nvPr>
        </p:nvGraphicFramePr>
        <p:xfrm>
          <a:off x="2912269" y="4093536"/>
          <a:ext cx="33909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" name="Equation" r:id="rId3" imgW="1701800" imgH="444500" progId="">
                  <p:embed/>
                </p:oleObj>
              </mc:Choice>
              <mc:Fallback>
                <p:oleObj name="Equation" r:id="rId3" imgW="1701800" imgH="444500" progId="">
                  <p:embed/>
                  <p:pic>
                    <p:nvPicPr>
                      <p:cNvPr id="0" name="Picture 4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2269" y="4093536"/>
                        <a:ext cx="33909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786202" y="4953000"/>
            <a:ext cx="2928938" cy="984250"/>
            <a:chOff x="2307" y="2256"/>
            <a:chExt cx="1845" cy="620"/>
          </a:xfrm>
        </p:grpSpPr>
        <p:sp>
          <p:nvSpPr>
            <p:cNvPr id="1835014" name="Line 6"/>
            <p:cNvSpPr>
              <a:spLocks noChangeShapeType="1"/>
            </p:cNvSpPr>
            <p:nvPr/>
          </p:nvSpPr>
          <p:spPr bwMode="auto">
            <a:xfrm flipV="1">
              <a:off x="2928" y="2256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l-GR"/>
            </a:p>
          </p:txBody>
        </p:sp>
        <p:sp>
          <p:nvSpPr>
            <p:cNvPr id="1835015" name="Text Box 7"/>
            <p:cNvSpPr txBox="1">
              <a:spLocks noChangeArrowheads="1"/>
            </p:cNvSpPr>
            <p:nvPr/>
          </p:nvSpPr>
          <p:spPr bwMode="auto">
            <a:xfrm>
              <a:off x="2307" y="2605"/>
              <a:ext cx="1845" cy="271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l-GR" sz="2200" b="1" dirty="0">
                  <a:solidFill>
                    <a:srgbClr val="FF0000"/>
                  </a:solidFill>
                </a:rPr>
                <a:t>Κέρδος του ενισχυτή</a:t>
              </a:r>
              <a:endParaRPr lang="en-US" sz="2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Rectangular Callout 7"/>
          <p:cNvSpPr/>
          <p:nvPr/>
        </p:nvSpPr>
        <p:spPr>
          <a:xfrm>
            <a:off x="214282" y="4500570"/>
            <a:ext cx="1928826" cy="1143008"/>
          </a:xfrm>
          <a:prstGeom prst="wedgeRectCallout">
            <a:avLst>
              <a:gd name="adj1" fmla="val 122825"/>
              <a:gd name="adj2" fmla="val -28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/>
              <a:t>Διατηρεί τις λεπτομέρειες της κυματομορφής εισόδου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786578" y="4286256"/>
            <a:ext cx="1857388" cy="785818"/>
          </a:xfrm>
          <a:prstGeom prst="wedgeRectCallout">
            <a:avLst>
              <a:gd name="adj1" fmla="val -108851"/>
              <a:gd name="adj2" fmla="val -9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600" dirty="0"/>
              <a:t>Γραμμική σχέση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/>
          <a:p>
            <a:r>
              <a:rPr lang="el-GR" sz="3200" b="1" dirty="0">
                <a:solidFill>
                  <a:srgbClr val="FF0000"/>
                </a:solidFill>
              </a:rPr>
              <a:t>Κυκλωματικό σύμβολο του ενισχυτή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836036" name="Picture 4" descr="se01F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057400"/>
            <a:ext cx="876300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36037" name="Text Box 2"/>
          <p:cNvSpPr txBox="1">
            <a:spLocks noChangeArrowheads="1"/>
          </p:cNvSpPr>
          <p:nvPr/>
        </p:nvSpPr>
        <p:spPr bwMode="auto">
          <a:xfrm>
            <a:off x="457200" y="4800600"/>
            <a:ext cx="82296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00" b="1" dirty="0">
                <a:ea typeface="ＭＳ Ｐゴシック" pitchFamily="64" charset="-128"/>
              </a:rPr>
              <a:t>(a) </a:t>
            </a:r>
            <a:r>
              <a:rPr lang="el-GR" sz="2200" dirty="0">
                <a:ea typeface="ＭＳ Ｐゴシック" pitchFamily="64" charset="-128"/>
              </a:rPr>
              <a:t>Το κυκλωματικό σύμβολο ενός ενισχυτή</a:t>
            </a:r>
            <a:r>
              <a:rPr lang="en-US" sz="2200" dirty="0">
                <a:ea typeface="ＭＳ Ｐゴシック" pitchFamily="64" charset="-128"/>
              </a:rPr>
              <a:t>. </a:t>
            </a:r>
            <a:r>
              <a:rPr lang="en-US" sz="2200" b="1" dirty="0">
                <a:ea typeface="ＭＳ Ｐゴシック" pitchFamily="64" charset="-128"/>
              </a:rPr>
              <a:t>(b)</a:t>
            </a:r>
            <a:r>
              <a:rPr lang="en-US" sz="2200" dirty="0">
                <a:ea typeface="ＭＳ Ｐゴシック" pitchFamily="64" charset="-128"/>
              </a:rPr>
              <a:t> </a:t>
            </a:r>
            <a:r>
              <a:rPr lang="el-GR" sz="2200" dirty="0">
                <a:ea typeface="ＭＳ Ｐゴシック" pitchFamily="64" charset="-128"/>
              </a:rPr>
              <a:t>Ένας ενισχυτής με κοινό ακροδέκτη (γείωση) μεταξύ της θύρας εισόδου και της θύρας εξόδου</a:t>
            </a:r>
            <a:r>
              <a:rPr lang="en-US" sz="2200" dirty="0">
                <a:ea typeface="ＭＳ Ｐゴシック" pitchFamily="64" charset="-128"/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l-GR" sz="3600" b="1" dirty="0">
                <a:solidFill>
                  <a:srgbClr val="FF0000"/>
                </a:solidFill>
              </a:rPr>
              <a:t>Κέρδος τάσης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3431377"/>
            <a:ext cx="8858312" cy="3214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200" dirty="0"/>
              <a:t>Ένας γραμμικός ενισχυτής δέχεται ένα σήμα εισόδου </a:t>
            </a:r>
            <a:r>
              <a:rPr lang="el-GR" sz="2200" dirty="0" err="1"/>
              <a:t>υ</a:t>
            </a:r>
            <a:r>
              <a:rPr lang="el-GR" sz="2200" baseline="-25000" dirty="0" err="1"/>
              <a:t>Ι</a:t>
            </a:r>
            <a:r>
              <a:rPr lang="el-GR" sz="2200" dirty="0"/>
              <a:t>(</a:t>
            </a:r>
            <a:r>
              <a:rPr lang="en-US" sz="2200" dirty="0"/>
              <a:t>t) </a:t>
            </a:r>
            <a:r>
              <a:rPr lang="el-GR" sz="2200" dirty="0"/>
              <a:t>και παρέχει στην έξοδο (σε ένα φορτίο </a:t>
            </a:r>
            <a:r>
              <a:rPr lang="en-US" sz="2200" dirty="0"/>
              <a:t>R</a:t>
            </a:r>
            <a:r>
              <a:rPr lang="en-US" sz="2200" baseline="-25000" dirty="0"/>
              <a:t>L</a:t>
            </a:r>
            <a:r>
              <a:rPr lang="en-US" sz="2200" dirty="0"/>
              <a:t> ) </a:t>
            </a:r>
            <a:r>
              <a:rPr lang="el-GR" sz="2200" dirty="0"/>
              <a:t>ένα σήμα υ</a:t>
            </a:r>
            <a:r>
              <a:rPr lang="en-US" sz="2200" baseline="-25000" dirty="0"/>
              <a:t>o</a:t>
            </a:r>
            <a:r>
              <a:rPr lang="el-GR" sz="2200" dirty="0"/>
              <a:t>(</a:t>
            </a:r>
            <a:r>
              <a:rPr lang="en-US" sz="2200" dirty="0"/>
              <a:t>t)</a:t>
            </a:r>
            <a:r>
              <a:rPr lang="el-GR" sz="2200" dirty="0"/>
              <a:t> που είναι αντίγραφο του αρχικού αλλά σε μεγέθυνση.</a:t>
            </a:r>
          </a:p>
          <a:p>
            <a:pPr marL="0" indent="0">
              <a:buNone/>
            </a:pPr>
            <a:endParaRPr lang="el-GR" sz="2200" dirty="0"/>
          </a:p>
          <a:p>
            <a:pPr marL="0" indent="0">
              <a:buNone/>
            </a:pPr>
            <a:r>
              <a:rPr lang="el-GR" sz="2200" dirty="0"/>
              <a:t>Το κέρδος τάσης </a:t>
            </a:r>
          </a:p>
          <a:p>
            <a:pPr marL="0" indent="0">
              <a:buNone/>
            </a:pPr>
            <a:endParaRPr lang="el-GR" sz="2200" dirty="0"/>
          </a:p>
          <a:p>
            <a:pPr marL="0" indent="0">
              <a:buNone/>
            </a:pPr>
            <a:r>
              <a:rPr lang="el-GR" sz="2200" dirty="0"/>
              <a:t>Αν εφαρμόσουμε στην είσοδο μια ημιτονοειδή τάση </a:t>
            </a:r>
            <a:r>
              <a:rPr lang="en-US" sz="2200" dirty="0"/>
              <a:t>V, </a:t>
            </a:r>
            <a:r>
              <a:rPr lang="el-GR" sz="2200" dirty="0"/>
              <a:t>στην έξοδο θα πάρουμε ένα ημιτονοειδές σήμα πλάτους Α</a:t>
            </a:r>
            <a:r>
              <a:rPr lang="el-GR" sz="2200" baseline="-25000" dirty="0"/>
              <a:t>ν</a:t>
            </a:r>
            <a:r>
              <a:rPr lang="en-US" sz="2200" dirty="0"/>
              <a:t>V.</a:t>
            </a:r>
            <a:r>
              <a:rPr lang="el-GR" sz="2200" dirty="0"/>
              <a:t> 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541866"/>
              </p:ext>
            </p:extLst>
          </p:nvPr>
        </p:nvGraphicFramePr>
        <p:xfrm>
          <a:off x="2733720" y="4869160"/>
          <a:ext cx="1000132" cy="653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18" name="Εξίσωση" r:id="rId4" imgW="660113" imgH="431613" progId="Equation.3">
                  <p:embed/>
                </p:oleObj>
              </mc:Choice>
              <mc:Fallback>
                <p:oleObj name="Εξίσωση" r:id="rId4" imgW="660113" imgH="431613" progId="Equation.3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720" y="4869160"/>
                        <a:ext cx="1000132" cy="6539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Εικόνα 4">
            <a:extLst>
              <a:ext uri="{FF2B5EF4-FFF2-40B4-BE49-F238E27FC236}">
                <a16:creationId xmlns:a16="http://schemas.microsoft.com/office/drawing/2014/main" id="{95B88585-7BB8-4220-BEED-E54E29B01C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8674" y="850086"/>
            <a:ext cx="2410127" cy="2300932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F49B13F4-8F0D-4950-879E-D84684F719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6802" y="1274870"/>
            <a:ext cx="1477050" cy="2039367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DFB58497-A20D-431E-9A95-B4DF868247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494" y="991087"/>
            <a:ext cx="1709250" cy="2406067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4C04D4D8-6B94-4764-8519-64AC03CD6D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4560" y="908170"/>
            <a:ext cx="1857600" cy="2406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060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6877072" cy="776270"/>
          </a:xfrm>
        </p:spPr>
        <p:txBody>
          <a:bodyPr>
            <a:normAutofit fontScale="90000"/>
          </a:bodyPr>
          <a:lstStyle/>
          <a:p>
            <a:r>
              <a:rPr lang="el-GR" sz="3200" b="1" dirty="0">
                <a:solidFill>
                  <a:srgbClr val="FF0000"/>
                </a:solidFill>
              </a:rPr>
              <a:t>Κέρδος ισχύος και κέρδος ρεύματος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83706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2984"/>
            <a:ext cx="8305800" cy="5105416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Q: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l-GR" sz="2200" dirty="0"/>
              <a:t>Τι κάνει ο ενισχυτής ισχύος?</a:t>
            </a:r>
            <a:endParaRPr lang="en-US" sz="2200" dirty="0"/>
          </a:p>
          <a:p>
            <a:pPr lvl="1"/>
            <a:r>
              <a:rPr lang="en-US" sz="2200" b="1" dirty="0">
                <a:solidFill>
                  <a:srgbClr val="008000"/>
                </a:solidFill>
              </a:rPr>
              <a:t>A:</a:t>
            </a:r>
            <a:r>
              <a:rPr lang="en-US" sz="2200" dirty="0">
                <a:solidFill>
                  <a:srgbClr val="008000"/>
                </a:solidFill>
              </a:rPr>
              <a:t> </a:t>
            </a:r>
            <a:r>
              <a:rPr lang="el-GR" sz="2200" dirty="0"/>
              <a:t>ο ενισχυτής αυξάνει την ισχύ του σήματος (μέτριο κέρδος τάσης αλλά σημαντικό κέρδος ρεύματος)</a:t>
            </a:r>
            <a:r>
              <a:rPr lang="en-US" sz="2200" dirty="0"/>
              <a:t>.</a:t>
            </a:r>
          </a:p>
          <a:p>
            <a:pPr lvl="1"/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971599" y="4508500"/>
                <a:ext cx="3024335" cy="739774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Κέρδος</m:t>
                      </m:r>
                      <m:r>
                        <m:rPr>
                          <m:nor/>
                        </m:rPr>
                        <a:rPr lang="en-GB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ρεύματος</m:t>
                      </m:r>
                      <m:r>
                        <m:rPr>
                          <m:nor/>
                        </m:rPr>
                        <a:rPr lang="en-GB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𝚨</m:t>
                          </m:r>
                        </m:e>
                        <m:sub>
                          <m:r>
                            <a:rPr lang="en-GB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sub>
                      </m:sSub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)≡</m:t>
                      </m:r>
                      <m:f>
                        <m:fPr>
                          <m:ctrlP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GB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GB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599" y="4508500"/>
                <a:ext cx="3024335" cy="739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>
            <a:off x="6929454" y="3000372"/>
            <a:ext cx="214314" cy="271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286644" y="4143380"/>
          <a:ext cx="1500198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4" name="Εξίσωση" r:id="rId4" imgW="723586" imgH="241195" progId="Equation.3">
                  <p:embed/>
                </p:oleObj>
              </mc:Choice>
              <mc:Fallback>
                <p:oleObj name="Εξίσωση" r:id="rId4" imgW="723586" imgH="241195" progId="Equation.3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44" y="4143380"/>
                        <a:ext cx="1500198" cy="500066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661782"/>
              </p:ext>
            </p:extLst>
          </p:nvPr>
        </p:nvGraphicFramePr>
        <p:xfrm>
          <a:off x="892175" y="3465513"/>
          <a:ext cx="5716588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5" name="Εξίσωση" r:id="rId6" imgW="3606480" imgH="431640" progId="Equation.3">
                  <p:embed/>
                </p:oleObj>
              </mc:Choice>
              <mc:Fallback>
                <p:oleObj name="Εξίσωση" r:id="rId6" imgW="3606480" imgH="431640" progId="Equation.3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3465513"/>
                        <a:ext cx="5716588" cy="67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E25F1146-7DBC-4CB7-A385-C9B1120689EA}"/>
                  </a:ext>
                </a:extLst>
              </p:cNvPr>
              <p:cNvSpPr txBox="1"/>
              <p:nvPr/>
            </p:nvSpPr>
            <p:spPr bwMode="auto">
              <a:xfrm>
                <a:off x="892174" y="5248274"/>
                <a:ext cx="3175770" cy="1000126"/>
              </a:xfrm>
              <a:prstGeom prst="rect">
                <a:avLst/>
              </a:prstGeom>
              <a:noFill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Κέρδος</m:t>
                      </m:r>
                      <m:r>
                        <m:rPr>
                          <m:nor/>
                        </m:rPr>
                        <a:rPr lang="en-GB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τάσης</m:t>
                      </m:r>
                      <m:r>
                        <m:rPr>
                          <m:nor/>
                        </m:rPr>
                        <a:rPr lang="en-GB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𝚨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sub>
                      </m:sSub>
                      <m:r>
                        <a:rPr lang="en-GB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)≡</m:t>
                      </m:r>
                      <m:f>
                        <m:fPr>
                          <m:ctrlPr>
                            <a:rPr lang="en-GB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𝝊</m:t>
                              </m:r>
                            </m:e>
                            <m:sub>
                              <m:r>
                                <a:rPr lang="en-GB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𝝊</m:t>
                              </m:r>
                            </m:e>
                            <m:sub>
                              <m:r>
                                <a:rPr lang="en-GB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E25F1146-7DBC-4CB7-A385-C9B112068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2174" y="5248274"/>
                <a:ext cx="3175770" cy="10001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6162692" cy="561956"/>
          </a:xfrm>
        </p:spPr>
        <p:txBody>
          <a:bodyPr>
            <a:normAutofit fontScale="90000"/>
          </a:bodyPr>
          <a:lstStyle/>
          <a:p>
            <a:r>
              <a:rPr lang="el-GR" sz="3200" b="1" dirty="0">
                <a:solidFill>
                  <a:srgbClr val="FF0000"/>
                </a:solidFill>
              </a:rPr>
              <a:t>Έκφραση κέρδους σε </a:t>
            </a:r>
            <a:r>
              <a:rPr lang="en-US" sz="3200" b="1" dirty="0">
                <a:solidFill>
                  <a:srgbClr val="FF0000"/>
                </a:solidFill>
              </a:rPr>
              <a:t>decibel</a:t>
            </a:r>
            <a:r>
              <a:rPr lang="el-GR" sz="3200" b="1" dirty="0">
                <a:solidFill>
                  <a:srgbClr val="FF0000"/>
                </a:solidFill>
              </a:rPr>
              <a:t> (</a:t>
            </a:r>
            <a:r>
              <a:rPr lang="en-US" sz="3200" b="1" dirty="0">
                <a:solidFill>
                  <a:srgbClr val="FF0000"/>
                </a:solidFill>
              </a:rPr>
              <a:t>dB)</a:t>
            </a:r>
          </a:p>
        </p:txBody>
      </p:sp>
      <p:sp>
        <p:nvSpPr>
          <p:cNvPr id="1838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7158" y="1214422"/>
            <a:ext cx="8643998" cy="5429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200" dirty="0"/>
              <a:t>Τα κέρδη του ενισχυτή ορίσθηκαν ως λόγοι μεγεθών όμοιων μονάδων, έτσι μπορούν να εκφραστούν ως </a:t>
            </a:r>
            <a:r>
              <a:rPr lang="el-GR" sz="2200" dirty="0" err="1"/>
              <a:t>αδιάστατοι</a:t>
            </a:r>
            <a:r>
              <a:rPr lang="el-GR" sz="2200" dirty="0"/>
              <a:t> αριθμοί.</a:t>
            </a:r>
          </a:p>
          <a:p>
            <a:endParaRPr lang="el-GR" sz="2200" b="1" dirty="0">
              <a:solidFill>
                <a:srgbClr val="FF0000"/>
              </a:solidFill>
            </a:endParaRPr>
          </a:p>
          <a:p>
            <a:r>
              <a:rPr lang="en-US" sz="2200" b="1" dirty="0">
                <a:solidFill>
                  <a:srgbClr val="FF0000"/>
                </a:solidFill>
              </a:rPr>
              <a:t>Q:</a:t>
            </a:r>
            <a:r>
              <a:rPr lang="en-US" sz="2200" dirty="0"/>
              <a:t> </a:t>
            </a:r>
            <a:r>
              <a:rPr lang="el-GR" sz="2200" dirty="0"/>
              <a:t>Πώς μπορούμε να εκφράσουμε το κέρδος σε </a:t>
            </a:r>
            <a:r>
              <a:rPr lang="en-US" sz="2200" b="1" dirty="0">
                <a:solidFill>
                  <a:srgbClr val="3333FF"/>
                </a:solidFill>
              </a:rPr>
              <a:t>decibels</a:t>
            </a:r>
            <a:r>
              <a:rPr lang="en-US" sz="2200" dirty="0"/>
              <a:t>?</a:t>
            </a:r>
            <a:endParaRPr lang="el-GR" sz="2200" dirty="0"/>
          </a:p>
          <a:p>
            <a:endParaRPr lang="el-GR" sz="2200" dirty="0"/>
          </a:p>
          <a:p>
            <a:endParaRPr lang="el-GR" sz="2200" dirty="0"/>
          </a:p>
          <a:p>
            <a:endParaRPr lang="el-GR" sz="2200" dirty="0"/>
          </a:p>
          <a:p>
            <a:endParaRPr lang="el-GR" sz="2200" dirty="0"/>
          </a:p>
          <a:p>
            <a:endParaRPr lang="el-GR" sz="2200" dirty="0"/>
          </a:p>
          <a:p>
            <a:pPr marL="0" indent="0">
              <a:buNone/>
            </a:pPr>
            <a:r>
              <a:rPr lang="el-GR" sz="2200" dirty="0"/>
              <a:t>Χρησιμοποιούμε απόλυτες τιμές επειδή σε μερικές περιπτώσεις το Α</a:t>
            </a:r>
            <a:r>
              <a:rPr lang="en-US" sz="2200" baseline="-25000" dirty="0"/>
              <a:t>V</a:t>
            </a:r>
            <a:r>
              <a:rPr lang="el-GR" sz="2200" dirty="0"/>
              <a:t> και το Α</a:t>
            </a:r>
            <a:r>
              <a:rPr lang="en-US" sz="2200" baseline="-25000" dirty="0" err="1"/>
              <a:t>i</a:t>
            </a:r>
            <a:r>
              <a:rPr lang="en-US" sz="2200" dirty="0"/>
              <a:t> </a:t>
            </a:r>
            <a:r>
              <a:rPr lang="el-GR" sz="2200" dirty="0"/>
              <a:t>μπορεί να είναι αρνητικοί αριθμοί που σημαίνει ότι υπάρχει μια διαφορά φάσης 180</a:t>
            </a:r>
            <a:r>
              <a:rPr lang="el-GR" sz="2200" baseline="30000" dirty="0"/>
              <a:t>0</a:t>
            </a:r>
            <a:r>
              <a:rPr lang="el-GR" sz="2200" dirty="0"/>
              <a:t> μεταξύ των σημάτων εισόδου – εξόδου.</a:t>
            </a:r>
            <a:endParaRPr lang="en-US" sz="2200" dirty="0"/>
          </a:p>
        </p:txBody>
      </p:sp>
      <p:graphicFrame>
        <p:nvGraphicFramePr>
          <p:cNvPr id="183808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14481" y="3000372"/>
          <a:ext cx="4929222" cy="1485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7" name="Equation" r:id="rId4" imgW="2781300" imgH="838200" progId="">
                  <p:embed/>
                </p:oleObj>
              </mc:Choice>
              <mc:Fallback>
                <p:oleObj name="Equation" r:id="rId4" imgW="2781300" imgH="838200" progId="">
                  <p:embed/>
                  <p:pic>
                    <p:nvPicPr>
                      <p:cNvPr id="0" name="Picture 4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1" y="3000372"/>
                        <a:ext cx="4929222" cy="14856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l-GR" sz="3600" b="1" dirty="0">
                <a:solidFill>
                  <a:srgbClr val="FF0000"/>
                </a:solidFill>
              </a:rPr>
              <a:t>Σήματα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2984"/>
            <a:ext cx="9036496" cy="4983179"/>
          </a:xfrm>
        </p:spPr>
        <p:txBody>
          <a:bodyPr>
            <a:normAutofit lnSpcReduction="10000"/>
          </a:bodyPr>
          <a:lstStyle/>
          <a:p>
            <a:r>
              <a:rPr lang="el-GR" sz="2200" b="1" dirty="0">
                <a:solidFill>
                  <a:srgbClr val="3333FF"/>
                </a:solidFill>
              </a:rPr>
              <a:t>Σήμα</a:t>
            </a:r>
            <a:r>
              <a:rPr lang="en-US" sz="2200" b="1" dirty="0"/>
              <a:t> </a:t>
            </a:r>
            <a:r>
              <a:rPr lang="en-US" sz="2200" dirty="0"/>
              <a:t>–</a:t>
            </a:r>
            <a:r>
              <a:rPr lang="en-US" sz="2200" b="1" dirty="0"/>
              <a:t> </a:t>
            </a:r>
            <a:r>
              <a:rPr lang="el-GR" sz="2200" dirty="0"/>
              <a:t>περιέχει πληροφορίες του φυσικού κόσμου για ότι συμβαίνει</a:t>
            </a:r>
            <a:endParaRPr lang="en-US" sz="2200" dirty="0"/>
          </a:p>
          <a:p>
            <a:pPr lvl="1"/>
            <a:r>
              <a:rPr lang="el-GR" sz="2200" dirty="0" err="1"/>
              <a:t>Π.χ</a:t>
            </a:r>
            <a:r>
              <a:rPr lang="en-US" sz="2200" dirty="0"/>
              <a:t>. </a:t>
            </a:r>
            <a:r>
              <a:rPr lang="el-GR" sz="2200" dirty="0"/>
              <a:t>η φωνή του εκφωνητή στο ραδιόφωνο μέσω μικροφώνου σε ηχητικό  σήμα</a:t>
            </a:r>
          </a:p>
          <a:p>
            <a:pPr lvl="1"/>
            <a:endParaRPr lang="en-US" sz="2200" dirty="0"/>
          </a:p>
          <a:p>
            <a:r>
              <a:rPr lang="el-GR" sz="2200" b="1" dirty="0">
                <a:solidFill>
                  <a:srgbClr val="3333FF"/>
                </a:solidFill>
              </a:rPr>
              <a:t>Επεξεργασία</a:t>
            </a:r>
            <a:r>
              <a:rPr lang="en-US" sz="2200" b="1" dirty="0"/>
              <a:t> </a:t>
            </a:r>
            <a:r>
              <a:rPr lang="en-US" sz="2200" dirty="0"/>
              <a:t>–</a:t>
            </a:r>
            <a:r>
              <a:rPr lang="en-US" sz="2200" b="1" dirty="0"/>
              <a:t>  </a:t>
            </a:r>
            <a:r>
              <a:rPr lang="el-GR" sz="2200" dirty="0"/>
              <a:t>μια διαδικασία που μας επιτρέπει να καταλάβουμε και να ερμηνεύσουμε την πληροφορία ενός σήματος</a:t>
            </a:r>
            <a:endParaRPr lang="en-US" sz="2200" dirty="0"/>
          </a:p>
          <a:p>
            <a:pPr lvl="1"/>
            <a:r>
              <a:rPr lang="el-GR" sz="2200" dirty="0"/>
              <a:t>Συνήθως γίνεται</a:t>
            </a:r>
            <a:r>
              <a:rPr lang="en-US" sz="2200" dirty="0"/>
              <a:t> </a:t>
            </a:r>
            <a:r>
              <a:rPr lang="el-GR" sz="2200" dirty="0">
                <a:solidFill>
                  <a:srgbClr val="FF0000"/>
                </a:solidFill>
              </a:rPr>
              <a:t>ηλεκτρικά </a:t>
            </a:r>
            <a:r>
              <a:rPr lang="el-GR" sz="2200" dirty="0"/>
              <a:t>άρα το σήμα πρέπει να μετατραπεί σε ηλεκτρικό</a:t>
            </a:r>
          </a:p>
          <a:p>
            <a:pPr lvl="1"/>
            <a:r>
              <a:rPr lang="el-GR" sz="2200" dirty="0"/>
              <a:t>Η πιο απλή επεξεργασία είναι η </a:t>
            </a:r>
            <a:r>
              <a:rPr lang="el-GR" sz="2200" dirty="0">
                <a:solidFill>
                  <a:srgbClr val="FF0000"/>
                </a:solidFill>
              </a:rPr>
              <a:t>ΕΝΙΣΧΥΣΗ</a:t>
            </a:r>
            <a:r>
              <a:rPr lang="el-GR" sz="2200" dirty="0"/>
              <a:t>!!</a:t>
            </a:r>
          </a:p>
          <a:p>
            <a:pPr lvl="1"/>
            <a:endParaRPr lang="en-US" sz="2200" dirty="0">
              <a:solidFill>
                <a:srgbClr val="FF0000"/>
              </a:solidFill>
            </a:endParaRPr>
          </a:p>
          <a:p>
            <a:r>
              <a:rPr lang="el-GR" sz="2200" b="1" dirty="0">
                <a:solidFill>
                  <a:srgbClr val="3333FF"/>
                </a:solidFill>
              </a:rPr>
              <a:t>Κύκλωμα μετατροπής -</a:t>
            </a:r>
            <a:r>
              <a:rPr lang="en-US" sz="2200" b="1" dirty="0">
                <a:solidFill>
                  <a:srgbClr val="3333FF"/>
                </a:solidFill>
              </a:rPr>
              <a:t>transducer</a:t>
            </a:r>
            <a:r>
              <a:rPr lang="en-US" sz="2200" b="1" dirty="0"/>
              <a:t> </a:t>
            </a:r>
            <a:r>
              <a:rPr lang="en-US" sz="2200" dirty="0"/>
              <a:t>– </a:t>
            </a:r>
            <a:r>
              <a:rPr lang="el-GR" sz="2200" dirty="0"/>
              <a:t>κύκλωμα-διάταξη που </a:t>
            </a:r>
            <a:r>
              <a:rPr lang="el-GR" sz="2200" dirty="0">
                <a:solidFill>
                  <a:srgbClr val="FF0000"/>
                </a:solidFill>
              </a:rPr>
              <a:t>μετατρέπει ένα </a:t>
            </a:r>
            <a:r>
              <a:rPr lang="el-GR" sz="2200" dirty="0"/>
              <a:t>μη ηλεκτρικό σε ηλεκτρικό σήμα/ μορφή</a:t>
            </a:r>
            <a:r>
              <a:rPr lang="en-US" sz="2200" dirty="0"/>
              <a:t> </a:t>
            </a:r>
          </a:p>
          <a:p>
            <a:pPr lvl="1"/>
            <a:r>
              <a:rPr lang="el-GR" sz="2200" dirty="0" err="1"/>
              <a:t>Π.χ</a:t>
            </a:r>
            <a:r>
              <a:rPr lang="en-US" sz="2200" dirty="0"/>
              <a:t> </a:t>
            </a:r>
            <a:r>
              <a:rPr lang="el-GR" sz="2200" dirty="0"/>
              <a:t>μικρόφωνο</a:t>
            </a:r>
            <a:r>
              <a:rPr lang="en-US" sz="2200" dirty="0"/>
              <a:t> (</a:t>
            </a:r>
            <a:r>
              <a:rPr lang="el-GR" sz="2200" dirty="0"/>
              <a:t>ήχος σε ηλεκτρικό (δηλ. τάση ή ρεύμα</a:t>
            </a:r>
            <a:r>
              <a:rPr lang="en-US" sz="2200" dirty="0"/>
              <a:t>)</a:t>
            </a:r>
            <a:r>
              <a:rPr lang="el-GR" sz="2200" dirty="0"/>
              <a:t>)</a:t>
            </a:r>
            <a:endParaRPr lang="en-US" sz="22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89694" y="4293096"/>
            <a:ext cx="6718320" cy="2357430"/>
            <a:chOff x="2143108" y="4500570"/>
            <a:chExt cx="6718320" cy="2357430"/>
          </a:xfrm>
        </p:grpSpPr>
        <p:pic>
          <p:nvPicPr>
            <p:cNvPr id="44033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43108" y="4500570"/>
              <a:ext cx="6718320" cy="2357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Curved Down Arrow 5"/>
            <p:cNvSpPr/>
            <p:nvPr/>
          </p:nvSpPr>
          <p:spPr>
            <a:xfrm>
              <a:off x="5429256" y="4786322"/>
              <a:ext cx="1071570" cy="42862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schemeClr val="tx1"/>
                </a:solidFill>
              </a:endParaRPr>
            </a:p>
          </p:txBody>
        </p:sp>
      </p:grpSp>
      <p:sp>
        <p:nvSpPr>
          <p:cNvPr id="183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l-GR" sz="3200" b="1" dirty="0">
                <a:solidFill>
                  <a:srgbClr val="FF0000"/>
                </a:solidFill>
              </a:rPr>
              <a:t>Τροφοδοσία του ενισχυτή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83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142984"/>
            <a:ext cx="8763000" cy="4648200"/>
          </a:xfrm>
          <a:noFill/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Q: </a:t>
            </a:r>
            <a:r>
              <a:rPr lang="el-GR" sz="2000" i="1" dirty="0"/>
              <a:t>αφού η ισχύς εξόδου είναι μεγαλύτερη από την ισχύ εισόδου από πού προέρχεται η επιπλέον ισχύς?</a:t>
            </a:r>
          </a:p>
          <a:p>
            <a:pPr>
              <a:buFont typeface="Comic Sans MS" pitchFamily="66" charset="0"/>
              <a:buChar char="―"/>
            </a:pPr>
            <a:r>
              <a:rPr lang="el-GR" sz="2000" b="1" dirty="0">
                <a:solidFill>
                  <a:srgbClr val="00B050"/>
                </a:solidFill>
              </a:rPr>
              <a:t>Α: </a:t>
            </a:r>
            <a:r>
              <a:rPr lang="el-GR" sz="2000" dirty="0"/>
              <a:t>οι ενισχυτές χρειάζονται τροφοδοσία </a:t>
            </a:r>
            <a:r>
              <a:rPr lang="en-US" sz="2000" dirty="0"/>
              <a:t>dc </a:t>
            </a:r>
            <a:r>
              <a:rPr lang="el-GR" sz="2000" dirty="0"/>
              <a:t>για τη λειτουργία τους –αυτές οι πηγές προμηθεύουν επιπλέον ισχύ για ενίσχυση + θερμότητα. </a:t>
            </a:r>
            <a:endParaRPr lang="el-GR" sz="2000" b="1" dirty="0"/>
          </a:p>
          <a:p>
            <a:pPr marL="0" indent="0">
              <a:buNone/>
            </a:pPr>
            <a:r>
              <a:rPr lang="el-GR" sz="2000" b="1" dirty="0">
                <a:solidFill>
                  <a:srgbClr val="3333FF"/>
                </a:solidFill>
              </a:rPr>
              <a:t>Για παράδειγμα:</a:t>
            </a:r>
          </a:p>
          <a:p>
            <a:r>
              <a:rPr lang="el-GR" sz="2000" b="1" dirty="0">
                <a:solidFill>
                  <a:srgbClr val="3333FF"/>
                </a:solidFill>
              </a:rPr>
              <a:t>τροφοδοσία</a:t>
            </a:r>
            <a:r>
              <a:rPr lang="en-US" sz="2000" b="1" dirty="0"/>
              <a:t> </a:t>
            </a:r>
            <a:r>
              <a:rPr lang="en-US" sz="2000" dirty="0"/>
              <a:t>– </a:t>
            </a:r>
            <a:r>
              <a:rPr lang="el-GR" sz="2000" dirty="0"/>
              <a:t>ένας ενισχυτής έχει </a:t>
            </a:r>
            <a:r>
              <a:rPr lang="el-GR" sz="2000" dirty="0">
                <a:solidFill>
                  <a:srgbClr val="FF0000"/>
                </a:solidFill>
              </a:rPr>
              <a:t>δύο</a:t>
            </a:r>
            <a:r>
              <a:rPr lang="el-GR" sz="2000" dirty="0"/>
              <a:t> πηγές τροφοδοσίας</a:t>
            </a:r>
            <a:endParaRPr lang="en-US" sz="2000" dirty="0"/>
          </a:p>
          <a:p>
            <a:pPr lvl="1"/>
            <a:r>
              <a:rPr lang="en-US" sz="2000" i="1" dirty="0"/>
              <a:t>V</a:t>
            </a:r>
            <a:r>
              <a:rPr lang="en-US" sz="2000" i="1" baseline="-25000" dirty="0"/>
              <a:t>CC</a:t>
            </a:r>
            <a:r>
              <a:rPr lang="en-US" sz="2000" dirty="0"/>
              <a:t> </a:t>
            </a:r>
            <a:r>
              <a:rPr lang="el-GR" sz="2000" dirty="0"/>
              <a:t>και το ρεύμα από αυτή την πηγή είναι το </a:t>
            </a:r>
            <a:r>
              <a:rPr lang="en-US" sz="2000" i="1" dirty="0"/>
              <a:t>I</a:t>
            </a:r>
            <a:r>
              <a:rPr lang="en-US" sz="2000" i="1" baseline="-25000" dirty="0"/>
              <a:t>CC</a:t>
            </a:r>
            <a:endParaRPr lang="en-US" sz="2000" dirty="0"/>
          </a:p>
          <a:p>
            <a:pPr lvl="1"/>
            <a:r>
              <a:rPr lang="en-US" sz="2000" i="1" dirty="0"/>
              <a:t>V</a:t>
            </a:r>
            <a:r>
              <a:rPr lang="en-US" sz="2000" i="1" baseline="-25000" dirty="0"/>
              <a:t>EE</a:t>
            </a:r>
            <a:r>
              <a:rPr lang="en-US" sz="2000" dirty="0"/>
              <a:t> </a:t>
            </a:r>
            <a:r>
              <a:rPr lang="el-GR" sz="2000" dirty="0"/>
              <a:t>και το ρεύμα από αυτή την πηγή είναι το </a:t>
            </a:r>
            <a:r>
              <a:rPr lang="en-US" sz="2000" i="1" dirty="0"/>
              <a:t>I</a:t>
            </a:r>
            <a:r>
              <a:rPr lang="en-US" sz="2000" i="1" baseline="-25000" dirty="0"/>
              <a:t>EE</a:t>
            </a:r>
            <a:endParaRPr lang="en-US" sz="2000" dirty="0"/>
          </a:p>
          <a:p>
            <a:r>
              <a:rPr lang="el-GR" sz="2000" b="1" dirty="0">
                <a:solidFill>
                  <a:srgbClr val="3333FF"/>
                </a:solidFill>
              </a:rPr>
              <a:t>Η ισχύς που αποδίδεται στον ενισχυτή από τις πηγές είναι:</a:t>
            </a:r>
            <a:endParaRPr lang="en-US" sz="2000" dirty="0"/>
          </a:p>
          <a:p>
            <a:pPr lvl="1">
              <a:buNone/>
            </a:pPr>
            <a:r>
              <a:rPr lang="en-US" sz="2000" i="1" dirty="0" err="1"/>
              <a:t>P</a:t>
            </a:r>
            <a:r>
              <a:rPr lang="en-US" sz="2000" i="1" baseline="-25000" dirty="0" err="1"/>
              <a:t>dc</a:t>
            </a:r>
            <a:r>
              <a:rPr lang="en-US" sz="2000" dirty="0"/>
              <a:t> = </a:t>
            </a:r>
            <a:r>
              <a:rPr lang="en-US" sz="2000" i="1" dirty="0"/>
              <a:t>V</a:t>
            </a:r>
            <a:r>
              <a:rPr lang="en-US" sz="2000" i="1" baseline="-25000" dirty="0"/>
              <a:t>CC </a:t>
            </a:r>
            <a:r>
              <a:rPr lang="en-US" sz="2000" i="1" dirty="0"/>
              <a:t>I</a:t>
            </a:r>
            <a:r>
              <a:rPr lang="en-US" sz="2000" i="1" baseline="-25000" dirty="0"/>
              <a:t>CC</a:t>
            </a:r>
            <a:r>
              <a:rPr lang="en-US" sz="2000" dirty="0"/>
              <a:t> + </a:t>
            </a:r>
            <a:r>
              <a:rPr lang="en-US" sz="2000" i="1" dirty="0"/>
              <a:t>V</a:t>
            </a:r>
            <a:r>
              <a:rPr lang="en-US" sz="2000" i="1" baseline="-25000" dirty="0"/>
              <a:t>EE </a:t>
            </a:r>
            <a:r>
              <a:rPr lang="en-US" sz="2000" i="1" dirty="0"/>
              <a:t>I</a:t>
            </a:r>
            <a:r>
              <a:rPr lang="en-US" sz="2000" i="1" baseline="-25000" dirty="0"/>
              <a:t>EE</a:t>
            </a:r>
            <a:endParaRPr lang="en-US" sz="2000" dirty="0"/>
          </a:p>
          <a:p>
            <a:pPr lvl="1"/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3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3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3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3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3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3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39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39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39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39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/>
          <p:cNvSpPr/>
          <p:nvPr/>
        </p:nvSpPr>
        <p:spPr>
          <a:xfrm>
            <a:off x="1979712" y="5085184"/>
            <a:ext cx="4896544" cy="72008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Ορθογώνιο 1"/>
          <p:cNvSpPr/>
          <p:nvPr/>
        </p:nvSpPr>
        <p:spPr>
          <a:xfrm>
            <a:off x="2699792" y="2564904"/>
            <a:ext cx="3456384" cy="72008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1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763000" cy="4648200"/>
          </a:xfr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l-GR" sz="2200" b="1" dirty="0">
                <a:solidFill>
                  <a:srgbClr val="3333FF"/>
                </a:solidFill>
              </a:rPr>
              <a:t>Αρχή διατήρησης ισχύος</a:t>
            </a:r>
            <a:r>
              <a:rPr lang="en-US" sz="2200" dirty="0"/>
              <a:t>– </a:t>
            </a:r>
            <a:r>
              <a:rPr lang="el-GR" sz="2200" dirty="0"/>
              <a:t>η ισχύς που εισέρχεται στον ενισχυτή </a:t>
            </a:r>
            <a:r>
              <a:rPr lang="en-US" sz="2200" dirty="0"/>
              <a:t>(</a:t>
            </a:r>
            <a:r>
              <a:rPr lang="en-US" sz="2200" i="1" dirty="0"/>
              <a:t>P</a:t>
            </a:r>
            <a:r>
              <a:rPr lang="en-US" sz="2200" i="1" baseline="-25000" dirty="0"/>
              <a:t>i</a:t>
            </a:r>
            <a:r>
              <a:rPr lang="en-US" sz="2200" dirty="0"/>
              <a:t>) </a:t>
            </a:r>
            <a:r>
              <a:rPr lang="el-GR" sz="2200" dirty="0"/>
              <a:t>και η ισχύς από τις πηγές </a:t>
            </a:r>
            <a:r>
              <a:rPr lang="en-US" sz="2200" dirty="0"/>
              <a:t>(</a:t>
            </a:r>
            <a:r>
              <a:rPr lang="en-US" sz="2200" i="1" dirty="0" err="1"/>
              <a:t>P</a:t>
            </a:r>
            <a:r>
              <a:rPr lang="en-US" sz="2200" i="1" baseline="-25000" dirty="0" err="1"/>
              <a:t>dc</a:t>
            </a:r>
            <a:r>
              <a:rPr lang="en-US" sz="2200" dirty="0"/>
              <a:t>) </a:t>
            </a:r>
            <a:r>
              <a:rPr lang="el-GR" sz="2200" dirty="0"/>
              <a:t>αποδίδεται στο κύκλωμα </a:t>
            </a:r>
            <a:r>
              <a:rPr lang="en-US" sz="2200" dirty="0"/>
              <a:t>(</a:t>
            </a:r>
            <a:r>
              <a:rPr lang="en-US" sz="2200" i="1" dirty="0"/>
              <a:t>P</a:t>
            </a:r>
            <a:r>
              <a:rPr lang="en-US" sz="2200" i="1" baseline="-25000" dirty="0"/>
              <a:t>L</a:t>
            </a:r>
            <a:r>
              <a:rPr lang="en-US" sz="2200" dirty="0"/>
              <a:t>) </a:t>
            </a:r>
            <a:r>
              <a:rPr lang="el-GR" sz="2200" dirty="0"/>
              <a:t>αφαιρώντας την ισχύ που καταναλώνεται λόγω θερμότητας </a:t>
            </a:r>
            <a:r>
              <a:rPr lang="en-US" sz="2200" dirty="0"/>
              <a:t>(</a:t>
            </a:r>
            <a:r>
              <a:rPr lang="en-US" sz="2200" i="1" dirty="0" err="1"/>
              <a:t>P</a:t>
            </a:r>
            <a:r>
              <a:rPr lang="en-US" sz="2200" i="1" baseline="-25000" dirty="0" err="1"/>
              <a:t>dis</a:t>
            </a:r>
            <a:r>
              <a:rPr lang="en-US" sz="2200" dirty="0"/>
              <a:t>).</a:t>
            </a:r>
          </a:p>
          <a:p>
            <a:pPr lvl="1">
              <a:lnSpc>
                <a:spcPct val="150000"/>
              </a:lnSpc>
              <a:buNone/>
            </a:pPr>
            <a:r>
              <a:rPr lang="el-GR" sz="2200" i="1" dirty="0"/>
              <a:t>				</a:t>
            </a:r>
            <a:r>
              <a:rPr lang="en-US" sz="2200" i="1" dirty="0"/>
              <a:t>P</a:t>
            </a:r>
            <a:r>
              <a:rPr lang="en-US" sz="2200" i="1" baseline="-25000" dirty="0"/>
              <a:t>i</a:t>
            </a:r>
            <a:r>
              <a:rPr lang="en-US" sz="2200" dirty="0"/>
              <a:t> + </a:t>
            </a:r>
            <a:r>
              <a:rPr lang="en-US" sz="2200" i="1" dirty="0" err="1"/>
              <a:t>P</a:t>
            </a:r>
            <a:r>
              <a:rPr lang="en-US" sz="2200" i="1" baseline="-25000" dirty="0" err="1"/>
              <a:t>dc</a:t>
            </a:r>
            <a:r>
              <a:rPr lang="en-US" sz="2200" dirty="0"/>
              <a:t> = </a:t>
            </a:r>
            <a:r>
              <a:rPr lang="en-US" sz="2200" i="1" dirty="0"/>
              <a:t>P</a:t>
            </a:r>
            <a:r>
              <a:rPr lang="en-US" sz="2200" i="1" baseline="-25000" dirty="0"/>
              <a:t>L</a:t>
            </a:r>
            <a:r>
              <a:rPr lang="en-US" sz="2200" dirty="0"/>
              <a:t> + </a:t>
            </a:r>
            <a:r>
              <a:rPr lang="en-US" sz="2200" i="1" dirty="0" err="1"/>
              <a:t>P</a:t>
            </a:r>
            <a:r>
              <a:rPr lang="en-US" sz="2200" i="1" baseline="-25000" dirty="0" err="1"/>
              <a:t>dissapated</a:t>
            </a:r>
            <a:endParaRPr lang="en-US" sz="2200" b="1" dirty="0"/>
          </a:p>
          <a:p>
            <a:pPr>
              <a:lnSpc>
                <a:spcPct val="150000"/>
              </a:lnSpc>
            </a:pPr>
            <a:endParaRPr lang="el-GR" sz="2200" b="1" dirty="0">
              <a:solidFill>
                <a:srgbClr val="3333FF"/>
              </a:solidFill>
            </a:endParaRPr>
          </a:p>
          <a:p>
            <a:pPr>
              <a:lnSpc>
                <a:spcPct val="150000"/>
              </a:lnSpc>
            </a:pPr>
            <a:r>
              <a:rPr lang="el-GR" sz="2200" b="1" dirty="0">
                <a:solidFill>
                  <a:srgbClr val="3333FF"/>
                </a:solidFill>
              </a:rPr>
              <a:t>Αποδοτικότητα</a:t>
            </a:r>
            <a:r>
              <a:rPr lang="en-US" sz="2200" dirty="0"/>
              <a:t> – </a:t>
            </a:r>
            <a:r>
              <a:rPr lang="el-GR" sz="2200" dirty="0"/>
              <a:t>είναι ο λόγος της ισχύος εξόδου προς την ισχύ εισόδου (με δεδομένο ότι η ισχύς που εισέρχεται στον ενισχυτή είναι πάρα πολύ μικρή και το ίδιο και η θερμότητα)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  <a:buNone/>
            </a:pPr>
            <a:r>
              <a:rPr lang="el-GR" sz="2200" dirty="0"/>
              <a:t>                 η (αποδοτικότητα) </a:t>
            </a:r>
            <a:r>
              <a:rPr lang="en-US" sz="2200" dirty="0"/>
              <a:t>= </a:t>
            </a:r>
            <a:r>
              <a:rPr lang="en-US" sz="2200" i="1" dirty="0"/>
              <a:t>P</a:t>
            </a:r>
            <a:r>
              <a:rPr lang="en-US" sz="2200" i="1" baseline="-25000" dirty="0"/>
              <a:t>L</a:t>
            </a:r>
            <a:r>
              <a:rPr lang="en-US" sz="2200" dirty="0"/>
              <a:t> / (</a:t>
            </a:r>
            <a:r>
              <a:rPr lang="en-US" sz="2200" i="1" dirty="0" err="1"/>
              <a:t>P</a:t>
            </a:r>
            <a:r>
              <a:rPr lang="en-US" sz="2200" i="1" baseline="-25000" dirty="0" err="1"/>
              <a:t>dc</a:t>
            </a:r>
            <a:r>
              <a:rPr lang="en-US" sz="2200" dirty="0"/>
              <a:t>) x 100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Τροφοδοσία του ενισχυτή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162824" cy="561956"/>
          </a:xfrm>
        </p:spPr>
        <p:txBody>
          <a:bodyPr>
            <a:normAutofit fontScale="90000"/>
          </a:bodyPr>
          <a:lstStyle/>
          <a:p>
            <a:r>
              <a:rPr lang="el-GR" sz="3200" b="1" dirty="0">
                <a:solidFill>
                  <a:srgbClr val="FF0000"/>
                </a:solidFill>
              </a:rPr>
              <a:t>Κορεσμός του ενισχυτή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842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857232"/>
            <a:ext cx="9144000" cy="3930649"/>
          </a:xfrm>
        </p:spPr>
        <p:txBody>
          <a:bodyPr>
            <a:normAutofit/>
          </a:bodyPr>
          <a:lstStyle/>
          <a:p>
            <a:r>
              <a:rPr lang="el-GR" sz="2000" b="1" dirty="0">
                <a:solidFill>
                  <a:srgbClr val="3333FF"/>
                </a:solidFill>
              </a:rPr>
              <a:t>Γραμμική περιοχή</a:t>
            </a:r>
            <a:r>
              <a:rPr lang="en-US" sz="2000" dirty="0"/>
              <a:t>– </a:t>
            </a:r>
            <a:r>
              <a:rPr lang="el-GR" sz="2000" dirty="0"/>
              <a:t>Η λειτουργία του ενισχυτή είναι γραμμική για μια </a:t>
            </a:r>
            <a:r>
              <a:rPr lang="en-US" sz="2000" dirty="0"/>
              <a:t> </a:t>
            </a:r>
            <a:r>
              <a:rPr lang="el-GR" sz="2000" dirty="0">
                <a:solidFill>
                  <a:srgbClr val="FF0000"/>
                </a:solidFill>
              </a:rPr>
              <a:t>περιορισμένη περιοχή τάσεων εισόδου και εξόδου</a:t>
            </a:r>
            <a:r>
              <a:rPr lang="en-US" sz="2000" dirty="0"/>
              <a:t>.</a:t>
            </a:r>
            <a:endParaRPr lang="el-GR" sz="2000" dirty="0"/>
          </a:p>
          <a:p>
            <a:endParaRPr lang="en-US" sz="2000" dirty="0"/>
          </a:p>
          <a:p>
            <a:r>
              <a:rPr lang="el-GR" sz="2000" b="1" dirty="0">
                <a:solidFill>
                  <a:srgbClr val="3333FF"/>
                </a:solidFill>
              </a:rPr>
              <a:t>Περιοχή κόρου</a:t>
            </a:r>
            <a:r>
              <a:rPr lang="en-US" sz="2000" b="1" dirty="0"/>
              <a:t> </a:t>
            </a:r>
            <a:r>
              <a:rPr lang="en-US" sz="2000" dirty="0"/>
              <a:t>– </a:t>
            </a:r>
            <a:r>
              <a:rPr lang="el-GR" sz="2000" dirty="0"/>
              <a:t>πέρα από αυτή την περιοχή</a:t>
            </a:r>
            <a:r>
              <a:rPr lang="en-US" sz="2000" dirty="0"/>
              <a:t>, </a:t>
            </a:r>
            <a:r>
              <a:rPr lang="el-GR" sz="2000" dirty="0"/>
              <a:t>συμβαίνει κορεσμός, δηλαδή, η έξοδος παραμένει σταθερή καθώς η είσοδος μεταβάλλεται.</a:t>
            </a:r>
            <a:endParaRPr lang="en-US" sz="2000" dirty="0"/>
          </a:p>
        </p:txBody>
      </p:sp>
      <p:graphicFrame>
        <p:nvGraphicFramePr>
          <p:cNvPr id="184218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643702" y="3071810"/>
          <a:ext cx="2114549" cy="1357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9" name="Equation" r:id="rId3" imgW="1130300" imgH="825500" progId="">
                  <p:embed/>
                </p:oleObj>
              </mc:Choice>
              <mc:Fallback>
                <p:oleObj name="Equation" r:id="rId3" imgW="1130300" imgH="825500" progId="">
                  <p:embed/>
                  <p:pic>
                    <p:nvPicPr>
                      <p:cNvPr id="0" name="Picture 4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702" y="3071810"/>
                        <a:ext cx="2114549" cy="1357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se01F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10" y="2760025"/>
            <a:ext cx="5429288" cy="3909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2852936"/>
            <a:ext cx="8915400" cy="389249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Q:</a:t>
            </a:r>
            <a:r>
              <a:rPr lang="en-US" sz="2000" dirty="0"/>
              <a:t> </a:t>
            </a:r>
            <a:r>
              <a:rPr lang="el-GR" sz="2000" dirty="0"/>
              <a:t>Πώς μπορεί κανείς να εξετάσει </a:t>
            </a:r>
            <a:r>
              <a:rPr lang="el-GR" sz="2000" dirty="0">
                <a:solidFill>
                  <a:srgbClr val="FF0000"/>
                </a:solidFill>
              </a:rPr>
              <a:t>την απόκριση συχνότητας των ενισχυτών</a:t>
            </a:r>
            <a:r>
              <a:rPr lang="en-US" sz="2000" dirty="0"/>
              <a:t>?  </a:t>
            </a:r>
          </a:p>
          <a:p>
            <a:pPr lvl="1"/>
            <a:r>
              <a:rPr lang="en-US" sz="2000" b="1" dirty="0">
                <a:solidFill>
                  <a:srgbClr val="008000"/>
                </a:solidFill>
              </a:rPr>
              <a:t>A:</a:t>
            </a:r>
            <a:r>
              <a:rPr lang="en-US" sz="2000" dirty="0"/>
              <a:t> </a:t>
            </a:r>
            <a:r>
              <a:rPr lang="el-GR" sz="2000" dirty="0">
                <a:solidFill>
                  <a:srgbClr val="FF0000"/>
                </a:solidFill>
              </a:rPr>
              <a:t>εφαρμόζοντας στην είσοδο ένα ημιτονοειδές σήμα </a:t>
            </a:r>
            <a:r>
              <a:rPr lang="el-GR" sz="2000" dirty="0"/>
              <a:t>πλάτους</a:t>
            </a:r>
            <a:r>
              <a:rPr lang="en-US" sz="2000" i="1" dirty="0"/>
              <a:t>V</a:t>
            </a:r>
            <a:r>
              <a:rPr lang="en-US" sz="2000" i="1" baseline="-25000" dirty="0"/>
              <a:t>i</a:t>
            </a:r>
            <a:r>
              <a:rPr lang="en-US" sz="2000" dirty="0"/>
              <a:t> </a:t>
            </a:r>
            <a:r>
              <a:rPr lang="el-GR" sz="2000" dirty="0"/>
              <a:t>και συχνότητας </a:t>
            </a:r>
            <a:r>
              <a:rPr lang="en-US" sz="2000" i="1" dirty="0">
                <a:latin typeface="Symbol" pitchFamily="18" charset="2"/>
              </a:rPr>
              <a:t>w.</a:t>
            </a:r>
            <a:endParaRPr lang="el-GR" sz="2000" i="1" dirty="0">
              <a:latin typeface="Symbol" pitchFamily="18" charset="2"/>
            </a:endParaRPr>
          </a:p>
          <a:p>
            <a:pPr lvl="1"/>
            <a:endParaRPr lang="el-GR" sz="2000" dirty="0"/>
          </a:p>
          <a:p>
            <a:pPr lvl="1"/>
            <a:r>
              <a:rPr lang="el-GR" sz="2000" dirty="0"/>
              <a:t>Επειδή</a:t>
            </a:r>
            <a:r>
              <a:rPr lang="en-US" sz="2000" dirty="0"/>
              <a:t>, </a:t>
            </a:r>
            <a:r>
              <a:rPr lang="el-GR" sz="2000" dirty="0"/>
              <a:t>αν και το πλάτος και η διαφορά φάσης μπορεί να αλλάζουν, το </a:t>
            </a:r>
            <a:r>
              <a:rPr lang="el-GR" sz="2000" dirty="0">
                <a:solidFill>
                  <a:srgbClr val="FF0000"/>
                </a:solidFill>
              </a:rPr>
              <a:t>σχήμα του και </a:t>
            </a:r>
            <a:r>
              <a:rPr lang="el-GR" sz="2000" u="sng" dirty="0">
                <a:solidFill>
                  <a:srgbClr val="FF0000"/>
                </a:solidFill>
              </a:rPr>
              <a:t>η συχνότητα του δεν αλλάζει.</a:t>
            </a:r>
            <a:endParaRPr lang="en-US" sz="2000" u="sng" dirty="0">
              <a:solidFill>
                <a:srgbClr val="FF0000"/>
              </a:solidFill>
            </a:endParaRPr>
          </a:p>
          <a:p>
            <a:endParaRPr lang="en-US" sz="2000" i="1" dirty="0"/>
          </a:p>
        </p:txBody>
      </p:sp>
      <p:sp>
        <p:nvSpPr>
          <p:cNvPr id="18769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11156"/>
          </a:xfrm>
          <a:noFill/>
          <a:ln/>
        </p:spPr>
        <p:txBody>
          <a:bodyPr>
            <a:normAutofit fontScale="90000"/>
          </a:bodyPr>
          <a:lstStyle/>
          <a:p>
            <a:r>
              <a:rPr lang="el-GR" sz="3200" b="1" dirty="0">
                <a:solidFill>
                  <a:srgbClr val="FF0000"/>
                </a:solidFill>
              </a:rPr>
              <a:t>Απόκριση Συχνότητας των ενισχυτών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809323"/>
            <a:ext cx="8763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solidFill>
                  <a:srgbClr val="0070C0"/>
                </a:solidFill>
              </a:rPr>
              <a:t>Γνωρίζουμε ότι το σήμα εισόδου που εφαρμόζεται σε έναν ενισχυτή μπορεί να εκφραστεί σαν άθροισμα ημιτονοειδών σημάτων. </a:t>
            </a:r>
          </a:p>
          <a:p>
            <a:endParaRPr lang="el-GR" i="1" dirty="0">
              <a:solidFill>
                <a:srgbClr val="0070C0"/>
              </a:solidFill>
            </a:endParaRPr>
          </a:p>
          <a:p>
            <a:r>
              <a:rPr lang="el-GR" i="1" dirty="0">
                <a:solidFill>
                  <a:srgbClr val="0070C0"/>
                </a:solidFill>
              </a:rPr>
              <a:t>Η απόκριση του ενισχυτή σε ημιτονοειδή σήματα διαφορετικών συχνοτήτων  ορίζεται  ως </a:t>
            </a:r>
            <a:r>
              <a:rPr lang="el-GR" sz="1600" b="1" i="1" dirty="0">
                <a:solidFill>
                  <a:srgbClr val="FF0000"/>
                </a:solidFill>
              </a:rPr>
              <a:t>ΑΠΟΚΡΙΣΗ ΣΥΧΝΟΤΗΤΑΣ</a:t>
            </a:r>
            <a:r>
              <a:rPr lang="el-GR" i="1" dirty="0">
                <a:solidFill>
                  <a:srgbClr val="FF0000"/>
                </a:solidFill>
              </a:rPr>
              <a:t>.</a:t>
            </a:r>
            <a:endParaRPr lang="el-GR" i="1" dirty="0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8020" name="Picture 4" descr="se01F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311400"/>
            <a:ext cx="8610600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78021" name="Text Box 5"/>
          <p:cNvSpPr txBox="1">
            <a:spLocks noChangeArrowheads="1"/>
          </p:cNvSpPr>
          <p:nvPr/>
        </p:nvSpPr>
        <p:spPr bwMode="auto">
          <a:xfrm>
            <a:off x="1752600" y="1111250"/>
            <a:ext cx="5638800" cy="83099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sz="2400" dirty="0">
                <a:solidFill>
                  <a:srgbClr val="FF0000"/>
                </a:solidFill>
              </a:rPr>
              <a:t>Η είσοδος και η έξοδος είναι όμοιες σε έναν γραμμικό ενισχυτή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Απόκριση Συχνότητας των ενισχυτών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ular Callout 1"/>
          <p:cNvSpPr/>
          <p:nvPr/>
        </p:nvSpPr>
        <p:spPr>
          <a:xfrm>
            <a:off x="5940152" y="5791200"/>
            <a:ext cx="2899048" cy="878160"/>
          </a:xfrm>
          <a:prstGeom prst="wedgeRectCallout">
            <a:avLst>
              <a:gd name="adj1" fmla="val -8886"/>
              <a:gd name="adj2" fmla="val -210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Αλλάζει το πλάτος και είναι μετατοπισμένο  ως προς τη φάση.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80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2331" y="1000108"/>
            <a:ext cx="8679338" cy="48577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l-GR" sz="2000" b="1" dirty="0">
                <a:solidFill>
                  <a:srgbClr val="3333FF"/>
                </a:solidFill>
              </a:rPr>
              <a:t>Η συνάρτηση μεταφοράς του ενισχυτή </a:t>
            </a:r>
            <a:r>
              <a:rPr lang="en-US" sz="2000" dirty="0"/>
              <a:t>(</a:t>
            </a:r>
            <a:r>
              <a:rPr lang="en-US" sz="2000" b="1" dirty="0"/>
              <a:t>T</a:t>
            </a:r>
            <a:r>
              <a:rPr lang="en-US" sz="2000" dirty="0"/>
              <a:t>) – </a:t>
            </a:r>
            <a:r>
              <a:rPr lang="el-GR" sz="2000" dirty="0"/>
              <a:t>περιγράφει τη σχέση </a:t>
            </a:r>
            <a:r>
              <a:rPr lang="el-GR" sz="2000" dirty="0">
                <a:solidFill>
                  <a:srgbClr val="FF0000"/>
                </a:solidFill>
              </a:rPr>
              <a:t>εισόδου-εξόδου </a:t>
            </a:r>
            <a:r>
              <a:rPr lang="el-GR" sz="2000" dirty="0"/>
              <a:t>του ενισχυτή σε σχέση με διάφορες παραμέτρους και </a:t>
            </a:r>
            <a:r>
              <a:rPr lang="el-GR" sz="2000" u="sng" dirty="0">
                <a:solidFill>
                  <a:srgbClr val="FF0000"/>
                </a:solidFill>
              </a:rPr>
              <a:t>εκφράζει το μέτρο του κέρδους του</a:t>
            </a:r>
            <a:r>
              <a:rPr lang="el-GR" sz="2000" dirty="0"/>
              <a:t>.</a:t>
            </a:r>
            <a:endParaRPr lang="en-US" sz="2000" dirty="0"/>
          </a:p>
          <a:p>
            <a:pPr lvl="1"/>
            <a:endParaRPr lang="el-GR" sz="2000" dirty="0"/>
          </a:p>
          <a:p>
            <a:pPr lvl="1"/>
            <a:r>
              <a:rPr lang="el-GR" sz="2000" dirty="0"/>
              <a:t>Η απόκριση του ενισχυτή σε ημιτονοειδές </a:t>
            </a:r>
            <a:r>
              <a:rPr lang="el-GR" sz="2000" u="sng" dirty="0"/>
              <a:t>σήμα συχνότητας ω </a:t>
            </a:r>
            <a:r>
              <a:rPr lang="el-GR" sz="2000" dirty="0"/>
              <a:t>ορίζεται σε σχέση με το λόγο των πλατών και τη μετατόπιση φάσης.</a:t>
            </a:r>
            <a:endParaRPr lang="en-US" sz="2000" dirty="0"/>
          </a:p>
        </p:txBody>
      </p:sp>
      <p:graphicFrame>
        <p:nvGraphicFramePr>
          <p:cNvPr id="187904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2546240"/>
              </p:ext>
            </p:extLst>
          </p:nvPr>
        </p:nvGraphicFramePr>
        <p:xfrm>
          <a:off x="2000232" y="4687171"/>
          <a:ext cx="4397389" cy="140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6" name="Equation" r:id="rId3" imgW="1866900" imgH="596900" progId="">
                  <p:embed/>
                </p:oleObj>
              </mc:Choice>
              <mc:Fallback>
                <p:oleObj name="Equation" r:id="rId3" imgW="1866900" imgH="596900" progId="">
                  <p:embed/>
                  <p:pic>
                    <p:nvPicPr>
                      <p:cNvPr id="0" name="Picture 4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32" y="4687171"/>
                        <a:ext cx="4397389" cy="14061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11156"/>
          </a:xfrm>
          <a:noFill/>
          <a:ln/>
        </p:spPr>
        <p:txBody>
          <a:bodyPr>
            <a:normAutofit fontScale="90000"/>
          </a:bodyPr>
          <a:lstStyle/>
          <a:p>
            <a:r>
              <a:rPr lang="el-GR" sz="3200" b="1" dirty="0">
                <a:solidFill>
                  <a:srgbClr val="FF0000"/>
                </a:solidFill>
              </a:rPr>
              <a:t>Απόκριση Συχνότητας των ενισχυτών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3928" y="5003884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dirty="0"/>
              <a:t>και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395536" y="5153936"/>
            <a:ext cx="1224136" cy="1192778"/>
          </a:xfrm>
          <a:prstGeom prst="wedgeRectCallout">
            <a:avLst>
              <a:gd name="adj1" fmla="val 90082"/>
              <a:gd name="adj2" fmla="val -51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Μετριέται σε </a:t>
            </a:r>
            <a:r>
              <a:rPr lang="en-US" dirty="0"/>
              <a:t>dB</a:t>
            </a:r>
            <a:endParaRPr lang="el-GR" dirty="0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5876940" cy="704832"/>
          </a:xfrm>
          <a:noFill/>
          <a:ln/>
        </p:spPr>
        <p:txBody>
          <a:bodyPr/>
          <a:lstStyle/>
          <a:p>
            <a:r>
              <a:rPr lang="el-GR" sz="3200" b="1" dirty="0">
                <a:solidFill>
                  <a:srgbClr val="FF0000"/>
                </a:solidFill>
              </a:rPr>
              <a:t>Εύρος ζώνης ενισχυτή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880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5720" y="928670"/>
            <a:ext cx="8305800" cy="39624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Q:</a:t>
            </a:r>
            <a:r>
              <a:rPr lang="en-US" sz="2200" dirty="0"/>
              <a:t> </a:t>
            </a:r>
            <a:r>
              <a:rPr lang="el-GR" sz="2200" dirty="0"/>
              <a:t>Τι είναι </a:t>
            </a:r>
            <a:r>
              <a:rPr lang="el-GR" sz="2200" b="1" dirty="0">
                <a:solidFill>
                  <a:srgbClr val="3333FF"/>
                </a:solidFill>
              </a:rPr>
              <a:t>εύρος ζώνης </a:t>
            </a:r>
            <a:r>
              <a:rPr lang="en-US" sz="2200" dirty="0"/>
              <a:t> </a:t>
            </a:r>
            <a:r>
              <a:rPr lang="el-GR" sz="2200" dirty="0"/>
              <a:t>του ενισχυτή</a:t>
            </a:r>
            <a:r>
              <a:rPr lang="en-US" sz="2200" dirty="0"/>
              <a:t>?</a:t>
            </a:r>
          </a:p>
          <a:p>
            <a:pPr lvl="1"/>
            <a:r>
              <a:rPr lang="en-US" sz="2200" b="1" dirty="0">
                <a:solidFill>
                  <a:srgbClr val="008000"/>
                </a:solidFill>
              </a:rPr>
              <a:t>A:</a:t>
            </a:r>
            <a:r>
              <a:rPr lang="en-US" sz="2200" dirty="0"/>
              <a:t> </a:t>
            </a:r>
            <a:r>
              <a:rPr lang="el-GR" sz="2200" dirty="0"/>
              <a:t>Η περιοχή των συχνοτήτων για τις οποίες το κέρδος του ενισχυτή είναι περίπου σταθερό γύρω από μια συγκεκριμένη τιμή σε </a:t>
            </a:r>
            <a:r>
              <a:rPr lang="en-US" sz="2200" dirty="0"/>
              <a:t>dB</a:t>
            </a:r>
            <a:r>
              <a:rPr lang="el-GR" sz="2200" dirty="0"/>
              <a:t>.</a:t>
            </a:r>
          </a:p>
          <a:p>
            <a:pPr lvl="1"/>
            <a:endParaRPr lang="en-US" sz="2200" dirty="0"/>
          </a:p>
        </p:txBody>
      </p:sp>
      <p:pic>
        <p:nvPicPr>
          <p:cNvPr id="4" name="Picture 4" descr="se01F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9044" y="2857496"/>
            <a:ext cx="6429420" cy="3818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ular Callout 1"/>
          <p:cNvSpPr/>
          <p:nvPr/>
        </p:nvSpPr>
        <p:spPr>
          <a:xfrm>
            <a:off x="7631832" y="2708920"/>
            <a:ext cx="1512168" cy="1512168"/>
          </a:xfrm>
          <a:prstGeom prst="wedgeRectCallout">
            <a:avLst>
              <a:gd name="adj1" fmla="val -96877"/>
              <a:gd name="adj2" fmla="val 55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/>
              <a:t>Διάγραμμα απόκρισης πλάτους του ενισχυτή.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3284984"/>
            <a:ext cx="23762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Ένας ενισχυτής σχεδιάζεται έτσι ώστε το εύρος ζώνης του να συμπίπτει με το φάσμα των συχνοτήτων που καλείται να ενισχύσει.</a:t>
            </a:r>
          </a:p>
          <a:p>
            <a:endParaRPr lang="el-GR" dirty="0"/>
          </a:p>
          <a:p>
            <a:r>
              <a:rPr lang="el-GR" b="1" dirty="0">
                <a:solidFill>
                  <a:srgbClr val="FF0000"/>
                </a:solidFill>
              </a:rPr>
              <a:t>Τι θα συνέβαινε αλλιώς?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642430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ΠΑΡΑΜΟΡΦΩΣΗ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478216" cy="972344"/>
          </a:xfrm>
        </p:spPr>
        <p:txBody>
          <a:bodyPr>
            <a:normAutofit fontScale="90000"/>
          </a:bodyPr>
          <a:lstStyle/>
          <a:p>
            <a:r>
              <a:rPr lang="el-GR" sz="3600" b="1" dirty="0">
                <a:solidFill>
                  <a:srgbClr val="FF0000"/>
                </a:solidFill>
              </a:rPr>
              <a:t>Κατηγοριοποίηση ενισχυτών με βάση την απόκριση συχνότητας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sz="half" idx="1"/>
          </p:nvPr>
        </p:nvSpPr>
        <p:spPr>
          <a:xfrm>
            <a:off x="6084168" y="1628800"/>
            <a:ext cx="3059832" cy="4326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l-GR" sz="2000" dirty="0" err="1"/>
              <a:t>Βαθυπερατό</a:t>
            </a:r>
            <a:r>
              <a:rPr lang="el-GR" sz="2000" dirty="0"/>
              <a:t> φίλτρο</a:t>
            </a:r>
          </a:p>
          <a:p>
            <a:pPr marL="0" indent="0">
              <a:buFont typeface="+mj-lt"/>
              <a:buAutoNum type="arabicPeriod"/>
            </a:pPr>
            <a:r>
              <a:rPr lang="el-GR" sz="2000" dirty="0"/>
              <a:t>   </a:t>
            </a:r>
            <a:r>
              <a:rPr lang="el-GR" sz="2000" dirty="0" err="1"/>
              <a:t>Υψιπερατό</a:t>
            </a:r>
            <a:r>
              <a:rPr lang="el-GR" sz="2000" dirty="0"/>
              <a:t> φίλτρο</a:t>
            </a:r>
          </a:p>
          <a:p>
            <a:pPr marL="0" indent="0">
              <a:buFont typeface="+mj-lt"/>
              <a:buAutoNum type="arabicPeriod"/>
            </a:pPr>
            <a:r>
              <a:rPr lang="el-GR" sz="2000" dirty="0"/>
              <a:t>   </a:t>
            </a:r>
            <a:r>
              <a:rPr lang="el-GR" sz="2000" dirty="0" err="1"/>
              <a:t>Ζωνοπερατό</a:t>
            </a:r>
            <a:r>
              <a:rPr lang="el-GR" sz="2000" dirty="0"/>
              <a:t> φίλτρο</a:t>
            </a:r>
          </a:p>
          <a:p>
            <a:pPr marL="442913" indent="-442913">
              <a:buFont typeface="+mj-lt"/>
              <a:buAutoNum type="arabicPeriod"/>
            </a:pPr>
            <a:r>
              <a:rPr lang="el-GR" sz="2000" dirty="0" err="1"/>
              <a:t>Ζωνοαπαγορευτικό</a:t>
            </a:r>
            <a:r>
              <a:rPr lang="el-GR" sz="2000" dirty="0"/>
              <a:t> φίλτρο</a:t>
            </a:r>
          </a:p>
          <a:p>
            <a:pPr marL="442913" indent="-442913">
              <a:buFont typeface="+mj-lt"/>
              <a:buAutoNum type="arabicPeriod"/>
            </a:pPr>
            <a:endParaRPr lang="el-GR" sz="2000" dirty="0"/>
          </a:p>
          <a:p>
            <a:pPr>
              <a:buFontTx/>
              <a:buChar char="-"/>
            </a:pPr>
            <a:r>
              <a:rPr lang="el-GR" sz="2000" dirty="0"/>
              <a:t>Ιδανικά &amp; πραγματικά φίλτρα</a:t>
            </a:r>
          </a:p>
          <a:p>
            <a:pPr>
              <a:buFontTx/>
              <a:buChar char="-"/>
            </a:pPr>
            <a:endParaRPr lang="el-GR" sz="2000" dirty="0"/>
          </a:p>
          <a:p>
            <a:pPr marL="457200" indent="-457200">
              <a:buFont typeface="+mj-lt"/>
              <a:buAutoNum type="arabicPeriod"/>
            </a:pPr>
            <a:endParaRPr lang="el-GR" sz="2000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C2DCB1-2E92-4F9D-BED9-9874279F3B69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2" y="1916832"/>
            <a:ext cx="552505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155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38</a:t>
            </a:fld>
            <a:endParaRPr kumimoji="0" lang="en-US"/>
          </a:p>
        </p:txBody>
      </p:sp>
      <p:sp>
        <p:nvSpPr>
          <p:cNvPr id="5" name="Ορθογώνιο 4"/>
          <p:cNvSpPr/>
          <p:nvPr/>
        </p:nvSpPr>
        <p:spPr>
          <a:xfrm>
            <a:off x="133764" y="28636"/>
            <a:ext cx="878497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ΠΑΡΑΔΕΙΓΜΑ</a:t>
            </a:r>
          </a:p>
          <a:p>
            <a:r>
              <a:rPr lang="el-GR" dirty="0"/>
              <a:t>Ενισχυτής µε τροφοδοσίες V</a:t>
            </a:r>
            <a:r>
              <a:rPr lang="el-GR" baseline="-25000" dirty="0"/>
              <a:t>1</a:t>
            </a:r>
            <a:r>
              <a:rPr lang="el-GR" dirty="0"/>
              <a:t> = +10V, V</a:t>
            </a:r>
            <a:r>
              <a:rPr lang="el-GR" baseline="-25000" dirty="0"/>
              <a:t>2</a:t>
            </a:r>
            <a:r>
              <a:rPr lang="el-GR" dirty="0"/>
              <a:t> = -10V και ημιτονοειδές σήμα εισόδου πλάτους </a:t>
            </a:r>
            <a:r>
              <a:rPr lang="el-GR" dirty="0" err="1"/>
              <a:t>Va</a:t>
            </a:r>
            <a:r>
              <a:rPr lang="el-GR" dirty="0"/>
              <a:t> = 1V, παρέχει ημιτονοειδές </a:t>
            </a:r>
            <a:r>
              <a:rPr lang="el-GR" dirty="0" err="1"/>
              <a:t>σήµα</a:t>
            </a:r>
            <a:r>
              <a:rPr lang="el-GR" dirty="0"/>
              <a:t> εξόδου πλάτους </a:t>
            </a:r>
            <a:r>
              <a:rPr lang="el-GR" dirty="0" err="1"/>
              <a:t>Va</a:t>
            </a:r>
            <a:r>
              <a:rPr lang="el-GR" dirty="0"/>
              <a:t> = 9V πάνω σε φορτίο R</a:t>
            </a:r>
            <a:r>
              <a:rPr lang="el-GR" baseline="-25000" dirty="0"/>
              <a:t>L</a:t>
            </a:r>
            <a:r>
              <a:rPr lang="el-GR" dirty="0"/>
              <a:t> = 1kΩ. Τα ρεύματα που αντλούνται από τις τροφοδοσίες είναι I</a:t>
            </a:r>
            <a:r>
              <a:rPr lang="el-GR" baseline="-25000" dirty="0"/>
              <a:t>1</a:t>
            </a:r>
            <a:r>
              <a:rPr lang="el-GR" dirty="0"/>
              <a:t> = I</a:t>
            </a:r>
            <a:r>
              <a:rPr lang="el-GR" baseline="-25000" dirty="0"/>
              <a:t>2</a:t>
            </a:r>
            <a:r>
              <a:rPr lang="el-GR" dirty="0"/>
              <a:t> = 9.5mA, ενώ το ρεύμα εισόδου είναι ημιτονοειδές µε πλάτος </a:t>
            </a:r>
            <a:r>
              <a:rPr lang="el-GR" dirty="0" err="1"/>
              <a:t>Ia</a:t>
            </a:r>
            <a:r>
              <a:rPr lang="el-GR" dirty="0"/>
              <a:t> = 0.1mA. </a:t>
            </a:r>
          </a:p>
          <a:p>
            <a:endParaRPr lang="el-GR" dirty="0"/>
          </a:p>
          <a:p>
            <a:endParaRPr lang="el-GR" dirty="0"/>
          </a:p>
          <a:p>
            <a:r>
              <a:rPr lang="el-GR" dirty="0"/>
              <a:t>Να βρεθούν το κέρδος τάσης </a:t>
            </a:r>
            <a:r>
              <a:rPr lang="el-GR" dirty="0" err="1"/>
              <a:t>Av</a:t>
            </a:r>
            <a:r>
              <a:rPr lang="el-GR" dirty="0"/>
              <a:t>, </a:t>
            </a:r>
          </a:p>
          <a:p>
            <a:endParaRPr lang="el-GR" dirty="0"/>
          </a:p>
          <a:p>
            <a:r>
              <a:rPr lang="el-GR" dirty="0"/>
              <a:t>το ρεύμα εξόδου (φορτίου) </a:t>
            </a:r>
            <a:r>
              <a:rPr lang="el-GR" dirty="0" err="1"/>
              <a:t>i</a:t>
            </a:r>
            <a:r>
              <a:rPr lang="el-GR" baseline="-25000" dirty="0" err="1"/>
              <a:t>Ο</a:t>
            </a:r>
            <a:r>
              <a:rPr lang="el-GR" dirty="0"/>
              <a:t>, </a:t>
            </a:r>
          </a:p>
          <a:p>
            <a:endParaRPr lang="el-GR" dirty="0"/>
          </a:p>
          <a:p>
            <a:r>
              <a:rPr lang="el-GR" dirty="0"/>
              <a:t>το κέρδος ρεύματος </a:t>
            </a:r>
            <a:r>
              <a:rPr lang="el-GR" dirty="0" err="1"/>
              <a:t>Ai</a:t>
            </a:r>
            <a:r>
              <a:rPr lang="el-GR" dirty="0"/>
              <a:t>, </a:t>
            </a:r>
          </a:p>
          <a:p>
            <a:endParaRPr lang="el-GR" dirty="0"/>
          </a:p>
          <a:p>
            <a:r>
              <a:rPr lang="el-GR" dirty="0"/>
              <a:t>η ισχύς εισόδου P</a:t>
            </a:r>
            <a:r>
              <a:rPr lang="el-GR" baseline="-25000" dirty="0"/>
              <a:t>Ι</a:t>
            </a:r>
            <a:r>
              <a:rPr lang="el-GR" dirty="0"/>
              <a:t>, </a:t>
            </a:r>
          </a:p>
          <a:p>
            <a:endParaRPr lang="el-GR" dirty="0"/>
          </a:p>
          <a:p>
            <a:r>
              <a:rPr lang="el-GR" dirty="0"/>
              <a:t>η ισχύς εξόδου P</a:t>
            </a:r>
            <a:r>
              <a:rPr lang="el-GR" baseline="-25000" dirty="0"/>
              <a:t>O</a:t>
            </a:r>
            <a:r>
              <a:rPr lang="el-GR" dirty="0"/>
              <a:t>, </a:t>
            </a:r>
          </a:p>
          <a:p>
            <a:endParaRPr lang="el-GR" dirty="0"/>
          </a:p>
          <a:p>
            <a:r>
              <a:rPr lang="el-GR" dirty="0"/>
              <a:t>το κέρδος ισχύος </a:t>
            </a:r>
            <a:r>
              <a:rPr lang="el-GR" dirty="0" err="1"/>
              <a:t>A</a:t>
            </a:r>
            <a:r>
              <a:rPr lang="el-GR" baseline="-25000" dirty="0" err="1"/>
              <a:t>p</a:t>
            </a:r>
            <a:r>
              <a:rPr lang="el-GR" dirty="0"/>
              <a:t>, </a:t>
            </a:r>
          </a:p>
          <a:p>
            <a:endParaRPr lang="el-GR" dirty="0"/>
          </a:p>
          <a:p>
            <a:r>
              <a:rPr lang="el-GR" dirty="0"/>
              <a:t>η ισχύς τροφοδοσίας </a:t>
            </a:r>
            <a:r>
              <a:rPr lang="el-GR" dirty="0" err="1"/>
              <a:t>P</a:t>
            </a:r>
            <a:r>
              <a:rPr lang="el-GR" baseline="-25000" dirty="0" err="1"/>
              <a:t>dc</a:t>
            </a:r>
            <a:r>
              <a:rPr lang="el-GR" dirty="0"/>
              <a:t>, </a:t>
            </a:r>
          </a:p>
          <a:p>
            <a:endParaRPr lang="el-GR" dirty="0"/>
          </a:p>
          <a:p>
            <a:r>
              <a:rPr lang="el-GR" dirty="0"/>
              <a:t>η ισχύς κατανάλωσης </a:t>
            </a:r>
            <a:r>
              <a:rPr lang="el-GR" dirty="0" err="1"/>
              <a:t>P</a:t>
            </a:r>
            <a:r>
              <a:rPr lang="el-GR" baseline="-25000" dirty="0" err="1"/>
              <a:t>diss</a:t>
            </a:r>
            <a:r>
              <a:rPr lang="el-GR" dirty="0"/>
              <a:t>, </a:t>
            </a:r>
          </a:p>
          <a:p>
            <a:endParaRPr lang="el-GR" dirty="0"/>
          </a:p>
          <a:p>
            <a:r>
              <a:rPr lang="el-GR" dirty="0"/>
              <a:t>η αποδοτικότητα του ενισχυτή η%.</a:t>
            </a:r>
          </a:p>
        </p:txBody>
      </p:sp>
      <p:graphicFrame>
        <p:nvGraphicFramePr>
          <p:cNvPr id="6" name="Αντικείμενο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478843"/>
              </p:ext>
            </p:extLst>
          </p:nvPr>
        </p:nvGraphicFramePr>
        <p:xfrm>
          <a:off x="3908425" y="1916113"/>
          <a:ext cx="35591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47" name="Εξίσωση" r:id="rId4" imgW="2831760" imgH="393480" progId="Equation.3">
                  <p:embed/>
                </p:oleObj>
              </mc:Choice>
              <mc:Fallback>
                <p:oleObj name="Εξίσωση" r:id="rId4" imgW="28317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08425" y="1916113"/>
                        <a:ext cx="3559175" cy="514350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Αντικείμενο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482922"/>
              </p:ext>
            </p:extLst>
          </p:nvPr>
        </p:nvGraphicFramePr>
        <p:xfrm>
          <a:off x="5200650" y="2884488"/>
          <a:ext cx="391001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48" name="Εξίσωση" r:id="rId6" imgW="3111480" imgH="419040" progId="Equation.3">
                  <p:embed/>
                </p:oleObj>
              </mc:Choice>
              <mc:Fallback>
                <p:oleObj name="Εξίσωση" r:id="rId6" imgW="3111480" imgH="419040" progId="Equation.3">
                  <p:embed/>
                  <p:pic>
                    <p:nvPicPr>
                      <p:cNvPr id="0" name="Αντικείμενο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2884488"/>
                        <a:ext cx="3910013" cy="5476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Αντικείμενο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370667"/>
              </p:ext>
            </p:extLst>
          </p:nvPr>
        </p:nvGraphicFramePr>
        <p:xfrm>
          <a:off x="3537044" y="2564904"/>
          <a:ext cx="977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49" name="Εξίσωση" r:id="rId8" imgW="977760" imgH="393480" progId="Equation.3">
                  <p:embed/>
                </p:oleObj>
              </mc:Choice>
              <mc:Fallback>
                <p:oleObj name="Εξίσωση" r:id="rId8" imgW="9777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37044" y="2564904"/>
                        <a:ext cx="977900" cy="3937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Αντικείμενο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320896"/>
              </p:ext>
            </p:extLst>
          </p:nvPr>
        </p:nvGraphicFramePr>
        <p:xfrm>
          <a:off x="2405352" y="3501008"/>
          <a:ext cx="2849708" cy="563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50" name="Εξίσωση" r:id="rId10" imgW="2120760" imgH="419040" progId="Equation.3">
                  <p:embed/>
                </p:oleObj>
              </mc:Choice>
              <mc:Fallback>
                <p:oleObj name="Εξίσωση" r:id="rId10" imgW="21207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05352" y="3501008"/>
                        <a:ext cx="2849708" cy="563116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Αντικείμενο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765075"/>
              </p:ext>
            </p:extLst>
          </p:nvPr>
        </p:nvGraphicFramePr>
        <p:xfrm>
          <a:off x="5436096" y="3861048"/>
          <a:ext cx="29511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51" name="Εξίσωση" r:id="rId12" imgW="2197080" imgH="419040" progId="Equation.3">
                  <p:embed/>
                </p:oleObj>
              </mc:Choice>
              <mc:Fallback>
                <p:oleObj name="Εξίσωση" r:id="rId12" imgW="2197080" imgH="419040" progId="Equation.3">
                  <p:embed/>
                  <p:pic>
                    <p:nvPicPr>
                      <p:cNvPr id="0" name="Αντικείμενο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861048"/>
                        <a:ext cx="2951163" cy="5635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Αντικείμενο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758305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52" name="Εξίσωση" r:id="rId14" imgW="114120" imgH="215640" progId="Equation.3">
                  <p:embed/>
                </p:oleObj>
              </mc:Choice>
              <mc:Fallback>
                <p:oleObj name="Εξίσωση" r:id="rId1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Αντικείμενο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820662"/>
              </p:ext>
            </p:extLst>
          </p:nvPr>
        </p:nvGraphicFramePr>
        <p:xfrm>
          <a:off x="2699792" y="4581128"/>
          <a:ext cx="41179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53" name="Εξίσωση" r:id="rId16" imgW="3276360" imgH="419040" progId="Equation.3">
                  <p:embed/>
                </p:oleObj>
              </mc:Choice>
              <mc:Fallback>
                <p:oleObj name="Εξίσωση" r:id="rId16" imgW="3276360" imgH="419040" progId="Equation.3">
                  <p:embed/>
                  <p:pic>
                    <p:nvPicPr>
                      <p:cNvPr id="0" name="Αντικείμενο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581128"/>
                        <a:ext cx="4117975" cy="54768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Αντικείμενο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824419"/>
              </p:ext>
            </p:extLst>
          </p:nvPr>
        </p:nvGraphicFramePr>
        <p:xfrm>
          <a:off x="2915815" y="5301208"/>
          <a:ext cx="3120347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54" name="Εξίσωση" r:id="rId18" imgW="1981080" imgH="228600" progId="Equation.3">
                  <p:embed/>
                </p:oleObj>
              </mc:Choice>
              <mc:Fallback>
                <p:oleObj name="Εξίσωση" r:id="rId18" imgW="19810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915815" y="5301208"/>
                        <a:ext cx="3120347" cy="36004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Αντικείμενο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649855"/>
              </p:ext>
            </p:extLst>
          </p:nvPr>
        </p:nvGraphicFramePr>
        <p:xfrm>
          <a:off x="3275856" y="5805264"/>
          <a:ext cx="4720524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55" name="Εξίσωση" r:id="rId20" imgW="2997000" imgH="228600" progId="Equation.3">
                  <p:embed/>
                </p:oleObj>
              </mc:Choice>
              <mc:Fallback>
                <p:oleObj name="Εξίσωση" r:id="rId20" imgW="2997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275856" y="5805264"/>
                        <a:ext cx="4720524" cy="36004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Αντικείμενο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183984"/>
              </p:ext>
            </p:extLst>
          </p:nvPr>
        </p:nvGraphicFramePr>
        <p:xfrm>
          <a:off x="3853152" y="6337143"/>
          <a:ext cx="134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56" name="Εξίσωση" r:id="rId22" imgW="1346040" imgH="431640" progId="Equation.3">
                  <p:embed/>
                </p:oleObj>
              </mc:Choice>
              <mc:Fallback>
                <p:oleObj name="Εξίσωση" r:id="rId22" imgW="1346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853152" y="6337143"/>
                        <a:ext cx="1346200" cy="4318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750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86"/>
          </a:xfrm>
        </p:spPr>
        <p:txBody>
          <a:bodyPr/>
          <a:lstStyle/>
          <a:p>
            <a:r>
              <a:rPr lang="el-GR" b="1" dirty="0">
                <a:solidFill>
                  <a:srgbClr val="FF0000"/>
                </a:solidFill>
              </a:rPr>
              <a:t>Σήμα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5786"/>
            <a:ext cx="8712968" cy="6072214"/>
          </a:xfrm>
        </p:spPr>
        <p:txBody>
          <a:bodyPr>
            <a:normAutofit/>
          </a:bodyPr>
          <a:lstStyle/>
          <a:p>
            <a:r>
              <a:rPr lang="el-GR" sz="2000" dirty="0"/>
              <a:t>Το σήμα είναι </a:t>
            </a:r>
            <a:r>
              <a:rPr lang="el-GR" sz="2000" u="sng" dirty="0"/>
              <a:t>μεταβαλλόμενη με το χρόνο </a:t>
            </a:r>
            <a:r>
              <a:rPr lang="el-GR" sz="2000" dirty="0"/>
              <a:t>ποσότητα η οποία μπορεί να αναπαρασταθεί με ένα γράφημα –</a:t>
            </a:r>
            <a:r>
              <a:rPr lang="el-GR" sz="2000" b="1" dirty="0">
                <a:solidFill>
                  <a:srgbClr val="FF0000"/>
                </a:solidFill>
              </a:rPr>
              <a:t>μεταβολή του πλάτους με το χρόνο</a:t>
            </a:r>
            <a:r>
              <a:rPr lang="el-GR" sz="2000" dirty="0"/>
              <a:t>.</a:t>
            </a:r>
          </a:p>
          <a:p>
            <a:endParaRPr lang="el-GR" sz="2000" dirty="0"/>
          </a:p>
          <a:p>
            <a:endParaRPr lang="el-GR" sz="2000" dirty="0"/>
          </a:p>
          <a:p>
            <a:endParaRPr lang="el-GR" sz="2000" dirty="0"/>
          </a:p>
          <a:p>
            <a:endParaRPr lang="el-GR" sz="2000" dirty="0"/>
          </a:p>
          <a:p>
            <a:endParaRPr lang="el-GR" sz="2000" dirty="0"/>
          </a:p>
          <a:p>
            <a:endParaRPr lang="el-GR" sz="2000" dirty="0"/>
          </a:p>
          <a:p>
            <a:endParaRPr lang="el-GR" sz="2000" dirty="0"/>
          </a:p>
          <a:p>
            <a:endParaRPr lang="el-GR" sz="2000" dirty="0"/>
          </a:p>
          <a:p>
            <a:r>
              <a:rPr lang="el-GR" sz="2000" dirty="0"/>
              <a:t>Η </a:t>
            </a:r>
            <a:r>
              <a:rPr lang="el-GR" sz="2000" u="sng" dirty="0"/>
              <a:t>πληροφορία</a:t>
            </a:r>
            <a:r>
              <a:rPr lang="el-GR" sz="2000" dirty="0"/>
              <a:t> που μεταφέρει το σήμα αναπαρίσταται από </a:t>
            </a:r>
            <a:r>
              <a:rPr lang="el-GR" sz="2000" u="sng" dirty="0"/>
              <a:t>μεταβολές του πλάτους</a:t>
            </a:r>
            <a:r>
              <a:rPr lang="el-GR" sz="2000" dirty="0"/>
              <a:t> του, δηλ. η πληροφορία περιέχεται στους κυματισμούς της συνάρτησης!</a:t>
            </a:r>
          </a:p>
          <a:p>
            <a:endParaRPr lang="el-GR" sz="2000" dirty="0"/>
          </a:p>
          <a:p>
            <a:r>
              <a:rPr lang="el-GR" sz="2000" dirty="0"/>
              <a:t>Άρα πρέπει να βρεθεί τρόπος περιγραφής της συνάρτησης για να μπορέσουμε να σχεδιάσουμε τα κυκλώματα επεξεργασίας του σήματος.</a:t>
            </a:r>
          </a:p>
          <a:p>
            <a:endParaRPr lang="el-GR" sz="2000" dirty="0"/>
          </a:p>
          <a:p>
            <a:pPr marL="0" indent="0">
              <a:buNone/>
            </a:pPr>
            <a:endParaRPr lang="el-GR" sz="2000" dirty="0"/>
          </a:p>
          <a:p>
            <a:endParaRPr lang="el-GR" sz="2000" dirty="0"/>
          </a:p>
          <a:p>
            <a:endParaRPr lang="el-G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43663" y="6381328"/>
            <a:ext cx="2133600" cy="365125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4</a:t>
            </a:fld>
            <a:endParaRPr kumimoji="0" lang="en-US" dirty="0"/>
          </a:p>
        </p:txBody>
      </p:sp>
      <p:pic>
        <p:nvPicPr>
          <p:cNvPr id="5" name="Picture 7" descr="se01F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2060848"/>
            <a:ext cx="4608512" cy="217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654032"/>
          </a:xfrm>
        </p:spPr>
        <p:txBody>
          <a:bodyPr/>
          <a:lstStyle/>
          <a:p>
            <a:r>
              <a:rPr lang="el-GR" sz="3200" b="1" dirty="0">
                <a:solidFill>
                  <a:srgbClr val="FF0000"/>
                </a:solidFill>
              </a:rPr>
              <a:t>Φάσμα συχνοτήτων των σημάτων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81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928670"/>
            <a:ext cx="8643998" cy="5643602"/>
          </a:xfrm>
        </p:spPr>
        <p:txBody>
          <a:bodyPr>
            <a:normAutofit/>
          </a:bodyPr>
          <a:lstStyle/>
          <a:p>
            <a:r>
              <a:rPr lang="el-GR" sz="2200" dirty="0"/>
              <a:t>Ένας εξαιρετικά χρήσιμος χαρακτηρισμός/περιγραφή των σημάτων μπορεί να γίνει μέσω του φάσματος συχνοτήτων.</a:t>
            </a:r>
          </a:p>
          <a:p>
            <a:endParaRPr lang="el-GR" sz="2200" dirty="0"/>
          </a:p>
          <a:p>
            <a:pPr lvl="1">
              <a:buFont typeface="Comic Sans MS" pitchFamily="66" charset="0"/>
              <a:buChar char="―"/>
            </a:pPr>
            <a:r>
              <a:rPr lang="en-US" sz="2200" b="1" dirty="0">
                <a:solidFill>
                  <a:srgbClr val="FF0000"/>
                </a:solidFill>
              </a:rPr>
              <a:t>Q: </a:t>
            </a:r>
            <a:r>
              <a:rPr lang="el-GR" sz="2200" dirty="0"/>
              <a:t>Πώς μπορώ να το πετύχω?</a:t>
            </a:r>
            <a:endParaRPr lang="en-US" sz="2200" dirty="0"/>
          </a:p>
          <a:p>
            <a:pPr lvl="1">
              <a:buFont typeface="Comic Sans MS" pitchFamily="66" charset="0"/>
              <a:buChar char="―"/>
            </a:pPr>
            <a:endParaRPr lang="el-GR" sz="2200" dirty="0"/>
          </a:p>
          <a:p>
            <a:pPr lvl="1">
              <a:buFont typeface="Comic Sans MS" pitchFamily="66" charset="0"/>
              <a:buChar char="―"/>
            </a:pPr>
            <a:r>
              <a:rPr lang="el-GR" sz="2200" b="1" dirty="0">
                <a:solidFill>
                  <a:srgbClr val="00B050"/>
                </a:solidFill>
              </a:rPr>
              <a:t>Α: </a:t>
            </a:r>
            <a:r>
              <a:rPr lang="el-GR" sz="2200" dirty="0"/>
              <a:t>Σειρές </a:t>
            </a:r>
            <a:r>
              <a:rPr lang="en-US" sz="2200" dirty="0"/>
              <a:t>Fourier </a:t>
            </a:r>
            <a:r>
              <a:rPr lang="el-GR" sz="2200" dirty="0"/>
              <a:t>και μετασχηματισμούς </a:t>
            </a:r>
            <a:r>
              <a:rPr lang="en-US" sz="2200" dirty="0"/>
              <a:t>Fourier.</a:t>
            </a:r>
            <a:endParaRPr lang="el-GR" sz="2200" dirty="0"/>
          </a:p>
          <a:p>
            <a:endParaRPr lang="en-US" sz="2200" dirty="0"/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Q:</a:t>
            </a:r>
            <a:r>
              <a:rPr lang="en-US" sz="2200" dirty="0"/>
              <a:t> </a:t>
            </a:r>
            <a:r>
              <a:rPr lang="el-GR" sz="2200" dirty="0"/>
              <a:t>Τι είναι οι σειρές και τι οι μετασχηματισμοί </a:t>
            </a:r>
            <a:r>
              <a:rPr lang="en-US" sz="2200" dirty="0"/>
              <a:t>Fourier?</a:t>
            </a:r>
          </a:p>
          <a:p>
            <a:pPr lvl="2"/>
            <a:endParaRPr lang="en-US" sz="2200" b="1" dirty="0">
              <a:solidFill>
                <a:srgbClr val="008000"/>
              </a:solidFill>
            </a:endParaRPr>
          </a:p>
          <a:p>
            <a:pPr lvl="1"/>
            <a:r>
              <a:rPr lang="en-US" sz="2200" b="1" dirty="0">
                <a:solidFill>
                  <a:srgbClr val="008000"/>
                </a:solidFill>
              </a:rPr>
              <a:t>A</a:t>
            </a:r>
            <a:r>
              <a:rPr lang="el-GR" sz="2200" b="1" dirty="0">
                <a:solidFill>
                  <a:srgbClr val="008000"/>
                </a:solidFill>
              </a:rPr>
              <a:t>1</a:t>
            </a:r>
            <a:r>
              <a:rPr lang="en-US" sz="2200" b="1" dirty="0">
                <a:solidFill>
                  <a:srgbClr val="008000"/>
                </a:solidFill>
              </a:rPr>
              <a:t>:</a:t>
            </a:r>
            <a:r>
              <a:rPr lang="en-US" sz="2200" dirty="0">
                <a:solidFill>
                  <a:srgbClr val="3333FF"/>
                </a:solidFill>
              </a:rPr>
              <a:t> </a:t>
            </a:r>
            <a:r>
              <a:rPr lang="en-US" sz="2200" dirty="0"/>
              <a:t>H </a:t>
            </a:r>
            <a:r>
              <a:rPr lang="el-GR" sz="2200" dirty="0"/>
              <a:t>αναπαράσταση μιας </a:t>
            </a:r>
            <a:r>
              <a:rPr lang="el-GR" sz="2200" u="sng" dirty="0"/>
              <a:t>περιοδικής συνάρτησης </a:t>
            </a:r>
            <a:r>
              <a:rPr lang="el-GR" sz="2200" dirty="0"/>
              <a:t>ως </a:t>
            </a:r>
            <a:r>
              <a:rPr lang="el-GR" sz="2200" dirty="0">
                <a:solidFill>
                  <a:srgbClr val="FF0000"/>
                </a:solidFill>
              </a:rPr>
              <a:t>άθροισμα ημιτονοειδών σημάτων με διαφορετικές συχνότητες και πλάτη</a:t>
            </a:r>
          </a:p>
          <a:p>
            <a:pPr lvl="1"/>
            <a:r>
              <a:rPr lang="en-US" sz="2200" b="1" dirty="0">
                <a:solidFill>
                  <a:srgbClr val="008000"/>
                </a:solidFill>
              </a:rPr>
              <a:t>A</a:t>
            </a:r>
            <a:r>
              <a:rPr lang="el-GR" sz="2200" b="1" dirty="0">
                <a:solidFill>
                  <a:srgbClr val="008000"/>
                </a:solidFill>
              </a:rPr>
              <a:t>2:</a:t>
            </a:r>
            <a:r>
              <a:rPr lang="el-GR" sz="2200" dirty="0"/>
              <a:t> όταν η συνάρτηση δεν είναι περιοδική αλλά έχει πιο γενική μορφή χρησιμοποιείται ο μετασχηματισμός </a:t>
            </a:r>
            <a:r>
              <a:rPr lang="en-US" sz="2200" dirty="0"/>
              <a:t>Fourier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1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1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1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1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1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18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18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2197" y="46187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Ημιτονοειδές σήμα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6</a:t>
            </a:fld>
            <a:endParaRPr kumimoji="0" lang="en-US"/>
          </a:p>
        </p:txBody>
      </p:sp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1" t="16501" r="8157" b="827"/>
          <a:stretch>
            <a:fillRect/>
          </a:stretch>
        </p:blipFill>
        <p:spPr bwMode="auto">
          <a:xfrm>
            <a:off x="323010" y="2132856"/>
            <a:ext cx="4679950" cy="396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5029862" y="1052736"/>
            <a:ext cx="399573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en-US" altLang="el-GR" dirty="0"/>
              <a:t> </a:t>
            </a:r>
            <a:r>
              <a:rPr lang="en-US" altLang="el-GR" i="1" dirty="0"/>
              <a:t>A</a:t>
            </a:r>
            <a:r>
              <a:rPr lang="en-US" altLang="el-GR" dirty="0"/>
              <a:t>: </a:t>
            </a:r>
            <a:r>
              <a:rPr lang="el-GR" altLang="el-GR" dirty="0"/>
              <a:t>πλάτος (</a:t>
            </a:r>
            <a:r>
              <a:rPr lang="en-US" altLang="el-GR" dirty="0"/>
              <a:t>amplitude) </a:t>
            </a:r>
          </a:p>
          <a:p>
            <a:pPr eaLnBrk="1" hangingPunct="1">
              <a:buFontTx/>
              <a:buChar char="•"/>
            </a:pPr>
            <a:r>
              <a:rPr lang="en-US" altLang="el-GR" dirty="0"/>
              <a:t> </a:t>
            </a:r>
            <a:r>
              <a:rPr lang="en-US" altLang="el-GR" i="1" dirty="0"/>
              <a:t>f</a:t>
            </a:r>
            <a:r>
              <a:rPr lang="en-US" altLang="el-GR" dirty="0"/>
              <a:t>: </a:t>
            </a:r>
            <a:r>
              <a:rPr lang="el-GR" altLang="el-GR" dirty="0"/>
              <a:t>συχνότητα </a:t>
            </a:r>
            <a:r>
              <a:rPr lang="en-US" altLang="el-GR" dirty="0"/>
              <a:t>(frequency)</a:t>
            </a:r>
          </a:p>
          <a:p>
            <a:pPr eaLnBrk="1" hangingPunct="1">
              <a:buFontTx/>
              <a:buChar char="•"/>
            </a:pPr>
            <a:r>
              <a:rPr lang="en-US" altLang="el-GR" dirty="0"/>
              <a:t> </a:t>
            </a:r>
            <a:r>
              <a:rPr lang="el-GR" altLang="el-GR" dirty="0"/>
              <a:t>φ: φάση </a:t>
            </a:r>
            <a:r>
              <a:rPr lang="en-US" altLang="el-GR" dirty="0"/>
              <a:t>(phase)</a:t>
            </a:r>
          </a:p>
          <a:p>
            <a:pPr eaLnBrk="1" hangingPunct="1">
              <a:buFontTx/>
              <a:buChar char="•"/>
            </a:pPr>
            <a:r>
              <a:rPr lang="en-US" altLang="el-GR" dirty="0"/>
              <a:t> </a:t>
            </a:r>
            <a:r>
              <a:rPr lang="en-US" altLang="el-GR" i="1" dirty="0"/>
              <a:t>T</a:t>
            </a:r>
            <a:r>
              <a:rPr lang="en-US" altLang="el-GR" dirty="0"/>
              <a:t> (</a:t>
            </a:r>
            <a:r>
              <a:rPr lang="en-US" altLang="el-GR" i="1" dirty="0"/>
              <a:t>f</a:t>
            </a:r>
            <a:r>
              <a:rPr lang="en-US" altLang="el-GR" dirty="0"/>
              <a:t>=1/</a:t>
            </a:r>
            <a:r>
              <a:rPr lang="en-US" altLang="el-GR" i="1" dirty="0"/>
              <a:t>T</a:t>
            </a:r>
            <a:r>
              <a:rPr lang="en-US" altLang="el-GR" dirty="0"/>
              <a:t>): </a:t>
            </a:r>
            <a:r>
              <a:rPr lang="el-GR" altLang="el-GR" dirty="0"/>
              <a:t>περίοδος</a:t>
            </a:r>
            <a:endParaRPr lang="en-US" altLang="el-GR" dirty="0"/>
          </a:p>
          <a:p>
            <a:pPr eaLnBrk="1" hangingPunct="1">
              <a:buFontTx/>
              <a:buChar char="•"/>
            </a:pPr>
            <a:r>
              <a:rPr lang="en-US" altLang="el-GR" dirty="0"/>
              <a:t> </a:t>
            </a:r>
            <a:r>
              <a:rPr lang="el-GR" altLang="el-GR" i="1" dirty="0"/>
              <a:t>ω</a:t>
            </a:r>
            <a:r>
              <a:rPr lang="el-GR" altLang="el-GR" dirty="0"/>
              <a:t>, </a:t>
            </a:r>
            <a:r>
              <a:rPr lang="el-GR" altLang="el-GR" i="1" dirty="0"/>
              <a:t>ω</a:t>
            </a:r>
            <a:r>
              <a:rPr lang="el-GR" altLang="el-GR" dirty="0"/>
              <a:t>=2π</a:t>
            </a:r>
            <a:r>
              <a:rPr lang="en-US" altLang="el-GR" i="1" dirty="0"/>
              <a:t>f</a:t>
            </a:r>
            <a:r>
              <a:rPr lang="en-US" altLang="el-GR" dirty="0"/>
              <a:t>: </a:t>
            </a:r>
            <a:r>
              <a:rPr lang="el-GR" altLang="el-GR" dirty="0"/>
              <a:t>γωνιακή συχνότητα </a:t>
            </a:r>
            <a:r>
              <a:rPr lang="en-US" altLang="el-GR" dirty="0"/>
              <a:t> </a:t>
            </a:r>
          </a:p>
          <a:p>
            <a:pPr eaLnBrk="1" hangingPunct="1"/>
            <a:endParaRPr lang="el-GR" altLang="el-GR" dirty="0"/>
          </a:p>
          <a:p>
            <a:pPr eaLnBrk="1" hangingPunct="1"/>
            <a:endParaRPr lang="el-GR" altLang="el-GR" dirty="0"/>
          </a:p>
          <a:p>
            <a:pPr eaLnBrk="1" hangingPunct="1"/>
            <a:r>
              <a:rPr lang="el-GR" altLang="el-GR" dirty="0"/>
              <a:t>Στο παράδειγμα:</a:t>
            </a:r>
          </a:p>
          <a:p>
            <a:pPr eaLnBrk="1" hangingPunct="1"/>
            <a:r>
              <a:rPr lang="el-GR" altLang="el-GR" dirty="0"/>
              <a:t>  </a:t>
            </a:r>
            <a:r>
              <a:rPr lang="el-GR" altLang="el-GR" i="1" dirty="0"/>
              <a:t>Α</a:t>
            </a:r>
            <a:r>
              <a:rPr lang="el-GR" altLang="el-GR" dirty="0"/>
              <a:t> =</a:t>
            </a:r>
            <a:r>
              <a:rPr lang="en-US" altLang="el-GR" dirty="0"/>
              <a:t> 2</a:t>
            </a:r>
            <a:r>
              <a:rPr lang="el-GR" altLang="el-GR" dirty="0"/>
              <a:t> </a:t>
            </a:r>
            <a:r>
              <a:rPr lang="en-US" altLang="el-GR" dirty="0"/>
              <a:t>V</a:t>
            </a:r>
            <a:endParaRPr lang="el-GR" altLang="el-GR" dirty="0"/>
          </a:p>
          <a:p>
            <a:pPr eaLnBrk="1" hangingPunct="1"/>
            <a:r>
              <a:rPr lang="el-GR" altLang="el-GR" dirty="0"/>
              <a:t>  </a:t>
            </a:r>
            <a:r>
              <a:rPr lang="el-GR" altLang="el-GR" i="1" dirty="0"/>
              <a:t>Τ</a:t>
            </a:r>
            <a:r>
              <a:rPr lang="el-GR" altLang="el-GR" dirty="0"/>
              <a:t> =</a:t>
            </a:r>
            <a:r>
              <a:rPr lang="en-US" altLang="el-GR" dirty="0"/>
              <a:t> 2 s</a:t>
            </a:r>
            <a:endParaRPr lang="el-GR" altLang="el-GR" dirty="0"/>
          </a:p>
          <a:p>
            <a:pPr eaLnBrk="1" hangingPunct="1"/>
            <a:r>
              <a:rPr lang="el-GR" altLang="el-GR" dirty="0"/>
              <a:t>  </a:t>
            </a:r>
            <a:r>
              <a:rPr lang="en-US" altLang="el-GR" i="1" dirty="0"/>
              <a:t>f</a:t>
            </a:r>
            <a:r>
              <a:rPr lang="en-US" altLang="el-GR" dirty="0"/>
              <a:t> = 0.5 Hz</a:t>
            </a:r>
          </a:p>
          <a:p>
            <a:pPr eaLnBrk="1" hangingPunct="1"/>
            <a:r>
              <a:rPr lang="en-US" altLang="el-GR" dirty="0"/>
              <a:t>  </a:t>
            </a:r>
            <a:r>
              <a:rPr lang="el-GR" altLang="el-GR" dirty="0"/>
              <a:t>ω =</a:t>
            </a:r>
            <a:r>
              <a:rPr lang="en-US" altLang="el-GR" dirty="0"/>
              <a:t> </a:t>
            </a:r>
            <a:r>
              <a:rPr lang="el-GR" altLang="el-GR" dirty="0"/>
              <a:t>π </a:t>
            </a:r>
            <a:r>
              <a:rPr lang="en-US" altLang="el-GR" dirty="0"/>
              <a:t>rad/s</a:t>
            </a:r>
            <a:endParaRPr lang="el-GR" altLang="el-GR" dirty="0"/>
          </a:p>
          <a:p>
            <a:pPr eaLnBrk="1" hangingPunct="1"/>
            <a:r>
              <a:rPr lang="el-GR" altLang="el-GR" dirty="0"/>
              <a:t>  φ =</a:t>
            </a:r>
            <a:r>
              <a:rPr lang="en-US" altLang="el-GR" dirty="0"/>
              <a:t> 0 rad</a:t>
            </a:r>
            <a:endParaRPr lang="el-GR" altLang="el-GR" dirty="0"/>
          </a:p>
        </p:txBody>
      </p:sp>
      <p:graphicFrame>
        <p:nvGraphicFramePr>
          <p:cNvPr id="7" name="Object 16"/>
          <p:cNvGraphicFramePr>
            <a:graphicFrameLocks noChangeAspect="1"/>
          </p:cNvGraphicFramePr>
          <p:nvPr>
            <p:extLst/>
          </p:nvPr>
        </p:nvGraphicFramePr>
        <p:xfrm>
          <a:off x="481013" y="1531938"/>
          <a:ext cx="4162995" cy="628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8" name="Εξίσωση" r:id="rId4" imgW="1346040" imgH="203040" progId="Equation.3">
                  <p:embed/>
                </p:oleObj>
              </mc:Choice>
              <mc:Fallback>
                <p:oleObj name="Εξίσωση" r:id="rId4" imgW="1346040" imgH="203040" progId="Equation.3">
                  <p:embed/>
                  <p:pic>
                    <p:nvPicPr>
                      <p:cNvPr id="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1531938"/>
                        <a:ext cx="4162995" cy="628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Ομάδα 8"/>
          <p:cNvGrpSpPr/>
          <p:nvPr/>
        </p:nvGrpSpPr>
        <p:grpSpPr>
          <a:xfrm>
            <a:off x="5652120" y="4869160"/>
            <a:ext cx="2381250" cy="1658640"/>
            <a:chOff x="5652120" y="4869160"/>
            <a:chExt cx="2381250" cy="1658640"/>
          </a:xfrm>
        </p:grpSpPr>
        <p:pic>
          <p:nvPicPr>
            <p:cNvPr id="81932" name="Picture 12" descr="https://upload.wikimedia.org/wikipedia/commons/thumb/5/55/Phase_shift.svg/250px-Phase_shift.svg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4869160"/>
              <a:ext cx="2381250" cy="1657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8" name="Αντικείμενο 7"/>
            <p:cNvGraphicFramePr>
              <a:graphicFrameLocks noChangeAspect="1"/>
            </p:cNvGraphicFramePr>
            <p:nvPr>
              <p:extLst/>
            </p:nvPr>
          </p:nvGraphicFramePr>
          <p:xfrm>
            <a:off x="6577013" y="6213475"/>
            <a:ext cx="265112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79" name="Εξίσωση" r:id="rId7" imgW="139680" imgH="164880" progId="Equation.3">
                    <p:embed/>
                  </p:oleObj>
                </mc:Choice>
                <mc:Fallback>
                  <p:oleObj name="Εξίσωση" r:id="rId7" imgW="139680" imgH="164880" progId="Equation.3">
                    <p:embed/>
                    <p:pic>
                      <p:nvPicPr>
                        <p:cNvPr id="8" name="Αντικείμενο 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577013" y="6213475"/>
                          <a:ext cx="265112" cy="3143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776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7B5F902-AC61-437F-AE2D-94435BC26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1095"/>
            <a:ext cx="8229600" cy="533609"/>
          </a:xfrm>
        </p:spPr>
        <p:txBody>
          <a:bodyPr>
            <a:normAutofit fontScale="90000"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Χρόνος &amp; Συχνότητα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456B979C-DFA9-41A8-974A-BA8762B1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7</a:t>
            </a:fld>
            <a:endParaRPr kumimoji="0" lang="en-US"/>
          </a:p>
        </p:txBody>
      </p:sp>
      <p:grpSp>
        <p:nvGrpSpPr>
          <p:cNvPr id="8" name="Ομάδα 7">
            <a:extLst>
              <a:ext uri="{FF2B5EF4-FFF2-40B4-BE49-F238E27FC236}">
                <a16:creationId xmlns:a16="http://schemas.microsoft.com/office/drawing/2014/main" id="{6307F8B2-64D6-4D42-A0FA-23293E9DFBCD}"/>
              </a:ext>
            </a:extLst>
          </p:cNvPr>
          <p:cNvGrpSpPr/>
          <p:nvPr/>
        </p:nvGrpSpPr>
        <p:grpSpPr>
          <a:xfrm>
            <a:off x="251520" y="764704"/>
            <a:ext cx="8352931" cy="2280898"/>
            <a:chOff x="251520" y="1171361"/>
            <a:chExt cx="8352931" cy="2280898"/>
          </a:xfrm>
        </p:grpSpPr>
        <p:pic>
          <p:nvPicPr>
            <p:cNvPr id="5" name="Εικόνα 4">
              <a:extLst>
                <a:ext uri="{FF2B5EF4-FFF2-40B4-BE49-F238E27FC236}">
                  <a16:creationId xmlns:a16="http://schemas.microsoft.com/office/drawing/2014/main" id="{BBC28FEC-3170-4FB2-9ACE-75ADF21FC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20" y="1426109"/>
              <a:ext cx="3921600" cy="1640500"/>
            </a:xfrm>
            <a:prstGeom prst="rect">
              <a:avLst/>
            </a:prstGeom>
          </p:spPr>
        </p:pic>
        <p:pic>
          <p:nvPicPr>
            <p:cNvPr id="6" name="Εικόνα 5">
              <a:extLst>
                <a:ext uri="{FF2B5EF4-FFF2-40B4-BE49-F238E27FC236}">
                  <a16:creationId xmlns:a16="http://schemas.microsoft.com/office/drawing/2014/main" id="{66C6A0E2-B61D-4166-A581-8579D20A7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4088" y="1171361"/>
              <a:ext cx="3240363" cy="2280898"/>
            </a:xfrm>
            <a:prstGeom prst="rect">
              <a:avLst/>
            </a:prstGeom>
          </p:spPr>
        </p:pic>
        <p:sp>
          <p:nvSpPr>
            <p:cNvPr id="7" name="Βέλος: Αριστερό-δεξιό 6">
              <a:extLst>
                <a:ext uri="{FF2B5EF4-FFF2-40B4-BE49-F238E27FC236}">
                  <a16:creationId xmlns:a16="http://schemas.microsoft.com/office/drawing/2014/main" id="{EBF90529-EA8E-4BF1-B149-711B5F9C0635}"/>
                </a:ext>
              </a:extLst>
            </p:cNvPr>
            <p:cNvSpPr/>
            <p:nvPr/>
          </p:nvSpPr>
          <p:spPr>
            <a:xfrm>
              <a:off x="4173120" y="2060848"/>
              <a:ext cx="1118960" cy="21602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Τίτλος 1">
            <a:extLst>
              <a:ext uri="{FF2B5EF4-FFF2-40B4-BE49-F238E27FC236}">
                <a16:creationId xmlns:a16="http://schemas.microsoft.com/office/drawing/2014/main" id="{7AA4AD54-1252-4883-8699-73E5F6989652}"/>
              </a:ext>
            </a:extLst>
          </p:cNvPr>
          <p:cNvSpPr txBox="1">
            <a:spLocks/>
          </p:cNvSpPr>
          <p:nvPr/>
        </p:nvSpPr>
        <p:spPr>
          <a:xfrm>
            <a:off x="174173" y="2948257"/>
            <a:ext cx="8229600" cy="533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b="1" dirty="0">
                <a:solidFill>
                  <a:srgbClr val="FF0000"/>
                </a:solidFill>
              </a:rPr>
              <a:t>Επαλληλία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9B75F8E5-20E2-4FF5-9690-551D854B7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82" y="3429000"/>
            <a:ext cx="4981438" cy="3226303"/>
          </a:xfrm>
          <a:prstGeom prst="rect">
            <a:avLst/>
          </a:prstGeom>
        </p:spPr>
      </p:pic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AEA63950-2826-4942-BEBA-5600528B04DD}"/>
              </a:ext>
            </a:extLst>
          </p:cNvPr>
          <p:cNvSpPr/>
          <p:nvPr/>
        </p:nvSpPr>
        <p:spPr>
          <a:xfrm>
            <a:off x="4932040" y="4941632"/>
            <a:ext cx="4283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Αν A = A1 + A2  θετική συμβολή.</a:t>
            </a:r>
          </a:p>
          <a:p>
            <a:endParaRPr lang="el-GR" dirty="0"/>
          </a:p>
          <a:p>
            <a:r>
              <a:rPr lang="el-GR" dirty="0"/>
              <a:t>Αν A = | A1 − A2 |  Αρνητική συμβολή. </a:t>
            </a:r>
          </a:p>
          <a:p>
            <a:endParaRPr lang="el-GR" dirty="0"/>
          </a:p>
          <a:p>
            <a:r>
              <a:rPr lang="el-GR" dirty="0"/>
              <a:t>Αν A1 = A2, τότε είναι μηδέν. </a:t>
            </a:r>
          </a:p>
        </p:txBody>
      </p:sp>
    </p:spTree>
    <p:extLst>
      <p:ext uri="{BB962C8B-B14F-4D97-AF65-F5344CB8AC3E}">
        <p14:creationId xmlns:p14="http://schemas.microsoft.com/office/powerpoint/2010/main" val="103140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651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6662758" cy="847708"/>
          </a:xfrm>
        </p:spPr>
        <p:txBody>
          <a:bodyPr/>
          <a:lstStyle/>
          <a:p>
            <a:r>
              <a:rPr lang="el-GR" sz="3200" b="1" dirty="0">
                <a:solidFill>
                  <a:srgbClr val="FF0000"/>
                </a:solidFill>
              </a:rPr>
              <a:t>Τι είναι οι σειρές </a:t>
            </a:r>
            <a:r>
              <a:rPr lang="en-US" sz="3200" b="1" dirty="0">
                <a:solidFill>
                  <a:srgbClr val="FF0000"/>
                </a:solidFill>
              </a:rPr>
              <a:t>Fourier?</a:t>
            </a:r>
          </a:p>
        </p:txBody>
      </p:sp>
      <p:sp>
        <p:nvSpPr>
          <p:cNvPr id="18196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85720" y="1285860"/>
            <a:ext cx="8382000" cy="4663420"/>
          </a:xfrm>
        </p:spPr>
        <p:txBody>
          <a:bodyPr>
            <a:normAutofit/>
          </a:bodyPr>
          <a:lstStyle/>
          <a:p>
            <a:r>
              <a:rPr lang="el-GR" sz="2200" dirty="0"/>
              <a:t>Επιτρέπουν να εκφράσουμε μια </a:t>
            </a:r>
            <a:r>
              <a:rPr lang="el-GR" sz="2200" u="sng" dirty="0"/>
              <a:t>περιοδική συνάρτηση </a:t>
            </a:r>
            <a:r>
              <a:rPr lang="el-GR" sz="2200" dirty="0"/>
              <a:t>ως </a:t>
            </a:r>
            <a:r>
              <a:rPr lang="el-GR" sz="2200" u="sng" dirty="0"/>
              <a:t>άθροισμα ενός άπειρου αριθμού ημιτονοειδών συναρτήσεων </a:t>
            </a:r>
            <a:r>
              <a:rPr lang="el-GR" sz="2200" dirty="0"/>
              <a:t>των οποίων οι </a:t>
            </a:r>
            <a:r>
              <a:rPr lang="el-GR" sz="2200" u="sng" dirty="0"/>
              <a:t>συχνότητες έχουν αρμονική σχέση μεταξύ τους</a:t>
            </a:r>
            <a:r>
              <a:rPr lang="el-GR" sz="2200" dirty="0"/>
              <a:t>.</a:t>
            </a:r>
          </a:p>
          <a:p>
            <a:endParaRPr lang="el-GR" sz="2200" dirty="0"/>
          </a:p>
          <a:p>
            <a:endParaRPr lang="en-US" sz="22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85720" y="2285992"/>
            <a:ext cx="8382000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l-GR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Q: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l-GR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Πώς μπορεί κάποιος</a:t>
            </a:r>
            <a:r>
              <a:rPr kumimoji="0" lang="el-GR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να υπολογίσει τη σειρά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Fourier </a:t>
            </a:r>
            <a:r>
              <a:rPr kumimoji="0" lang="el-GR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ενός τετραγωνικού σήματος?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6" descr="se01F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857628"/>
            <a:ext cx="516413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72578" y="5157192"/>
            <a:ext cx="85011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200" dirty="0"/>
              <a:t>Όπου </a:t>
            </a:r>
            <a:r>
              <a:rPr lang="en-US" sz="2200" dirty="0"/>
              <a:t>V </a:t>
            </a:r>
            <a:r>
              <a:rPr lang="el-GR" sz="2200" dirty="0"/>
              <a:t>είναι το πλάτος του τετραγωνικού σήματος και ω</a:t>
            </a:r>
            <a:r>
              <a:rPr lang="el-GR" sz="2200" baseline="-25000" dirty="0"/>
              <a:t>0</a:t>
            </a:r>
            <a:r>
              <a:rPr lang="el-GR" sz="2200" dirty="0"/>
              <a:t> =2π/Τ (Τ είναι η περίοδος του τετραγωνικού σήματος).</a:t>
            </a:r>
          </a:p>
          <a:p>
            <a:endParaRPr lang="el-GR" sz="2200" dirty="0"/>
          </a:p>
          <a:p>
            <a:r>
              <a:rPr lang="el-GR" sz="2200" dirty="0"/>
              <a:t>Η </a:t>
            </a:r>
            <a:r>
              <a:rPr lang="el-GR" sz="2200" dirty="0">
                <a:solidFill>
                  <a:srgbClr val="FF0000"/>
                </a:solidFill>
              </a:rPr>
              <a:t>ω</a:t>
            </a:r>
            <a:r>
              <a:rPr lang="el-GR" sz="2200" baseline="-25000" dirty="0">
                <a:solidFill>
                  <a:srgbClr val="FF0000"/>
                </a:solidFill>
              </a:rPr>
              <a:t>0</a:t>
            </a:r>
            <a:r>
              <a:rPr lang="el-GR" sz="2200" dirty="0">
                <a:solidFill>
                  <a:srgbClr val="FF0000"/>
                </a:solidFill>
              </a:rPr>
              <a:t> </a:t>
            </a:r>
            <a:r>
              <a:rPr lang="el-GR" sz="2200" dirty="0"/>
              <a:t>αποκαλείται </a:t>
            </a:r>
            <a:r>
              <a:rPr lang="el-GR" sz="2200" dirty="0">
                <a:solidFill>
                  <a:srgbClr val="FF0000"/>
                </a:solidFill>
              </a:rPr>
              <a:t>θεμελιώδης συχνότητα</a:t>
            </a:r>
            <a:r>
              <a:rPr lang="el-GR" sz="2200" dirty="0"/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28860" y="3143248"/>
            <a:ext cx="71438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6" name="Ομάδα 5"/>
          <p:cNvGrpSpPr/>
          <p:nvPr/>
        </p:nvGrpSpPr>
        <p:grpSpPr>
          <a:xfrm>
            <a:off x="107504" y="260648"/>
            <a:ext cx="6755988" cy="4746258"/>
            <a:chOff x="107504" y="260648"/>
            <a:chExt cx="6755988" cy="4746258"/>
          </a:xfrm>
        </p:grpSpPr>
        <p:grpSp>
          <p:nvGrpSpPr>
            <p:cNvPr id="4" name="Ομάδα 3"/>
            <p:cNvGrpSpPr/>
            <p:nvPr/>
          </p:nvGrpSpPr>
          <p:grpSpPr>
            <a:xfrm>
              <a:off x="107504" y="260648"/>
              <a:ext cx="6755988" cy="4746258"/>
              <a:chOff x="107504" y="260648"/>
              <a:chExt cx="6755988" cy="4746258"/>
            </a:xfrm>
          </p:grpSpPr>
          <p:pic>
            <p:nvPicPr>
              <p:cNvPr id="5123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763688" y="4221088"/>
                <a:ext cx="5099804" cy="78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1922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260648"/>
                <a:ext cx="6310123" cy="37457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aphicFrame>
            <p:nvGraphicFramePr>
              <p:cNvPr id="3" name="Αντικείμενο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8563246"/>
                  </p:ext>
                </p:extLst>
              </p:nvPr>
            </p:nvGraphicFramePr>
            <p:xfrm>
              <a:off x="1749738" y="4436068"/>
              <a:ext cx="445998" cy="3610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008" name="Εξίσωση" r:id="rId6" imgW="304560" imgH="203040" progId="Equation.3">
                      <p:embed/>
                    </p:oleObj>
                  </mc:Choice>
                  <mc:Fallback>
                    <p:oleObj name="Εξίσωση" r:id="rId6" imgW="304560" imgH="20304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1749738" y="4436068"/>
                            <a:ext cx="445998" cy="36108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" name="Έλλειψη 4"/>
            <p:cNvSpPr/>
            <p:nvPr/>
          </p:nvSpPr>
          <p:spPr>
            <a:xfrm>
              <a:off x="2627784" y="4509120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2" name="Rectangular Callout 1"/>
          <p:cNvSpPr/>
          <p:nvPr/>
        </p:nvSpPr>
        <p:spPr>
          <a:xfrm>
            <a:off x="7029562" y="2678901"/>
            <a:ext cx="1838578" cy="1214446"/>
          </a:xfrm>
          <a:prstGeom prst="wedgeRectCallout">
            <a:avLst>
              <a:gd name="adj1" fmla="val -144415"/>
              <a:gd name="adj2" fmla="val 79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b="1" dirty="0"/>
              <a:t>άθροισμα ενός άπειρου αριθμού ημιτονοειδών συναρτήσεων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4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2783</TotalTime>
  <Words>2113</Words>
  <Application>Microsoft Office PowerPoint</Application>
  <PresentationFormat>Προβολή στην οθόνη (4:3)</PresentationFormat>
  <Paragraphs>294</Paragraphs>
  <Slides>38</Slides>
  <Notes>8</Notes>
  <HiddenSlides>0</HiddenSlides>
  <MMClips>0</MMClips>
  <ScaleCrop>false</ScaleCrop>
  <HeadingPairs>
    <vt:vector size="8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2</vt:i4>
      </vt:variant>
      <vt:variant>
        <vt:lpstr>Τίτλοι διαφανειών</vt:lpstr>
      </vt:variant>
      <vt:variant>
        <vt:i4>38</vt:i4>
      </vt:variant>
    </vt:vector>
  </HeadingPairs>
  <TitlesOfParts>
    <vt:vector size="47" baseType="lpstr">
      <vt:lpstr>ＭＳ Ｐゴシック</vt:lpstr>
      <vt:lpstr>Arial</vt:lpstr>
      <vt:lpstr>Calibri</vt:lpstr>
      <vt:lpstr>Cambria Math</vt:lpstr>
      <vt:lpstr>Comic Sans MS</vt:lpstr>
      <vt:lpstr>Symbol</vt:lpstr>
      <vt:lpstr>Office Theme</vt:lpstr>
      <vt:lpstr>Εξίσωση</vt:lpstr>
      <vt:lpstr>Equation</vt:lpstr>
      <vt:lpstr>ΗΛΕΚΤΡΟΝΙΚΑ</vt:lpstr>
      <vt:lpstr>Τι περιλαμβάνει το μάθημα</vt:lpstr>
      <vt:lpstr>Σήματα</vt:lpstr>
      <vt:lpstr>Σήμα</vt:lpstr>
      <vt:lpstr>Φάσμα συχνοτήτων των σημάτων</vt:lpstr>
      <vt:lpstr>Ημιτονοειδές σήμα</vt:lpstr>
      <vt:lpstr>Χρόνος &amp; Συχνότητα</vt:lpstr>
      <vt:lpstr>Τι είναι οι σειρές Fourier?</vt:lpstr>
      <vt:lpstr>Παρουσίαση του PowerPoint</vt:lpstr>
      <vt:lpstr>Παρουσίαση του PowerPoint</vt:lpstr>
      <vt:lpstr>Παρουσίαση του PowerPoint</vt:lpstr>
      <vt:lpstr>Γιατί το φάσμα δίνει χρήσιμη πληροφορία?</vt:lpstr>
      <vt:lpstr>Παρουσίαση του PowerPoint</vt:lpstr>
      <vt:lpstr>Παρουσίαση του PowerPoint</vt:lpstr>
      <vt:lpstr>Αναλογικά και Ψηφιακά σήματα</vt:lpstr>
      <vt:lpstr>Αναλογικά και Ψηφιακά σήματα</vt:lpstr>
      <vt:lpstr>Μετατροπή αναλογικού σε ψηφιακό</vt:lpstr>
      <vt:lpstr>Αναλογικά και Ψηφιακά σήματα</vt:lpstr>
      <vt:lpstr>Αναλογικά και Ψηφιακά σήματα</vt:lpstr>
      <vt:lpstr>Ημιτονοειδές σήμα</vt:lpstr>
      <vt:lpstr>Παρουσίαση του PowerPoint</vt:lpstr>
      <vt:lpstr>Ημιτονοειδές σήμα τάσης</vt:lpstr>
      <vt:lpstr>Παρουσίαση του PowerPoint</vt:lpstr>
      <vt:lpstr>Ενισχυτές</vt:lpstr>
      <vt:lpstr>Σήματα και ενίσχυση</vt:lpstr>
      <vt:lpstr>Κυκλωματικό σύμβολο του ενισχυτή</vt:lpstr>
      <vt:lpstr>Κέρδος τάσης</vt:lpstr>
      <vt:lpstr>Κέρδος ισχύος και κέρδος ρεύματος</vt:lpstr>
      <vt:lpstr>Έκφραση κέρδους σε decibel (dB)</vt:lpstr>
      <vt:lpstr>Τροφοδοσία του ενισχυτή</vt:lpstr>
      <vt:lpstr>Παρουσίαση του PowerPoint</vt:lpstr>
      <vt:lpstr>Κορεσμός του ενισχυτή</vt:lpstr>
      <vt:lpstr>Απόκριση Συχνότητας των ενισχυτών</vt:lpstr>
      <vt:lpstr>Παρουσίαση του PowerPoint</vt:lpstr>
      <vt:lpstr>Απόκριση Συχνότητας των ενισχυτών</vt:lpstr>
      <vt:lpstr>Εύρος ζώνης ενισχυτή</vt:lpstr>
      <vt:lpstr>Κατηγοριοποίηση ενισχυτών με βάση την απόκριση συχνότητας</vt:lpstr>
      <vt:lpstr>Παρουσίαση του PowerPoint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ΗΛΕΚΤΡΟΝΙΚΑ</dc:title>
  <dc:creator>antonis-amalia</dc:creator>
  <cp:lastModifiedBy>Amalia Miliou</cp:lastModifiedBy>
  <cp:revision>454</cp:revision>
  <dcterms:created xsi:type="dcterms:W3CDTF">2013-10-06T14:40:36Z</dcterms:created>
  <dcterms:modified xsi:type="dcterms:W3CDTF">2018-10-15T11:45:28Z</dcterms:modified>
</cp:coreProperties>
</file>