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77"/>
  </p:notesMasterIdLst>
  <p:handoutMasterIdLst>
    <p:handoutMasterId r:id="rId78"/>
  </p:handoutMasterIdLst>
  <p:sldIdLst>
    <p:sldId id="465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3" r:id="rId27"/>
    <p:sldId id="492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07" r:id="rId42"/>
    <p:sldId id="508" r:id="rId43"/>
    <p:sldId id="509" r:id="rId44"/>
    <p:sldId id="510" r:id="rId45"/>
    <p:sldId id="526" r:id="rId46"/>
    <p:sldId id="528" r:id="rId47"/>
    <p:sldId id="530" r:id="rId48"/>
    <p:sldId id="531" r:id="rId49"/>
    <p:sldId id="532" r:id="rId50"/>
    <p:sldId id="533" r:id="rId51"/>
    <p:sldId id="534" r:id="rId52"/>
    <p:sldId id="535" r:id="rId53"/>
    <p:sldId id="536" r:id="rId54"/>
    <p:sldId id="537" r:id="rId55"/>
    <p:sldId id="539" r:id="rId56"/>
    <p:sldId id="540" r:id="rId57"/>
    <p:sldId id="541" r:id="rId58"/>
    <p:sldId id="542" r:id="rId59"/>
    <p:sldId id="543" r:id="rId60"/>
    <p:sldId id="544" r:id="rId61"/>
    <p:sldId id="545" r:id="rId62"/>
    <p:sldId id="512" r:id="rId63"/>
    <p:sldId id="513" r:id="rId64"/>
    <p:sldId id="514" r:id="rId65"/>
    <p:sldId id="515" r:id="rId66"/>
    <p:sldId id="516" r:id="rId67"/>
    <p:sldId id="517" r:id="rId68"/>
    <p:sldId id="518" r:id="rId69"/>
    <p:sldId id="519" r:id="rId70"/>
    <p:sldId id="520" r:id="rId71"/>
    <p:sldId id="521" r:id="rId72"/>
    <p:sldId id="522" r:id="rId73"/>
    <p:sldId id="523" r:id="rId74"/>
    <p:sldId id="524" r:id="rId75"/>
    <p:sldId id="525" r:id="rId76"/>
  </p:sldIdLst>
  <p:sldSz cx="9144000" cy="6858000" type="screen4x3"/>
  <p:notesSz cx="6781800" cy="9926638"/>
  <p:custDataLst>
    <p:tags r:id="rId79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8000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FF0000"/>
    <a:srgbClr val="FFE4C9"/>
    <a:srgbClr val="FFDAB5"/>
    <a:srgbClr val="3333CC"/>
    <a:srgbClr val="FFC08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94693" autoAdjust="0"/>
  </p:normalViewPr>
  <p:slideViewPr>
    <p:cSldViewPr>
      <p:cViewPr varScale="1">
        <p:scale>
          <a:sx n="82" d="100"/>
          <a:sy n="82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78"/>
      </p:cViewPr>
      <p:guideLst>
        <p:guide orient="horz" pos="3126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69A3D34F-C8BA-40C8-BB3A-C022D2F885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ctr" anchorCtr="0" compatLnSpc="1">
            <a:prstTxWarp prst="textNoShape">
              <a:avLst/>
            </a:prstTxWarp>
          </a:bodyPr>
          <a:lstStyle>
            <a:lvl1pPr algn="l" defTabSz="919163">
              <a:defRPr sz="1200" b="0" smtClean="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C59EAC40-53E7-4D53-A207-A78B6D24C5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ctr" anchorCtr="0" compatLnSpc="1">
            <a:prstTxWarp prst="textNoShape">
              <a:avLst/>
            </a:prstTxWarp>
          </a:bodyPr>
          <a:lstStyle>
            <a:lvl1pPr algn="r" defTabSz="919163">
              <a:defRPr sz="1200" b="0" smtClean="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C0DBA361-2E64-45A6-98CB-0C5EECB3C16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 b="0" smtClean="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8ABFB47A-4873-4DB8-AFCD-721DA61DC1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975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 b="0"/>
            </a:lvl1pPr>
          </a:lstStyle>
          <a:p>
            <a:fld id="{8766C075-E5B7-44F7-942C-1DD761ACF802}" type="slidenum">
              <a:rPr lang="el-GR" altLang="el-GR"/>
              <a:pPr/>
              <a:t>‹#›</a:t>
            </a:fld>
            <a:endParaRPr lang="el-GR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>
            <a:extLst>
              <a:ext uri="{FF2B5EF4-FFF2-40B4-BE49-F238E27FC236}">
                <a16:creationId xmlns:a16="http://schemas.microsoft.com/office/drawing/2014/main" id="{AC40159F-8E11-4E36-BC1E-825E33C396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ctr" anchorCtr="0" compatLnSpc="1">
            <a:prstTxWarp prst="textNoShape">
              <a:avLst/>
            </a:prstTxWarp>
          </a:bodyPr>
          <a:lstStyle>
            <a:lvl1pPr algn="l" defTabSz="919163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3011" name="Rectangle 1027">
            <a:extLst>
              <a:ext uri="{FF2B5EF4-FFF2-40B4-BE49-F238E27FC236}">
                <a16:creationId xmlns:a16="http://schemas.microsoft.com/office/drawing/2014/main" id="{7BFEE64D-99FE-44EA-A43A-C20B9628E9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ctr" anchorCtr="0" compatLnSpc="1">
            <a:prstTxWarp prst="textNoShape">
              <a:avLst/>
            </a:prstTxWarp>
          </a:bodyPr>
          <a:lstStyle>
            <a:lvl1pPr algn="r" defTabSz="919163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9876" name="Rectangle 1028">
            <a:extLst>
              <a:ext uri="{FF2B5EF4-FFF2-40B4-BE49-F238E27FC236}">
                <a16:creationId xmlns:a16="http://schemas.microsoft.com/office/drawing/2014/main" id="{9B169122-3E2D-474F-9B8D-EF6B0AD71E2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1029">
            <a:extLst>
              <a:ext uri="{FF2B5EF4-FFF2-40B4-BE49-F238E27FC236}">
                <a16:creationId xmlns:a16="http://schemas.microsoft.com/office/drawing/2014/main" id="{93D870C9-636A-4089-AAAC-86809D0D86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3014" name="Rectangle 1030">
            <a:extLst>
              <a:ext uri="{FF2B5EF4-FFF2-40B4-BE49-F238E27FC236}">
                <a16:creationId xmlns:a16="http://schemas.microsoft.com/office/drawing/2014/main" id="{8D10E9F0-B7A1-407C-B677-46CA0F9A32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3015" name="Rectangle 1031">
            <a:extLst>
              <a:ext uri="{FF2B5EF4-FFF2-40B4-BE49-F238E27FC236}">
                <a16:creationId xmlns:a16="http://schemas.microsoft.com/office/drawing/2014/main" id="{59930EF5-EFAC-457A-A90A-A964240BF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975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 b="0">
                <a:solidFill>
                  <a:schemeClr val="tx1"/>
                </a:solidFill>
              </a:defRPr>
            </a:lvl1pPr>
          </a:lstStyle>
          <a:p>
            <a:fld id="{BC15CEA3-F0D7-438C-9608-2A2CECF17942}" type="slidenum">
              <a:rPr lang="el-GR" altLang="el-GR"/>
              <a:pPr/>
              <a:t>‹#›</a:t>
            </a:fld>
            <a:endParaRPr lang="el-GR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>
            <a:extLst>
              <a:ext uri="{FF2B5EF4-FFF2-40B4-BE49-F238E27FC236}">
                <a16:creationId xmlns:a16="http://schemas.microsoft.com/office/drawing/2014/main" id="{CC1020BC-B974-4027-97D3-62BDC98EA4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fld id="{4BFA763D-4EE1-45E8-A4AA-8D865952031A}" type="slidenum">
              <a:rPr lang="el-GR" altLang="el-GR" sz="1200" b="0">
                <a:solidFill>
                  <a:schemeClr val="tx1"/>
                </a:solidFill>
              </a:rPr>
              <a:pPr/>
              <a:t>45</a:t>
            </a:fld>
            <a:endParaRPr lang="el-GR" altLang="el-GR" sz="1200" b="0">
              <a:solidFill>
                <a:schemeClr val="tx1"/>
              </a:solidFill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0BB9E98-E95F-402F-9536-BB1613C9F6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09638" y="744538"/>
            <a:ext cx="4964112" cy="3722687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51FA1C7-6B43-45B5-98BE-D22B4E0CC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8475" y="4686300"/>
            <a:ext cx="5789613" cy="4406900"/>
          </a:xfrm>
          <a:noFill/>
        </p:spPr>
        <p:txBody>
          <a:bodyPr/>
          <a:lstStyle/>
          <a:p>
            <a:endParaRPr lang="el-GR" alt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>
            <a:extLst>
              <a:ext uri="{FF2B5EF4-FFF2-40B4-BE49-F238E27FC236}">
                <a16:creationId xmlns:a16="http://schemas.microsoft.com/office/drawing/2014/main" id="{26524F53-3526-4A56-B47E-B38BDD3F64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fld id="{86EDE8A0-3D46-4B65-BE2A-8FA38F5AC6F8}" type="slidenum">
              <a:rPr lang="el-GR" altLang="el-GR" sz="1200" b="0">
                <a:solidFill>
                  <a:schemeClr val="tx1"/>
                </a:solidFill>
              </a:rPr>
              <a:pPr/>
              <a:t>46</a:t>
            </a:fld>
            <a:endParaRPr lang="el-GR" altLang="el-GR" sz="1200" b="0">
              <a:solidFill>
                <a:schemeClr val="tx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254FCA1C-40DA-42A5-A958-791806BF42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09638" y="744538"/>
            <a:ext cx="4964112" cy="3722687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7610CA7-061C-493F-A7E7-820E1245C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8475" y="4686300"/>
            <a:ext cx="5789613" cy="4406900"/>
          </a:xfrm>
          <a:noFill/>
        </p:spPr>
        <p:txBody>
          <a:bodyPr/>
          <a:lstStyle/>
          <a:p>
            <a:r>
              <a:rPr lang="el-GR" altLang="el-GR"/>
              <a:t>Στις δομημένες γλώσσες προγραμματισμού υπάρχουν οι απλοί τύποι δεδομένων που καθορίζονται από την ίδια την γλώσσα - πχ στην γλώσσα </a:t>
            </a:r>
            <a:r>
              <a:rPr lang="en-US" altLang="el-GR"/>
              <a:t>C o int (</a:t>
            </a:r>
            <a:r>
              <a:rPr lang="el-GR" altLang="el-GR"/>
              <a:t>για ακέραιους</a:t>
            </a:r>
            <a:r>
              <a:rPr lang="en-US" altLang="el-GR"/>
              <a:t> </a:t>
            </a:r>
            <a:r>
              <a:rPr lang="el-GR" altLang="el-GR"/>
              <a:t>αριθμούς)</a:t>
            </a:r>
            <a:r>
              <a:rPr lang="en-US" altLang="el-GR"/>
              <a:t>,</a:t>
            </a:r>
            <a:r>
              <a:rPr lang="el-GR" altLang="el-GR"/>
              <a:t> ο </a:t>
            </a:r>
            <a:r>
              <a:rPr lang="en-US" altLang="el-GR"/>
              <a:t>float </a:t>
            </a:r>
            <a:r>
              <a:rPr lang="el-GR" altLang="el-GR"/>
              <a:t>και ο </a:t>
            </a:r>
            <a:r>
              <a:rPr lang="en-US" altLang="el-GR"/>
              <a:t>double (</a:t>
            </a:r>
            <a:r>
              <a:rPr lang="el-GR" altLang="el-GR"/>
              <a:t>για δεκαδικούς)</a:t>
            </a:r>
            <a:r>
              <a:rPr lang="en-US" altLang="el-GR"/>
              <a:t> </a:t>
            </a:r>
            <a:r>
              <a:rPr lang="el-GR" altLang="el-GR"/>
              <a:t>κλπ. Επιπλέον μπορούμε να ορίζουμε και δικούς μας σύνθετους τύπους δεδομένων (μέσω της δήλωσης </a:t>
            </a:r>
            <a:r>
              <a:rPr lang="en-US" altLang="el-GR"/>
              <a:t>STRUCT{</a:t>
            </a:r>
            <a:r>
              <a:rPr lang="el-GR" altLang="el-GR"/>
              <a:t> </a:t>
            </a:r>
            <a:r>
              <a:rPr lang="en-US" altLang="el-GR"/>
              <a:t>}</a:t>
            </a:r>
            <a:r>
              <a:rPr lang="el-GR" altLang="el-GR"/>
              <a:t>). </a:t>
            </a:r>
          </a:p>
          <a:p>
            <a:endParaRPr lang="el-GR" altLang="el-GR"/>
          </a:p>
          <a:p>
            <a:r>
              <a:rPr lang="el-GR" altLang="el-GR"/>
              <a:t>Στις αντικειμενοστραφείς γλώσσες προγραμματισμού δίνεται η δυνατότητα σχεδίασης σύνθετων τύπων δεδομένων μέσω των κλάσεων. </a:t>
            </a:r>
          </a:p>
          <a:p>
            <a:r>
              <a:rPr lang="el-GR" altLang="el-GR"/>
              <a:t>Έτσι μια κλάση είναι μια σύνθετη δομή δεδομένων σχεδιασμένη από τον προγραμματιστή</a:t>
            </a:r>
          </a:p>
          <a:p>
            <a:endParaRPr lang="el-GR" altLang="el-GR"/>
          </a:p>
          <a:p>
            <a:r>
              <a:rPr lang="el-GR" altLang="el-GR"/>
              <a:t>Μια κλάση περιέχει ως μέλη της μεταβλητές-πεδία (member variables) και συναρτήσεις-μεθόδους (member functions)</a:t>
            </a:r>
          </a:p>
          <a:p>
            <a:endParaRPr lang="el-GR" altLang="el-GR"/>
          </a:p>
          <a:p>
            <a:r>
              <a:rPr lang="el-GR" altLang="el-GR"/>
              <a:t>Ο ορισμός της κλάσης γίνεται ως εξής:</a:t>
            </a:r>
          </a:p>
          <a:p>
            <a:r>
              <a:rPr lang="el-GR" altLang="el-GR"/>
              <a:t>    class myClass</a:t>
            </a:r>
          </a:p>
          <a:p>
            <a:r>
              <a:rPr lang="el-GR" altLang="el-GR"/>
              <a:t>	{</a:t>
            </a:r>
          </a:p>
          <a:p>
            <a:r>
              <a:rPr lang="el-GR" altLang="el-GR"/>
              <a:t>      Δήλωση μεθόδων και μεταβλητών-πεδία . . . </a:t>
            </a:r>
          </a:p>
          <a:p>
            <a:r>
              <a:rPr lang="el-GR" altLang="el-GR"/>
              <a:t>    }</a:t>
            </a:r>
          </a:p>
          <a:p>
            <a:endParaRPr lang="el-GR" alt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>
            <a:extLst>
              <a:ext uri="{FF2B5EF4-FFF2-40B4-BE49-F238E27FC236}">
                <a16:creationId xmlns:a16="http://schemas.microsoft.com/office/drawing/2014/main" id="{F0E916CC-164A-49BC-A207-D7F4E76FE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fld id="{35087F4B-5F92-4D82-9DAC-CB9B1AC8ACBF}" type="slidenum">
              <a:rPr lang="el-GR" altLang="el-GR" sz="1200" b="0">
                <a:solidFill>
                  <a:schemeClr val="tx1"/>
                </a:solidFill>
              </a:rPr>
              <a:pPr/>
              <a:t>48</a:t>
            </a:fld>
            <a:endParaRPr lang="el-GR" altLang="el-GR" sz="1200" b="0">
              <a:solidFill>
                <a:schemeClr val="tx1"/>
              </a:solidFill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BF73453-85D8-412E-AC21-1797E703CF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09638" y="744538"/>
            <a:ext cx="4964112" cy="3722687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A02B153B-815C-4A29-AF33-6397877C3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8475" y="4686300"/>
            <a:ext cx="5789613" cy="4406900"/>
          </a:xfrm>
          <a:noFill/>
        </p:spPr>
        <p:txBody>
          <a:bodyPr/>
          <a:lstStyle/>
          <a:p>
            <a:r>
              <a:rPr lang="el-GR" altLang="el-GR"/>
              <a:t>Όπως είδη αναφέραμε μια κλάση στον αντικειμενοστραφή προγραμματισμό είναι το αντίστοιχο των τύπων δεδομένων για τις μεταβλητές στον δομημένο προγραμματισμό. Μια κλάση αποτελεί ένα πρότυπο για την δημιουργία αντικειμένων. </a:t>
            </a:r>
          </a:p>
          <a:p>
            <a:endParaRPr lang="el-GR" altLang="el-GR"/>
          </a:p>
          <a:p>
            <a:r>
              <a:rPr lang="el-GR" altLang="el-GR"/>
              <a:t>Το αντικείμενο κάποιας κλάσης είναι το αντίστοιχο της μεταβλητής κάποιου τύπου δεδομένων. Με άλλα λόγια όπως στον δομημένο προγραμματισμό μια μεταβλητή είναι μια οντότητα στην μνήμη του Η/Υ που περιέχει κάποια τιμή (δεδομένο όπως λέγεται), έτσι και ένα αντικείμενο είναι μια οντότητα στη μνήμη η οποία περιέχει πεδία που λαμβάνουν συγκεκριμένες τιμές (δεδομένα) καθώς και μεθόδους. </a:t>
            </a:r>
          </a:p>
          <a:p>
            <a:endParaRPr lang="el-GR" altLang="el-GR"/>
          </a:p>
          <a:p>
            <a:r>
              <a:rPr lang="en-US" altLang="el-GR"/>
              <a:t>M</a:t>
            </a:r>
            <a:r>
              <a:rPr lang="el-GR" altLang="el-GR"/>
              <a:t>έσω των μεθόδων του αντικειμένου μπορούμε να επικοινωνήσουμε με το αντικείμενο και να αλλάξουμε τα δεδομένα του. </a:t>
            </a:r>
          </a:p>
          <a:p>
            <a:endParaRPr lang="el-GR" altLang="el-GR"/>
          </a:p>
          <a:p>
            <a:r>
              <a:rPr lang="el-GR" altLang="el-GR"/>
              <a:t>Εκτός από κλάσεις και τα αντικείμενα η </a:t>
            </a:r>
            <a:r>
              <a:rPr lang="en-US" altLang="el-GR"/>
              <a:t>Java </a:t>
            </a:r>
            <a:r>
              <a:rPr lang="el-GR" altLang="el-GR"/>
              <a:t>διαθέτει και τους λεγόμενους πρωτογενείς τύπους δεδομένων: </a:t>
            </a:r>
            <a:r>
              <a:rPr lang="en-GB" altLang="el-GR"/>
              <a:t>int, float, double, char</a:t>
            </a:r>
            <a:r>
              <a:rPr lang="el-GR" altLang="el-GR"/>
              <a:t>.</a:t>
            </a:r>
          </a:p>
          <a:p>
            <a:r>
              <a:rPr lang="el-GR" altLang="el-GR"/>
              <a:t>Μπορώ να ορίσω μεταβλητές αυτών των τύπων (και όχι αντικείμενα) με τον ίδιο τρόπο που ορίζω μεταβλητές στον δομημένο προγραμματισμό (πχ με την δήλωση </a:t>
            </a:r>
            <a:r>
              <a:rPr lang="en-US" altLang="el-GR"/>
              <a:t>int a; </a:t>
            </a:r>
            <a:r>
              <a:rPr lang="el-GR" altLang="el-GR"/>
              <a:t>ορίζω την μεταβλητή </a:t>
            </a:r>
            <a:r>
              <a:rPr lang="en-US" altLang="el-GR"/>
              <a:t>a </a:t>
            </a:r>
            <a:r>
              <a:rPr lang="el-GR" altLang="el-GR"/>
              <a:t>που δέχεται ως τιμή κάποιον ακέραιο).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31">
            <a:extLst>
              <a:ext uri="{FF2B5EF4-FFF2-40B4-BE49-F238E27FC236}">
                <a16:creationId xmlns:a16="http://schemas.microsoft.com/office/drawing/2014/main" id="{893020F2-79C3-4F12-A57B-0820FE9AC8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 defTabSz="919163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fld id="{C0CE4FFE-E940-4D4F-AB18-D2B023EFCCA3}" type="slidenum">
              <a:rPr lang="el-GR" altLang="el-GR" sz="1200" b="0">
                <a:solidFill>
                  <a:schemeClr val="tx1"/>
                </a:solidFill>
              </a:rPr>
              <a:pPr/>
              <a:t>49</a:t>
            </a:fld>
            <a:endParaRPr lang="el-GR" altLang="el-GR" sz="1200" b="0">
              <a:solidFill>
                <a:schemeClr val="tx1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1391A21-EBB3-44E3-BF61-6B6E62900B3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09638" y="744538"/>
            <a:ext cx="4964112" cy="3722687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D322C229-B174-43D7-BACB-959FC126D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8475" y="4686300"/>
            <a:ext cx="5789613" cy="4406900"/>
          </a:xfrm>
          <a:noFill/>
        </p:spPr>
        <p:txBody>
          <a:bodyPr/>
          <a:lstStyle/>
          <a:p>
            <a:r>
              <a:rPr lang="el-GR" altLang="el-GR"/>
              <a:t>Όπως είδη αναφέραμε μια κλάση στον αντικειμενοστραφή προγραμματισμό είναι το αντίστοιχο των τύπων δεδομένων για τις μεταβλητές στον δομημένο προγραμματισμό. Μια κλάση αποτελεί ένα πρότυπο για την δημιουργία αντικειμένων. </a:t>
            </a:r>
          </a:p>
          <a:p>
            <a:endParaRPr lang="el-GR" altLang="el-GR"/>
          </a:p>
          <a:p>
            <a:r>
              <a:rPr lang="el-GR" altLang="el-GR"/>
              <a:t>Το αντικείμενο κάποιας κλάσης είναι το αντίστοιχο της μεταβλητής κάποιου τύπου δεδομένων. Με άλλα λόγια όπως στον δομημένο προγραμματισμό μια μεταβλητή είναι μια οντότητα στην μνήμη του Η/Υ που περιέχει κάποια τιμή (δεδομένο όπως λέγεται), έτσι και ένα αντικείμενο είναι μια οντότητα στη μνήμη η οποία περιέχει πεδία που λαμβάνουν συγκεκριμένες τιμές (δεδομένα) καθώς και μεθόδους. </a:t>
            </a:r>
          </a:p>
          <a:p>
            <a:endParaRPr lang="el-GR" altLang="el-GR"/>
          </a:p>
          <a:p>
            <a:r>
              <a:rPr lang="en-US" altLang="el-GR"/>
              <a:t>M</a:t>
            </a:r>
            <a:r>
              <a:rPr lang="el-GR" altLang="el-GR"/>
              <a:t>έσω των μεθόδων του αντικειμένου μπορούμε να επικοινωνήσουμε με το αντικείμενο και να αλλάξουμε τα δεδομένα του. </a:t>
            </a:r>
          </a:p>
          <a:p>
            <a:endParaRPr lang="el-GR" altLang="el-GR"/>
          </a:p>
          <a:p>
            <a:r>
              <a:rPr lang="el-GR" altLang="el-GR"/>
              <a:t>Εκτός από κλάσεις και τα αντικείμενα η </a:t>
            </a:r>
            <a:r>
              <a:rPr lang="en-US" altLang="el-GR"/>
              <a:t>Java </a:t>
            </a:r>
            <a:r>
              <a:rPr lang="el-GR" altLang="el-GR"/>
              <a:t>διαθέτει και τους λεγόμενους πρωτογενείς τύπους δεδομένων: </a:t>
            </a:r>
            <a:r>
              <a:rPr lang="en-GB" altLang="el-GR"/>
              <a:t>int, float, double, char</a:t>
            </a:r>
            <a:r>
              <a:rPr lang="el-GR" altLang="el-GR"/>
              <a:t>.</a:t>
            </a:r>
          </a:p>
          <a:p>
            <a:r>
              <a:rPr lang="el-GR" altLang="el-GR"/>
              <a:t>Μπορώ να ορίσω μεταβλητές αυτών των τύπων (και όχι αντικείμενα) με τον ίδιο τρόπο που ορίζω μεταβλητές στον δομημένο προγραμματισμό (πχ με την δήλωση </a:t>
            </a:r>
            <a:r>
              <a:rPr lang="en-US" altLang="el-GR"/>
              <a:t>int a; </a:t>
            </a:r>
            <a:r>
              <a:rPr lang="el-GR" altLang="el-GR"/>
              <a:t>ορίζω την μεταβλητή </a:t>
            </a:r>
            <a:r>
              <a:rPr lang="en-US" altLang="el-GR"/>
              <a:t>a </a:t>
            </a:r>
            <a:r>
              <a:rPr lang="el-GR" altLang="el-GR"/>
              <a:t>που δέχεται ως τιμή κάποιον ακέραιο).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title_bar">
            <a:extLst>
              <a:ext uri="{FF2B5EF4-FFF2-40B4-BE49-F238E27FC236}">
                <a16:creationId xmlns:a16="http://schemas.microsoft.com/office/drawing/2014/main" id="{B3471F9A-EC5E-4DCC-80CC-42258563C4D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3087688"/>
            <a:ext cx="8101012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5">
            <a:extLst>
              <a:ext uri="{FF2B5EF4-FFF2-40B4-BE49-F238E27FC236}">
                <a16:creationId xmlns:a16="http://schemas.microsoft.com/office/drawing/2014/main" id="{9E544310-845B-4CCF-BDD4-1476B913CE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650" y="381000"/>
            <a:ext cx="0" cy="2773363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6E5BEB6F-8746-4FB9-9D4D-9828DD8200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0150" y="3124200"/>
            <a:ext cx="19050" cy="34004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6B82650-8F56-4FCF-B200-7DDB1EF05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304800" cy="10287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E100D2E6-1899-492F-9793-B9CDB5C8E6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685800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/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id="{E2A971CE-D0AD-4B71-BFA6-AB2BF7CEEA20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6400800"/>
            <a:ext cx="2933700" cy="25400"/>
            <a:chOff x="4128" y="3924"/>
            <a:chExt cx="1848" cy="16"/>
          </a:xfrm>
        </p:grpSpPr>
        <p:sp>
          <p:nvSpPr>
            <p:cNvPr id="10" name="Oval 22">
              <a:extLst>
                <a:ext uri="{FF2B5EF4-FFF2-40B4-BE49-F238E27FC236}">
                  <a16:creationId xmlns:a16="http://schemas.microsoft.com/office/drawing/2014/main" id="{A911A887-C4BB-49B7-9527-7B1E76B99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1" name="Oval 23">
              <a:extLst>
                <a:ext uri="{FF2B5EF4-FFF2-40B4-BE49-F238E27FC236}">
                  <a16:creationId xmlns:a16="http://schemas.microsoft.com/office/drawing/2014/main" id="{F9C801B6-36F9-4A5B-8F20-1CCE6B047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2" name="Oval 24">
              <a:extLst>
                <a:ext uri="{FF2B5EF4-FFF2-40B4-BE49-F238E27FC236}">
                  <a16:creationId xmlns:a16="http://schemas.microsoft.com/office/drawing/2014/main" id="{D52BEA9D-133F-4BEE-B702-B651E00FC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3" name="Oval 25">
              <a:extLst>
                <a:ext uri="{FF2B5EF4-FFF2-40B4-BE49-F238E27FC236}">
                  <a16:creationId xmlns:a16="http://schemas.microsoft.com/office/drawing/2014/main" id="{5F80EEE7-5DF8-408F-824B-F93DDA13E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4" name="Oval 26">
              <a:extLst>
                <a:ext uri="{FF2B5EF4-FFF2-40B4-BE49-F238E27FC236}">
                  <a16:creationId xmlns:a16="http://schemas.microsoft.com/office/drawing/2014/main" id="{93D5A5D4-AD14-48DE-9544-8AB87FA5D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5" name="Oval 27">
              <a:extLst>
                <a:ext uri="{FF2B5EF4-FFF2-40B4-BE49-F238E27FC236}">
                  <a16:creationId xmlns:a16="http://schemas.microsoft.com/office/drawing/2014/main" id="{52A00C5C-7D68-4A5E-BB5D-76BDA5955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6" name="Oval 28">
              <a:extLst>
                <a:ext uri="{FF2B5EF4-FFF2-40B4-BE49-F238E27FC236}">
                  <a16:creationId xmlns:a16="http://schemas.microsoft.com/office/drawing/2014/main" id="{D9662F5D-1D49-4832-933F-1E557BF16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7" name="Oval 29">
              <a:extLst>
                <a:ext uri="{FF2B5EF4-FFF2-40B4-BE49-F238E27FC236}">
                  <a16:creationId xmlns:a16="http://schemas.microsoft.com/office/drawing/2014/main" id="{C657F051-4F5A-4910-9EEF-352A2C3AA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8" name="Oval 30">
              <a:extLst>
                <a:ext uri="{FF2B5EF4-FFF2-40B4-BE49-F238E27FC236}">
                  <a16:creationId xmlns:a16="http://schemas.microsoft.com/office/drawing/2014/main" id="{D86AA62E-90A3-48DD-AD40-0F7D4A6D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9" name="Oval 31">
              <a:extLst>
                <a:ext uri="{FF2B5EF4-FFF2-40B4-BE49-F238E27FC236}">
                  <a16:creationId xmlns:a16="http://schemas.microsoft.com/office/drawing/2014/main" id="{C187F663-E0EC-4BFF-8628-A606EB216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20" name="Oval 32">
              <a:extLst>
                <a:ext uri="{FF2B5EF4-FFF2-40B4-BE49-F238E27FC236}">
                  <a16:creationId xmlns:a16="http://schemas.microsoft.com/office/drawing/2014/main" id="{298B85DD-8572-443B-93AA-906CFE168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21" name="Oval 33">
              <a:extLst>
                <a:ext uri="{FF2B5EF4-FFF2-40B4-BE49-F238E27FC236}">
                  <a16:creationId xmlns:a16="http://schemas.microsoft.com/office/drawing/2014/main" id="{98E4ECEF-57E6-482D-93F0-657429CDA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E6A1753B-52A9-43B2-9525-1E5D76C3B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B6C2CC61-BFF2-4A18-92DF-EFAB52BF7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24" name="Oval 36">
              <a:extLst>
                <a:ext uri="{FF2B5EF4-FFF2-40B4-BE49-F238E27FC236}">
                  <a16:creationId xmlns:a16="http://schemas.microsoft.com/office/drawing/2014/main" id="{5061DDAC-991B-4D9B-B4D1-E7F120345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25" name="Oval 37">
              <a:extLst>
                <a:ext uri="{FF2B5EF4-FFF2-40B4-BE49-F238E27FC236}">
                  <a16:creationId xmlns:a16="http://schemas.microsoft.com/office/drawing/2014/main" id="{610EBD9A-724E-40A3-A32F-9F0A135D2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26" name="Oval 38">
              <a:extLst>
                <a:ext uri="{FF2B5EF4-FFF2-40B4-BE49-F238E27FC236}">
                  <a16:creationId xmlns:a16="http://schemas.microsoft.com/office/drawing/2014/main" id="{EE27C107-05D7-47FF-AC58-FCDD5D383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27" name="Oval 39">
              <a:extLst>
                <a:ext uri="{FF2B5EF4-FFF2-40B4-BE49-F238E27FC236}">
                  <a16:creationId xmlns:a16="http://schemas.microsoft.com/office/drawing/2014/main" id="{ECEB148A-38EA-485D-9C35-96B51BF81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28" name="Oval 40">
              <a:extLst>
                <a:ext uri="{FF2B5EF4-FFF2-40B4-BE49-F238E27FC236}">
                  <a16:creationId xmlns:a16="http://schemas.microsoft.com/office/drawing/2014/main" id="{2E87D863-CD7E-4E5B-9CEA-E327248EA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29" name="Oval 41">
              <a:extLst>
                <a:ext uri="{FF2B5EF4-FFF2-40B4-BE49-F238E27FC236}">
                  <a16:creationId xmlns:a16="http://schemas.microsoft.com/office/drawing/2014/main" id="{3A712AE0-1D68-4703-BBD0-A64605FB5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3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30" name="Oval 42">
              <a:extLst>
                <a:ext uri="{FF2B5EF4-FFF2-40B4-BE49-F238E27FC236}">
                  <a16:creationId xmlns:a16="http://schemas.microsoft.com/office/drawing/2014/main" id="{F5F047C9-4CDC-4AF7-8B93-51A4707E0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31" name="Oval 43">
              <a:extLst>
                <a:ext uri="{FF2B5EF4-FFF2-40B4-BE49-F238E27FC236}">
                  <a16:creationId xmlns:a16="http://schemas.microsoft.com/office/drawing/2014/main" id="{15057AC6-42BD-4B7D-A661-B505132DF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32" name="Oval 44">
              <a:extLst>
                <a:ext uri="{FF2B5EF4-FFF2-40B4-BE49-F238E27FC236}">
                  <a16:creationId xmlns:a16="http://schemas.microsoft.com/office/drawing/2014/main" id="{AA44E15B-10AA-432B-83B5-64BD218F9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33" name="Oval 45">
              <a:extLst>
                <a:ext uri="{FF2B5EF4-FFF2-40B4-BE49-F238E27FC236}">
                  <a16:creationId xmlns:a16="http://schemas.microsoft.com/office/drawing/2014/main" id="{5A0BEB76-3661-40D6-B996-8B014A4DD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34" name="Oval 46">
              <a:extLst>
                <a:ext uri="{FF2B5EF4-FFF2-40B4-BE49-F238E27FC236}">
                  <a16:creationId xmlns:a16="http://schemas.microsoft.com/office/drawing/2014/main" id="{81A0A2C6-6AF1-4688-9B27-5642670C8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35" name="Oval 47">
              <a:extLst>
                <a:ext uri="{FF2B5EF4-FFF2-40B4-BE49-F238E27FC236}">
                  <a16:creationId xmlns:a16="http://schemas.microsoft.com/office/drawing/2014/main" id="{EDB8F60B-4EBA-42DC-8C39-14973AD21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36" name="Oval 48">
              <a:extLst>
                <a:ext uri="{FF2B5EF4-FFF2-40B4-BE49-F238E27FC236}">
                  <a16:creationId xmlns:a16="http://schemas.microsoft.com/office/drawing/2014/main" id="{9CABF88E-9F26-47C2-B8F1-8DDB11FD3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37" name="Oval 49">
              <a:extLst>
                <a:ext uri="{FF2B5EF4-FFF2-40B4-BE49-F238E27FC236}">
                  <a16:creationId xmlns:a16="http://schemas.microsoft.com/office/drawing/2014/main" id="{7FD0AC6B-284C-4495-9737-11BD26C06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38" name="Oval 50">
              <a:extLst>
                <a:ext uri="{FF2B5EF4-FFF2-40B4-BE49-F238E27FC236}">
                  <a16:creationId xmlns:a16="http://schemas.microsoft.com/office/drawing/2014/main" id="{CC722DB1-DA06-4527-A3DC-ECAD639B5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6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39" name="Oval 51">
              <a:extLst>
                <a:ext uri="{FF2B5EF4-FFF2-40B4-BE49-F238E27FC236}">
                  <a16:creationId xmlns:a16="http://schemas.microsoft.com/office/drawing/2014/main" id="{B7DADD21-AD63-4943-828C-D4BE9A428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40" name="Oval 52">
              <a:extLst>
                <a:ext uri="{FF2B5EF4-FFF2-40B4-BE49-F238E27FC236}">
                  <a16:creationId xmlns:a16="http://schemas.microsoft.com/office/drawing/2014/main" id="{2758DEC4-FDA4-48BC-AEAF-EFD8ADC4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41" name="Oval 53">
              <a:extLst>
                <a:ext uri="{FF2B5EF4-FFF2-40B4-BE49-F238E27FC236}">
                  <a16:creationId xmlns:a16="http://schemas.microsoft.com/office/drawing/2014/main" id="{CFDC50AF-0AE8-48D4-A327-26B7321CC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42" name="Oval 54">
              <a:extLst>
                <a:ext uri="{FF2B5EF4-FFF2-40B4-BE49-F238E27FC236}">
                  <a16:creationId xmlns:a16="http://schemas.microsoft.com/office/drawing/2014/main" id="{E38426F5-6A54-4A72-9B9E-BB286C941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43" name="Oval 55">
              <a:extLst>
                <a:ext uri="{FF2B5EF4-FFF2-40B4-BE49-F238E27FC236}">
                  <a16:creationId xmlns:a16="http://schemas.microsoft.com/office/drawing/2014/main" id="{903F74C1-2166-46F3-92EF-549ADD38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44" name="Oval 56">
              <a:extLst>
                <a:ext uri="{FF2B5EF4-FFF2-40B4-BE49-F238E27FC236}">
                  <a16:creationId xmlns:a16="http://schemas.microsoft.com/office/drawing/2014/main" id="{71989A84-2379-4003-B9CE-7A331E0F8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45" name="Oval 57">
              <a:extLst>
                <a:ext uri="{FF2B5EF4-FFF2-40B4-BE49-F238E27FC236}">
                  <a16:creationId xmlns:a16="http://schemas.microsoft.com/office/drawing/2014/main" id="{C557F3E2-F1D4-43C7-976F-2FA2BF883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46" name="Oval 58">
              <a:extLst>
                <a:ext uri="{FF2B5EF4-FFF2-40B4-BE49-F238E27FC236}">
                  <a16:creationId xmlns:a16="http://schemas.microsoft.com/office/drawing/2014/main" id="{9F5E3158-F0FE-4160-80BD-AB82CBE83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47" name="Oval 59">
              <a:extLst>
                <a:ext uri="{FF2B5EF4-FFF2-40B4-BE49-F238E27FC236}">
                  <a16:creationId xmlns:a16="http://schemas.microsoft.com/office/drawing/2014/main" id="{2C5538C0-D173-406A-B67F-31DAA4774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</p:grpSp>
      <p:sp>
        <p:nvSpPr>
          <p:cNvPr id="48" name="Rectangle 62">
            <a:extLst>
              <a:ext uri="{FF2B5EF4-FFF2-40B4-BE49-F238E27FC236}">
                <a16:creationId xmlns:a16="http://schemas.microsoft.com/office/drawing/2014/main" id="{61E8D317-F7F2-4338-BF34-5F131FCD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400800"/>
            <a:ext cx="80025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>
            <a:lvl1pPr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l-GR" altLang="el-GR" sz="1200" b="0" i="1"/>
              <a:t>Εισαγωγή στους Υπολογιστές</a:t>
            </a:r>
          </a:p>
        </p:txBody>
      </p:sp>
      <p:sp>
        <p:nvSpPr>
          <p:cNvPr id="49" name="Rectangle 77">
            <a:extLst>
              <a:ext uri="{FF2B5EF4-FFF2-40B4-BE49-F238E27FC236}">
                <a16:creationId xmlns:a16="http://schemas.microsoft.com/office/drawing/2014/main" id="{6308B020-F5B9-4EC3-8C11-CB2B246F62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16975" y="6381750"/>
            <a:ext cx="327025" cy="29845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l-GR" altLang="el-GR" sz="1200" i="1"/>
          </a:p>
        </p:txBody>
      </p:sp>
      <p:sp>
        <p:nvSpPr>
          <p:cNvPr id="50" name="Rectangle 78">
            <a:extLst>
              <a:ext uri="{FF2B5EF4-FFF2-40B4-BE49-F238E27FC236}">
                <a16:creationId xmlns:a16="http://schemas.microsoft.com/office/drawing/2014/main" id="{EF3B8B04-4E80-4D35-A263-7720CBF783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20150" y="6381750"/>
            <a:ext cx="28733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fld id="{B7B64190-7E72-4006-8E5E-AB7C2665A579}" type="slidenum">
              <a:rPr lang="el-GR" altLang="el-GR" sz="900" b="0">
                <a:latin typeface="Arial" panose="020B0604020202020204" pitchFamily="34" charset="0"/>
              </a:rPr>
              <a:pPr/>
              <a:t>‹#›</a:t>
            </a:fld>
            <a:endParaRPr lang="el-GR" altLang="el-GR" sz="9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447800"/>
            <a:ext cx="7696200" cy="152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l-GR" noProof="0"/>
              <a:t>Click to edit Master title style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7772400" cy="205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l-GR" noProof="0"/>
              <a:t>Click to edit Master subtitle style</a:t>
            </a:r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FECD5ACE-AC7C-4C6D-88F1-CD476E5588E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1E6C0793-E1BA-40A3-B9FA-77FC3B3D31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71D660A-994C-4B23-BF97-16AD623851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4813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00250" cy="5715000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848350" cy="5715000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13CC578-57DD-4E08-878E-C1D810650F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326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93FA97D-24EC-418F-9DC0-FB57BB3E5A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4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95AE240-A21F-4A0B-B98D-5BB4C0269B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544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728A934-FC94-40EB-88DC-AFE58F6A4C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0971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1261020-4FB6-4F5F-A105-CEC6AC3B88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778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03E1BD74-E62C-4E2B-A4F5-EF9397E976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213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E1E53C29-9799-49F1-A13C-73F7C5A301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238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72022CE-38CA-4190-9F9C-C3C7AF6CDB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65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B7AB061-B35A-4750-996A-273B15A440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630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9">
            <a:extLst>
              <a:ext uri="{FF2B5EF4-FFF2-40B4-BE49-F238E27FC236}">
                <a16:creationId xmlns:a16="http://schemas.microsoft.com/office/drawing/2014/main" id="{8152718B-9750-49A0-A008-790135E77E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0150" y="990600"/>
            <a:ext cx="19050" cy="55340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pic>
        <p:nvPicPr>
          <p:cNvPr id="1027" name="Picture 15" descr="slide_bar">
            <a:extLst>
              <a:ext uri="{FF2B5EF4-FFF2-40B4-BE49-F238E27FC236}">
                <a16:creationId xmlns:a16="http://schemas.microsoft.com/office/drawing/2014/main" id="{5685BBF4-437A-4F1E-93DD-68354C5E5E65}"/>
              </a:ext>
            </a:extLst>
          </p:cNvPr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93113" cy="3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8">
            <a:extLst>
              <a:ext uri="{FF2B5EF4-FFF2-40B4-BE49-F238E27FC236}">
                <a16:creationId xmlns:a16="http://schemas.microsoft.com/office/drawing/2014/main" id="{6AB439B2-3EBD-4C3B-BC9F-DCAD6E2D9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304800" cy="10287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/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99EEB756-50E3-43AA-ACB3-3D1C82961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57200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l-GR"/>
              <a:t>Click to edit Master title style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9C5AA430-C2F7-4A55-9CF7-88871C230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l-GR"/>
              <a:t>Click to edit Master text styles</a:t>
            </a:r>
          </a:p>
          <a:p>
            <a:pPr lvl="1"/>
            <a:r>
              <a:rPr lang="el-GR" altLang="el-GR"/>
              <a:t>Second level</a:t>
            </a:r>
          </a:p>
          <a:p>
            <a:pPr lvl="2"/>
            <a:r>
              <a:rPr lang="el-GR" altLang="el-GR"/>
              <a:t>Third level</a:t>
            </a:r>
          </a:p>
          <a:p>
            <a:pPr lvl="3"/>
            <a:r>
              <a:rPr lang="el-GR" altLang="el-GR"/>
              <a:t>Fourth level</a:t>
            </a:r>
          </a:p>
          <a:p>
            <a:pPr lvl="4"/>
            <a:r>
              <a:rPr lang="el-GR" altLang="el-GR"/>
              <a:t>Fifth level</a:t>
            </a:r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EBA96831-8C04-4457-9CA9-26B3EEDBAAC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032" name="Rectangle 16">
            <a:extLst>
              <a:ext uri="{FF2B5EF4-FFF2-40B4-BE49-F238E27FC236}">
                <a16:creationId xmlns:a16="http://schemas.microsoft.com/office/drawing/2014/main" id="{2D9ABF21-94F5-4E0B-A8A0-0FA506294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685800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/>
          </a:p>
        </p:txBody>
      </p:sp>
      <p:grpSp>
        <p:nvGrpSpPr>
          <p:cNvPr id="1033" name="Group 24">
            <a:extLst>
              <a:ext uri="{FF2B5EF4-FFF2-40B4-BE49-F238E27FC236}">
                <a16:creationId xmlns:a16="http://schemas.microsoft.com/office/drawing/2014/main" id="{3D690A31-EB7B-4813-93E7-68AF3072E9AF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6400800"/>
            <a:ext cx="2933700" cy="25400"/>
            <a:chOff x="4128" y="3924"/>
            <a:chExt cx="1848" cy="16"/>
          </a:xfrm>
        </p:grpSpPr>
        <p:sp>
          <p:nvSpPr>
            <p:cNvPr id="1037" name="Oval 25">
              <a:extLst>
                <a:ext uri="{FF2B5EF4-FFF2-40B4-BE49-F238E27FC236}">
                  <a16:creationId xmlns:a16="http://schemas.microsoft.com/office/drawing/2014/main" id="{CB53EE0C-E185-45C6-8D75-C66C358E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38" name="Oval 26">
              <a:extLst>
                <a:ext uri="{FF2B5EF4-FFF2-40B4-BE49-F238E27FC236}">
                  <a16:creationId xmlns:a16="http://schemas.microsoft.com/office/drawing/2014/main" id="{D21E4F59-026D-4A03-A890-8D7BE626E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39" name="Oval 27">
              <a:extLst>
                <a:ext uri="{FF2B5EF4-FFF2-40B4-BE49-F238E27FC236}">
                  <a16:creationId xmlns:a16="http://schemas.microsoft.com/office/drawing/2014/main" id="{8755C821-A9E5-4733-BE63-003F1610D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40" name="Oval 28">
              <a:extLst>
                <a:ext uri="{FF2B5EF4-FFF2-40B4-BE49-F238E27FC236}">
                  <a16:creationId xmlns:a16="http://schemas.microsoft.com/office/drawing/2014/main" id="{C0038220-1923-4B17-B32F-2EA961DDF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41" name="Oval 29">
              <a:extLst>
                <a:ext uri="{FF2B5EF4-FFF2-40B4-BE49-F238E27FC236}">
                  <a16:creationId xmlns:a16="http://schemas.microsoft.com/office/drawing/2014/main" id="{ECBB00EE-9D32-4E56-8297-029828E2F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42" name="Oval 30">
              <a:extLst>
                <a:ext uri="{FF2B5EF4-FFF2-40B4-BE49-F238E27FC236}">
                  <a16:creationId xmlns:a16="http://schemas.microsoft.com/office/drawing/2014/main" id="{081C011A-AE11-46FC-97F9-6E78E9E6C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43" name="Oval 31">
              <a:extLst>
                <a:ext uri="{FF2B5EF4-FFF2-40B4-BE49-F238E27FC236}">
                  <a16:creationId xmlns:a16="http://schemas.microsoft.com/office/drawing/2014/main" id="{F198FB2D-1260-4BCE-BE69-07C0428E8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44" name="Oval 32">
              <a:extLst>
                <a:ext uri="{FF2B5EF4-FFF2-40B4-BE49-F238E27FC236}">
                  <a16:creationId xmlns:a16="http://schemas.microsoft.com/office/drawing/2014/main" id="{EF326C06-35E4-4F7D-A5E1-B1099DA1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45" name="Oval 33">
              <a:extLst>
                <a:ext uri="{FF2B5EF4-FFF2-40B4-BE49-F238E27FC236}">
                  <a16:creationId xmlns:a16="http://schemas.microsoft.com/office/drawing/2014/main" id="{41A2E2E5-F522-4B14-9B4D-CCF01495B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46" name="Oval 34">
              <a:extLst>
                <a:ext uri="{FF2B5EF4-FFF2-40B4-BE49-F238E27FC236}">
                  <a16:creationId xmlns:a16="http://schemas.microsoft.com/office/drawing/2014/main" id="{5F930F57-B8EA-49C4-8ED2-CDBBDA1C9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47" name="Oval 35">
              <a:extLst>
                <a:ext uri="{FF2B5EF4-FFF2-40B4-BE49-F238E27FC236}">
                  <a16:creationId xmlns:a16="http://schemas.microsoft.com/office/drawing/2014/main" id="{1996DD90-17A1-4382-8D86-FF6EC54B0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48" name="Oval 36">
              <a:extLst>
                <a:ext uri="{FF2B5EF4-FFF2-40B4-BE49-F238E27FC236}">
                  <a16:creationId xmlns:a16="http://schemas.microsoft.com/office/drawing/2014/main" id="{2002731C-FF7F-471E-A8BC-CA08ADF77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49" name="Oval 37">
              <a:extLst>
                <a:ext uri="{FF2B5EF4-FFF2-40B4-BE49-F238E27FC236}">
                  <a16:creationId xmlns:a16="http://schemas.microsoft.com/office/drawing/2014/main" id="{FE18FD74-6AB0-4BB2-AF7E-59D7C00A6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50" name="Oval 38">
              <a:extLst>
                <a:ext uri="{FF2B5EF4-FFF2-40B4-BE49-F238E27FC236}">
                  <a16:creationId xmlns:a16="http://schemas.microsoft.com/office/drawing/2014/main" id="{E1891ED8-0D02-4C71-B27E-F4B85C2FC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51" name="Oval 39">
              <a:extLst>
                <a:ext uri="{FF2B5EF4-FFF2-40B4-BE49-F238E27FC236}">
                  <a16:creationId xmlns:a16="http://schemas.microsoft.com/office/drawing/2014/main" id="{1FF8E256-1407-4B95-9319-AE5AF996C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52" name="Oval 40">
              <a:extLst>
                <a:ext uri="{FF2B5EF4-FFF2-40B4-BE49-F238E27FC236}">
                  <a16:creationId xmlns:a16="http://schemas.microsoft.com/office/drawing/2014/main" id="{463E55F7-44E7-467D-9578-70E91C951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53" name="Oval 41">
              <a:extLst>
                <a:ext uri="{FF2B5EF4-FFF2-40B4-BE49-F238E27FC236}">
                  <a16:creationId xmlns:a16="http://schemas.microsoft.com/office/drawing/2014/main" id="{11891FE8-2D14-4E00-934E-07D62E2C3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54" name="Oval 42">
              <a:extLst>
                <a:ext uri="{FF2B5EF4-FFF2-40B4-BE49-F238E27FC236}">
                  <a16:creationId xmlns:a16="http://schemas.microsoft.com/office/drawing/2014/main" id="{68F6DD3E-182F-4511-8F66-C0287EAD9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55" name="Oval 43">
              <a:extLst>
                <a:ext uri="{FF2B5EF4-FFF2-40B4-BE49-F238E27FC236}">
                  <a16:creationId xmlns:a16="http://schemas.microsoft.com/office/drawing/2014/main" id="{685201E6-021A-4A4D-881A-362D76FFE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56" name="Oval 44">
              <a:extLst>
                <a:ext uri="{FF2B5EF4-FFF2-40B4-BE49-F238E27FC236}">
                  <a16:creationId xmlns:a16="http://schemas.microsoft.com/office/drawing/2014/main" id="{ABF0336F-808E-402D-8587-E1DC15665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3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57" name="Oval 45">
              <a:extLst>
                <a:ext uri="{FF2B5EF4-FFF2-40B4-BE49-F238E27FC236}">
                  <a16:creationId xmlns:a16="http://schemas.microsoft.com/office/drawing/2014/main" id="{E4B6FCAF-CEEA-4CCE-854A-3C86E5FC5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58" name="Oval 46">
              <a:extLst>
                <a:ext uri="{FF2B5EF4-FFF2-40B4-BE49-F238E27FC236}">
                  <a16:creationId xmlns:a16="http://schemas.microsoft.com/office/drawing/2014/main" id="{CA2EF3C6-8D17-46F1-B30E-ABEA4BF06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59" name="Oval 47">
              <a:extLst>
                <a:ext uri="{FF2B5EF4-FFF2-40B4-BE49-F238E27FC236}">
                  <a16:creationId xmlns:a16="http://schemas.microsoft.com/office/drawing/2014/main" id="{FACAA027-F6B2-4778-AC0F-BD4F920EE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60" name="Oval 48">
              <a:extLst>
                <a:ext uri="{FF2B5EF4-FFF2-40B4-BE49-F238E27FC236}">
                  <a16:creationId xmlns:a16="http://schemas.microsoft.com/office/drawing/2014/main" id="{75394F0B-C90B-4C19-912F-ACC3366F3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61" name="Oval 49">
              <a:extLst>
                <a:ext uri="{FF2B5EF4-FFF2-40B4-BE49-F238E27FC236}">
                  <a16:creationId xmlns:a16="http://schemas.microsoft.com/office/drawing/2014/main" id="{95A75E94-3548-44CA-AC6E-B0A453CAE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62" name="Oval 50">
              <a:extLst>
                <a:ext uri="{FF2B5EF4-FFF2-40B4-BE49-F238E27FC236}">
                  <a16:creationId xmlns:a16="http://schemas.microsoft.com/office/drawing/2014/main" id="{9BAE1A61-23A6-4E92-B9A0-45E9D2CCF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63" name="Oval 51">
              <a:extLst>
                <a:ext uri="{FF2B5EF4-FFF2-40B4-BE49-F238E27FC236}">
                  <a16:creationId xmlns:a16="http://schemas.microsoft.com/office/drawing/2014/main" id="{F1ACB4ED-481B-44AE-8DF0-308A95E45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64" name="Oval 52">
              <a:extLst>
                <a:ext uri="{FF2B5EF4-FFF2-40B4-BE49-F238E27FC236}">
                  <a16:creationId xmlns:a16="http://schemas.microsoft.com/office/drawing/2014/main" id="{763AF860-358B-4AA4-8D1F-BB947211B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65" name="Oval 53">
              <a:extLst>
                <a:ext uri="{FF2B5EF4-FFF2-40B4-BE49-F238E27FC236}">
                  <a16:creationId xmlns:a16="http://schemas.microsoft.com/office/drawing/2014/main" id="{4D405ED9-C845-40E4-A5C2-B3A655F12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6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66" name="Oval 54">
              <a:extLst>
                <a:ext uri="{FF2B5EF4-FFF2-40B4-BE49-F238E27FC236}">
                  <a16:creationId xmlns:a16="http://schemas.microsoft.com/office/drawing/2014/main" id="{9AA2F5DA-BBEC-40A4-B173-B5DAB5B0B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67" name="Oval 55">
              <a:extLst>
                <a:ext uri="{FF2B5EF4-FFF2-40B4-BE49-F238E27FC236}">
                  <a16:creationId xmlns:a16="http://schemas.microsoft.com/office/drawing/2014/main" id="{BE60222D-221E-448A-8794-1AFB5A41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68" name="Oval 56">
              <a:extLst>
                <a:ext uri="{FF2B5EF4-FFF2-40B4-BE49-F238E27FC236}">
                  <a16:creationId xmlns:a16="http://schemas.microsoft.com/office/drawing/2014/main" id="{82098A95-2AEA-492C-98F0-C55DD8DBE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69" name="Oval 57">
              <a:extLst>
                <a:ext uri="{FF2B5EF4-FFF2-40B4-BE49-F238E27FC236}">
                  <a16:creationId xmlns:a16="http://schemas.microsoft.com/office/drawing/2014/main" id="{0402435B-D096-4E03-B1BA-A7443D662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70" name="Oval 58">
              <a:extLst>
                <a:ext uri="{FF2B5EF4-FFF2-40B4-BE49-F238E27FC236}">
                  <a16:creationId xmlns:a16="http://schemas.microsoft.com/office/drawing/2014/main" id="{0DD41131-97D4-4EE4-B1AC-D9FF43E18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" y="3924"/>
              <a:ext cx="24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71" name="Oval 59">
              <a:extLst>
                <a:ext uri="{FF2B5EF4-FFF2-40B4-BE49-F238E27FC236}">
                  <a16:creationId xmlns:a16="http://schemas.microsoft.com/office/drawing/2014/main" id="{3B9FC0C6-1F4E-4EA9-B53A-81D40D3F6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72" name="Oval 60">
              <a:extLst>
                <a:ext uri="{FF2B5EF4-FFF2-40B4-BE49-F238E27FC236}">
                  <a16:creationId xmlns:a16="http://schemas.microsoft.com/office/drawing/2014/main" id="{F64A446C-CE32-4324-8EB6-68F3816E8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73" name="Oval 61">
              <a:extLst>
                <a:ext uri="{FF2B5EF4-FFF2-40B4-BE49-F238E27FC236}">
                  <a16:creationId xmlns:a16="http://schemas.microsoft.com/office/drawing/2014/main" id="{DD1BD4AB-E67E-4B9D-8580-F43D922F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  <p:sp>
          <p:nvSpPr>
            <p:cNvPr id="1074" name="Oval 62">
              <a:extLst>
                <a:ext uri="{FF2B5EF4-FFF2-40B4-BE49-F238E27FC236}">
                  <a16:creationId xmlns:a16="http://schemas.microsoft.com/office/drawing/2014/main" id="{97F9E44F-243D-4E80-9DFC-F14266D6B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924"/>
              <a:ext cx="25" cy="1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/>
            </a:p>
          </p:txBody>
        </p:sp>
      </p:grpSp>
      <p:sp>
        <p:nvSpPr>
          <p:cNvPr id="1034" name="Rectangle 69">
            <a:extLst>
              <a:ext uri="{FF2B5EF4-FFF2-40B4-BE49-F238E27FC236}">
                <a16:creationId xmlns:a16="http://schemas.microsoft.com/office/drawing/2014/main" id="{F8AE78D2-5E65-4DE1-BC71-6EFF42F775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6400800"/>
            <a:ext cx="80025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>
            <a:lvl1pPr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l-GR" altLang="el-GR" sz="1200" b="0" i="1"/>
              <a:t>Εισαγωγή στους Υπολογιστές</a:t>
            </a:r>
          </a:p>
        </p:txBody>
      </p:sp>
      <p:sp>
        <p:nvSpPr>
          <p:cNvPr id="1035" name="Rectangle 71">
            <a:extLst>
              <a:ext uri="{FF2B5EF4-FFF2-40B4-BE49-F238E27FC236}">
                <a16:creationId xmlns:a16="http://schemas.microsoft.com/office/drawing/2014/main" id="{0771945E-C48E-4FE6-B994-49A8416E5D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16975" y="6381750"/>
            <a:ext cx="327025" cy="29845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l-GR" altLang="el-GR" sz="1200" i="1"/>
          </a:p>
        </p:txBody>
      </p:sp>
      <p:sp>
        <p:nvSpPr>
          <p:cNvPr id="1036" name="Rectangle 72">
            <a:extLst>
              <a:ext uri="{FF2B5EF4-FFF2-40B4-BE49-F238E27FC236}">
                <a16:creationId xmlns:a16="http://schemas.microsoft.com/office/drawing/2014/main" id="{FA8F7A6F-43E3-48FF-94C2-20B4ED298E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20150" y="6381750"/>
            <a:ext cx="28733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fld id="{CB201FE3-AB60-4818-97D7-6CAF2E928ADC}" type="slidenum">
              <a:rPr lang="el-GR" altLang="el-GR" sz="900" b="0">
                <a:latin typeface="Arial" panose="020B0604020202020204" pitchFamily="34" charset="0"/>
              </a:rPr>
              <a:pPr/>
              <a:t>‹#›</a:t>
            </a:fld>
            <a:endParaRPr lang="el-GR" altLang="el-GR" sz="9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rgbClr val="8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rgbClr val="8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rgbClr val="8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rgbClr val="8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rgbClr val="8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rgbClr val="8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rgbClr val="800000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8461A585-1625-4F0C-9314-E5D2F5B631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l-GR" altLang="el-GR"/>
              <a:t>Εισαγωγή στους Υπολογιστές</a:t>
            </a:r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id="{D55A6D2D-AD94-48DB-9A98-AD511392CC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l-GR" altLang="el-GR" b="1"/>
              <a:t>Κεφάλαιο 6: Γλώσσες Προγραμματισμού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1489B96-9FFD-45FC-AA35-926C93EF7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Τα διάφορα μοντέλα (συν.)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63C6F6C-5C83-4BC2-BB52-769098282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altLang="el-GR" sz="2400"/>
              <a:t>Συναρτησιακό μοντέλο (functional programming)</a:t>
            </a:r>
          </a:p>
          <a:p>
            <a:pPr lvl="1">
              <a:lnSpc>
                <a:spcPct val="90000"/>
              </a:lnSpc>
            </a:pPr>
            <a:r>
              <a:rPr lang="el-GR" altLang="el-GR" sz="2000"/>
              <a:t>Πρόγραμμα = συνάρτηση που μετασχηματίζει εισόδους σε εξόδους</a:t>
            </a:r>
          </a:p>
          <a:p>
            <a:pPr lvl="1">
              <a:lnSpc>
                <a:spcPct val="90000"/>
              </a:lnSpc>
            </a:pPr>
            <a:r>
              <a:rPr lang="el-GR" altLang="el-GR" sz="2000"/>
              <a:t>Προγραμματισμός: σύνθεση αυτής της συνάρτησης από απλούστερες</a:t>
            </a:r>
          </a:p>
          <a:p>
            <a:pPr>
              <a:lnSpc>
                <a:spcPct val="90000"/>
              </a:lnSpc>
            </a:pPr>
            <a:r>
              <a:rPr lang="el-GR" altLang="el-GR" sz="2400"/>
              <a:t>Αντικειμενοστραφές μοντέλο (object oriented prog.)</a:t>
            </a:r>
          </a:p>
          <a:p>
            <a:pPr lvl="1">
              <a:lnSpc>
                <a:spcPct val="90000"/>
              </a:lnSpc>
            </a:pPr>
            <a:r>
              <a:rPr lang="el-GR" altLang="el-GR" sz="2000"/>
              <a:t>Κατά βάση προστακτικό μοντέλο</a:t>
            </a:r>
          </a:p>
          <a:p>
            <a:pPr lvl="1">
              <a:lnSpc>
                <a:spcPct val="90000"/>
              </a:lnSpc>
            </a:pPr>
            <a:r>
              <a:rPr lang="el-GR" altLang="el-GR" sz="2000"/>
              <a:t>Μονάδες δεδομένων = ενεργά </a:t>
            </a:r>
            <a:r>
              <a:rPr lang="el-GR" altLang="el-GR" sz="2000">
                <a:solidFill>
                  <a:srgbClr val="FF0000"/>
                </a:solidFill>
              </a:rPr>
              <a:t>αντικείμενα</a:t>
            </a:r>
          </a:p>
          <a:p>
            <a:pPr lvl="1">
              <a:lnSpc>
                <a:spcPct val="90000"/>
              </a:lnSpc>
            </a:pPr>
            <a:r>
              <a:rPr lang="el-GR" altLang="el-GR" sz="2000"/>
              <a:t>Παράδειγμα: λίστα ονομάτων</a:t>
            </a:r>
          </a:p>
          <a:p>
            <a:pPr lvl="2">
              <a:lnSpc>
                <a:spcPct val="90000"/>
              </a:lnSpc>
            </a:pPr>
            <a:r>
              <a:rPr lang="el-GR" altLang="el-GR" sz="1800"/>
              <a:t>Παραδοσιακός προγραμματισμός: λίστα = σύνολο δεδομένων, προγραμματιστής υπεύθυνος να κατασκευάσει αλγ. προσπέλασης</a:t>
            </a:r>
          </a:p>
          <a:p>
            <a:pPr lvl="2">
              <a:lnSpc>
                <a:spcPct val="90000"/>
              </a:lnSpc>
            </a:pPr>
            <a:r>
              <a:rPr lang="el-GR" altLang="el-GR" sz="1800"/>
              <a:t>OOP: λίστα = αντικείμενο = δεδομένα + διαδικασίες χειρισμού</a:t>
            </a:r>
          </a:p>
          <a:p>
            <a:pPr lvl="2">
              <a:lnSpc>
                <a:spcPct val="90000"/>
              </a:lnSpc>
            </a:pPr>
            <a:r>
              <a:rPr lang="el-GR" altLang="el-GR" sz="1800"/>
              <a:t>Επίπεδο αφαίρεσης: δεν μας ενδιαφέρει η υλοποίηση, ελεγχόμενη προσπέλαση</a:t>
            </a:r>
          </a:p>
          <a:p>
            <a:pPr lvl="2">
              <a:lnSpc>
                <a:spcPct val="90000"/>
              </a:lnSpc>
            </a:pPr>
            <a:r>
              <a:rPr lang="el-GR" altLang="el-GR" sz="1800"/>
              <a:t>Δημιουργία ιεραρχιών (κληρονομικότητα)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971BF0F-B058-45F8-A8BD-69930C8D5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2200"/>
              <a:t>Μια συνάρτηση για τον ισολογισμό μπλοκ επιταγών η οποία</a:t>
            </a:r>
            <a:br>
              <a:rPr lang="el-GR" altLang="el-GR" sz="2200"/>
            </a:br>
            <a:r>
              <a:rPr lang="el-GR" altLang="el-GR" sz="2200"/>
              <a:t>έχει κατασκευαστεί από απλούστερες συναρτήσεις (Σχήμα 6.3)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207BE49-1596-4952-80C4-92FB4AD57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229225"/>
            <a:ext cx="8001000" cy="9429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l-GR" sz="2400"/>
              <a:t>(Find_diff (Find_sum Old_balance Credits) (Find_sum Debits))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l-GR" sz="2400"/>
              <a:t>(First (Sort List))</a:t>
            </a:r>
            <a:endParaRPr lang="el-GR" altLang="el-GR" sz="240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B2EB9D14-94F6-4F40-B39F-6AB59A2F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268413"/>
            <a:ext cx="4181475" cy="36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74875F8-D479-4690-B640-92C4F31EB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2600"/>
              <a:t>Η σύνθεση ενός τυπικού προστακτικού προγράμματος</a:t>
            </a:r>
            <a:br>
              <a:rPr lang="el-GR" altLang="el-GR" sz="2600"/>
            </a:br>
            <a:r>
              <a:rPr lang="el-GR" altLang="el-GR" sz="2600"/>
              <a:t>ή προγραμματιστικής μονάδας (Σχήμα 6.4)</a:t>
            </a:r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4476658D-B6EA-47BF-A7A3-79B95051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690688"/>
            <a:ext cx="5046663" cy="348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9EC7ABB-4258-405E-BA11-09FA54E7B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el-GR" sz="3000"/>
              <a:t>Δηλώσεις μεταβλητών σε C, C++, C# και Java</a:t>
            </a:r>
            <a:br>
              <a:rPr lang="el-GR" altLang="el-GR" sz="3000"/>
            </a:br>
            <a:r>
              <a:rPr lang="el-GR" altLang="el-GR" sz="3000"/>
              <a:t>(Σχήμα 6.5)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34410980-9E2B-43D8-867F-3D981C1C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7056437" cy="287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E697425-2317-4F71-8B18-74D104719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Δομές δεδομένων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118792E-DF20-4360-A112-74276DAD7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altLang="el-GR"/>
              <a:t>Μεταβλητές συσχετίζονται και με δομές δεδομένων</a:t>
            </a:r>
          </a:p>
          <a:p>
            <a:pPr>
              <a:lnSpc>
                <a:spcPct val="90000"/>
              </a:lnSpc>
            </a:pPr>
            <a:r>
              <a:rPr lang="el-GR" altLang="el-GR">
                <a:solidFill>
                  <a:srgbClr val="FF0000"/>
                </a:solidFill>
              </a:rPr>
              <a:t>Νοητικά σχήματα / διατάξεις δεδομένων</a:t>
            </a:r>
          </a:p>
          <a:p>
            <a:pPr>
              <a:lnSpc>
                <a:spcPct val="90000"/>
              </a:lnSpc>
            </a:pPr>
            <a:r>
              <a:rPr lang="el-GR" altLang="el-GR">
                <a:solidFill>
                  <a:srgbClr val="FF0000"/>
                </a:solidFill>
              </a:rPr>
              <a:t>Αλγόριθμοι προτιμούν τα δεδομένα να είναι δομημένα</a:t>
            </a:r>
          </a:p>
          <a:p>
            <a:pPr lvl="1">
              <a:lnSpc>
                <a:spcPct val="90000"/>
              </a:lnSpc>
            </a:pPr>
            <a:r>
              <a:rPr lang="el-GR" altLang="el-GR"/>
              <a:t>Πίνακες</a:t>
            </a:r>
          </a:p>
          <a:p>
            <a:pPr lvl="1">
              <a:lnSpc>
                <a:spcPct val="90000"/>
              </a:lnSpc>
            </a:pPr>
            <a:r>
              <a:rPr lang="el-GR" altLang="el-GR"/>
              <a:t>Λίστες</a:t>
            </a:r>
          </a:p>
          <a:p>
            <a:pPr lvl="1">
              <a:lnSpc>
                <a:spcPct val="90000"/>
              </a:lnSpc>
            </a:pPr>
            <a:r>
              <a:rPr lang="el-GR" altLang="el-GR"/>
              <a:t>Δένδρα</a:t>
            </a:r>
          </a:p>
          <a:p>
            <a:pPr>
              <a:lnSpc>
                <a:spcPct val="90000"/>
              </a:lnSpc>
            </a:pPr>
            <a:r>
              <a:rPr lang="el-GR" altLang="el-GR">
                <a:solidFill>
                  <a:srgbClr val="3333CC"/>
                </a:solidFill>
              </a:rPr>
              <a:t>Πώς τα υλοποιούμε στη μνήμη;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1F770BA-B099-4E8C-9C1D-73220DE5E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800"/>
              <a:t>Πίνακες</a:t>
            </a:r>
          </a:p>
        </p:txBody>
      </p:sp>
      <p:pic>
        <p:nvPicPr>
          <p:cNvPr id="17411" name="Picture 4">
            <a:extLst>
              <a:ext uri="{FF2B5EF4-FFF2-40B4-BE49-F238E27FC236}">
                <a16:creationId xmlns:a16="http://schemas.microsoft.com/office/drawing/2014/main" id="{C6DD9683-E2B9-4CF3-B5BD-7B75C187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7848600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93D5A07-52C4-4FA0-9DCD-0B21CD2E5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800"/>
              <a:t>Λίστες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97F2D056-7A72-4680-AE49-DA4DCD44A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12875"/>
            <a:ext cx="799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l-GR" altLang="el-GR" b="0"/>
              <a:t>Λίστα: 10, 12, 6, 7              πρόσθεση μέλους: 10, 12, </a:t>
            </a:r>
            <a:r>
              <a:rPr lang="el-GR" altLang="el-GR">
                <a:solidFill>
                  <a:srgbClr val="FF0000"/>
                </a:solidFill>
              </a:rPr>
              <a:t>2</a:t>
            </a:r>
            <a:r>
              <a:rPr lang="el-GR" altLang="el-GR" b="0"/>
              <a:t>, 6, 7</a:t>
            </a:r>
            <a:endParaRPr lang="en-US" altLang="el-GR" b="0"/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139FFDD9-57A7-431B-B863-D2471E2DB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16113"/>
            <a:ext cx="7704138" cy="382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E023A39-A830-4F99-B865-5C11BA6C3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800"/>
              <a:t>Δένδρα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BE544965-C061-4E14-BD5A-2C7290532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7121525" cy="371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2857E2A-2777-49B2-B6B5-F8D48A3B5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Ένας δισδιάστατος πίνακας δύο γραμμών</a:t>
            </a:r>
            <a:br>
              <a:rPr lang="el-GR" altLang="el-GR" sz="3000"/>
            </a:br>
            <a:r>
              <a:rPr lang="el-GR" altLang="el-GR" sz="3000"/>
              <a:t>και εννέα στηλών (Σχήμα 6.6)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097E1E7C-328C-45CE-9706-FA988E2E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84313"/>
            <a:ext cx="7991475" cy="363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1ADBC6D-2558-4DC9-9C62-7D8501003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Δήλωση ετερογενούς πίνακα</a:t>
            </a:r>
            <a:br>
              <a:rPr lang="el-GR" altLang="el-GR" sz="3000"/>
            </a:br>
            <a:r>
              <a:rPr lang="el-GR" altLang="el-GR" sz="3000"/>
              <a:t>(Σχήμα 6.7)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2B31C9B4-CF86-4F81-9BE9-0E4777DDB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4449763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9B757FC-37E6-498B-ACEB-FD4D917E1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Περιεχόμενα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F9D63D3-5847-448E-8318-BA4FB1A74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6.1 Ιστορική εξέλιξη</a:t>
            </a:r>
          </a:p>
          <a:p>
            <a:r>
              <a:rPr lang="el-GR" altLang="el-GR"/>
              <a:t>6.2 Παραδοσιακές έννοιες προγραμματισμού</a:t>
            </a:r>
          </a:p>
          <a:p>
            <a:r>
              <a:rPr lang="el-GR" altLang="el-GR"/>
              <a:t>6.3 Διαδικασιακές μονάδες</a:t>
            </a:r>
          </a:p>
          <a:p>
            <a:r>
              <a:rPr lang="el-GR" altLang="el-GR"/>
              <a:t>6.4 Υλοποίηση γλώσσας</a:t>
            </a:r>
          </a:p>
          <a:p>
            <a:r>
              <a:rPr lang="el-GR" altLang="el-GR"/>
              <a:t>6.5 Αντικειμενοστραφής προγραμματισμός</a:t>
            </a:r>
          </a:p>
          <a:p>
            <a:r>
              <a:rPr lang="el-GR" altLang="el-GR"/>
              <a:t>6.6 Προγραμματισμός ταυτόχρονων δραστηριοτήτων</a:t>
            </a:r>
          </a:p>
          <a:p>
            <a:r>
              <a:rPr lang="el-GR" altLang="el-GR"/>
              <a:t>6.7 Δηλωτικός προγραμματισμός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B1F2D83-2744-45CB-9640-95E98BF32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Δομές ελέγχου και οι αναπαραστάσεις τους στις γλώσσες C, C++, C#, και Java (Σχήμα 6.8)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0EA55FEB-4632-4522-B295-B29A8B89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3941763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FE45AF4-9D88-4298-8D97-2E901DF30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Η δομή βρόχου for και η αναπαράσταση της</a:t>
            </a:r>
            <a:br>
              <a:rPr lang="el-GR" altLang="el-GR" sz="3000"/>
            </a:br>
            <a:r>
              <a:rPr lang="el-GR" altLang="el-GR" sz="3000"/>
              <a:t>στις γλώσσες C++, C# και Java (Σχήμα 6.9)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270615E9-9191-4189-A945-974D1D3D5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25538"/>
            <a:ext cx="5472112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55E76F5-B068-4231-89B9-20086F07D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6.3 Η ροή ελέγχου σε ένα πρόγραμμα με</a:t>
            </a:r>
            <a:br>
              <a:rPr lang="el-GR" altLang="el-GR" sz="3000"/>
            </a:br>
            <a:r>
              <a:rPr lang="el-GR" altLang="el-GR" sz="3000"/>
              <a:t>διαδικασίες (Σχήμα 6.10)</a:t>
            </a: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A6E10193-631C-4841-8EF9-76F75C022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52513"/>
            <a:ext cx="7993063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AF700E2-BA52-4F66-BDA5-8461ACAAA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Η διαδικασία ProjectPopulation σε γλώσσα C</a:t>
            </a:r>
            <a:br>
              <a:rPr lang="el-GR" altLang="el-GR" sz="3000"/>
            </a:br>
            <a:r>
              <a:rPr lang="el-GR" altLang="el-GR" sz="3000"/>
              <a:t>(Σχήμα 6.11)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A5533E46-08DD-4D16-854A-8EE91F03F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7991475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AA72E79-EBB3-44C1-8D4F-4DC60653A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Εκτέλεση της διαδικασίας Επίδειξη και</a:t>
            </a:r>
            <a:br>
              <a:rPr lang="el-GR" altLang="el-GR" sz="3000"/>
            </a:br>
            <a:r>
              <a:rPr lang="el-GR" altLang="el-GR" sz="3000"/>
              <a:t>μεταβίβαση παραμέτρων κατ’ αξία (Σχήμα 6.12)</a:t>
            </a: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8EF36921-ECF5-4172-999E-81E72766C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052513"/>
            <a:ext cx="4484688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419F113-28D8-48F0-B057-3888E49AB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2600"/>
              <a:t>Εκτέλεση της διαδικασίας Επίδειξη και</a:t>
            </a:r>
            <a:br>
              <a:rPr lang="el-GR" altLang="el-GR" sz="2600"/>
            </a:br>
            <a:r>
              <a:rPr lang="el-GR" altLang="el-GR" sz="2600"/>
              <a:t>μεταβίβαση παραμέτρων κατ’ αναφορά (Σχήμα 6.13)</a:t>
            </a: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BCA2E76E-342B-43F8-B1D5-876718F4B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052513"/>
            <a:ext cx="4121150" cy="524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F8AC484-3C96-4704-B6FC-E62465335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3000"/>
              <a:t>Η συνάρτηση CylinderVolume γραμμένη στη γλώσσα C (Σχήμα 6.14)</a:t>
            </a:r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E10BE401-4D4E-449B-B384-F654DC4D7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416800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97C6E5D-3F8C-4B80-AB69-2653429F1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3800"/>
              <a:t>6.4 Υλοποίηση γλώσσας: Μετάφραση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C76F289-81FF-42A2-8D40-A4D47895E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Χρειαζόμαστε μετάφραση για</a:t>
            </a:r>
          </a:p>
          <a:p>
            <a:pPr lvl="1"/>
            <a:r>
              <a:rPr lang="el-GR" altLang="el-GR"/>
              <a:t>εντολές σε γλώσσα υψηλού επιπέδου</a:t>
            </a:r>
          </a:p>
          <a:p>
            <a:pPr lvl="1"/>
            <a:r>
              <a:rPr lang="el-GR" altLang="el-GR"/>
              <a:t>δομές δεδομένων (υψηλού επιπέδου)</a:t>
            </a:r>
          </a:p>
          <a:p>
            <a:pPr>
              <a:buFontTx/>
              <a:buNone/>
            </a:pPr>
            <a:r>
              <a:rPr lang="el-GR" altLang="el-GR"/>
              <a:t>			i:=0;</a:t>
            </a:r>
          </a:p>
          <a:p>
            <a:pPr>
              <a:buFontTx/>
              <a:buNone/>
            </a:pPr>
            <a:r>
              <a:rPr lang="el-GR" altLang="el-GR"/>
              <a:t>			while i&lt;N do</a:t>
            </a:r>
          </a:p>
          <a:p>
            <a:pPr>
              <a:buFontTx/>
              <a:buNone/>
            </a:pPr>
            <a:r>
              <a:rPr lang="el-GR" altLang="el-GR"/>
              <a:t>			{A[i]:=B[i]; i:=i+1}</a:t>
            </a:r>
          </a:p>
          <a:p>
            <a:pPr lvl="1"/>
            <a:r>
              <a:rPr lang="el-GR" altLang="el-GR"/>
              <a:t>δύο στρατηγικές:</a:t>
            </a:r>
          </a:p>
          <a:p>
            <a:pPr lvl="2"/>
            <a:r>
              <a:rPr lang="el-GR" altLang="el-GR"/>
              <a:t>διερμηνεία (interpretation)</a:t>
            </a:r>
          </a:p>
          <a:p>
            <a:pPr lvl="2"/>
            <a:r>
              <a:rPr lang="el-GR" altLang="el-GR"/>
              <a:t>μεταγλωττισμός (compilation)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4BA8D44-B6E2-44AC-BDD2-A76BA70E4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3800"/>
              <a:t>Διερμηνεία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ADDB810-CD94-4EFD-806F-3EE3FEDEE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Μεταφράζει και εκτελεί το πρόγραμμα υψηλού επιπέδου </a:t>
            </a:r>
            <a:r>
              <a:rPr lang="el-GR" altLang="el-GR">
                <a:solidFill>
                  <a:srgbClr val="FF0000"/>
                </a:solidFill>
              </a:rPr>
              <a:t>εντολή προς εντολή</a:t>
            </a:r>
            <a:r>
              <a:rPr lang="el-GR" altLang="el-GR"/>
              <a:t> </a:t>
            </a:r>
          </a:p>
          <a:p>
            <a:pPr>
              <a:buFontTx/>
              <a:buNone/>
            </a:pPr>
            <a:endParaRPr lang="el-GR" altLang="el-GR" sz="2400"/>
          </a:p>
          <a:p>
            <a:pPr>
              <a:buFontTx/>
              <a:buNone/>
            </a:pPr>
            <a:r>
              <a:rPr lang="el-GR" altLang="el-GR" sz="2400"/>
              <a:t>ξεκίνα από την αρχή του προγράμματος υψηλού επιπέδου</a:t>
            </a:r>
          </a:p>
          <a:p>
            <a:pPr>
              <a:buFontTx/>
              <a:buNone/>
            </a:pPr>
            <a:r>
              <a:rPr lang="el-GR" altLang="el-GR" sz="2400" b="1"/>
              <a:t>repeat</a:t>
            </a:r>
          </a:p>
          <a:p>
            <a:pPr>
              <a:buFontTx/>
              <a:buNone/>
            </a:pPr>
            <a:r>
              <a:rPr lang="el-GR" altLang="el-GR" sz="2400"/>
              <a:t>	μετάφρασε την επόμενη εντολή υψηλού επιπέδου</a:t>
            </a:r>
          </a:p>
          <a:p>
            <a:pPr>
              <a:buFontTx/>
              <a:buNone/>
            </a:pPr>
            <a:r>
              <a:rPr lang="el-GR" altLang="el-GR" sz="2400"/>
              <a:t>	εκτέλεσε την μετάφραση της εντολής με τα αντίστοιχα δεδομένα</a:t>
            </a:r>
          </a:p>
          <a:p>
            <a:pPr>
              <a:buFontTx/>
              <a:buNone/>
            </a:pPr>
            <a:r>
              <a:rPr lang="el-GR" altLang="el-GR" sz="2400" b="1"/>
              <a:t>until</a:t>
            </a:r>
            <a:r>
              <a:rPr lang="el-GR" altLang="el-GR" sz="2400"/>
              <a:t> τέλος προγράμματος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C00E9C7-5A00-476F-8764-24BB786F0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3800"/>
              <a:t>Μεταγλωττισμός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DA3B802-BD1C-4C9C-BD08-1A56CDA89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sz="2800"/>
              <a:t>Compiler: μεταφράζει μία φορά το πρόγραμμα υψηλού επιπέδου (</a:t>
            </a:r>
            <a:r>
              <a:rPr lang="el-GR" altLang="el-GR" sz="2800">
                <a:solidFill>
                  <a:srgbClr val="FF0000"/>
                </a:solidFill>
              </a:rPr>
              <a:t>source</a:t>
            </a:r>
            <a:r>
              <a:rPr lang="el-GR" altLang="el-GR" sz="2800"/>
              <a:t> code) σε πρόγραμμα γλώσσας μηχανής (</a:t>
            </a:r>
            <a:r>
              <a:rPr lang="el-GR" altLang="el-GR" sz="2800">
                <a:solidFill>
                  <a:srgbClr val="FF0000"/>
                </a:solidFill>
              </a:rPr>
              <a:t>object</a:t>
            </a:r>
            <a:r>
              <a:rPr lang="el-GR" altLang="el-GR" sz="2800"/>
              <a:t> code)</a:t>
            </a:r>
          </a:p>
          <a:p>
            <a:pPr>
              <a:buFontTx/>
              <a:buNone/>
            </a:pPr>
            <a:endParaRPr lang="el-GR" altLang="el-GR" sz="2800"/>
          </a:p>
          <a:p>
            <a:pPr>
              <a:buFontTx/>
              <a:buNone/>
            </a:pPr>
            <a:r>
              <a:rPr lang="el-GR" altLang="el-GR" sz="2400"/>
              <a:t>ξεκίνα από την αρχή του προγράμματος υψηλού επιπέδου</a:t>
            </a:r>
          </a:p>
          <a:p>
            <a:pPr>
              <a:buFontTx/>
              <a:buNone/>
            </a:pPr>
            <a:r>
              <a:rPr lang="el-GR" altLang="el-GR" sz="2400" b="1"/>
              <a:t>repeat</a:t>
            </a:r>
          </a:p>
          <a:p>
            <a:pPr>
              <a:buFontTx/>
              <a:buNone/>
            </a:pPr>
            <a:r>
              <a:rPr lang="el-GR" altLang="el-GR" sz="2400"/>
              <a:t>	μετάφρασε την επόμενη εντολή υψηλού επιπέδου</a:t>
            </a:r>
          </a:p>
          <a:p>
            <a:pPr>
              <a:buFontTx/>
              <a:buNone/>
            </a:pPr>
            <a:r>
              <a:rPr lang="el-GR" altLang="el-GR" sz="2400" b="1"/>
              <a:t>until</a:t>
            </a:r>
            <a:r>
              <a:rPr lang="el-GR" altLang="el-GR" sz="2400"/>
              <a:t> τέλος προγράμματος</a:t>
            </a:r>
          </a:p>
          <a:p>
            <a:pPr>
              <a:buFontTx/>
              <a:buNone/>
            </a:pPr>
            <a:r>
              <a:rPr lang="el-GR" altLang="el-GR" sz="2400"/>
              <a:t>κάνε τις τελικές αλλαγές στον μεταφρασμένο κώδικα</a:t>
            </a:r>
          </a:p>
          <a:p>
            <a:pPr>
              <a:buFontTx/>
              <a:buNone/>
            </a:pPr>
            <a:r>
              <a:rPr lang="el-GR" altLang="el-GR" sz="2400"/>
              <a:t>ώστε να είναι έτοιμος για εκτέλεση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DEA39C0-1D72-4048-AFD5-EE26F8CB3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6.1 Γενιές γλωσσών προγραμματισμού</a:t>
            </a:r>
            <a:br>
              <a:rPr lang="el-GR" altLang="el-GR" sz="3000"/>
            </a:br>
            <a:r>
              <a:rPr lang="el-GR" altLang="el-GR" sz="3000"/>
              <a:t>(Σχήμα 6.1)</a:t>
            </a:r>
          </a:p>
        </p:txBody>
      </p:sp>
      <p:pic>
        <p:nvPicPr>
          <p:cNvPr id="5123" name="Picture 5">
            <a:extLst>
              <a:ext uri="{FF2B5EF4-FFF2-40B4-BE49-F238E27FC236}">
                <a16:creationId xmlns:a16="http://schemas.microsoft.com/office/drawing/2014/main" id="{F441B8EE-4501-4FF6-8F3E-1BF01222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25538"/>
            <a:ext cx="8497888" cy="368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16504B8-0DB8-4DF5-B23A-E17CAB3AC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3800"/>
              <a:t>Μεταγλωττισμός vs. Διερμηνεία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8A376C0-0EA2-4CA8-A520-92B9B410A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Interpreters:</a:t>
            </a:r>
          </a:p>
          <a:p>
            <a:pPr lvl="1"/>
            <a:r>
              <a:rPr lang="el-GR" altLang="el-GR"/>
              <a:t>το πρόγραμμα τρέχει λίγες φορές</a:t>
            </a:r>
          </a:p>
          <a:p>
            <a:pPr lvl="1"/>
            <a:r>
              <a:rPr lang="el-GR" altLang="el-GR"/>
              <a:t>ταχύτητα όχι σημαντική</a:t>
            </a:r>
          </a:p>
          <a:p>
            <a:pPr lvl="1"/>
            <a:r>
              <a:rPr lang="el-GR" altLang="el-GR"/>
              <a:t>λίγη μνήμη</a:t>
            </a:r>
          </a:p>
          <a:p>
            <a:pPr lvl="1"/>
            <a:r>
              <a:rPr lang="el-GR" altLang="el-GR"/>
              <a:t>ανακάλυψη λαθών (debugging)</a:t>
            </a:r>
          </a:p>
          <a:p>
            <a:r>
              <a:rPr lang="el-GR" altLang="el-GR"/>
              <a:t>Compilers:</a:t>
            </a:r>
          </a:p>
          <a:p>
            <a:pPr lvl="1"/>
            <a:r>
              <a:rPr lang="el-GR" altLang="el-GR"/>
              <a:t>το ίδιο πρόγραμμα τρέχει πολλές φορές</a:t>
            </a:r>
          </a:p>
          <a:p>
            <a:pPr lvl="1"/>
            <a:r>
              <a:rPr lang="el-GR" altLang="el-GR"/>
              <a:t>ταχύτητα σημαντική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44D3D5A-2E4D-48F1-A012-6ABCBFC73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pPr algn="ctr"/>
            <a:r>
              <a:rPr lang="el-GR" altLang="el-GR" sz="3000"/>
              <a:t>Η διαδικασία της μεταγλώττισης</a:t>
            </a:r>
            <a:br>
              <a:rPr lang="el-GR" altLang="el-GR" sz="3000"/>
            </a:br>
            <a:r>
              <a:rPr lang="el-GR" altLang="el-GR" sz="3000"/>
              <a:t>(Σχήμα 6.15)</a:t>
            </a:r>
          </a:p>
        </p:txBody>
      </p:sp>
      <p:pic>
        <p:nvPicPr>
          <p:cNvPr id="33795" name="Picture 5">
            <a:extLst>
              <a:ext uri="{FF2B5EF4-FFF2-40B4-BE49-F238E27FC236}">
                <a16:creationId xmlns:a16="http://schemas.microsoft.com/office/drawing/2014/main" id="{2B03E882-2D40-45CE-8FC8-D50D1325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74838"/>
            <a:ext cx="8280400" cy="263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ACE81CC-146A-47B9-BDDF-49C025851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pPr algn="ctr"/>
            <a:r>
              <a:rPr lang="el-GR" altLang="el-GR" sz="3000"/>
              <a:t>Διάγραμμα σύνταξης της εντολής αν-τότε-</a:t>
            </a:r>
            <a:br>
              <a:rPr lang="el-GR" altLang="el-GR" sz="3000"/>
            </a:br>
            <a:r>
              <a:rPr lang="el-GR" altLang="el-GR" sz="3000"/>
              <a:t>αλλιώς του ψευδοκώδικά μας (Σχήμα 6.16)</a:t>
            </a: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4D9196CC-E654-4B8A-9F8F-0723874C1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924175"/>
            <a:ext cx="8497887" cy="159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BF56D96-5FCE-4F65-9425-2B1A3162D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3800"/>
              <a:t>Ορισμός σύνταξης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5B9381D-7D0F-42EF-830E-530FBE4F5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Γραμματικές: BNF σύνταξη</a:t>
            </a:r>
          </a:p>
          <a:p>
            <a:pPr lvl="1"/>
            <a:r>
              <a:rPr lang="el-GR" altLang="el-GR"/>
              <a:t>κανόνες παραγωγής, τερματικά, μη-τερματικά</a:t>
            </a:r>
          </a:p>
          <a:p>
            <a:pPr lvl="1"/>
            <a:r>
              <a:rPr lang="el-GR" altLang="el-GR"/>
              <a:t>τερματικά σύμβολα (tokens): στοιχειώδη σύμβολα, δεν αναλύονται περισσότερο (τύποι λέξεων...)</a:t>
            </a:r>
          </a:p>
          <a:p>
            <a:pPr lvl="1"/>
            <a:r>
              <a:rPr lang="el-GR" altLang="el-GR"/>
              <a:t>μη-τερματικά σύμβολα: συντακτικές κατηγορίες (προτάσεις, υπο-προτάσεις,...)</a:t>
            </a:r>
          </a:p>
          <a:p>
            <a:pPr lvl="1"/>
            <a:r>
              <a:rPr lang="el-GR" altLang="el-GR"/>
              <a:t>δυνατότητα αναδρομικών ορισμών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8318039-05AF-4F94-BE2A-EACB48842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3800"/>
              <a:t>Παράδειγμα</a:t>
            </a:r>
          </a:p>
        </p:txBody>
      </p:sp>
      <p:pic>
        <p:nvPicPr>
          <p:cNvPr id="36867" name="Picture 5">
            <a:extLst>
              <a:ext uri="{FF2B5EF4-FFF2-40B4-BE49-F238E27FC236}">
                <a16:creationId xmlns:a16="http://schemas.microsoft.com/office/drawing/2014/main" id="{934DECAA-B16F-40C4-92DB-C375BFFCC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422433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6">
            <a:extLst>
              <a:ext uri="{FF2B5EF4-FFF2-40B4-BE49-F238E27FC236}">
                <a16:creationId xmlns:a16="http://schemas.microsoft.com/office/drawing/2014/main" id="{33E46DCA-B11B-46DF-BDF5-F8FDFA3E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933825"/>
            <a:ext cx="3749675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9" name="Text Box 7">
            <a:extLst>
              <a:ext uri="{FF2B5EF4-FFF2-40B4-BE49-F238E27FC236}">
                <a16:creationId xmlns:a16="http://schemas.microsoft.com/office/drawing/2014/main" id="{51F4C811-943F-40E4-8479-94DA4E016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412875"/>
            <a:ext cx="33131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l-GR">
                <a:solidFill>
                  <a:srgbClr val="FF0000"/>
                </a:solidFill>
              </a:rPr>
              <a:t>G</a:t>
            </a:r>
            <a:endParaRPr lang="el-GR" altLang="el-GR">
              <a:solidFill>
                <a:srgbClr val="FF0000"/>
              </a:solidFill>
            </a:endParaRPr>
          </a:p>
          <a:p>
            <a:pPr algn="l"/>
            <a:r>
              <a:rPr lang="el-GR" altLang="el-GR" b="0">
                <a:solidFill>
                  <a:srgbClr val="FF0000"/>
                </a:solidFill>
              </a:rPr>
              <a:t>Συντακτική περιγραφή</a:t>
            </a:r>
            <a:r>
              <a:rPr lang="el-GR" altLang="el-GR" b="0"/>
              <a:t> (σύνταξη προτάσεων </a:t>
            </a:r>
            <a:r>
              <a:rPr lang="el-GR" altLang="el-GR" b="0" u="sng"/>
              <a:t>από </a:t>
            </a:r>
            <a:r>
              <a:rPr lang="el-GR" altLang="el-GR" b="0"/>
              <a:t>tokens)</a:t>
            </a:r>
            <a:endParaRPr lang="en-US" altLang="el-GR" b="0"/>
          </a:p>
        </p:txBody>
      </p:sp>
      <p:sp>
        <p:nvSpPr>
          <p:cNvPr id="36870" name="Text Box 8">
            <a:extLst>
              <a:ext uri="{FF2B5EF4-FFF2-40B4-BE49-F238E27FC236}">
                <a16:creationId xmlns:a16="http://schemas.microsoft.com/office/drawing/2014/main" id="{8AAB656F-6536-4CA5-8BC0-D62A15290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789363"/>
            <a:ext cx="3600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l-GR">
                <a:solidFill>
                  <a:srgbClr val="3333CC"/>
                </a:solidFill>
              </a:rPr>
              <a:t>L</a:t>
            </a:r>
            <a:endParaRPr lang="el-GR" altLang="el-GR">
              <a:solidFill>
                <a:srgbClr val="3333CC"/>
              </a:solidFill>
            </a:endParaRPr>
          </a:p>
          <a:p>
            <a:pPr algn="l"/>
            <a:r>
              <a:rPr lang="el-GR" altLang="el-GR" b="0">
                <a:solidFill>
                  <a:srgbClr val="3333CC"/>
                </a:solidFill>
              </a:rPr>
              <a:t>Λεξικογραφική</a:t>
            </a:r>
            <a:r>
              <a:rPr lang="en-US" altLang="el-GR" b="0">
                <a:solidFill>
                  <a:srgbClr val="3333CC"/>
                </a:solidFill>
              </a:rPr>
              <a:t> </a:t>
            </a:r>
            <a:r>
              <a:rPr lang="el-GR" altLang="el-GR" b="0">
                <a:solidFill>
                  <a:srgbClr val="3333CC"/>
                </a:solidFill>
              </a:rPr>
              <a:t>περιγραφή</a:t>
            </a:r>
            <a:r>
              <a:rPr lang="en-US" altLang="el-GR" b="0"/>
              <a:t> </a:t>
            </a:r>
            <a:r>
              <a:rPr lang="el-GR" altLang="el-GR" b="0"/>
              <a:t>(</a:t>
            </a:r>
            <a:r>
              <a:rPr lang="el-GR" altLang="el-GR" b="0" u="sng"/>
              <a:t>σύνταξη των</a:t>
            </a:r>
            <a:r>
              <a:rPr lang="el-GR" altLang="el-GR" b="0"/>
              <a:t> tokens)</a:t>
            </a:r>
            <a:endParaRPr lang="en-US" altLang="el-GR" b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F586A3D-BFEB-4DE1-A326-60082ECCA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3800"/>
              <a:t>Παράδειγμα</a:t>
            </a:r>
          </a:p>
        </p:txBody>
      </p:sp>
      <p:pic>
        <p:nvPicPr>
          <p:cNvPr id="37891" name="Picture 4">
            <a:extLst>
              <a:ext uri="{FF2B5EF4-FFF2-40B4-BE49-F238E27FC236}">
                <a16:creationId xmlns:a16="http://schemas.microsoft.com/office/drawing/2014/main" id="{525DB0B8-568E-4326-BDD8-52BF2C828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63270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4D98AEC-5481-49A7-81A1-888DE68CA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3000"/>
              <a:t>Διαγράμματα σύνταξης που περιγράφουν τη δομή</a:t>
            </a:r>
            <a:br>
              <a:rPr lang="el-GR" altLang="el-GR" sz="3000"/>
            </a:br>
            <a:r>
              <a:rPr lang="el-GR" altLang="el-GR" sz="3000"/>
              <a:t>μίας απλής αλγεβρικής παράστασης (Σχήμα 6.17)</a:t>
            </a:r>
          </a:p>
        </p:txBody>
      </p:sp>
      <p:pic>
        <p:nvPicPr>
          <p:cNvPr id="38915" name="Picture 4">
            <a:extLst>
              <a:ext uri="{FF2B5EF4-FFF2-40B4-BE49-F238E27FC236}">
                <a16:creationId xmlns:a16="http://schemas.microsoft.com/office/drawing/2014/main" id="{A395DE88-4E47-4F22-B0A4-F13E96BE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052513"/>
            <a:ext cx="47117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0CB6DA7-3566-4575-948F-8EE3A3D81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2200"/>
              <a:t>Το δέντρο συντακτικής ανάλυσης για τη συμβολοσειρά x+y*z</a:t>
            </a:r>
            <a:r>
              <a:rPr lang="en-US" altLang="el-GR" sz="2200"/>
              <a:t> </a:t>
            </a:r>
            <a:r>
              <a:rPr lang="el-GR" altLang="el-GR" sz="2200"/>
              <a:t>σύμφωνα με τα διαγράμματα σύνταξης του</a:t>
            </a:r>
            <a:r>
              <a:rPr lang="en-US" altLang="el-GR" sz="2200"/>
              <a:t> </a:t>
            </a:r>
            <a:r>
              <a:rPr lang="el-GR" altLang="el-GR" sz="2200"/>
              <a:t>Σχήματος 6.17 (Σχήμα 6.18)</a:t>
            </a: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E4BFE20B-0B5E-4ADD-BFC5-7E2ACA3FA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7632700" cy="419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B12195B-75E7-43E8-8FE4-537FD593D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2200"/>
              <a:t>Δύο διαφορετικά δέντρα συντακτικής ανάλυσης για την εντολή</a:t>
            </a:r>
            <a:r>
              <a:rPr lang="en-US" altLang="el-GR" sz="2200"/>
              <a:t> </a:t>
            </a:r>
            <a:r>
              <a:rPr lang="el-GR" altLang="el-GR" sz="2200"/>
              <a:t>αν Β1 τότε αν Β2 τότε αλλιώς S1 αλλιώς S2 (Σχήμα 6.19)</a:t>
            </a:r>
          </a:p>
        </p:txBody>
      </p:sp>
      <p:pic>
        <p:nvPicPr>
          <p:cNvPr id="40963" name="Picture 4">
            <a:extLst>
              <a:ext uri="{FF2B5EF4-FFF2-40B4-BE49-F238E27FC236}">
                <a16:creationId xmlns:a16="http://schemas.microsoft.com/office/drawing/2014/main" id="{A9270B37-25D2-4D92-82B3-43CC8028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25538"/>
            <a:ext cx="4219575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B6FFFE6-9DD6-4355-A6DF-73C9FDF3E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/>
              <a:t>Οι φάσεις της μεταγλώττισης</a:t>
            </a:r>
          </a:p>
        </p:txBody>
      </p:sp>
      <p:pic>
        <p:nvPicPr>
          <p:cNvPr id="41987" name="Picture 4">
            <a:extLst>
              <a:ext uri="{FF2B5EF4-FFF2-40B4-BE49-F238E27FC236}">
                <a16:creationId xmlns:a16="http://schemas.microsoft.com/office/drawing/2014/main" id="{0398A7B5-0F46-4A64-8FDD-4AF992909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77716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82165F3-B0D4-4B45-A336-6B9D93910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Δεύτερη γενιά: γλώσσα assembly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24BB0AD-B547-44BA-86FE-834C15247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Ένα μνημονικό σύστημα για την αναπαράσταση προγραμμάτων</a:t>
            </a:r>
          </a:p>
          <a:p>
            <a:pPr lvl="1"/>
            <a:r>
              <a:rPr lang="el-GR" altLang="el-GR"/>
              <a:t>Χρήση μνημονικών ονομάτων για την αναπαράσταση εντολών.</a:t>
            </a:r>
          </a:p>
          <a:p>
            <a:pPr lvl="1"/>
            <a:r>
              <a:rPr lang="el-GR" altLang="el-GR"/>
              <a:t>Ονόματα για όλους τους καταχωρητές.</a:t>
            </a:r>
          </a:p>
          <a:p>
            <a:pPr lvl="1"/>
            <a:r>
              <a:rPr lang="el-GR" altLang="el-GR"/>
              <a:t>Τα αναγνωριστικά (identifiers) είναι περιγραφικά ονόματα για τις θέσεις μνήμης, τα οποία επιλέγονται από τον προγραμματιστή.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A53778A-53F6-400B-A3C2-3BE3AACF5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/>
              <a:t>Συντακτική ανάλυση</a:t>
            </a: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91CFED7C-20FD-42A9-9BF9-E105B4539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96975"/>
            <a:ext cx="7488237" cy="176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2" name="Picture 5">
            <a:extLst>
              <a:ext uri="{FF2B5EF4-FFF2-40B4-BE49-F238E27FC236}">
                <a16:creationId xmlns:a16="http://schemas.microsoft.com/office/drawing/2014/main" id="{0C8D212F-7B36-48DA-9E66-769D2F39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141663"/>
            <a:ext cx="5111750" cy="223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3" name="Text Box 6">
            <a:extLst>
              <a:ext uri="{FF2B5EF4-FFF2-40B4-BE49-F238E27FC236}">
                <a16:creationId xmlns:a16="http://schemas.microsoft.com/office/drawing/2014/main" id="{6678BC2E-E004-42E7-A564-6E620D112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92375"/>
            <a:ext cx="41036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l-GR" sz="2000" b="0">
                <a:solidFill>
                  <a:schemeClr val="tx1"/>
                </a:solidFill>
              </a:rPr>
              <a:t>Κατασκευή συντακτικού δένδρου (parse tree)</a:t>
            </a:r>
          </a:p>
          <a:p>
            <a:pPr algn="l"/>
            <a:r>
              <a:rPr lang="en-US" altLang="el-GR" sz="2000" b="0">
                <a:solidFill>
                  <a:schemeClr val="tx1"/>
                </a:solidFill>
              </a:rPr>
              <a:t>	         bottom – up</a:t>
            </a:r>
          </a:p>
          <a:p>
            <a:pPr algn="l"/>
            <a:r>
              <a:rPr lang="en-US" altLang="el-GR" sz="2000" b="0">
                <a:solidFill>
                  <a:schemeClr val="tx1"/>
                </a:solidFill>
              </a:rPr>
              <a:t>	          </a:t>
            </a:r>
          </a:p>
          <a:p>
            <a:pPr algn="l"/>
            <a:r>
              <a:rPr lang="en-US" altLang="el-GR" sz="2000" b="0">
                <a:solidFill>
                  <a:schemeClr val="tx1"/>
                </a:solidFill>
              </a:rPr>
              <a:t>	         top - down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075ED5E-FF12-43C1-B712-FD8BD39AE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/>
              <a:t>Γέννηση κώδικα</a:t>
            </a:r>
          </a:p>
        </p:txBody>
      </p:sp>
      <p:pic>
        <p:nvPicPr>
          <p:cNvPr id="44035" name="Picture 6">
            <a:extLst>
              <a:ext uri="{FF2B5EF4-FFF2-40B4-BE49-F238E27FC236}">
                <a16:creationId xmlns:a16="http://schemas.microsoft.com/office/drawing/2014/main" id="{78A9076B-8574-42C3-A042-4951FCF36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60463"/>
            <a:ext cx="8280400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77EB1F0-E845-4D38-A043-7B5FD5AAA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3800"/>
              <a:t>Assemblers</a:t>
            </a:r>
          </a:p>
        </p:txBody>
      </p:sp>
      <p:pic>
        <p:nvPicPr>
          <p:cNvPr id="45059" name="Picture 5">
            <a:extLst>
              <a:ext uri="{FF2B5EF4-FFF2-40B4-BE49-F238E27FC236}">
                <a16:creationId xmlns:a16="http://schemas.microsoft.com/office/drawing/2014/main" id="{4F55F25B-2D28-4F5C-B20D-8F82BA9D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96975"/>
            <a:ext cx="5824538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0" name="Text Box 6">
            <a:extLst>
              <a:ext uri="{FF2B5EF4-FFF2-40B4-BE49-F238E27FC236}">
                <a16:creationId xmlns:a16="http://schemas.microsoft.com/office/drawing/2014/main" id="{B578EA13-16D7-41A3-B58B-7D5E9693B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20938"/>
            <a:ext cx="4392613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l-GR" sz="2000" b="0" u="sng"/>
              <a:t>Παράδειγμα γραμματικής μιας γλώσσας τύπου assembly</a:t>
            </a:r>
          </a:p>
          <a:p>
            <a:pPr algn="l"/>
            <a:r>
              <a:rPr lang="en-US" altLang="el-GR" sz="2000" b="0"/>
              <a:t>statement -&gt; operation address</a:t>
            </a:r>
          </a:p>
          <a:p>
            <a:pPr algn="l"/>
            <a:r>
              <a:rPr lang="en-US" altLang="el-GR" sz="2000" b="0"/>
              <a:t>operation -&gt; </a:t>
            </a:r>
            <a:r>
              <a:rPr lang="en-US" altLang="el-GR" sz="2000"/>
              <a:t>load</a:t>
            </a:r>
            <a:r>
              <a:rPr lang="en-US" altLang="el-GR" sz="2000" b="0"/>
              <a:t> | </a:t>
            </a:r>
            <a:r>
              <a:rPr lang="en-US" altLang="el-GR" sz="2000"/>
              <a:t>store</a:t>
            </a:r>
            <a:r>
              <a:rPr lang="en-US" altLang="el-GR" sz="2000" b="0"/>
              <a:t> | </a:t>
            </a:r>
            <a:r>
              <a:rPr lang="en-US" altLang="el-GR" sz="2000"/>
              <a:t>add</a:t>
            </a:r>
            <a:r>
              <a:rPr lang="en-US" altLang="el-GR" sz="2000" b="0"/>
              <a:t> | ...</a:t>
            </a:r>
          </a:p>
          <a:p>
            <a:pPr algn="l"/>
            <a:r>
              <a:rPr lang="en-US" altLang="el-GR" sz="2000" b="0"/>
              <a:t>address -&gt; </a:t>
            </a:r>
            <a:r>
              <a:rPr lang="en-US" altLang="el-GR" sz="2000"/>
              <a:t>id</a:t>
            </a:r>
            <a:r>
              <a:rPr lang="en-US" altLang="el-GR" sz="2000" b="0"/>
              <a:t> | </a:t>
            </a:r>
            <a:r>
              <a:rPr lang="en-US" altLang="el-GR" sz="2000"/>
              <a:t>num</a:t>
            </a:r>
            <a:r>
              <a:rPr lang="en-US" altLang="el-GR" sz="2000" b="0"/>
              <a:t> | address op </a:t>
            </a:r>
            <a:r>
              <a:rPr lang="en-US" altLang="el-GR" sz="2000"/>
              <a:t>num</a:t>
            </a:r>
          </a:p>
          <a:p>
            <a:pPr algn="l"/>
            <a:r>
              <a:rPr lang="en-US" altLang="el-GR" sz="2000" b="0"/>
              <a:t>op -&gt; </a:t>
            </a:r>
            <a:r>
              <a:rPr lang="en-US" altLang="el-GR" sz="2000"/>
              <a:t>+</a:t>
            </a:r>
            <a:r>
              <a:rPr lang="en-US" altLang="el-GR" sz="2000" b="0"/>
              <a:t> | </a:t>
            </a:r>
            <a:r>
              <a:rPr lang="en-US" altLang="el-GR" sz="2000"/>
              <a:t>-</a:t>
            </a:r>
          </a:p>
          <a:p>
            <a:pPr algn="l"/>
            <a:endParaRPr lang="en-US" altLang="el-GR" sz="2000"/>
          </a:p>
          <a:p>
            <a:pPr algn="l"/>
            <a:r>
              <a:rPr lang="en-US" altLang="el-GR" sz="2000" b="0"/>
              <a:t>όνομα (</a:t>
            </a:r>
            <a:r>
              <a:rPr lang="en-US" altLang="el-GR" sz="2000"/>
              <a:t>id</a:t>
            </a:r>
            <a:r>
              <a:rPr lang="en-US" altLang="el-GR" sz="2000" b="0"/>
              <a:t>): διεύθυνση στην μνήμη</a:t>
            </a:r>
          </a:p>
          <a:p>
            <a:pPr algn="l"/>
            <a:r>
              <a:rPr lang="en-US" altLang="el-GR" sz="2000" b="0"/>
              <a:t>= μνημονικός τρόπος να αναφερόμαστε</a:t>
            </a:r>
          </a:p>
          <a:p>
            <a:pPr algn="l"/>
            <a:r>
              <a:rPr lang="en-US" altLang="el-GR" sz="2000" b="0"/>
              <a:t>σε διευθύνσεις</a:t>
            </a:r>
          </a:p>
        </p:txBody>
      </p:sp>
      <p:pic>
        <p:nvPicPr>
          <p:cNvPr id="45061" name="Picture 7">
            <a:extLst>
              <a:ext uri="{FF2B5EF4-FFF2-40B4-BE49-F238E27FC236}">
                <a16:creationId xmlns:a16="http://schemas.microsoft.com/office/drawing/2014/main" id="{DE3E7761-D1D3-4BC3-82AE-EFFECFBB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068638"/>
            <a:ext cx="3671887" cy="255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953F120-1684-454A-9AAE-289A03990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2600"/>
              <a:t>Μια αντικειμενοστραφής προσέγγιση στη</a:t>
            </a:r>
            <a:r>
              <a:rPr lang="en-US" altLang="el-GR" sz="2600"/>
              <a:t> </a:t>
            </a:r>
            <a:r>
              <a:rPr lang="el-GR" altLang="el-GR" sz="2600"/>
              <a:t>διαδικασία της μετάφρασης-μεταγλώττισης</a:t>
            </a:r>
            <a:r>
              <a:rPr lang="en-US" altLang="el-GR" sz="2600"/>
              <a:t> </a:t>
            </a:r>
            <a:r>
              <a:rPr lang="el-GR" altLang="el-GR" sz="2600"/>
              <a:t>(Σχήμα 6.20)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4FC45E81-B5AF-4E6F-93B4-A6E9379EA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7561263" cy="447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DC461B0-81DD-4995-ADA1-680951B1B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3000"/>
              <a:t>6.5 Ολόκληρη η διαδικασία προετοιμασίας</a:t>
            </a:r>
            <a:br>
              <a:rPr lang="el-GR" altLang="el-GR" sz="3000"/>
            </a:br>
            <a:r>
              <a:rPr lang="el-GR" altLang="el-GR" sz="3000"/>
              <a:t>ενός προγράμματος για εκτέλεση (Σχήμα 6.21)</a:t>
            </a:r>
          </a:p>
        </p:txBody>
      </p:sp>
      <p:pic>
        <p:nvPicPr>
          <p:cNvPr id="47107" name="Picture 5">
            <a:extLst>
              <a:ext uri="{FF2B5EF4-FFF2-40B4-BE49-F238E27FC236}">
                <a16:creationId xmlns:a16="http://schemas.microsoft.com/office/drawing/2014/main" id="{FDEA23A4-8A2E-4560-BBC1-B22DA5AE4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3600"/>
            <a:ext cx="8353425" cy="16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986B843-5E15-4D16-B558-4C3DF6EED2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l-GR" altLang="el-GR"/>
              <a:t>Αντικειμενοστραφής προσέγγιση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368F3D0-D98E-43F8-B732-4CAE6427B5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l-GR" altLang="el-G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CF4453B-3FE4-47EC-B3D5-22A9B0774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Κλάσεις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671BFF2-CFBB-4218-AA0A-7AE1FAB25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sz="2800" b="1"/>
              <a:t>Κλάση</a:t>
            </a:r>
            <a:r>
              <a:rPr lang="el-GR" altLang="el-GR" sz="2800"/>
              <a:t>: σύνθετη δομή δεδομένων σχεδιασμένη από τον προγραμματιστή</a:t>
            </a:r>
          </a:p>
          <a:p>
            <a:endParaRPr lang="el-GR" altLang="el-GR" sz="2800"/>
          </a:p>
          <a:p>
            <a:r>
              <a:rPr lang="el-GR" altLang="el-GR" sz="2800"/>
              <a:t>Μια κλάση περιέχει ως μέλη της: </a:t>
            </a:r>
          </a:p>
          <a:p>
            <a:pPr lvl="1"/>
            <a:r>
              <a:rPr lang="el-GR" altLang="el-GR" sz="2400" b="1"/>
              <a:t>Κατηγορήματα</a:t>
            </a:r>
            <a:r>
              <a:rPr lang="el-GR" altLang="el-GR" sz="2400"/>
              <a:t> και </a:t>
            </a:r>
          </a:p>
          <a:p>
            <a:pPr lvl="1"/>
            <a:r>
              <a:rPr lang="el-GR" altLang="el-GR" sz="2400" b="1"/>
              <a:t>Μεθόδους</a:t>
            </a:r>
            <a:r>
              <a:rPr lang="el-GR" altLang="el-GR" sz="2400"/>
              <a:t> (συναρτήσεις)</a:t>
            </a:r>
          </a:p>
          <a:p>
            <a:endParaRPr lang="el-GR" altLang="el-GR" sz="2800"/>
          </a:p>
          <a:p>
            <a:r>
              <a:rPr lang="el-GR" altLang="el-GR" sz="2800"/>
              <a:t>Σε αντικειμενοστραφείς γλώσσες προγραμματισμού δίνεται η δυνατότητα σχεδιάσης νέων και σύνθετων τύπων δεδομένων </a:t>
            </a:r>
          </a:p>
          <a:p>
            <a:pPr lvl="1">
              <a:buFontTx/>
              <a:buNone/>
            </a:pPr>
            <a:endParaRPr lang="el-GR" altLang="el-GR" sz="2400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B27B0FF-0082-422A-8D1A-A09EA6EEB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Ορισμός κλάσης: Παράδειγμα</a:t>
            </a:r>
            <a:endParaRPr lang="en-US" altLang="el-GR"/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D9333683-598F-4BD1-9F5E-36D7A1B19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638425"/>
            <a:ext cx="3816350" cy="358775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l-GR" altLang="el-GR" sz="1400" b="0"/>
              <a:t>Τετράγωνο</a:t>
            </a:r>
            <a:endParaRPr lang="en-US" altLang="el-GR" sz="1400" b="0"/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id="{2EDA489D-74CA-418E-AA67-FA1D9024D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997200"/>
            <a:ext cx="3816350" cy="792163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l-GR" altLang="el-GR" sz="1400" b="0"/>
              <a:t>PRIVATE Όνομα:CHAR;  </a:t>
            </a:r>
          </a:p>
          <a:p>
            <a:pPr algn="l"/>
            <a:r>
              <a:rPr lang="el-GR" altLang="el-GR" sz="1400" b="0"/>
              <a:t>PRIVATE Πλευρά: INTEGER</a:t>
            </a:r>
          </a:p>
          <a:p>
            <a:pPr algn="l"/>
            <a:r>
              <a:rPr lang="el-GR" altLang="el-GR" sz="1400" b="0"/>
              <a:t>PRIVATE Σημείο-Χ, Σημείο-Υ: INTEGER</a:t>
            </a:r>
            <a:endParaRPr lang="en-US" altLang="el-GR" sz="1400" b="0"/>
          </a:p>
        </p:txBody>
      </p:sp>
      <p:sp>
        <p:nvSpPr>
          <p:cNvPr id="50181" name="Rectangle 6">
            <a:extLst>
              <a:ext uri="{FF2B5EF4-FFF2-40B4-BE49-F238E27FC236}">
                <a16:creationId xmlns:a16="http://schemas.microsoft.com/office/drawing/2014/main" id="{2B32F952-5226-4ABD-B8BA-B4D16827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789363"/>
            <a:ext cx="3816350" cy="865187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l-GR" altLang="el-GR" sz="1400" b="0"/>
              <a:t>PUBLIC ΔΗΜΙΟΥΡΓΟΣ (Όνομα, Χ, Υ, Πλευρά);</a:t>
            </a:r>
          </a:p>
          <a:p>
            <a:pPr algn="l"/>
            <a:r>
              <a:rPr lang="el-GR" altLang="el-GR" sz="1400" b="0"/>
              <a:t>PUBLIC ΠΕΡΙΜΕΤΡΟΣ();</a:t>
            </a:r>
          </a:p>
          <a:p>
            <a:pPr algn="l"/>
            <a:r>
              <a:rPr lang="el-GR" altLang="el-GR" sz="1400" b="0"/>
              <a:t>PUBLIC ΕΜΒΑΔΟΝ(); </a:t>
            </a:r>
          </a:p>
          <a:p>
            <a:pPr algn="l"/>
            <a:endParaRPr lang="en-US" altLang="el-GR" sz="1400" b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E8F5716-A0B6-454E-A56B-F2DE83D3C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Κλάσεις και Αντικείμενα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F93A7E3-BBFA-4658-B4D6-AA59D284D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altLang="el-GR" sz="2400"/>
              <a:t>Μια κλάση είναι το αντίστοιχο των τύπων δεδομένων για τις μεταβλητές (στον δομημένο προγραμματισμό). </a:t>
            </a:r>
          </a:p>
          <a:p>
            <a:pPr>
              <a:lnSpc>
                <a:spcPct val="90000"/>
              </a:lnSpc>
            </a:pPr>
            <a:r>
              <a:rPr lang="el-GR" altLang="el-GR" sz="2400"/>
              <a:t>Μια  κλάση είναι απλώς ένα πρότυπο για την δημιουργία αντικειμένων.</a:t>
            </a:r>
          </a:p>
          <a:p>
            <a:pPr>
              <a:lnSpc>
                <a:spcPct val="90000"/>
              </a:lnSpc>
            </a:pPr>
            <a:r>
              <a:rPr lang="el-GR" altLang="el-GR" sz="2400"/>
              <a:t>Το </a:t>
            </a:r>
            <a:r>
              <a:rPr lang="el-GR" altLang="el-GR" sz="2400" b="1"/>
              <a:t>αντικείμενο</a:t>
            </a:r>
            <a:r>
              <a:rPr lang="el-GR" altLang="el-GR" sz="2400"/>
              <a:t> αυτό καθ' εαυτό είναι μια οντότητα στη μνήμη η οποία περιέχει δεδομένα (κατηγορήματα) καθώς και μεθόδους. </a:t>
            </a:r>
            <a:r>
              <a:rPr lang="el-GR" altLang="el-GR" sz="2400" b="1"/>
              <a:t>Αντικείμενο</a:t>
            </a:r>
            <a:r>
              <a:rPr lang="el-GR" altLang="el-GR" sz="2400"/>
              <a:t> είναι μία ενεργή</a:t>
            </a:r>
            <a:r>
              <a:rPr lang="en-US" altLang="el-GR" sz="2400"/>
              <a:t> </a:t>
            </a:r>
            <a:r>
              <a:rPr lang="el-GR" altLang="el-GR" sz="2400"/>
              <a:t>προγραμματιστική μονάδα που περιέχει</a:t>
            </a:r>
            <a:r>
              <a:rPr lang="en-US" altLang="el-GR" sz="2400"/>
              <a:t> </a:t>
            </a:r>
            <a:r>
              <a:rPr lang="el-GR" altLang="el-GR" sz="2400"/>
              <a:t>τόσο δεδομένα όσο και διαδικασίες. Συνήθως ονομάζεται</a:t>
            </a:r>
            <a:r>
              <a:rPr lang="en-US" altLang="el-GR" sz="2400"/>
              <a:t> </a:t>
            </a:r>
            <a:r>
              <a:rPr lang="el-GR" altLang="el-GR" sz="2400" b="1"/>
              <a:t>στιγμιότυπο</a:t>
            </a:r>
            <a:r>
              <a:rPr lang="el-GR" altLang="el-GR" sz="2400"/>
              <a:t> (instance) της κλάσης </a:t>
            </a:r>
          </a:p>
          <a:p>
            <a:pPr>
              <a:lnSpc>
                <a:spcPct val="90000"/>
              </a:lnSpc>
            </a:pPr>
            <a:r>
              <a:rPr lang="el-GR" altLang="el-GR" sz="2400"/>
              <a:t>Mέσω των μεθόδων μπορούμε να επικοινωνήσουμε με το αντικείμενο και να αλλάξουμε τα δεδομένα (κατηγορήματά) του. 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E9ED7F0-C9B5-4BC2-BFCB-F8BF948F1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Κλάσεις και Αντικείμενα</a:t>
            </a:r>
            <a:r>
              <a:rPr lang="en-US" altLang="el-GR"/>
              <a:t>: </a:t>
            </a:r>
            <a:r>
              <a:rPr lang="el-GR" altLang="el-GR"/>
              <a:t>Παράδειγμα</a:t>
            </a:r>
          </a:p>
        </p:txBody>
      </p:sp>
      <p:grpSp>
        <p:nvGrpSpPr>
          <p:cNvPr id="52227" name="Group 3">
            <a:extLst>
              <a:ext uri="{FF2B5EF4-FFF2-40B4-BE49-F238E27FC236}">
                <a16:creationId xmlns:a16="http://schemas.microsoft.com/office/drawing/2014/main" id="{EECC74BB-EE16-4D08-A2F6-92C1D7F5A0B1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1487488"/>
            <a:ext cx="1728788" cy="1582737"/>
            <a:chOff x="1882" y="845"/>
            <a:chExt cx="2404" cy="997"/>
          </a:xfrm>
        </p:grpSpPr>
        <p:sp>
          <p:nvSpPr>
            <p:cNvPr id="52243" name="Rectangle 4">
              <a:extLst>
                <a:ext uri="{FF2B5EF4-FFF2-40B4-BE49-F238E27FC236}">
                  <a16:creationId xmlns:a16="http://schemas.microsoft.com/office/drawing/2014/main" id="{E79959C9-BF91-4D80-A5E7-BC9133913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845"/>
              <a:ext cx="2404" cy="22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400" b="0"/>
                <a:t>Ελαιοχρωματιστής</a:t>
              </a:r>
              <a:endParaRPr lang="en-US" altLang="el-GR" sz="1400" b="0"/>
            </a:p>
          </p:txBody>
        </p:sp>
        <p:sp>
          <p:nvSpPr>
            <p:cNvPr id="52244" name="Rectangle 5">
              <a:extLst>
                <a:ext uri="{FF2B5EF4-FFF2-40B4-BE49-F238E27FC236}">
                  <a16:creationId xmlns:a16="http://schemas.microsoft.com/office/drawing/2014/main" id="{6C4FD2BD-9E04-4821-B8C3-4717F88C3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071"/>
              <a:ext cx="2404" cy="499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Όνομα:  </a:t>
              </a:r>
            </a:p>
            <a:p>
              <a:pPr algn="l"/>
              <a:r>
                <a:rPr lang="el-GR" altLang="el-GR" sz="1400" b="0"/>
                <a:t>Επώνυμο:</a:t>
              </a:r>
            </a:p>
            <a:p>
              <a:pPr algn="l"/>
              <a:r>
                <a:rPr lang="el-GR" altLang="el-GR" sz="1400" b="0"/>
                <a:t>Αμοιβή:</a:t>
              </a:r>
              <a:endParaRPr lang="en-US" altLang="el-GR" sz="1400" b="0"/>
            </a:p>
          </p:txBody>
        </p:sp>
        <p:sp>
          <p:nvSpPr>
            <p:cNvPr id="52245" name="Rectangle 6">
              <a:extLst>
                <a:ext uri="{FF2B5EF4-FFF2-40B4-BE49-F238E27FC236}">
                  <a16:creationId xmlns:a16="http://schemas.microsoft.com/office/drawing/2014/main" id="{C5881405-AFA6-475E-9D13-40FD41110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570"/>
              <a:ext cx="2404" cy="272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Βάφει Τοίχο</a:t>
              </a:r>
              <a:endParaRPr lang="en-US" altLang="el-GR" sz="1400" b="0"/>
            </a:p>
          </p:txBody>
        </p:sp>
      </p:grpSp>
      <p:grpSp>
        <p:nvGrpSpPr>
          <p:cNvPr id="52228" name="Group 7">
            <a:extLst>
              <a:ext uri="{FF2B5EF4-FFF2-40B4-BE49-F238E27FC236}">
                <a16:creationId xmlns:a16="http://schemas.microsoft.com/office/drawing/2014/main" id="{6B0A284B-63C2-4955-9E72-C3A0DA4721D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717925"/>
            <a:ext cx="2232025" cy="1582738"/>
            <a:chOff x="1882" y="845"/>
            <a:chExt cx="2404" cy="997"/>
          </a:xfrm>
        </p:grpSpPr>
        <p:sp>
          <p:nvSpPr>
            <p:cNvPr id="52240" name="Rectangle 8">
              <a:extLst>
                <a:ext uri="{FF2B5EF4-FFF2-40B4-BE49-F238E27FC236}">
                  <a16:creationId xmlns:a16="http://schemas.microsoft.com/office/drawing/2014/main" id="{8750FBBF-121E-4088-A4CE-37D8D2ABF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845"/>
              <a:ext cx="2404" cy="22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400" b="0"/>
                <a:t>Κώστας: Ελαιοχρωματιστής</a:t>
              </a:r>
              <a:endParaRPr lang="en-US" altLang="el-GR" sz="1400" b="0"/>
            </a:p>
          </p:txBody>
        </p:sp>
        <p:sp>
          <p:nvSpPr>
            <p:cNvPr id="52241" name="Rectangle 9">
              <a:extLst>
                <a:ext uri="{FF2B5EF4-FFF2-40B4-BE49-F238E27FC236}">
                  <a16:creationId xmlns:a16="http://schemas.microsoft.com/office/drawing/2014/main" id="{25ED4709-DA3D-4374-82DE-BAE3ECF60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071"/>
              <a:ext cx="2404" cy="499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Όνομα: Κώστας </a:t>
              </a:r>
            </a:p>
            <a:p>
              <a:pPr algn="l"/>
              <a:r>
                <a:rPr lang="el-GR" altLang="el-GR" sz="1400" b="0"/>
                <a:t>Επώνυμο: Γεωργίου</a:t>
              </a:r>
            </a:p>
            <a:p>
              <a:pPr algn="l"/>
              <a:r>
                <a:rPr lang="el-GR" altLang="el-GR" sz="1400" b="0"/>
                <a:t>Αμοιβή: 100</a:t>
              </a:r>
              <a:endParaRPr lang="en-US" altLang="el-GR" sz="1400" b="0"/>
            </a:p>
          </p:txBody>
        </p:sp>
        <p:sp>
          <p:nvSpPr>
            <p:cNvPr id="52242" name="Rectangle 10">
              <a:extLst>
                <a:ext uri="{FF2B5EF4-FFF2-40B4-BE49-F238E27FC236}">
                  <a16:creationId xmlns:a16="http://schemas.microsoft.com/office/drawing/2014/main" id="{723BE6CD-C4F7-4C3C-BD26-C2B7C2926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570"/>
              <a:ext cx="2404" cy="272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Βάφει Τοίχο (Δ)</a:t>
              </a:r>
              <a:endParaRPr lang="en-US" altLang="el-GR" sz="1400" b="0"/>
            </a:p>
          </p:txBody>
        </p:sp>
      </p:grpSp>
      <p:grpSp>
        <p:nvGrpSpPr>
          <p:cNvPr id="52229" name="Group 11">
            <a:extLst>
              <a:ext uri="{FF2B5EF4-FFF2-40B4-BE49-F238E27FC236}">
                <a16:creationId xmlns:a16="http://schemas.microsoft.com/office/drawing/2014/main" id="{0CF5C8A3-6487-4E54-AE77-6C65A495FE5B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717925"/>
            <a:ext cx="2232025" cy="1582738"/>
            <a:chOff x="1882" y="845"/>
            <a:chExt cx="2404" cy="997"/>
          </a:xfrm>
        </p:grpSpPr>
        <p:sp>
          <p:nvSpPr>
            <p:cNvPr id="52237" name="Rectangle 12">
              <a:extLst>
                <a:ext uri="{FF2B5EF4-FFF2-40B4-BE49-F238E27FC236}">
                  <a16:creationId xmlns:a16="http://schemas.microsoft.com/office/drawing/2014/main" id="{F9485200-C225-45A9-9814-52366028F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845"/>
              <a:ext cx="2404" cy="22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400" b="0"/>
                <a:t>Νίκος: Ελαιοχρωματιστής</a:t>
              </a:r>
              <a:endParaRPr lang="en-US" altLang="el-GR" sz="1400" b="0"/>
            </a:p>
          </p:txBody>
        </p:sp>
        <p:sp>
          <p:nvSpPr>
            <p:cNvPr id="52238" name="Rectangle 13">
              <a:extLst>
                <a:ext uri="{FF2B5EF4-FFF2-40B4-BE49-F238E27FC236}">
                  <a16:creationId xmlns:a16="http://schemas.microsoft.com/office/drawing/2014/main" id="{C367CC6F-E23A-457D-9C59-4BCC78F1A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071"/>
              <a:ext cx="2404" cy="499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Όνομα: Νίκος</a:t>
              </a:r>
            </a:p>
            <a:p>
              <a:pPr algn="l"/>
              <a:r>
                <a:rPr lang="el-GR" altLang="el-GR" sz="1400" b="0"/>
                <a:t>Επώνυμο: Δημητρίου</a:t>
              </a:r>
            </a:p>
            <a:p>
              <a:pPr algn="l"/>
              <a:r>
                <a:rPr lang="el-GR" altLang="el-GR" sz="1400" b="0"/>
                <a:t>Αμοιβή: 100</a:t>
              </a:r>
              <a:endParaRPr lang="en-US" altLang="el-GR" sz="1400" b="0"/>
            </a:p>
          </p:txBody>
        </p:sp>
        <p:sp>
          <p:nvSpPr>
            <p:cNvPr id="52239" name="Rectangle 14">
              <a:extLst>
                <a:ext uri="{FF2B5EF4-FFF2-40B4-BE49-F238E27FC236}">
                  <a16:creationId xmlns:a16="http://schemas.microsoft.com/office/drawing/2014/main" id="{23B6C906-BA0C-4215-BFA6-7A963E379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570"/>
              <a:ext cx="2404" cy="272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Βάφει Τοίχο (Δ)</a:t>
              </a:r>
              <a:endParaRPr lang="en-US" altLang="el-GR" sz="1400" b="0"/>
            </a:p>
          </p:txBody>
        </p:sp>
      </p:grpSp>
      <p:grpSp>
        <p:nvGrpSpPr>
          <p:cNvPr id="52230" name="Group 15">
            <a:extLst>
              <a:ext uri="{FF2B5EF4-FFF2-40B4-BE49-F238E27FC236}">
                <a16:creationId xmlns:a16="http://schemas.microsoft.com/office/drawing/2014/main" id="{2AD3345D-25F3-4D2A-AE5E-DCBD6BF81D3B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3717925"/>
            <a:ext cx="2232025" cy="1582738"/>
            <a:chOff x="1882" y="845"/>
            <a:chExt cx="2404" cy="997"/>
          </a:xfrm>
        </p:grpSpPr>
        <p:sp>
          <p:nvSpPr>
            <p:cNvPr id="52234" name="Rectangle 16">
              <a:extLst>
                <a:ext uri="{FF2B5EF4-FFF2-40B4-BE49-F238E27FC236}">
                  <a16:creationId xmlns:a16="http://schemas.microsoft.com/office/drawing/2014/main" id="{57B4DC1B-C797-49AE-AF57-5F93AB557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845"/>
              <a:ext cx="2404" cy="22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400" b="0"/>
                <a:t>Γεώργιος: Ελαιοχρωματιστής</a:t>
              </a:r>
              <a:endParaRPr lang="en-US" altLang="el-GR" sz="1400" b="0"/>
            </a:p>
          </p:txBody>
        </p:sp>
        <p:sp>
          <p:nvSpPr>
            <p:cNvPr id="52235" name="Rectangle 17">
              <a:extLst>
                <a:ext uri="{FF2B5EF4-FFF2-40B4-BE49-F238E27FC236}">
                  <a16:creationId xmlns:a16="http://schemas.microsoft.com/office/drawing/2014/main" id="{40036E3F-B835-4C66-A154-D94A23CCC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071"/>
              <a:ext cx="2404" cy="499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Όνομα: Γεώργιος</a:t>
              </a:r>
            </a:p>
            <a:p>
              <a:pPr algn="l"/>
              <a:r>
                <a:rPr lang="el-GR" altLang="el-GR" sz="1400" b="0"/>
                <a:t>Επώνυμο: Αντωνίου</a:t>
              </a:r>
            </a:p>
            <a:p>
              <a:pPr algn="l"/>
              <a:r>
                <a:rPr lang="el-GR" altLang="el-GR" sz="1400" b="0"/>
                <a:t>Αμοιβή: 130</a:t>
              </a:r>
              <a:endParaRPr lang="en-US" altLang="el-GR" sz="1400" b="0"/>
            </a:p>
          </p:txBody>
        </p:sp>
        <p:sp>
          <p:nvSpPr>
            <p:cNvPr id="52236" name="Rectangle 18">
              <a:extLst>
                <a:ext uri="{FF2B5EF4-FFF2-40B4-BE49-F238E27FC236}">
                  <a16:creationId xmlns:a16="http://schemas.microsoft.com/office/drawing/2014/main" id="{C982B242-51BF-48A7-8BDD-5675CF4B7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570"/>
              <a:ext cx="2404" cy="272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Βάφει Τοίχο (Β)</a:t>
              </a:r>
              <a:endParaRPr lang="en-US" altLang="el-GR" sz="1400" b="0"/>
            </a:p>
          </p:txBody>
        </p:sp>
      </p:grpSp>
      <p:cxnSp>
        <p:nvCxnSpPr>
          <p:cNvPr id="52231" name="AutoShape 19">
            <a:extLst>
              <a:ext uri="{FF2B5EF4-FFF2-40B4-BE49-F238E27FC236}">
                <a16:creationId xmlns:a16="http://schemas.microsoft.com/office/drawing/2014/main" id="{3ABB0558-8B58-40E1-B6AE-13801D56CEC8}"/>
              </a:ext>
            </a:extLst>
          </p:cNvPr>
          <p:cNvCxnSpPr>
            <a:cxnSpLocks noChangeShapeType="1"/>
            <a:stCxn id="52240" idx="0"/>
            <a:endCxn id="52245" idx="2"/>
          </p:cNvCxnSpPr>
          <p:nvPr/>
        </p:nvCxnSpPr>
        <p:spPr bwMode="auto">
          <a:xfrm rot="-5400000">
            <a:off x="2718594" y="1935956"/>
            <a:ext cx="647700" cy="291623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2" name="AutoShape 20">
            <a:extLst>
              <a:ext uri="{FF2B5EF4-FFF2-40B4-BE49-F238E27FC236}">
                <a16:creationId xmlns:a16="http://schemas.microsoft.com/office/drawing/2014/main" id="{A7ECCEAE-ECE0-4299-B08D-1F683BDBB268}"/>
              </a:ext>
            </a:extLst>
          </p:cNvPr>
          <p:cNvCxnSpPr>
            <a:cxnSpLocks noChangeShapeType="1"/>
            <a:stCxn id="52237" idx="0"/>
            <a:endCxn id="52245" idx="2"/>
          </p:cNvCxnSpPr>
          <p:nvPr/>
        </p:nvCxnSpPr>
        <p:spPr bwMode="auto">
          <a:xfrm rot="-5400000">
            <a:off x="4086226" y="3303587"/>
            <a:ext cx="647700" cy="1809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3" name="AutoShape 21">
            <a:extLst>
              <a:ext uri="{FF2B5EF4-FFF2-40B4-BE49-F238E27FC236}">
                <a16:creationId xmlns:a16="http://schemas.microsoft.com/office/drawing/2014/main" id="{3275C52D-EEDF-42D3-9D27-0ADD38E6B13F}"/>
              </a:ext>
            </a:extLst>
          </p:cNvPr>
          <p:cNvCxnSpPr>
            <a:cxnSpLocks noChangeShapeType="1"/>
            <a:stCxn id="52234" idx="0"/>
            <a:endCxn id="52245" idx="2"/>
          </p:cNvCxnSpPr>
          <p:nvPr/>
        </p:nvCxnSpPr>
        <p:spPr bwMode="auto">
          <a:xfrm rot="5400000" flipH="1">
            <a:off x="5454651" y="2116137"/>
            <a:ext cx="647700" cy="25558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D84717A-70C4-496D-AFD2-926E7129B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Χαρακτηριστικά μίας γλώσσας assembly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A24A577-C2FC-423D-A20E-2DEB5F10C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Υπάρχει ακριβής αντιστοιχία μεταξύ των εντολών της μηχανής και των εντολών assembly.</a:t>
            </a:r>
          </a:p>
          <a:p>
            <a:pPr lvl="1"/>
            <a:r>
              <a:rPr lang="el-GR" altLang="el-GR"/>
              <a:t>O προγραμματιστής πρέπει να σκέφτεται σε γλώσσα μηχανής.</a:t>
            </a:r>
          </a:p>
          <a:p>
            <a:r>
              <a:rPr lang="el-GR" altLang="el-GR"/>
              <a:t>Εγγενώς εξαρτημένη από τη μηχανή.</a:t>
            </a:r>
          </a:p>
          <a:p>
            <a:r>
              <a:rPr lang="el-GR" altLang="el-GR"/>
              <a:t>Η μετάφραση σε γλώσσα μηχανής γίνεται από ένα πρόγραμμα που ονομάζεται “</a:t>
            </a:r>
            <a:r>
              <a:rPr lang="el-GR" altLang="el-GR">
                <a:solidFill>
                  <a:srgbClr val="FF0000"/>
                </a:solidFill>
              </a:rPr>
              <a:t>assembler</a:t>
            </a:r>
            <a:r>
              <a:rPr lang="el-GR" altLang="el-GR"/>
              <a:t>”.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95AF25B-24AE-4E4B-944A-C5BF965F2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Κληρονομικότητα</a:t>
            </a:r>
            <a:endParaRPr lang="en-US" altLang="el-GR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8DBE7E0-6320-4D2C-A48C-D3AAAEC9F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altLang="el-GR" sz="2400"/>
              <a:t>Το να μπορούν οι ιδιότητες μιας κλάσης να ισχύουν και σε μία ολόκληρη ομάδα άλλων κλάσεων. Έτσι, οι ιδιότητες αυτές μπορούν να οριστούν μόνο μία φορά.</a:t>
            </a:r>
          </a:p>
          <a:p>
            <a:pPr>
              <a:lnSpc>
                <a:spcPct val="90000"/>
              </a:lnSpc>
            </a:pPr>
            <a:r>
              <a:rPr lang="el-GR" altLang="el-GR" sz="2400"/>
              <a:t>Έτσι: </a:t>
            </a:r>
          </a:p>
          <a:p>
            <a:pPr lvl="1">
              <a:lnSpc>
                <a:spcPct val="90000"/>
              </a:lnSpc>
            </a:pPr>
            <a:r>
              <a:rPr lang="el-GR" altLang="el-GR" sz="2000"/>
              <a:t>Συχνά δημιουργούμε κλάσεις που εμπεριέχουν κοινά κατηγορήματα και μεθόδους. Τα κοινά κατηγορήματα και οι μέθοδοι μπορούν να εμπεριέχονται σε μια νέα κλάση </a:t>
            </a:r>
            <a:r>
              <a:rPr lang="el-GR" altLang="el-GR" sz="2000" b="1"/>
              <a:t>(υπερκλάση) </a:t>
            </a:r>
            <a:r>
              <a:rPr lang="el-GR" altLang="el-GR" sz="2000"/>
              <a:t>και να</a:t>
            </a:r>
            <a:r>
              <a:rPr lang="el-GR" altLang="el-GR" sz="2000" b="1"/>
              <a:t> κληρονομούνται </a:t>
            </a:r>
            <a:r>
              <a:rPr lang="el-GR" altLang="el-GR" sz="2000"/>
              <a:t>από τις</a:t>
            </a:r>
            <a:r>
              <a:rPr lang="el-GR" altLang="el-GR" sz="2000" b="1"/>
              <a:t> υποκλάσεις </a:t>
            </a:r>
          </a:p>
          <a:p>
            <a:pPr lvl="1">
              <a:lnSpc>
                <a:spcPct val="90000"/>
              </a:lnSpc>
            </a:pPr>
            <a:r>
              <a:rPr lang="el-GR" altLang="el-GR" sz="2000"/>
              <a:t>Επίσης, συχνά δημιουργούμε κλάσεις που εμπεριέχουν κατηγορήματα και μεθόδους που έχουν οριστεί σε προϋπάρχουσες κλάσεις. Στην περίπτωση αυτή, είναι βολική η δημιουργία μιας νέας κλάσης </a:t>
            </a:r>
            <a:r>
              <a:rPr lang="el-GR" altLang="el-GR" sz="2000" b="1"/>
              <a:t>(υποκλάση)</a:t>
            </a:r>
            <a:r>
              <a:rPr lang="el-GR" altLang="el-GR" sz="2000"/>
              <a:t> που εμπεριέχει  (κληρονομεί) τη λειτουργικότητα μιας της προϋπάρχουσας κλάσης </a:t>
            </a:r>
            <a:r>
              <a:rPr lang="el-GR" altLang="el-GR" sz="2000" b="1"/>
              <a:t>(υπερκλάση)</a:t>
            </a:r>
          </a:p>
          <a:p>
            <a:pPr>
              <a:lnSpc>
                <a:spcPct val="90000"/>
              </a:lnSpc>
            </a:pPr>
            <a:r>
              <a:rPr lang="el-GR" altLang="el-GR" sz="2400"/>
              <a:t>Η κληρονομικότητα υποδηλώνει μια σχέση "</a:t>
            </a:r>
            <a:r>
              <a:rPr lang="el-GR" altLang="el-GR" sz="2400" b="1"/>
              <a:t>είναι</a:t>
            </a:r>
            <a:r>
              <a:rPr lang="el-GR" altLang="el-GR" sz="2400"/>
              <a:t>"</a:t>
            </a:r>
          </a:p>
          <a:p>
            <a:pPr>
              <a:lnSpc>
                <a:spcPct val="90000"/>
              </a:lnSpc>
            </a:pPr>
            <a:endParaRPr lang="en-US" altLang="el-GR" sz="2400"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4E85E18-4D28-40EE-BE6E-7127AF1A5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Κληρονομικότητα: Παράδειγμα (1/3)</a:t>
            </a:r>
            <a:endParaRPr lang="en-US" altLang="el-GR"/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C9AD287A-E51C-4BB7-B2E4-5DC10A00277A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1412875"/>
            <a:ext cx="1728788" cy="1582738"/>
            <a:chOff x="1882" y="845"/>
            <a:chExt cx="2404" cy="997"/>
          </a:xfrm>
        </p:grpSpPr>
        <p:sp>
          <p:nvSpPr>
            <p:cNvPr id="54291" name="Rectangle 4">
              <a:extLst>
                <a:ext uri="{FF2B5EF4-FFF2-40B4-BE49-F238E27FC236}">
                  <a16:creationId xmlns:a16="http://schemas.microsoft.com/office/drawing/2014/main" id="{B42DD9ED-E146-4DBB-8494-583CC1AA5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845"/>
              <a:ext cx="2404" cy="22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400" b="0"/>
                <a:t>Ελαιοχρωματιστής</a:t>
              </a:r>
              <a:endParaRPr lang="en-US" altLang="el-GR" sz="1400" b="0"/>
            </a:p>
          </p:txBody>
        </p:sp>
        <p:sp>
          <p:nvSpPr>
            <p:cNvPr id="54292" name="Rectangle 5">
              <a:extLst>
                <a:ext uri="{FF2B5EF4-FFF2-40B4-BE49-F238E27FC236}">
                  <a16:creationId xmlns:a16="http://schemas.microsoft.com/office/drawing/2014/main" id="{B5A582C5-D746-4A6F-BB61-159B94D46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071"/>
              <a:ext cx="2404" cy="499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Όνομα:  </a:t>
              </a:r>
            </a:p>
            <a:p>
              <a:pPr algn="l"/>
              <a:r>
                <a:rPr lang="el-GR" altLang="el-GR" sz="1400" b="0"/>
                <a:t>Επώνυμο:</a:t>
              </a:r>
            </a:p>
            <a:p>
              <a:pPr algn="l"/>
              <a:r>
                <a:rPr lang="el-GR" altLang="el-GR" sz="1400" b="0"/>
                <a:t>Αμοιβή:</a:t>
              </a:r>
              <a:endParaRPr lang="en-US" altLang="el-GR" sz="1400" b="0"/>
            </a:p>
          </p:txBody>
        </p:sp>
        <p:sp>
          <p:nvSpPr>
            <p:cNvPr id="54293" name="Rectangle 6">
              <a:extLst>
                <a:ext uri="{FF2B5EF4-FFF2-40B4-BE49-F238E27FC236}">
                  <a16:creationId xmlns:a16="http://schemas.microsoft.com/office/drawing/2014/main" id="{9575EF85-2877-4FE1-976A-F809FC44F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570"/>
              <a:ext cx="2404" cy="272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Βάφει Τοίχο</a:t>
              </a:r>
              <a:endParaRPr lang="en-US" altLang="el-GR" sz="1400" b="0"/>
            </a:p>
          </p:txBody>
        </p:sp>
      </p:grpSp>
      <p:grpSp>
        <p:nvGrpSpPr>
          <p:cNvPr id="54276" name="Group 7">
            <a:extLst>
              <a:ext uri="{FF2B5EF4-FFF2-40B4-BE49-F238E27FC236}">
                <a16:creationId xmlns:a16="http://schemas.microsoft.com/office/drawing/2014/main" id="{76B3491C-0294-488B-8B19-08446A19199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643313"/>
            <a:ext cx="2232025" cy="1582737"/>
            <a:chOff x="1882" y="845"/>
            <a:chExt cx="2404" cy="997"/>
          </a:xfrm>
        </p:grpSpPr>
        <p:sp>
          <p:nvSpPr>
            <p:cNvPr id="54288" name="Rectangle 8">
              <a:extLst>
                <a:ext uri="{FF2B5EF4-FFF2-40B4-BE49-F238E27FC236}">
                  <a16:creationId xmlns:a16="http://schemas.microsoft.com/office/drawing/2014/main" id="{B41F00F8-B4A0-490A-A3E5-133ACECAE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845"/>
              <a:ext cx="2404" cy="22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400" b="0"/>
                <a:t>Κώστας: Ελαιοχρωματιστής</a:t>
              </a:r>
              <a:endParaRPr lang="en-US" altLang="el-GR" sz="1400" b="0"/>
            </a:p>
          </p:txBody>
        </p:sp>
        <p:sp>
          <p:nvSpPr>
            <p:cNvPr id="54289" name="Rectangle 9">
              <a:extLst>
                <a:ext uri="{FF2B5EF4-FFF2-40B4-BE49-F238E27FC236}">
                  <a16:creationId xmlns:a16="http://schemas.microsoft.com/office/drawing/2014/main" id="{E65FE9A8-D28F-40DD-9109-40C1377BC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071"/>
              <a:ext cx="2404" cy="499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Όνομα: Κώστας </a:t>
              </a:r>
            </a:p>
            <a:p>
              <a:pPr algn="l"/>
              <a:r>
                <a:rPr lang="el-GR" altLang="el-GR" sz="1400" b="0"/>
                <a:t>Επώνυμο: Γεωργίου</a:t>
              </a:r>
            </a:p>
            <a:p>
              <a:pPr algn="l"/>
              <a:r>
                <a:rPr lang="el-GR" altLang="el-GR" sz="1400" b="0"/>
                <a:t>Αμοιβή: 100</a:t>
              </a:r>
              <a:endParaRPr lang="en-US" altLang="el-GR" sz="1400" b="0"/>
            </a:p>
          </p:txBody>
        </p:sp>
        <p:sp>
          <p:nvSpPr>
            <p:cNvPr id="54290" name="Rectangle 10">
              <a:extLst>
                <a:ext uri="{FF2B5EF4-FFF2-40B4-BE49-F238E27FC236}">
                  <a16:creationId xmlns:a16="http://schemas.microsoft.com/office/drawing/2014/main" id="{91B89A28-95AB-44D6-814C-A68C8E579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570"/>
              <a:ext cx="2404" cy="272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Βάφει Τοίχο (Δ)</a:t>
              </a:r>
              <a:endParaRPr lang="en-US" altLang="el-GR" sz="1400" b="0"/>
            </a:p>
          </p:txBody>
        </p:sp>
      </p:grpSp>
      <p:grpSp>
        <p:nvGrpSpPr>
          <p:cNvPr id="54277" name="Group 11">
            <a:extLst>
              <a:ext uri="{FF2B5EF4-FFF2-40B4-BE49-F238E27FC236}">
                <a16:creationId xmlns:a16="http://schemas.microsoft.com/office/drawing/2014/main" id="{A2E6021D-B51B-42AE-9F7C-4C07760DC9A1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643313"/>
            <a:ext cx="2232025" cy="1582737"/>
            <a:chOff x="1882" y="845"/>
            <a:chExt cx="2404" cy="997"/>
          </a:xfrm>
        </p:grpSpPr>
        <p:sp>
          <p:nvSpPr>
            <p:cNvPr id="54285" name="Rectangle 12">
              <a:extLst>
                <a:ext uri="{FF2B5EF4-FFF2-40B4-BE49-F238E27FC236}">
                  <a16:creationId xmlns:a16="http://schemas.microsoft.com/office/drawing/2014/main" id="{F8B0F7FF-2B5F-4C58-899E-A7B598F8F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845"/>
              <a:ext cx="2404" cy="22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400" b="0"/>
                <a:t>Νίκος: Ελαιοχρωματιστής</a:t>
              </a:r>
              <a:endParaRPr lang="en-US" altLang="el-GR" sz="1400" b="0"/>
            </a:p>
          </p:txBody>
        </p:sp>
        <p:sp>
          <p:nvSpPr>
            <p:cNvPr id="54286" name="Rectangle 13">
              <a:extLst>
                <a:ext uri="{FF2B5EF4-FFF2-40B4-BE49-F238E27FC236}">
                  <a16:creationId xmlns:a16="http://schemas.microsoft.com/office/drawing/2014/main" id="{7F217009-EF7D-4E4B-8D8F-CF3B0FF4E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071"/>
              <a:ext cx="2404" cy="499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Όνομα: Νίκος</a:t>
              </a:r>
            </a:p>
            <a:p>
              <a:pPr algn="l"/>
              <a:r>
                <a:rPr lang="el-GR" altLang="el-GR" sz="1400" b="0"/>
                <a:t>Επώνυμο: Δημητρίου</a:t>
              </a:r>
            </a:p>
            <a:p>
              <a:pPr algn="l"/>
              <a:r>
                <a:rPr lang="el-GR" altLang="el-GR" sz="1400" b="0"/>
                <a:t>Αμοιβή: 100</a:t>
              </a:r>
              <a:endParaRPr lang="en-US" altLang="el-GR" sz="1400" b="0"/>
            </a:p>
          </p:txBody>
        </p:sp>
        <p:sp>
          <p:nvSpPr>
            <p:cNvPr id="54287" name="Rectangle 14">
              <a:extLst>
                <a:ext uri="{FF2B5EF4-FFF2-40B4-BE49-F238E27FC236}">
                  <a16:creationId xmlns:a16="http://schemas.microsoft.com/office/drawing/2014/main" id="{A829A08C-906F-41B3-8049-7FCA47625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570"/>
              <a:ext cx="2404" cy="272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Βάφει Τοίχο (Δ)</a:t>
              </a:r>
              <a:endParaRPr lang="en-US" altLang="el-GR" sz="1400" b="0"/>
            </a:p>
          </p:txBody>
        </p:sp>
      </p:grpSp>
      <p:grpSp>
        <p:nvGrpSpPr>
          <p:cNvPr id="54278" name="Group 15">
            <a:extLst>
              <a:ext uri="{FF2B5EF4-FFF2-40B4-BE49-F238E27FC236}">
                <a16:creationId xmlns:a16="http://schemas.microsoft.com/office/drawing/2014/main" id="{37B367FC-91B1-44C8-AC3B-DB26802B60EC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3643313"/>
            <a:ext cx="2232025" cy="1582737"/>
            <a:chOff x="1882" y="845"/>
            <a:chExt cx="2404" cy="997"/>
          </a:xfrm>
        </p:grpSpPr>
        <p:sp>
          <p:nvSpPr>
            <p:cNvPr id="54282" name="Rectangle 16">
              <a:extLst>
                <a:ext uri="{FF2B5EF4-FFF2-40B4-BE49-F238E27FC236}">
                  <a16:creationId xmlns:a16="http://schemas.microsoft.com/office/drawing/2014/main" id="{2479F717-049D-4BBA-89F4-87849FD9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845"/>
              <a:ext cx="2404" cy="22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400" b="0"/>
                <a:t>Γεώργιος: Ελαιοχρωματιστής</a:t>
              </a:r>
              <a:endParaRPr lang="en-US" altLang="el-GR" sz="1400" b="0"/>
            </a:p>
          </p:txBody>
        </p:sp>
        <p:sp>
          <p:nvSpPr>
            <p:cNvPr id="54283" name="Rectangle 17">
              <a:extLst>
                <a:ext uri="{FF2B5EF4-FFF2-40B4-BE49-F238E27FC236}">
                  <a16:creationId xmlns:a16="http://schemas.microsoft.com/office/drawing/2014/main" id="{DBB8E15D-1659-4DE8-953F-F20BBB8E9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071"/>
              <a:ext cx="2404" cy="499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Όνομα: Γεώργιος</a:t>
              </a:r>
            </a:p>
            <a:p>
              <a:pPr algn="l"/>
              <a:r>
                <a:rPr lang="el-GR" altLang="el-GR" sz="1400" b="0"/>
                <a:t>Επώνυμο: Αντωνίου</a:t>
              </a:r>
            </a:p>
            <a:p>
              <a:pPr algn="l"/>
              <a:r>
                <a:rPr lang="el-GR" altLang="el-GR" sz="1400" b="0"/>
                <a:t>Αμοιβή: 130</a:t>
              </a:r>
              <a:endParaRPr lang="en-US" altLang="el-GR" sz="1400" b="0"/>
            </a:p>
          </p:txBody>
        </p:sp>
        <p:sp>
          <p:nvSpPr>
            <p:cNvPr id="54284" name="Rectangle 18">
              <a:extLst>
                <a:ext uri="{FF2B5EF4-FFF2-40B4-BE49-F238E27FC236}">
                  <a16:creationId xmlns:a16="http://schemas.microsoft.com/office/drawing/2014/main" id="{34FFFA4F-A3FC-40CF-B5BE-65B3AEE69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570"/>
              <a:ext cx="2404" cy="272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Βάφει Τοίχο (Β)</a:t>
              </a:r>
              <a:endParaRPr lang="en-US" altLang="el-GR" sz="1400" b="0"/>
            </a:p>
          </p:txBody>
        </p:sp>
      </p:grpSp>
      <p:cxnSp>
        <p:nvCxnSpPr>
          <p:cNvPr id="54279" name="AutoShape 19">
            <a:extLst>
              <a:ext uri="{FF2B5EF4-FFF2-40B4-BE49-F238E27FC236}">
                <a16:creationId xmlns:a16="http://schemas.microsoft.com/office/drawing/2014/main" id="{05EDCBF6-B867-43F8-9CBD-CA8D1ACEB7C3}"/>
              </a:ext>
            </a:extLst>
          </p:cNvPr>
          <p:cNvCxnSpPr>
            <a:cxnSpLocks noChangeShapeType="1"/>
            <a:stCxn id="54288" idx="0"/>
            <a:endCxn id="54293" idx="2"/>
          </p:cNvCxnSpPr>
          <p:nvPr/>
        </p:nvCxnSpPr>
        <p:spPr bwMode="auto">
          <a:xfrm rot="-5400000">
            <a:off x="2718594" y="1861344"/>
            <a:ext cx="647700" cy="291623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0" name="AutoShape 20">
            <a:extLst>
              <a:ext uri="{FF2B5EF4-FFF2-40B4-BE49-F238E27FC236}">
                <a16:creationId xmlns:a16="http://schemas.microsoft.com/office/drawing/2014/main" id="{337A0A8D-B203-49E6-9A25-874A85CA8B75}"/>
              </a:ext>
            </a:extLst>
          </p:cNvPr>
          <p:cNvCxnSpPr>
            <a:cxnSpLocks noChangeShapeType="1"/>
            <a:stCxn id="54285" idx="0"/>
            <a:endCxn id="54293" idx="2"/>
          </p:cNvCxnSpPr>
          <p:nvPr/>
        </p:nvCxnSpPr>
        <p:spPr bwMode="auto">
          <a:xfrm rot="-5400000">
            <a:off x="4086226" y="3228975"/>
            <a:ext cx="647700" cy="1809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1" name="AutoShape 21">
            <a:extLst>
              <a:ext uri="{FF2B5EF4-FFF2-40B4-BE49-F238E27FC236}">
                <a16:creationId xmlns:a16="http://schemas.microsoft.com/office/drawing/2014/main" id="{F237C215-79FD-42C9-ABC9-93EA5F8CC1CF}"/>
              </a:ext>
            </a:extLst>
          </p:cNvPr>
          <p:cNvCxnSpPr>
            <a:cxnSpLocks noChangeShapeType="1"/>
            <a:stCxn id="54282" idx="0"/>
            <a:endCxn id="54293" idx="2"/>
          </p:cNvCxnSpPr>
          <p:nvPr/>
        </p:nvCxnSpPr>
        <p:spPr bwMode="auto">
          <a:xfrm rot="5400000" flipH="1">
            <a:off x="5454651" y="2041525"/>
            <a:ext cx="647700" cy="25558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CFADB2F-499F-443C-B7BA-53558BAEB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Κληρονομικότητα: Παράδειγμα (2/3)</a:t>
            </a:r>
            <a:endParaRPr lang="en-US" altLang="el-GR"/>
          </a:p>
        </p:txBody>
      </p:sp>
      <p:grpSp>
        <p:nvGrpSpPr>
          <p:cNvPr id="55299" name="Group 3">
            <a:extLst>
              <a:ext uri="{FF2B5EF4-FFF2-40B4-BE49-F238E27FC236}">
                <a16:creationId xmlns:a16="http://schemas.microsoft.com/office/drawing/2014/main" id="{17F7BEFC-5694-4A55-A6BE-16518D44F0FC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1341438"/>
            <a:ext cx="2305050" cy="2016125"/>
            <a:chOff x="2426" y="845"/>
            <a:chExt cx="1452" cy="1270"/>
          </a:xfrm>
        </p:grpSpPr>
        <p:sp>
          <p:nvSpPr>
            <p:cNvPr id="55310" name="Rectangle 4">
              <a:extLst>
                <a:ext uri="{FF2B5EF4-FFF2-40B4-BE49-F238E27FC236}">
                  <a16:creationId xmlns:a16="http://schemas.microsoft.com/office/drawing/2014/main" id="{1FD29FA5-8054-4B71-A2DC-B45EE3351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845"/>
              <a:ext cx="1452" cy="22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400" b="0"/>
                <a:t>Ηλεκτρολόγος</a:t>
              </a:r>
              <a:endParaRPr lang="en-US" altLang="el-GR" sz="1400" b="0"/>
            </a:p>
          </p:txBody>
        </p:sp>
        <p:sp>
          <p:nvSpPr>
            <p:cNvPr id="55311" name="Rectangle 5">
              <a:extLst>
                <a:ext uri="{FF2B5EF4-FFF2-40B4-BE49-F238E27FC236}">
                  <a16:creationId xmlns:a16="http://schemas.microsoft.com/office/drawing/2014/main" id="{BE2CB19A-4056-4839-9C91-087FB365C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071"/>
              <a:ext cx="1452" cy="727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Όνομα:  </a:t>
              </a:r>
            </a:p>
            <a:p>
              <a:pPr algn="l"/>
              <a:r>
                <a:rPr lang="el-GR" altLang="el-GR" sz="1400" b="0"/>
                <a:t>Επώνυμο:</a:t>
              </a:r>
            </a:p>
            <a:p>
              <a:pPr algn="l"/>
              <a:r>
                <a:rPr lang="el-GR" altLang="el-GR" sz="1400" b="0"/>
                <a:t>Αμοιβή για συσκευές:</a:t>
              </a:r>
            </a:p>
            <a:p>
              <a:pPr algn="l"/>
              <a:r>
                <a:rPr lang="el-GR" altLang="el-GR" sz="1400" b="0"/>
                <a:t>Αμοιβή για εγκατάσταση:</a:t>
              </a:r>
              <a:endParaRPr lang="en-US" altLang="el-GR" sz="1400" b="0"/>
            </a:p>
          </p:txBody>
        </p:sp>
        <p:sp>
          <p:nvSpPr>
            <p:cNvPr id="55312" name="Rectangle 6">
              <a:extLst>
                <a:ext uri="{FF2B5EF4-FFF2-40B4-BE49-F238E27FC236}">
                  <a16:creationId xmlns:a16="http://schemas.microsoft.com/office/drawing/2014/main" id="{263BCFD1-F241-4390-A76C-3F70F4A2D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798"/>
              <a:ext cx="1452" cy="317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Επισκευάζει συσκευές</a:t>
              </a:r>
            </a:p>
            <a:p>
              <a:pPr algn="l"/>
              <a:r>
                <a:rPr lang="el-GR" altLang="el-GR" sz="1400" b="0"/>
                <a:t>Εγκαθιστά δίκτυο</a:t>
              </a:r>
              <a:endParaRPr lang="en-US" altLang="el-GR" sz="1400" b="0"/>
            </a:p>
          </p:txBody>
        </p:sp>
      </p:grpSp>
      <p:cxnSp>
        <p:nvCxnSpPr>
          <p:cNvPr id="55300" name="AutoShape 7">
            <a:extLst>
              <a:ext uri="{FF2B5EF4-FFF2-40B4-BE49-F238E27FC236}">
                <a16:creationId xmlns:a16="http://schemas.microsoft.com/office/drawing/2014/main" id="{E78151F3-5FCE-4FBA-A547-B868D169A299}"/>
              </a:ext>
            </a:extLst>
          </p:cNvPr>
          <p:cNvCxnSpPr>
            <a:cxnSpLocks noChangeShapeType="1"/>
            <a:stCxn id="55307" idx="0"/>
            <a:endCxn id="55312" idx="2"/>
          </p:cNvCxnSpPr>
          <p:nvPr/>
        </p:nvCxnSpPr>
        <p:spPr bwMode="auto">
          <a:xfrm rot="-5400000">
            <a:off x="2952751" y="2457450"/>
            <a:ext cx="647700" cy="24479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1" name="AutoShape 8">
            <a:extLst>
              <a:ext uri="{FF2B5EF4-FFF2-40B4-BE49-F238E27FC236}">
                <a16:creationId xmlns:a16="http://schemas.microsoft.com/office/drawing/2014/main" id="{DAE6CDE5-6EB4-40B9-ABCD-386E2D70E366}"/>
              </a:ext>
            </a:extLst>
          </p:cNvPr>
          <p:cNvCxnSpPr>
            <a:cxnSpLocks noChangeShapeType="1"/>
            <a:stCxn id="55304" idx="0"/>
            <a:endCxn id="55312" idx="2"/>
          </p:cNvCxnSpPr>
          <p:nvPr/>
        </p:nvCxnSpPr>
        <p:spPr bwMode="auto">
          <a:xfrm rot="5400000" flipH="1">
            <a:off x="5364957" y="2493169"/>
            <a:ext cx="647700" cy="23764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302" name="Group 9">
            <a:extLst>
              <a:ext uri="{FF2B5EF4-FFF2-40B4-BE49-F238E27FC236}">
                <a16:creationId xmlns:a16="http://schemas.microsoft.com/office/drawing/2014/main" id="{6514D66A-0B67-4A41-A3C3-55409222BC5C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005263"/>
            <a:ext cx="2303462" cy="2016125"/>
            <a:chOff x="2426" y="845"/>
            <a:chExt cx="1452" cy="1270"/>
          </a:xfrm>
        </p:grpSpPr>
        <p:sp>
          <p:nvSpPr>
            <p:cNvPr id="55307" name="Rectangle 10">
              <a:extLst>
                <a:ext uri="{FF2B5EF4-FFF2-40B4-BE49-F238E27FC236}">
                  <a16:creationId xmlns:a16="http://schemas.microsoft.com/office/drawing/2014/main" id="{91635790-FA1B-4909-81DE-C8692D14F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845"/>
              <a:ext cx="1452" cy="22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400" b="0"/>
                <a:t>Ανδρέας: Ηλεκτρολόγος</a:t>
              </a:r>
              <a:endParaRPr lang="en-US" altLang="el-GR" sz="1400" b="0"/>
            </a:p>
          </p:txBody>
        </p:sp>
        <p:sp>
          <p:nvSpPr>
            <p:cNvPr id="55308" name="Rectangle 11">
              <a:extLst>
                <a:ext uri="{FF2B5EF4-FFF2-40B4-BE49-F238E27FC236}">
                  <a16:creationId xmlns:a16="http://schemas.microsoft.com/office/drawing/2014/main" id="{F49EC094-CDE4-49DC-AFBF-C39884683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071"/>
              <a:ext cx="1452" cy="727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Όνομα: Ανδρέας  </a:t>
              </a:r>
            </a:p>
            <a:p>
              <a:pPr algn="l"/>
              <a:r>
                <a:rPr lang="el-GR" altLang="el-GR" sz="1400" b="0"/>
                <a:t>Επώνυμο: Αντύπας</a:t>
              </a:r>
            </a:p>
            <a:p>
              <a:pPr algn="l"/>
              <a:r>
                <a:rPr lang="el-GR" altLang="el-GR" sz="1400" b="0"/>
                <a:t>Αμοιβή για συσκευές: 100</a:t>
              </a:r>
            </a:p>
            <a:p>
              <a:pPr algn="l"/>
              <a:r>
                <a:rPr lang="el-GR" altLang="el-GR" sz="1400" b="0"/>
                <a:t>Αμοιβή για εγκατάσταση: 50</a:t>
              </a:r>
              <a:endParaRPr lang="en-US" altLang="el-GR" sz="1400" b="0"/>
            </a:p>
          </p:txBody>
        </p:sp>
        <p:sp>
          <p:nvSpPr>
            <p:cNvPr id="55309" name="Rectangle 12">
              <a:extLst>
                <a:ext uri="{FF2B5EF4-FFF2-40B4-BE49-F238E27FC236}">
                  <a16:creationId xmlns:a16="http://schemas.microsoft.com/office/drawing/2014/main" id="{A33E2BAE-ADE6-421A-8D46-C7F4F1FFC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798"/>
              <a:ext cx="1452" cy="317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Επισκευάζει συσκευές</a:t>
              </a:r>
            </a:p>
            <a:p>
              <a:pPr algn="l"/>
              <a:r>
                <a:rPr lang="el-GR" altLang="el-GR" sz="1400" b="0"/>
                <a:t>Εγκαθιστά δίκτυο</a:t>
              </a:r>
              <a:endParaRPr lang="en-US" altLang="el-GR" sz="1400" b="0"/>
            </a:p>
          </p:txBody>
        </p:sp>
      </p:grpSp>
      <p:grpSp>
        <p:nvGrpSpPr>
          <p:cNvPr id="55303" name="Group 13">
            <a:extLst>
              <a:ext uri="{FF2B5EF4-FFF2-40B4-BE49-F238E27FC236}">
                <a16:creationId xmlns:a16="http://schemas.microsoft.com/office/drawing/2014/main" id="{5DDCB92B-E748-4E97-99E2-177CA7C19DCF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4005263"/>
            <a:ext cx="2303463" cy="2016125"/>
            <a:chOff x="2426" y="845"/>
            <a:chExt cx="1452" cy="1270"/>
          </a:xfrm>
        </p:grpSpPr>
        <p:sp>
          <p:nvSpPr>
            <p:cNvPr id="55304" name="Rectangle 14">
              <a:extLst>
                <a:ext uri="{FF2B5EF4-FFF2-40B4-BE49-F238E27FC236}">
                  <a16:creationId xmlns:a16="http://schemas.microsoft.com/office/drawing/2014/main" id="{F94986FD-024D-4C58-8D5C-BD3B20AA9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845"/>
              <a:ext cx="1452" cy="22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400" b="0"/>
                <a:t>Παναγιώτης: Ηλεκτρολόγος</a:t>
              </a:r>
              <a:endParaRPr lang="en-US" altLang="el-GR" sz="1400" b="0"/>
            </a:p>
          </p:txBody>
        </p:sp>
        <p:sp>
          <p:nvSpPr>
            <p:cNvPr id="55305" name="Rectangle 15">
              <a:extLst>
                <a:ext uri="{FF2B5EF4-FFF2-40B4-BE49-F238E27FC236}">
                  <a16:creationId xmlns:a16="http://schemas.microsoft.com/office/drawing/2014/main" id="{411D9551-5B72-4934-A156-1F1BAA698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071"/>
              <a:ext cx="1452" cy="727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Όνομα: Παναγιώτης  </a:t>
              </a:r>
            </a:p>
            <a:p>
              <a:pPr algn="l"/>
              <a:r>
                <a:rPr lang="el-GR" altLang="el-GR" sz="1400" b="0"/>
                <a:t>Επώνυμο: Νίκου</a:t>
              </a:r>
            </a:p>
            <a:p>
              <a:pPr algn="l"/>
              <a:r>
                <a:rPr lang="el-GR" altLang="el-GR" sz="1400" b="0"/>
                <a:t>Αμοιβή για συσκευές: 120</a:t>
              </a:r>
            </a:p>
            <a:p>
              <a:pPr algn="l"/>
              <a:r>
                <a:rPr lang="el-GR" altLang="el-GR" sz="1400" b="0"/>
                <a:t>Αμοιβή για εγκατάσταση: 80</a:t>
              </a:r>
              <a:endParaRPr lang="en-US" altLang="el-GR" sz="1400" b="0"/>
            </a:p>
          </p:txBody>
        </p:sp>
        <p:sp>
          <p:nvSpPr>
            <p:cNvPr id="55306" name="Rectangle 16">
              <a:extLst>
                <a:ext uri="{FF2B5EF4-FFF2-40B4-BE49-F238E27FC236}">
                  <a16:creationId xmlns:a16="http://schemas.microsoft.com/office/drawing/2014/main" id="{04F45361-AE04-4A44-B1BA-C27AD79DB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798"/>
              <a:ext cx="1452" cy="317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 b="0"/>
                <a:t>Επισκευάζει συσκευές</a:t>
              </a:r>
            </a:p>
            <a:p>
              <a:pPr algn="l"/>
              <a:r>
                <a:rPr lang="el-GR" altLang="el-GR" sz="1400" b="0"/>
                <a:t>Εγκαθιστά δίκτυο</a:t>
              </a:r>
              <a:endParaRPr lang="en-US" altLang="el-GR" sz="1400" b="0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CE5D9B2-82E4-47DA-9358-6EAD54E3C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Κληρονομικότητα: Παράδειγμα (3/3)</a:t>
            </a:r>
            <a:endParaRPr lang="en-US" altLang="el-GR"/>
          </a:p>
        </p:txBody>
      </p:sp>
      <p:cxnSp>
        <p:nvCxnSpPr>
          <p:cNvPr id="898051" name="AutoShape 3">
            <a:extLst>
              <a:ext uri="{FF2B5EF4-FFF2-40B4-BE49-F238E27FC236}">
                <a16:creationId xmlns:a16="http://schemas.microsoft.com/office/drawing/2014/main" id="{9E7E94BD-F876-4BC7-8F78-BAF161E8C2E1}"/>
              </a:ext>
            </a:extLst>
          </p:cNvPr>
          <p:cNvCxnSpPr>
            <a:cxnSpLocks noChangeShapeType="1"/>
            <a:stCxn id="56334" idx="0"/>
            <a:endCxn id="898093" idx="2"/>
          </p:cNvCxnSpPr>
          <p:nvPr/>
        </p:nvCxnSpPr>
        <p:spPr bwMode="auto">
          <a:xfrm rot="-5400000">
            <a:off x="3240882" y="1701006"/>
            <a:ext cx="647700" cy="208756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24" name="AutoShape 4">
            <a:extLst>
              <a:ext uri="{FF2B5EF4-FFF2-40B4-BE49-F238E27FC236}">
                <a16:creationId xmlns:a16="http://schemas.microsoft.com/office/drawing/2014/main" id="{BFBACDEC-8A59-4779-ABDC-CE879E4A8077}"/>
              </a:ext>
            </a:extLst>
          </p:cNvPr>
          <p:cNvCxnSpPr>
            <a:cxnSpLocks noChangeShapeType="1"/>
            <a:stCxn id="56363" idx="0"/>
            <a:endCxn id="56333" idx="2"/>
          </p:cNvCxnSpPr>
          <p:nvPr/>
        </p:nvCxnSpPr>
        <p:spPr bwMode="auto">
          <a:xfrm rot="-5400000">
            <a:off x="6336506" y="4652169"/>
            <a:ext cx="503238" cy="793750"/>
          </a:xfrm>
          <a:prstGeom prst="bentConnector3">
            <a:avLst>
              <a:gd name="adj1" fmla="val 5015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325" name="Group 5">
            <a:extLst>
              <a:ext uri="{FF2B5EF4-FFF2-40B4-BE49-F238E27FC236}">
                <a16:creationId xmlns:a16="http://schemas.microsoft.com/office/drawing/2014/main" id="{EC7C7199-345C-4714-99A5-76A2E800AED0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5300663"/>
            <a:ext cx="1511300" cy="1223962"/>
            <a:chOff x="2426" y="845"/>
            <a:chExt cx="1452" cy="1270"/>
          </a:xfrm>
        </p:grpSpPr>
        <p:sp>
          <p:nvSpPr>
            <p:cNvPr id="56363" name="Rectangle 6">
              <a:extLst>
                <a:ext uri="{FF2B5EF4-FFF2-40B4-BE49-F238E27FC236}">
                  <a16:creationId xmlns:a16="http://schemas.microsoft.com/office/drawing/2014/main" id="{4A898F40-2D84-41E7-AF56-19776334E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845"/>
              <a:ext cx="1452" cy="22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900" b="0"/>
                <a:t>Ανδρέας: Ηλεκτρολόγος</a:t>
              </a:r>
              <a:endParaRPr lang="en-US" altLang="el-GR" sz="900" b="0"/>
            </a:p>
          </p:txBody>
        </p:sp>
        <p:sp>
          <p:nvSpPr>
            <p:cNvPr id="56364" name="Rectangle 7">
              <a:extLst>
                <a:ext uri="{FF2B5EF4-FFF2-40B4-BE49-F238E27FC236}">
                  <a16:creationId xmlns:a16="http://schemas.microsoft.com/office/drawing/2014/main" id="{D1460532-DAC2-4D33-B710-23EFD22DC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071"/>
              <a:ext cx="1452" cy="727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900" b="0"/>
                <a:t>Όνομα: Ανδρέας  </a:t>
              </a:r>
            </a:p>
            <a:p>
              <a:pPr algn="l"/>
              <a:r>
                <a:rPr lang="el-GR" altLang="el-GR" sz="900" b="0"/>
                <a:t>Επώνυμο: Αντύπας</a:t>
              </a:r>
            </a:p>
            <a:p>
              <a:pPr algn="l"/>
              <a:r>
                <a:rPr lang="el-GR" altLang="el-GR" sz="900" b="0"/>
                <a:t>Αμοιβή για συσκευές: 100</a:t>
              </a:r>
            </a:p>
            <a:p>
              <a:pPr algn="l"/>
              <a:r>
                <a:rPr lang="el-GR" altLang="el-GR" sz="900" b="0"/>
                <a:t>Αμοιβή για εγκατάσταση: 50</a:t>
              </a:r>
              <a:endParaRPr lang="en-US" altLang="el-GR" sz="900" b="0"/>
            </a:p>
          </p:txBody>
        </p:sp>
        <p:sp>
          <p:nvSpPr>
            <p:cNvPr id="56365" name="Rectangle 8">
              <a:extLst>
                <a:ext uri="{FF2B5EF4-FFF2-40B4-BE49-F238E27FC236}">
                  <a16:creationId xmlns:a16="http://schemas.microsoft.com/office/drawing/2014/main" id="{6FEA3B67-D652-450C-AB01-3CBC5B1B4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798"/>
              <a:ext cx="1452" cy="317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900" b="0"/>
                <a:t>Επισκευάζει συσκευές</a:t>
              </a:r>
            </a:p>
            <a:p>
              <a:pPr algn="l"/>
              <a:r>
                <a:rPr lang="el-GR" altLang="el-GR" sz="900" b="0"/>
                <a:t>Εγκαθιστά δίκτυο</a:t>
              </a:r>
              <a:endParaRPr lang="en-US" altLang="el-GR" sz="900" b="0"/>
            </a:p>
          </p:txBody>
        </p:sp>
      </p:grpSp>
      <p:grpSp>
        <p:nvGrpSpPr>
          <p:cNvPr id="56326" name="Group 9">
            <a:extLst>
              <a:ext uri="{FF2B5EF4-FFF2-40B4-BE49-F238E27FC236}">
                <a16:creationId xmlns:a16="http://schemas.microsoft.com/office/drawing/2014/main" id="{AC109339-3969-4890-81ED-FDEEA5180C67}"/>
              </a:ext>
            </a:extLst>
          </p:cNvPr>
          <p:cNvGrpSpPr>
            <a:grpSpLocks/>
          </p:cNvGrpSpPr>
          <p:nvPr/>
        </p:nvGrpSpPr>
        <p:grpSpPr bwMode="auto">
          <a:xfrm>
            <a:off x="7164388" y="5300663"/>
            <a:ext cx="1511300" cy="1223962"/>
            <a:chOff x="2426" y="845"/>
            <a:chExt cx="1452" cy="1270"/>
          </a:xfrm>
        </p:grpSpPr>
        <p:sp>
          <p:nvSpPr>
            <p:cNvPr id="56360" name="Rectangle 10">
              <a:extLst>
                <a:ext uri="{FF2B5EF4-FFF2-40B4-BE49-F238E27FC236}">
                  <a16:creationId xmlns:a16="http://schemas.microsoft.com/office/drawing/2014/main" id="{D047FF2D-B0F7-4126-A63D-7186F22B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845"/>
              <a:ext cx="1452" cy="22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900" b="0"/>
                <a:t>Παναγιώτης: Ηλεκτρολόγος</a:t>
              </a:r>
              <a:endParaRPr lang="en-US" altLang="el-GR" sz="900" b="0"/>
            </a:p>
          </p:txBody>
        </p:sp>
        <p:sp>
          <p:nvSpPr>
            <p:cNvPr id="56361" name="Rectangle 11">
              <a:extLst>
                <a:ext uri="{FF2B5EF4-FFF2-40B4-BE49-F238E27FC236}">
                  <a16:creationId xmlns:a16="http://schemas.microsoft.com/office/drawing/2014/main" id="{462021C8-88A5-4453-8464-5E38643DB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071"/>
              <a:ext cx="1452" cy="727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900" b="0"/>
                <a:t>Όνομα: Παναγιώτης  </a:t>
              </a:r>
            </a:p>
            <a:p>
              <a:pPr algn="l"/>
              <a:r>
                <a:rPr lang="el-GR" altLang="el-GR" sz="900" b="0"/>
                <a:t>Επώνυμο: Νίκου</a:t>
              </a:r>
            </a:p>
            <a:p>
              <a:pPr algn="l"/>
              <a:r>
                <a:rPr lang="el-GR" altLang="el-GR" sz="900" b="0"/>
                <a:t>Αμοιβή για συσκευές: 120</a:t>
              </a:r>
            </a:p>
            <a:p>
              <a:pPr algn="l"/>
              <a:r>
                <a:rPr lang="el-GR" altLang="el-GR" sz="900" b="0"/>
                <a:t>Αμοιβή για εγκατάσταση: 80</a:t>
              </a:r>
              <a:endParaRPr lang="en-US" altLang="el-GR" sz="900" b="0"/>
            </a:p>
          </p:txBody>
        </p:sp>
        <p:sp>
          <p:nvSpPr>
            <p:cNvPr id="56362" name="Rectangle 12">
              <a:extLst>
                <a:ext uri="{FF2B5EF4-FFF2-40B4-BE49-F238E27FC236}">
                  <a16:creationId xmlns:a16="http://schemas.microsoft.com/office/drawing/2014/main" id="{A780E1D3-E3A6-427D-A84D-7628BFCA0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798"/>
              <a:ext cx="1452" cy="317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900" b="0"/>
                <a:t>Επισκευάζει συσκευές</a:t>
              </a:r>
            </a:p>
            <a:p>
              <a:pPr algn="l"/>
              <a:r>
                <a:rPr lang="el-GR" altLang="el-GR" sz="900" b="0"/>
                <a:t>Εγκαθιστά δίκτυο</a:t>
              </a:r>
              <a:endParaRPr lang="en-US" altLang="el-GR" sz="900" b="0"/>
            </a:p>
          </p:txBody>
        </p:sp>
      </p:grpSp>
      <p:grpSp>
        <p:nvGrpSpPr>
          <p:cNvPr id="56327" name="Group 13">
            <a:extLst>
              <a:ext uri="{FF2B5EF4-FFF2-40B4-BE49-F238E27FC236}">
                <a16:creationId xmlns:a16="http://schemas.microsoft.com/office/drawing/2014/main" id="{CDA9632D-A2B8-4CF2-919C-05093047947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300663"/>
            <a:ext cx="1368425" cy="1223962"/>
            <a:chOff x="1882" y="845"/>
            <a:chExt cx="2404" cy="997"/>
          </a:xfrm>
        </p:grpSpPr>
        <p:sp>
          <p:nvSpPr>
            <p:cNvPr id="56357" name="Rectangle 14">
              <a:extLst>
                <a:ext uri="{FF2B5EF4-FFF2-40B4-BE49-F238E27FC236}">
                  <a16:creationId xmlns:a16="http://schemas.microsoft.com/office/drawing/2014/main" id="{A4EBA95F-96A8-4EC2-894D-08B0A6D9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845"/>
              <a:ext cx="2404" cy="22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900" b="0"/>
                <a:t>Κώστας: Ελαιοχρωματιστής</a:t>
              </a:r>
              <a:endParaRPr lang="en-US" altLang="el-GR" sz="900" b="0"/>
            </a:p>
          </p:txBody>
        </p:sp>
        <p:sp>
          <p:nvSpPr>
            <p:cNvPr id="56358" name="Rectangle 15">
              <a:extLst>
                <a:ext uri="{FF2B5EF4-FFF2-40B4-BE49-F238E27FC236}">
                  <a16:creationId xmlns:a16="http://schemas.microsoft.com/office/drawing/2014/main" id="{CC211B58-7F05-4AFC-B3E3-3E191E4C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071"/>
              <a:ext cx="2404" cy="499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900" b="0"/>
                <a:t>Όνομα: Κώστας </a:t>
              </a:r>
            </a:p>
            <a:p>
              <a:pPr algn="l"/>
              <a:r>
                <a:rPr lang="el-GR" altLang="el-GR" sz="900" b="0"/>
                <a:t>Επώνυμο: Γεωργίου</a:t>
              </a:r>
            </a:p>
            <a:p>
              <a:pPr algn="l"/>
              <a:r>
                <a:rPr lang="el-GR" altLang="el-GR" sz="900" b="0"/>
                <a:t>Αμοιβή: 100</a:t>
              </a:r>
              <a:endParaRPr lang="en-US" altLang="el-GR" sz="900" b="0"/>
            </a:p>
          </p:txBody>
        </p:sp>
        <p:sp>
          <p:nvSpPr>
            <p:cNvPr id="56359" name="Rectangle 16">
              <a:extLst>
                <a:ext uri="{FF2B5EF4-FFF2-40B4-BE49-F238E27FC236}">
                  <a16:creationId xmlns:a16="http://schemas.microsoft.com/office/drawing/2014/main" id="{665CA18B-C5DE-4D6D-83D4-A35936B26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570"/>
              <a:ext cx="2404" cy="272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900" b="0"/>
                <a:t>Βάφει Τοίχο (Δ)</a:t>
              </a:r>
              <a:endParaRPr lang="en-US" altLang="el-GR" sz="900" b="0"/>
            </a:p>
          </p:txBody>
        </p:sp>
      </p:grpSp>
      <p:grpSp>
        <p:nvGrpSpPr>
          <p:cNvPr id="56328" name="Group 17">
            <a:extLst>
              <a:ext uri="{FF2B5EF4-FFF2-40B4-BE49-F238E27FC236}">
                <a16:creationId xmlns:a16="http://schemas.microsoft.com/office/drawing/2014/main" id="{22E90224-E8CE-4E76-B834-E3C901C6FF1F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5300663"/>
            <a:ext cx="1368425" cy="1223962"/>
            <a:chOff x="1882" y="845"/>
            <a:chExt cx="2404" cy="997"/>
          </a:xfrm>
        </p:grpSpPr>
        <p:sp>
          <p:nvSpPr>
            <p:cNvPr id="56354" name="Rectangle 18">
              <a:extLst>
                <a:ext uri="{FF2B5EF4-FFF2-40B4-BE49-F238E27FC236}">
                  <a16:creationId xmlns:a16="http://schemas.microsoft.com/office/drawing/2014/main" id="{E434AEFF-CB29-4CEA-AF8A-5C6116B2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845"/>
              <a:ext cx="2404" cy="22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900" b="0"/>
                <a:t>Νίκος: Ελαιοχρωματιστής</a:t>
              </a:r>
              <a:endParaRPr lang="en-US" altLang="el-GR" sz="900" b="0"/>
            </a:p>
          </p:txBody>
        </p:sp>
        <p:sp>
          <p:nvSpPr>
            <p:cNvPr id="56355" name="Rectangle 19">
              <a:extLst>
                <a:ext uri="{FF2B5EF4-FFF2-40B4-BE49-F238E27FC236}">
                  <a16:creationId xmlns:a16="http://schemas.microsoft.com/office/drawing/2014/main" id="{B7B73CDC-6DBE-4ABE-A94A-4DD4866FE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071"/>
              <a:ext cx="2404" cy="499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900" b="0"/>
                <a:t>Όνομα: Νίκος</a:t>
              </a:r>
            </a:p>
            <a:p>
              <a:pPr algn="l"/>
              <a:r>
                <a:rPr lang="el-GR" altLang="el-GR" sz="900" b="0"/>
                <a:t>Επώνυμο: Δημητρίου</a:t>
              </a:r>
            </a:p>
            <a:p>
              <a:pPr algn="l"/>
              <a:r>
                <a:rPr lang="el-GR" altLang="el-GR" sz="900" b="0"/>
                <a:t>Αμοιβή: 100</a:t>
              </a:r>
              <a:endParaRPr lang="en-US" altLang="el-GR" sz="900" b="0"/>
            </a:p>
          </p:txBody>
        </p:sp>
        <p:sp>
          <p:nvSpPr>
            <p:cNvPr id="56356" name="Rectangle 20">
              <a:extLst>
                <a:ext uri="{FF2B5EF4-FFF2-40B4-BE49-F238E27FC236}">
                  <a16:creationId xmlns:a16="http://schemas.microsoft.com/office/drawing/2014/main" id="{279D69ED-6061-4947-867A-3B878369C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570"/>
              <a:ext cx="2404" cy="272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900" b="0"/>
                <a:t>Βάφει Τοίχο (Δ)</a:t>
              </a:r>
              <a:endParaRPr lang="en-US" altLang="el-GR" sz="900" b="0"/>
            </a:p>
          </p:txBody>
        </p:sp>
      </p:grpSp>
      <p:grpSp>
        <p:nvGrpSpPr>
          <p:cNvPr id="56329" name="Group 21">
            <a:extLst>
              <a:ext uri="{FF2B5EF4-FFF2-40B4-BE49-F238E27FC236}">
                <a16:creationId xmlns:a16="http://schemas.microsoft.com/office/drawing/2014/main" id="{31F07077-97B1-4463-B047-AA66EFA19CE6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5300663"/>
            <a:ext cx="1368425" cy="1223962"/>
            <a:chOff x="1882" y="845"/>
            <a:chExt cx="2404" cy="997"/>
          </a:xfrm>
        </p:grpSpPr>
        <p:sp>
          <p:nvSpPr>
            <p:cNvPr id="56351" name="Rectangle 22">
              <a:extLst>
                <a:ext uri="{FF2B5EF4-FFF2-40B4-BE49-F238E27FC236}">
                  <a16:creationId xmlns:a16="http://schemas.microsoft.com/office/drawing/2014/main" id="{486C3B48-3162-4013-B6D5-CDE4667AC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845"/>
              <a:ext cx="2404" cy="22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900" b="0"/>
                <a:t>Γεώργιος: Ελαιοχρωματιστής</a:t>
              </a:r>
              <a:endParaRPr lang="en-US" altLang="el-GR" sz="900" b="0"/>
            </a:p>
          </p:txBody>
        </p:sp>
        <p:sp>
          <p:nvSpPr>
            <p:cNvPr id="56352" name="Rectangle 23">
              <a:extLst>
                <a:ext uri="{FF2B5EF4-FFF2-40B4-BE49-F238E27FC236}">
                  <a16:creationId xmlns:a16="http://schemas.microsoft.com/office/drawing/2014/main" id="{272E223B-5AFE-43E0-8C45-E4227D143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071"/>
              <a:ext cx="2404" cy="499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900" b="0"/>
                <a:t>Όνομα: Γεώργιος</a:t>
              </a:r>
            </a:p>
            <a:p>
              <a:pPr algn="l"/>
              <a:r>
                <a:rPr lang="el-GR" altLang="el-GR" sz="900" b="0"/>
                <a:t>Επώνυμο: Αντωνίου</a:t>
              </a:r>
            </a:p>
            <a:p>
              <a:pPr algn="l"/>
              <a:r>
                <a:rPr lang="el-GR" altLang="el-GR" sz="900" b="0"/>
                <a:t>Αμοιβή: 130</a:t>
              </a:r>
              <a:endParaRPr lang="en-US" altLang="el-GR" sz="900" b="0"/>
            </a:p>
          </p:txBody>
        </p:sp>
        <p:sp>
          <p:nvSpPr>
            <p:cNvPr id="56353" name="Rectangle 24">
              <a:extLst>
                <a:ext uri="{FF2B5EF4-FFF2-40B4-BE49-F238E27FC236}">
                  <a16:creationId xmlns:a16="http://schemas.microsoft.com/office/drawing/2014/main" id="{0C896ABF-F9EA-4BE7-B0FB-A4890E3E0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570"/>
              <a:ext cx="2404" cy="272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900" b="0"/>
                <a:t>Βάφει Τοίχο (Β)</a:t>
              </a:r>
              <a:endParaRPr lang="en-US" altLang="el-GR" sz="900" b="0"/>
            </a:p>
          </p:txBody>
        </p:sp>
      </p:grpSp>
      <p:cxnSp>
        <p:nvCxnSpPr>
          <p:cNvPr id="56330" name="AutoShape 25">
            <a:extLst>
              <a:ext uri="{FF2B5EF4-FFF2-40B4-BE49-F238E27FC236}">
                <a16:creationId xmlns:a16="http://schemas.microsoft.com/office/drawing/2014/main" id="{3B8F3152-D6A2-4650-BAAD-9FE6D35F554B}"/>
              </a:ext>
            </a:extLst>
          </p:cNvPr>
          <p:cNvCxnSpPr>
            <a:cxnSpLocks noChangeShapeType="1"/>
            <a:stCxn id="56351" idx="0"/>
            <a:endCxn id="56336" idx="2"/>
          </p:cNvCxnSpPr>
          <p:nvPr/>
        </p:nvCxnSpPr>
        <p:spPr bwMode="auto">
          <a:xfrm rot="5400000" flipH="1">
            <a:off x="2987675" y="4184650"/>
            <a:ext cx="649288" cy="1582738"/>
          </a:xfrm>
          <a:prstGeom prst="bentConnector3">
            <a:avLst>
              <a:gd name="adj1" fmla="val 4988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1" name="Rectangle 26">
            <a:extLst>
              <a:ext uri="{FF2B5EF4-FFF2-40B4-BE49-F238E27FC236}">
                <a16:creationId xmlns:a16="http://schemas.microsoft.com/office/drawing/2014/main" id="{7E3E1F96-7088-4758-B62F-4022C093A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070225"/>
            <a:ext cx="2087563" cy="358775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l-GR" altLang="el-GR" sz="1400" b="0"/>
              <a:t>Ηλεκτρολόγος</a:t>
            </a:r>
            <a:endParaRPr lang="en-US" altLang="el-GR" sz="1400" b="0"/>
          </a:p>
        </p:txBody>
      </p:sp>
      <p:sp>
        <p:nvSpPr>
          <p:cNvPr id="56332" name="Rectangle 27">
            <a:extLst>
              <a:ext uri="{FF2B5EF4-FFF2-40B4-BE49-F238E27FC236}">
                <a16:creationId xmlns:a16="http://schemas.microsoft.com/office/drawing/2014/main" id="{B2C05B55-233A-42EC-93F0-D78C4FED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429000"/>
            <a:ext cx="2087563" cy="865188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l-GR" altLang="el-GR" sz="1400" b="0"/>
              <a:t>Όνομα:  </a:t>
            </a:r>
          </a:p>
          <a:p>
            <a:pPr algn="l"/>
            <a:r>
              <a:rPr lang="el-GR" altLang="el-GR" sz="1400" b="0"/>
              <a:t>Επώνυμο:</a:t>
            </a:r>
          </a:p>
          <a:p>
            <a:pPr algn="l"/>
            <a:r>
              <a:rPr lang="el-GR" altLang="el-GR" sz="1400" b="0"/>
              <a:t>Αμοιβή για συσκευές:</a:t>
            </a:r>
          </a:p>
          <a:p>
            <a:pPr algn="l"/>
            <a:r>
              <a:rPr lang="el-GR" altLang="el-GR" sz="1400" b="0"/>
              <a:t>Αμοιβή για εγκατάσταση:</a:t>
            </a:r>
            <a:endParaRPr lang="en-US" altLang="el-GR" sz="1400" b="0"/>
          </a:p>
        </p:txBody>
      </p:sp>
      <p:sp>
        <p:nvSpPr>
          <p:cNvPr id="56333" name="Rectangle 28">
            <a:extLst>
              <a:ext uri="{FF2B5EF4-FFF2-40B4-BE49-F238E27FC236}">
                <a16:creationId xmlns:a16="http://schemas.microsoft.com/office/drawing/2014/main" id="{F9233D58-528D-42BD-BA62-3DD6C9CAF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294188"/>
            <a:ext cx="2087563" cy="503237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l-GR" altLang="el-GR" sz="1400" b="0"/>
              <a:t>Επισκευάζει συσκευές</a:t>
            </a:r>
          </a:p>
          <a:p>
            <a:pPr algn="l"/>
            <a:r>
              <a:rPr lang="el-GR" altLang="el-GR" sz="1400" b="0"/>
              <a:t>Εγκαθιστά δίκτυο</a:t>
            </a:r>
            <a:endParaRPr lang="en-US" altLang="el-GR" sz="1400" b="0"/>
          </a:p>
        </p:txBody>
      </p:sp>
      <p:sp>
        <p:nvSpPr>
          <p:cNvPr id="56334" name="Rectangle 29">
            <a:extLst>
              <a:ext uri="{FF2B5EF4-FFF2-40B4-BE49-F238E27FC236}">
                <a16:creationId xmlns:a16="http://schemas.microsoft.com/office/drawing/2014/main" id="{46576E5C-B472-4A73-A8A7-070D4FF99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068638"/>
            <a:ext cx="2087563" cy="358775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l-GR" altLang="el-GR" sz="1400" b="0"/>
              <a:t>Ελαιοχρωματιστής</a:t>
            </a:r>
            <a:endParaRPr lang="en-US" altLang="el-GR" sz="1400" b="0"/>
          </a:p>
        </p:txBody>
      </p:sp>
      <p:sp>
        <p:nvSpPr>
          <p:cNvPr id="56335" name="Rectangle 30">
            <a:extLst>
              <a:ext uri="{FF2B5EF4-FFF2-40B4-BE49-F238E27FC236}">
                <a16:creationId xmlns:a16="http://schemas.microsoft.com/office/drawing/2014/main" id="{A3B18DC6-9E4D-4752-8674-7FDB0CA8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427413"/>
            <a:ext cx="2087563" cy="792162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l-GR" altLang="el-GR" sz="1400" b="0"/>
              <a:t>Όνομα:  </a:t>
            </a:r>
          </a:p>
          <a:p>
            <a:pPr algn="l"/>
            <a:r>
              <a:rPr lang="el-GR" altLang="el-GR" sz="1400" b="0"/>
              <a:t>Επώνυμο:</a:t>
            </a:r>
          </a:p>
          <a:p>
            <a:pPr algn="l"/>
            <a:r>
              <a:rPr lang="el-GR" altLang="el-GR" sz="1400" b="0"/>
              <a:t>Αμοιβή:</a:t>
            </a:r>
            <a:endParaRPr lang="en-US" altLang="el-GR" sz="1400" b="0"/>
          </a:p>
        </p:txBody>
      </p:sp>
      <p:sp>
        <p:nvSpPr>
          <p:cNvPr id="56336" name="Rectangle 31">
            <a:extLst>
              <a:ext uri="{FF2B5EF4-FFF2-40B4-BE49-F238E27FC236}">
                <a16:creationId xmlns:a16="http://schemas.microsoft.com/office/drawing/2014/main" id="{854CF358-B912-42B1-9C26-C0223E5E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219575"/>
            <a:ext cx="2087563" cy="431800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l-GR" altLang="el-GR" sz="1400" b="0"/>
              <a:t>Βάφει Τοίχο</a:t>
            </a:r>
            <a:endParaRPr lang="en-US" altLang="el-GR" sz="1400" b="0"/>
          </a:p>
        </p:txBody>
      </p:sp>
      <p:cxnSp>
        <p:nvCxnSpPr>
          <p:cNvPr id="56337" name="AutoShape 32">
            <a:extLst>
              <a:ext uri="{FF2B5EF4-FFF2-40B4-BE49-F238E27FC236}">
                <a16:creationId xmlns:a16="http://schemas.microsoft.com/office/drawing/2014/main" id="{C8C1E51A-F491-4181-BCA3-11214C1C8BDE}"/>
              </a:ext>
            </a:extLst>
          </p:cNvPr>
          <p:cNvCxnSpPr>
            <a:cxnSpLocks noChangeShapeType="1"/>
            <a:stCxn id="56354" idx="0"/>
            <a:endCxn id="56336" idx="2"/>
          </p:cNvCxnSpPr>
          <p:nvPr/>
        </p:nvCxnSpPr>
        <p:spPr bwMode="auto">
          <a:xfrm rot="-5400000">
            <a:off x="2195513" y="4975225"/>
            <a:ext cx="649288" cy="1587"/>
          </a:xfrm>
          <a:prstGeom prst="bentConnector3">
            <a:avLst>
              <a:gd name="adj1" fmla="val 4988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38" name="AutoShape 33">
            <a:extLst>
              <a:ext uri="{FF2B5EF4-FFF2-40B4-BE49-F238E27FC236}">
                <a16:creationId xmlns:a16="http://schemas.microsoft.com/office/drawing/2014/main" id="{616AB398-A973-453C-86DD-9F2D1E460C32}"/>
              </a:ext>
            </a:extLst>
          </p:cNvPr>
          <p:cNvCxnSpPr>
            <a:cxnSpLocks noChangeShapeType="1"/>
            <a:stCxn id="56357" idx="0"/>
            <a:endCxn id="56336" idx="2"/>
          </p:cNvCxnSpPr>
          <p:nvPr/>
        </p:nvCxnSpPr>
        <p:spPr bwMode="auto">
          <a:xfrm rot="-5400000">
            <a:off x="1403350" y="4183063"/>
            <a:ext cx="649288" cy="1585912"/>
          </a:xfrm>
          <a:prstGeom prst="bentConnector3">
            <a:avLst>
              <a:gd name="adj1" fmla="val 4988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8082" name="AutoShape 34">
            <a:extLst>
              <a:ext uri="{FF2B5EF4-FFF2-40B4-BE49-F238E27FC236}">
                <a16:creationId xmlns:a16="http://schemas.microsoft.com/office/drawing/2014/main" id="{D9FEB2FD-36DF-4550-9686-D8377C526979}"/>
              </a:ext>
            </a:extLst>
          </p:cNvPr>
          <p:cNvCxnSpPr>
            <a:cxnSpLocks noChangeShapeType="1"/>
            <a:stCxn id="56331" idx="0"/>
            <a:endCxn id="898093" idx="2"/>
          </p:cNvCxnSpPr>
          <p:nvPr/>
        </p:nvCxnSpPr>
        <p:spPr bwMode="auto">
          <a:xfrm rot="5400000" flipH="1">
            <a:off x="5472113" y="1557338"/>
            <a:ext cx="649287" cy="2376487"/>
          </a:xfrm>
          <a:prstGeom prst="bentConnector3">
            <a:avLst>
              <a:gd name="adj1" fmla="val 4988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0" name="AutoShape 35">
            <a:extLst>
              <a:ext uri="{FF2B5EF4-FFF2-40B4-BE49-F238E27FC236}">
                <a16:creationId xmlns:a16="http://schemas.microsoft.com/office/drawing/2014/main" id="{7D00D98B-F31C-4CEC-8199-9EF4B17ED9F0}"/>
              </a:ext>
            </a:extLst>
          </p:cNvPr>
          <p:cNvCxnSpPr>
            <a:cxnSpLocks noChangeShapeType="1"/>
            <a:stCxn id="56360" idx="0"/>
            <a:endCxn id="56333" idx="2"/>
          </p:cNvCxnSpPr>
          <p:nvPr/>
        </p:nvCxnSpPr>
        <p:spPr bwMode="auto">
          <a:xfrm rot="5400000" flipH="1">
            <a:off x="7200900" y="4581525"/>
            <a:ext cx="503238" cy="935038"/>
          </a:xfrm>
          <a:prstGeom prst="bentConnector3">
            <a:avLst>
              <a:gd name="adj1" fmla="val 5015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8084" name="AutoShape 36">
            <a:extLst>
              <a:ext uri="{FF2B5EF4-FFF2-40B4-BE49-F238E27FC236}">
                <a16:creationId xmlns:a16="http://schemas.microsoft.com/office/drawing/2014/main" id="{CA9E6EA9-181F-4AA9-BADC-FCE11CE4E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75" y="2420938"/>
            <a:ext cx="144463" cy="2159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/>
          </a:p>
        </p:txBody>
      </p:sp>
      <p:sp>
        <p:nvSpPr>
          <p:cNvPr id="898085" name="Rectangle 37">
            <a:extLst>
              <a:ext uri="{FF2B5EF4-FFF2-40B4-BE49-F238E27FC236}">
                <a16:creationId xmlns:a16="http://schemas.microsoft.com/office/drawing/2014/main" id="{23A974C8-79CD-460E-9027-B63661920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429000"/>
            <a:ext cx="2087563" cy="792163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l-GR" altLang="el-GR" sz="1400"/>
              <a:t>Όνομα:  </a:t>
            </a:r>
          </a:p>
          <a:p>
            <a:pPr algn="l"/>
            <a:r>
              <a:rPr lang="el-GR" altLang="el-GR" sz="1400"/>
              <a:t>Επώνυμο:</a:t>
            </a:r>
          </a:p>
          <a:p>
            <a:pPr algn="l"/>
            <a:r>
              <a:rPr lang="el-GR" altLang="el-GR" sz="1400" b="0"/>
              <a:t>Αμοιβή:</a:t>
            </a:r>
            <a:endParaRPr lang="en-US" altLang="el-GR" sz="1400" b="0"/>
          </a:p>
        </p:txBody>
      </p:sp>
      <p:sp>
        <p:nvSpPr>
          <p:cNvPr id="898086" name="Rectangle 38">
            <a:extLst>
              <a:ext uri="{FF2B5EF4-FFF2-40B4-BE49-F238E27FC236}">
                <a16:creationId xmlns:a16="http://schemas.microsoft.com/office/drawing/2014/main" id="{5FEBF7F9-EF0F-4576-81AD-F2DC9C579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429000"/>
            <a:ext cx="2087563" cy="865188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l-GR" altLang="el-GR" sz="1400"/>
              <a:t>Όνομα:  </a:t>
            </a:r>
          </a:p>
          <a:p>
            <a:pPr algn="l"/>
            <a:r>
              <a:rPr lang="el-GR" altLang="el-GR" sz="1400"/>
              <a:t>Επώνυμο:</a:t>
            </a:r>
          </a:p>
          <a:p>
            <a:pPr algn="l"/>
            <a:r>
              <a:rPr lang="el-GR" altLang="el-GR" sz="1400" b="0"/>
              <a:t>Αμοιβή για συσκευές:</a:t>
            </a:r>
          </a:p>
          <a:p>
            <a:pPr algn="l"/>
            <a:r>
              <a:rPr lang="el-GR" altLang="el-GR" sz="1400" b="0"/>
              <a:t>Αμοιβή για εγκατάσταση:</a:t>
            </a:r>
            <a:endParaRPr lang="en-US" altLang="el-GR" sz="1400" b="0"/>
          </a:p>
        </p:txBody>
      </p:sp>
      <p:sp>
        <p:nvSpPr>
          <p:cNvPr id="898087" name="Rectangle 39">
            <a:extLst>
              <a:ext uri="{FF2B5EF4-FFF2-40B4-BE49-F238E27FC236}">
                <a16:creationId xmlns:a16="http://schemas.microsoft.com/office/drawing/2014/main" id="{5611CCB1-8838-4E3A-BA83-A44AC6C4F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429000"/>
            <a:ext cx="2087563" cy="792163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l-GR" altLang="el-GR" sz="1400" b="0"/>
          </a:p>
          <a:p>
            <a:pPr algn="l"/>
            <a:endParaRPr lang="el-GR" altLang="el-GR" sz="1400" b="0"/>
          </a:p>
          <a:p>
            <a:pPr algn="l"/>
            <a:r>
              <a:rPr lang="el-GR" altLang="el-GR" sz="1400" b="0"/>
              <a:t>Αμοιβή:</a:t>
            </a:r>
            <a:endParaRPr lang="en-US" altLang="el-GR" sz="1400" b="0"/>
          </a:p>
        </p:txBody>
      </p:sp>
      <p:sp>
        <p:nvSpPr>
          <p:cNvPr id="898088" name="Rectangle 40">
            <a:extLst>
              <a:ext uri="{FF2B5EF4-FFF2-40B4-BE49-F238E27FC236}">
                <a16:creationId xmlns:a16="http://schemas.microsoft.com/office/drawing/2014/main" id="{D4BE2E1A-C36D-4489-8E3E-C534DDA0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429000"/>
            <a:ext cx="2087562" cy="792163"/>
          </a:xfrm>
          <a:prstGeom prst="rect">
            <a:avLst/>
          </a:prstGeom>
          <a:solidFill>
            <a:srgbClr val="FFDAB5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l-GR" altLang="el-GR" sz="1400" b="0"/>
              <a:t>Όνομα:  </a:t>
            </a:r>
          </a:p>
          <a:p>
            <a:pPr algn="l"/>
            <a:r>
              <a:rPr lang="el-GR" altLang="el-GR" sz="1400" b="0"/>
              <a:t>Επώνυμο:</a:t>
            </a:r>
          </a:p>
          <a:p>
            <a:pPr algn="l"/>
            <a:endParaRPr lang="en-US" altLang="el-GR" sz="1400" b="0"/>
          </a:p>
        </p:txBody>
      </p:sp>
      <p:sp>
        <p:nvSpPr>
          <p:cNvPr id="898089" name="Rectangle 41">
            <a:extLst>
              <a:ext uri="{FF2B5EF4-FFF2-40B4-BE49-F238E27FC236}">
                <a16:creationId xmlns:a16="http://schemas.microsoft.com/office/drawing/2014/main" id="{3EC32101-F103-42EE-AA46-D934A6783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429000"/>
            <a:ext cx="2087563" cy="865188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l-GR" altLang="el-GR" sz="1400" b="0"/>
          </a:p>
          <a:p>
            <a:pPr algn="l"/>
            <a:endParaRPr lang="el-GR" altLang="el-GR" sz="1400" b="0"/>
          </a:p>
          <a:p>
            <a:pPr algn="l"/>
            <a:r>
              <a:rPr lang="el-GR" altLang="el-GR" sz="1400" b="0"/>
              <a:t>Αμοιβή για συσκευές:</a:t>
            </a:r>
          </a:p>
          <a:p>
            <a:pPr algn="l"/>
            <a:r>
              <a:rPr lang="el-GR" altLang="el-GR" sz="1400" b="0"/>
              <a:t>Αμοιβή για εγκατάσταση:</a:t>
            </a:r>
            <a:endParaRPr lang="en-US" altLang="el-GR" sz="1400" b="0"/>
          </a:p>
        </p:txBody>
      </p:sp>
      <p:sp>
        <p:nvSpPr>
          <p:cNvPr id="898090" name="Rectangle 42">
            <a:extLst>
              <a:ext uri="{FF2B5EF4-FFF2-40B4-BE49-F238E27FC236}">
                <a16:creationId xmlns:a16="http://schemas.microsoft.com/office/drawing/2014/main" id="{3F10016C-A6C6-4480-A73B-42BB68CE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429000"/>
            <a:ext cx="2087562" cy="865188"/>
          </a:xfrm>
          <a:prstGeom prst="rect">
            <a:avLst/>
          </a:prstGeom>
          <a:solidFill>
            <a:srgbClr val="FFDAB5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l-GR" altLang="el-GR" sz="1400" b="0"/>
              <a:t>Όνομα:  </a:t>
            </a:r>
          </a:p>
          <a:p>
            <a:pPr algn="l"/>
            <a:r>
              <a:rPr lang="el-GR" altLang="el-GR" sz="1400" b="0"/>
              <a:t>Επώνυμο:</a:t>
            </a:r>
          </a:p>
          <a:p>
            <a:pPr algn="l"/>
            <a:endParaRPr lang="el-GR" altLang="el-GR" sz="1400" b="0"/>
          </a:p>
          <a:p>
            <a:pPr algn="l"/>
            <a:endParaRPr lang="el-GR" altLang="el-GR" sz="1400" b="0"/>
          </a:p>
        </p:txBody>
      </p:sp>
      <p:sp>
        <p:nvSpPr>
          <p:cNvPr id="898091" name="Rectangle 43">
            <a:extLst>
              <a:ext uri="{FF2B5EF4-FFF2-40B4-BE49-F238E27FC236}">
                <a16:creationId xmlns:a16="http://schemas.microsoft.com/office/drawing/2014/main" id="{4FC2FBC7-A25C-4D59-B1A7-D6FE8907E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196975"/>
            <a:ext cx="2087562" cy="358775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l-GR" altLang="el-GR" sz="1400" b="0"/>
              <a:t>Εργαζόμενος</a:t>
            </a:r>
            <a:endParaRPr lang="en-US" altLang="el-GR" sz="1400" b="0"/>
          </a:p>
        </p:txBody>
      </p:sp>
      <p:sp>
        <p:nvSpPr>
          <p:cNvPr id="898092" name="Rectangle 44">
            <a:extLst>
              <a:ext uri="{FF2B5EF4-FFF2-40B4-BE49-F238E27FC236}">
                <a16:creationId xmlns:a16="http://schemas.microsoft.com/office/drawing/2014/main" id="{91B3BF19-1FA4-4F39-82F4-E0B57D1B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555750"/>
            <a:ext cx="2087562" cy="576263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l-GR" altLang="el-GR" sz="1400" b="0"/>
              <a:t>Όνομα:  </a:t>
            </a:r>
          </a:p>
          <a:p>
            <a:pPr algn="l"/>
            <a:r>
              <a:rPr lang="el-GR" altLang="el-GR" sz="1400" b="0"/>
              <a:t>Επώνυμο:</a:t>
            </a:r>
            <a:endParaRPr lang="en-US" altLang="el-GR" sz="1400" b="0"/>
          </a:p>
        </p:txBody>
      </p:sp>
      <p:sp>
        <p:nvSpPr>
          <p:cNvPr id="898093" name="Rectangle 45">
            <a:extLst>
              <a:ext uri="{FF2B5EF4-FFF2-40B4-BE49-F238E27FC236}">
                <a16:creationId xmlns:a16="http://schemas.microsoft.com/office/drawing/2014/main" id="{FF25345F-0E04-41A8-824A-591006079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132013"/>
            <a:ext cx="2087562" cy="288925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l-GR" altLang="el-GR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03423E-6 C 0.00643 -0.04301 -0.0191 -0.21091 0.03872 -0.25879 C 0.09653 -0.30666 0.28264 -0.28122 0.3467 -0.28723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898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72" y="-15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C 0.00591 -0.04328 0.06042 -0.21065 0.03559 -0.25949 C 0.01077 -0.30833 -0.11076 -0.28634 -0.1493 -0.29352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898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-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898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898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9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9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9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84" grpId="0" animBg="1"/>
      <p:bldP spid="898085" grpId="0" animBg="1"/>
      <p:bldP spid="898086" grpId="0" animBg="1"/>
      <p:bldP spid="898087" grpId="0" animBg="1"/>
      <p:bldP spid="898088" grpId="0" animBg="1"/>
      <p:bldP spid="898088" grpId="1" animBg="1"/>
      <p:bldP spid="898088" grpId="2" animBg="1"/>
      <p:bldP spid="898089" grpId="0" animBg="1"/>
      <p:bldP spid="898090" grpId="0" animBg="1"/>
      <p:bldP spid="898090" grpId="1" animBg="1"/>
      <p:bldP spid="898090" grpId="2" animBg="1"/>
      <p:bldP spid="898091" grpId="0" animBg="1"/>
      <p:bldP spid="898092" grpId="0" animBg="1"/>
      <p:bldP spid="89809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6E56639-F7B5-4A19-B61E-E7BED69DC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Ενθυλάκωση</a:t>
            </a:r>
            <a:endParaRPr lang="en-US" altLang="el-GR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98A2CD0-09D8-47AB-A36C-9B89E0349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sz="2800"/>
              <a:t>Έλεγχος της ορατότητας κατηγορημάτων και μεθόδων μιας κλάσης από το εξωτερικό σύστημα</a:t>
            </a:r>
          </a:p>
          <a:p>
            <a:r>
              <a:rPr lang="el-GR" altLang="el-GR" sz="2800"/>
              <a:t>Δηλαδή το να είναι ορατά μόνο τα απολύτως απαραίτητα στοιχεία ενός προγράμματος ώστε να απλοποιείται η εργασία του προγραμματιστή που χρησιμοποιεί το πρόγραμμα για να το μετατρέψει ή να το βελτιώσει ή να το επεκτείνει. </a:t>
            </a:r>
          </a:p>
          <a:p>
            <a:r>
              <a:rPr lang="el-GR" altLang="el-GR" sz="2800"/>
              <a:t>Οι λεπτομέρειες του προγράμματος μένουν κρυμμένες</a:t>
            </a:r>
            <a:endParaRPr lang="en-US" altLang="el-GR" sz="2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0AF5591-DE77-4389-82E9-5CA4A7474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Συναρμογή (</a:t>
            </a:r>
            <a:r>
              <a:rPr lang="en-US" altLang="el-GR"/>
              <a:t>aggregation</a:t>
            </a:r>
            <a:r>
              <a:rPr lang="el-GR" altLang="el-GR"/>
              <a:t>)</a:t>
            </a:r>
            <a:endParaRPr lang="en-US" altLang="el-GR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BB095E9-2077-4854-A5E3-FA2C45D6E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8001000" cy="4800600"/>
          </a:xfrm>
        </p:spPr>
        <p:txBody>
          <a:bodyPr/>
          <a:lstStyle/>
          <a:p>
            <a:r>
              <a:rPr lang="el-GR" altLang="el-GR" sz="2800"/>
              <a:t>Σχέση που συνδέει μια κλάση και τις επιμέρους που την αποτελούν</a:t>
            </a:r>
          </a:p>
          <a:p>
            <a:endParaRPr lang="en-US" altLang="el-GR" sz="2800"/>
          </a:p>
        </p:txBody>
      </p:sp>
      <p:grpSp>
        <p:nvGrpSpPr>
          <p:cNvPr id="58372" name="Group 4">
            <a:extLst>
              <a:ext uri="{FF2B5EF4-FFF2-40B4-BE49-F238E27FC236}">
                <a16:creationId xmlns:a16="http://schemas.microsoft.com/office/drawing/2014/main" id="{179F6CE7-CDFB-4C4F-AC49-A8A9050F4A4D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1992313"/>
            <a:ext cx="4464050" cy="1365250"/>
            <a:chOff x="385" y="1752"/>
            <a:chExt cx="2268" cy="860"/>
          </a:xfrm>
        </p:grpSpPr>
        <p:sp>
          <p:nvSpPr>
            <p:cNvPr id="58378" name="Rectangle 5">
              <a:extLst>
                <a:ext uri="{FF2B5EF4-FFF2-40B4-BE49-F238E27FC236}">
                  <a16:creationId xmlns:a16="http://schemas.microsoft.com/office/drawing/2014/main" id="{0358C7A7-D2EB-4BA3-9412-B1DB8EC97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752"/>
              <a:ext cx="2268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000" b="0"/>
                <a:t>Εικόνα</a:t>
              </a:r>
              <a:endParaRPr lang="en-US" altLang="el-GR" sz="1000" b="0"/>
            </a:p>
          </p:txBody>
        </p:sp>
        <p:sp>
          <p:nvSpPr>
            <p:cNvPr id="58379" name="Rectangle 6">
              <a:extLst>
                <a:ext uri="{FF2B5EF4-FFF2-40B4-BE49-F238E27FC236}">
                  <a16:creationId xmlns:a16="http://schemas.microsoft.com/office/drawing/2014/main" id="{CFB41AEF-57CB-4730-B2E4-5E845F17F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888"/>
              <a:ext cx="2268" cy="539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algn="l"/>
              <a:r>
                <a:rPr lang="en-US" altLang="el-GR" sz="1000"/>
                <a:t>PRIVATE</a:t>
              </a:r>
              <a:r>
                <a:rPr lang="el-GR" altLang="el-GR" sz="1000" b="0"/>
                <a:t> Όνομα</a:t>
              </a:r>
              <a:r>
                <a:rPr lang="el-GR" altLang="el-GR" sz="1000"/>
                <a:t>:</a:t>
              </a:r>
              <a:r>
                <a:rPr lang="en-US" altLang="el-GR" sz="1000" b="0"/>
                <a:t>CHAR</a:t>
              </a:r>
              <a:r>
                <a:rPr lang="el-GR" altLang="el-GR" sz="1000" b="0"/>
                <a:t>;  </a:t>
              </a:r>
            </a:p>
            <a:p>
              <a:pPr lvl="1" algn="l"/>
              <a:r>
                <a:rPr lang="en-US" altLang="el-GR" sz="1000"/>
                <a:t>PRIVATE</a:t>
              </a:r>
              <a:r>
                <a:rPr lang="el-GR" altLang="el-GR" sz="1000" b="0"/>
                <a:t> ΜήκοςΚαμβά: </a:t>
              </a:r>
              <a:r>
                <a:rPr lang="en-US" altLang="el-GR" sz="1000" b="0"/>
                <a:t>INTEGER</a:t>
              </a:r>
              <a:endParaRPr lang="el-GR" altLang="el-GR" sz="1000" b="0"/>
            </a:p>
            <a:p>
              <a:pPr lvl="1" algn="l"/>
              <a:r>
                <a:rPr lang="en-US" altLang="el-GR" sz="1000"/>
                <a:t>PRIVATE</a:t>
              </a:r>
              <a:r>
                <a:rPr lang="el-GR" altLang="el-GR" sz="1000" b="0"/>
                <a:t> ΠλάτοςΚαμβά: </a:t>
              </a:r>
              <a:r>
                <a:rPr lang="en-US" altLang="el-GR" sz="1000" b="0"/>
                <a:t>INTEGER</a:t>
              </a:r>
            </a:p>
            <a:p>
              <a:pPr lvl="1" algn="l"/>
              <a:r>
                <a:rPr lang="en-US" altLang="el-GR" sz="1000"/>
                <a:t>PRIVATE</a:t>
              </a:r>
              <a:r>
                <a:rPr lang="el-GR" altLang="el-GR" sz="1000" b="0"/>
                <a:t> Περιεχόμενο: </a:t>
              </a:r>
              <a:r>
                <a:rPr lang="en-US" altLang="el-GR" sz="1000" b="0"/>
                <a:t>ARRAY [1..N] OF </a:t>
              </a:r>
              <a:r>
                <a:rPr lang="el-GR" altLang="el-GR" sz="1000" b="0"/>
                <a:t>Γεωμετρικό Σχήμα</a:t>
              </a:r>
              <a:endParaRPr lang="en-US" altLang="el-GR" sz="1000"/>
            </a:p>
          </p:txBody>
        </p:sp>
        <p:sp>
          <p:nvSpPr>
            <p:cNvPr id="58380" name="Rectangle 7">
              <a:extLst>
                <a:ext uri="{FF2B5EF4-FFF2-40B4-BE49-F238E27FC236}">
                  <a16:creationId xmlns:a16="http://schemas.microsoft.com/office/drawing/2014/main" id="{30BADEC6-0FE6-4F6E-AAF2-5C93666D1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387"/>
              <a:ext cx="2268" cy="225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algn="l"/>
              <a:r>
                <a:rPr lang="en-US" altLang="el-GR" sz="1000"/>
                <a:t>PUBLIC</a:t>
              </a:r>
              <a:r>
                <a:rPr lang="el-GR" altLang="el-GR" sz="1000"/>
                <a:t> </a:t>
              </a:r>
              <a:r>
                <a:rPr lang="el-GR" altLang="el-GR" sz="1000" b="0"/>
                <a:t>ΔΗΜΙΟΥΡΓΟΣ (Όνομα, ΜήκοςΚαμβά, ΠλάτοςΚαμβά);</a:t>
              </a:r>
            </a:p>
          </p:txBody>
        </p:sp>
      </p:grpSp>
      <p:sp>
        <p:nvSpPr>
          <p:cNvPr id="58373" name="Rectangle 8">
            <a:extLst>
              <a:ext uri="{FF2B5EF4-FFF2-40B4-BE49-F238E27FC236}">
                <a16:creationId xmlns:a16="http://schemas.microsoft.com/office/drawing/2014/main" id="{E894919F-DB10-42D0-ABD8-E9B28D0F2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932238"/>
            <a:ext cx="5761037" cy="288925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l-GR" altLang="el-GR" sz="1000" b="0"/>
              <a:t>Γεωμετρικό Σχήμα</a:t>
            </a:r>
            <a:endParaRPr lang="en-US" altLang="el-GR" sz="1000" b="0"/>
          </a:p>
        </p:txBody>
      </p:sp>
      <p:sp>
        <p:nvSpPr>
          <p:cNvPr id="58374" name="Rectangle 9">
            <a:extLst>
              <a:ext uri="{FF2B5EF4-FFF2-40B4-BE49-F238E27FC236}">
                <a16:creationId xmlns:a16="http://schemas.microsoft.com/office/drawing/2014/main" id="{181257DB-F1C4-4751-A282-6F90C2D8A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221163"/>
            <a:ext cx="5761037" cy="1649412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lvl="1" algn="l"/>
            <a:r>
              <a:rPr lang="en-US" altLang="el-GR" sz="1000"/>
              <a:t>PRIVATE</a:t>
            </a:r>
            <a:r>
              <a:rPr lang="el-GR" altLang="el-GR" sz="1000" b="0"/>
              <a:t> Όνομα</a:t>
            </a:r>
            <a:r>
              <a:rPr lang="el-GR" altLang="el-GR" sz="1000"/>
              <a:t>:</a:t>
            </a:r>
            <a:r>
              <a:rPr lang="en-US" altLang="el-GR" sz="1000" b="0"/>
              <a:t>CHAR</a:t>
            </a:r>
            <a:r>
              <a:rPr lang="el-GR" altLang="el-GR" sz="1000" b="0"/>
              <a:t>;  </a:t>
            </a:r>
          </a:p>
          <a:p>
            <a:pPr lvl="1" algn="l"/>
            <a:r>
              <a:rPr lang="en-US" altLang="el-GR" sz="1000"/>
              <a:t>PRIVATE</a:t>
            </a:r>
            <a:r>
              <a:rPr lang="el-GR" altLang="el-GR" sz="1000" b="0"/>
              <a:t> Σημείο-Χ, Σημείο-Υ: </a:t>
            </a:r>
            <a:r>
              <a:rPr lang="en-US" altLang="el-GR" sz="1000" b="0"/>
              <a:t>INTEGER</a:t>
            </a:r>
            <a:endParaRPr lang="el-GR" altLang="el-GR" sz="1000" b="0"/>
          </a:p>
          <a:p>
            <a:pPr lvl="1" algn="l"/>
            <a:r>
              <a:rPr lang="en-US" altLang="el-GR" sz="1000"/>
              <a:t>PRIVATE</a:t>
            </a:r>
            <a:r>
              <a:rPr lang="el-GR" altLang="el-GR" sz="1000" b="0"/>
              <a:t> Χρώμα</a:t>
            </a:r>
            <a:r>
              <a:rPr lang="en-US" altLang="el-GR" sz="1000" b="0"/>
              <a:t>R</a:t>
            </a:r>
            <a:r>
              <a:rPr lang="el-GR" altLang="el-GR" sz="1000" b="0"/>
              <a:t>: </a:t>
            </a:r>
            <a:r>
              <a:rPr lang="en-US" altLang="el-GR" sz="1000" b="0"/>
              <a:t>INTEGER</a:t>
            </a:r>
          </a:p>
          <a:p>
            <a:pPr lvl="1" algn="l"/>
            <a:r>
              <a:rPr lang="en-US" altLang="el-GR" sz="1000"/>
              <a:t>PRIVATE</a:t>
            </a:r>
            <a:r>
              <a:rPr lang="el-GR" altLang="el-GR" sz="1000" b="0"/>
              <a:t> Χρώμα</a:t>
            </a:r>
            <a:r>
              <a:rPr lang="en-US" altLang="el-GR" sz="1000" b="0"/>
              <a:t>G</a:t>
            </a:r>
            <a:r>
              <a:rPr lang="el-GR" altLang="el-GR" sz="1000" b="0"/>
              <a:t>: </a:t>
            </a:r>
            <a:r>
              <a:rPr lang="en-US" altLang="el-GR" sz="1000" b="0"/>
              <a:t>INTEGER</a:t>
            </a:r>
          </a:p>
          <a:p>
            <a:pPr lvl="1" algn="l"/>
            <a:r>
              <a:rPr lang="en-US" altLang="el-GR" sz="1000"/>
              <a:t>PRIVATE</a:t>
            </a:r>
            <a:r>
              <a:rPr lang="el-GR" altLang="el-GR" sz="1000" b="0"/>
              <a:t> Χρώμα</a:t>
            </a:r>
            <a:r>
              <a:rPr lang="en-US" altLang="el-GR" sz="1000" b="0"/>
              <a:t>B</a:t>
            </a:r>
            <a:r>
              <a:rPr lang="el-GR" altLang="el-GR" sz="1000" b="0"/>
              <a:t>: </a:t>
            </a:r>
            <a:r>
              <a:rPr lang="en-US" altLang="el-GR" sz="1000" b="0"/>
              <a:t>INTEGER</a:t>
            </a:r>
          </a:p>
          <a:p>
            <a:pPr lvl="1" algn="l"/>
            <a:r>
              <a:rPr lang="en-US" altLang="el-GR" sz="1000"/>
              <a:t>PRIVATE</a:t>
            </a:r>
            <a:r>
              <a:rPr lang="el-GR" altLang="el-GR" sz="1000" b="0"/>
              <a:t> ΧρώμαΓραμμής</a:t>
            </a:r>
            <a:r>
              <a:rPr lang="en-US" altLang="el-GR" sz="1000" b="0"/>
              <a:t>R</a:t>
            </a:r>
            <a:r>
              <a:rPr lang="el-GR" altLang="el-GR" sz="1000" b="0"/>
              <a:t>: </a:t>
            </a:r>
            <a:r>
              <a:rPr lang="en-US" altLang="el-GR" sz="1000" b="0"/>
              <a:t>INTEGER</a:t>
            </a:r>
            <a:endParaRPr lang="el-GR" altLang="el-GR" sz="1000" b="0"/>
          </a:p>
          <a:p>
            <a:pPr lvl="1" algn="l"/>
            <a:r>
              <a:rPr lang="en-US" altLang="el-GR" sz="1000"/>
              <a:t>PRIVATE</a:t>
            </a:r>
            <a:r>
              <a:rPr lang="el-GR" altLang="el-GR" sz="1000" b="0"/>
              <a:t> ΧρώμαΓραμμής</a:t>
            </a:r>
            <a:r>
              <a:rPr lang="en-US" altLang="el-GR" sz="1000" b="0"/>
              <a:t>G</a:t>
            </a:r>
            <a:r>
              <a:rPr lang="el-GR" altLang="el-GR" sz="1000" b="0"/>
              <a:t>: </a:t>
            </a:r>
            <a:r>
              <a:rPr lang="en-US" altLang="el-GR" sz="1000" b="0"/>
              <a:t>INTEGER</a:t>
            </a:r>
            <a:endParaRPr lang="el-GR" altLang="el-GR" sz="1000" b="0"/>
          </a:p>
          <a:p>
            <a:pPr lvl="1" algn="l"/>
            <a:r>
              <a:rPr lang="en-US" altLang="el-GR" sz="1000"/>
              <a:t>PRIVATE</a:t>
            </a:r>
            <a:r>
              <a:rPr lang="el-GR" altLang="el-GR" sz="1000" b="0"/>
              <a:t> ΧρώμαΓραμμής</a:t>
            </a:r>
            <a:r>
              <a:rPr lang="en-US" altLang="el-GR" sz="1000" b="0"/>
              <a:t>B</a:t>
            </a:r>
            <a:r>
              <a:rPr lang="el-GR" altLang="el-GR" sz="1000" b="0"/>
              <a:t>: </a:t>
            </a:r>
            <a:r>
              <a:rPr lang="en-US" altLang="el-GR" sz="1000" b="0"/>
              <a:t>INTEGER</a:t>
            </a:r>
            <a:endParaRPr lang="el-GR" altLang="el-GR" sz="1000" b="0"/>
          </a:p>
          <a:p>
            <a:pPr lvl="1" algn="l"/>
            <a:r>
              <a:rPr lang="en-US" altLang="el-GR" sz="1000"/>
              <a:t>PRIVATE</a:t>
            </a:r>
            <a:r>
              <a:rPr lang="el-GR" altLang="el-GR" sz="1000" b="0"/>
              <a:t> ΠάχοςΓραμμής: </a:t>
            </a:r>
            <a:r>
              <a:rPr lang="en-US" altLang="el-GR" sz="1000" b="0"/>
              <a:t>INTEGER</a:t>
            </a:r>
          </a:p>
        </p:txBody>
      </p:sp>
      <p:sp>
        <p:nvSpPr>
          <p:cNvPr id="58375" name="Rectangle 10">
            <a:extLst>
              <a:ext uri="{FF2B5EF4-FFF2-40B4-BE49-F238E27FC236}">
                <a16:creationId xmlns:a16="http://schemas.microsoft.com/office/drawing/2014/main" id="{1E59C3E1-3B52-41A1-87C8-951C1523B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876925"/>
            <a:ext cx="5761037" cy="719138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lvl="1" algn="l"/>
            <a:r>
              <a:rPr lang="en-US" altLang="el-GR" sz="1000"/>
              <a:t>PUBLIC</a:t>
            </a:r>
            <a:r>
              <a:rPr lang="el-GR" altLang="el-GR" sz="1000"/>
              <a:t> </a:t>
            </a:r>
            <a:r>
              <a:rPr lang="el-GR" altLang="el-GR" sz="1000" b="0"/>
              <a:t>ΠΕΡΙΜΕΤΡΟΣ();</a:t>
            </a:r>
          </a:p>
          <a:p>
            <a:pPr lvl="1" algn="l"/>
            <a:r>
              <a:rPr lang="en-US" altLang="el-GR" sz="1000"/>
              <a:t>PUBLIC</a:t>
            </a:r>
            <a:r>
              <a:rPr lang="el-GR" altLang="el-GR" sz="1000"/>
              <a:t> </a:t>
            </a:r>
            <a:r>
              <a:rPr lang="el-GR" altLang="el-GR" sz="1000" b="0"/>
              <a:t>ΕΜΒΑΔΟΝ();</a:t>
            </a:r>
          </a:p>
          <a:p>
            <a:pPr lvl="1" algn="l"/>
            <a:r>
              <a:rPr lang="en-US" altLang="el-GR" sz="1000"/>
              <a:t>PUBLIC</a:t>
            </a:r>
            <a:r>
              <a:rPr lang="el-GR" altLang="el-GR" sz="1000"/>
              <a:t> </a:t>
            </a:r>
            <a:r>
              <a:rPr lang="el-GR" altLang="el-GR" sz="1000" b="0"/>
              <a:t>ΑΛΛΑΞΕΧΡΩΜΑΓΡΑΜΜΗΣ (ΧρώμαΓραμμής</a:t>
            </a:r>
            <a:r>
              <a:rPr lang="en-US" altLang="el-GR" sz="1000" b="0"/>
              <a:t>R, </a:t>
            </a:r>
            <a:r>
              <a:rPr lang="el-GR" altLang="el-GR" sz="1000" b="0"/>
              <a:t>ΧρώμαΓραμμής</a:t>
            </a:r>
            <a:r>
              <a:rPr lang="en-US" altLang="el-GR" sz="1000" b="0"/>
              <a:t>G, </a:t>
            </a:r>
            <a:r>
              <a:rPr lang="el-GR" altLang="el-GR" sz="1000" b="0"/>
              <a:t>ΧρώμαΓραμμής</a:t>
            </a:r>
            <a:r>
              <a:rPr lang="en-US" altLang="el-GR" sz="1000" b="0"/>
              <a:t>B</a:t>
            </a:r>
            <a:r>
              <a:rPr lang="el-GR" altLang="el-GR" sz="1000" b="0"/>
              <a:t>);</a:t>
            </a:r>
            <a:endParaRPr lang="en-US" altLang="el-GR" sz="1000" b="0"/>
          </a:p>
        </p:txBody>
      </p:sp>
      <p:sp>
        <p:nvSpPr>
          <p:cNvPr id="58376" name="Line 11">
            <a:extLst>
              <a:ext uri="{FF2B5EF4-FFF2-40B4-BE49-F238E27FC236}">
                <a16:creationId xmlns:a16="http://schemas.microsoft.com/office/drawing/2014/main" id="{5283F7DE-C719-409D-9079-149EE036E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33575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58377" name="AutoShape 12">
            <a:extLst>
              <a:ext uri="{FF2B5EF4-FFF2-40B4-BE49-F238E27FC236}">
                <a16:creationId xmlns:a16="http://schemas.microsoft.com/office/drawing/2014/main" id="{B280F0DD-0030-4A77-9009-CF6960A39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3357563"/>
            <a:ext cx="215900" cy="287337"/>
          </a:xfrm>
          <a:prstGeom prst="diamond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C3D5607-2B1F-48CA-89E8-A09BBD8B5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Γενικού σκοπού σχέσεις (</a:t>
            </a:r>
            <a:r>
              <a:rPr lang="en-US" altLang="el-GR"/>
              <a:t>associations</a:t>
            </a:r>
            <a:r>
              <a:rPr lang="el-GR" altLang="el-GR"/>
              <a:t>)</a:t>
            </a:r>
            <a:endParaRPr lang="en-US" altLang="el-GR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8BA2C0D-BADA-437C-9D12-B9F144949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Σχέσεις των οποίων η σημασιολογία αποδίδεται με βάση την περιγραφή του σχεδιαστή (ή του προβλήματος)</a:t>
            </a:r>
          </a:p>
          <a:p>
            <a:r>
              <a:rPr lang="el-GR" altLang="el-GR"/>
              <a:t>Αναπαρίστανται με </a:t>
            </a:r>
          </a:p>
          <a:p>
            <a:pPr lvl="1"/>
            <a:r>
              <a:rPr lang="el-GR" altLang="el-GR"/>
              <a:t>μια </a:t>
            </a:r>
            <a:r>
              <a:rPr lang="el-GR" altLang="el-GR" b="1"/>
              <a:t>απλή</a:t>
            </a:r>
            <a:r>
              <a:rPr lang="el-GR" altLang="el-GR"/>
              <a:t> </a:t>
            </a:r>
            <a:r>
              <a:rPr lang="el-GR" altLang="el-GR" b="1"/>
              <a:t>γραμμή</a:t>
            </a:r>
          </a:p>
          <a:p>
            <a:pPr lvl="1"/>
            <a:r>
              <a:rPr lang="el-GR" altLang="el-GR"/>
              <a:t>το </a:t>
            </a:r>
            <a:r>
              <a:rPr lang="el-GR" altLang="el-GR" b="1"/>
              <a:t>όνομά</a:t>
            </a:r>
            <a:r>
              <a:rPr lang="el-GR" altLang="el-GR"/>
              <a:t> της</a:t>
            </a:r>
          </a:p>
          <a:p>
            <a:pPr lvl="1"/>
            <a:r>
              <a:rPr lang="el-GR" altLang="el-GR" b="1"/>
              <a:t>πολλαπλότητα</a:t>
            </a:r>
            <a:r>
              <a:rPr lang="el-GR" altLang="el-GR"/>
              <a:t> με την οποία δηλώνουμε πόσα αντικείμενα της μιας κλάσης συσχετίζονται με πόσα αντικείμενα της άλλης κλάσης</a:t>
            </a:r>
            <a:endParaRPr lang="en-US" altLang="el-G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164A8C7-E1B4-412E-B235-C004CAC8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Γενικού σκοπού σχέσεις (</a:t>
            </a:r>
            <a:r>
              <a:rPr lang="en-US" altLang="el-GR" sz="3000"/>
              <a:t>associations</a:t>
            </a:r>
            <a:r>
              <a:rPr lang="el-GR" altLang="el-GR" sz="3000"/>
              <a:t>): Παράδειγμα (1/3)</a:t>
            </a:r>
            <a:endParaRPr lang="en-US" altLang="el-GR" sz="300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E0C1B8F-495D-4C02-8A61-1655F4CEB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l-GR" altLang="el-GR"/>
              <a:t>Μια εταιρία αποτελείται από υποκαταστήματα. Κάθε υποκατάστημα αποτελείται από τμήματα προσωπικού, μισθοδοσίας και λογιστηρίου.</a:t>
            </a:r>
          </a:p>
          <a:p>
            <a:r>
              <a:rPr lang="el-GR" altLang="el-GR"/>
              <a:t>Στα τμήματα, εργάζονται ένας ή περισσότεροι εργαζόμενοι, αλλά ένας εργαζόμενος μπορεί να ανήκει σε ένα μόνο τμήμα. Οι εργαζόμενοι είναι διοικητικοί ή τεχνικοί.</a:t>
            </a:r>
            <a:endParaRPr lang="en-US" altLang="el-G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50F4E39-B999-4E1C-AA56-DC3D20085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Γενικού σκοπού σχέσεις (</a:t>
            </a:r>
            <a:r>
              <a:rPr lang="en-US" altLang="el-GR" sz="3000"/>
              <a:t>associations</a:t>
            </a:r>
            <a:r>
              <a:rPr lang="el-GR" altLang="el-GR" sz="3000"/>
              <a:t>): Παράδειγμα (2/3)</a:t>
            </a:r>
            <a:endParaRPr lang="en-US" altLang="el-GR" sz="3000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812650D-0C0A-4277-8CC6-CECB98EBA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l-GR" altLang="el-GR"/>
              <a:t>Μια </a:t>
            </a:r>
            <a:r>
              <a:rPr lang="el-GR" altLang="el-GR" b="1"/>
              <a:t>εταιρία</a:t>
            </a:r>
            <a:r>
              <a:rPr lang="el-GR" altLang="el-GR"/>
              <a:t> αποτελείται από </a:t>
            </a:r>
            <a:r>
              <a:rPr lang="el-GR" altLang="el-GR" b="1"/>
              <a:t>υποκαταστήματα</a:t>
            </a:r>
            <a:r>
              <a:rPr lang="el-GR" altLang="el-GR"/>
              <a:t>. Κάθε </a:t>
            </a:r>
            <a:r>
              <a:rPr lang="el-GR" altLang="el-GR" b="1"/>
              <a:t>υποκατάστημα</a:t>
            </a:r>
            <a:r>
              <a:rPr lang="el-GR" altLang="el-GR"/>
              <a:t> </a:t>
            </a:r>
            <a:r>
              <a:rPr lang="el-GR" altLang="el-GR" b="1">
                <a:solidFill>
                  <a:schemeClr val="tx2"/>
                </a:solidFill>
              </a:rPr>
              <a:t>αποτελείται</a:t>
            </a:r>
            <a:r>
              <a:rPr lang="el-GR" altLang="el-GR"/>
              <a:t> από </a:t>
            </a:r>
            <a:r>
              <a:rPr lang="el-GR" altLang="el-GR" b="1"/>
              <a:t>τμήματα</a:t>
            </a:r>
            <a:r>
              <a:rPr lang="el-GR" altLang="el-GR"/>
              <a:t> </a:t>
            </a:r>
            <a:r>
              <a:rPr lang="el-GR" altLang="el-GR" b="1"/>
              <a:t>προσωπικού</a:t>
            </a:r>
            <a:r>
              <a:rPr lang="el-GR" altLang="el-GR"/>
              <a:t>, </a:t>
            </a:r>
            <a:r>
              <a:rPr lang="el-GR" altLang="el-GR" b="1"/>
              <a:t>μισθοδοσίας</a:t>
            </a:r>
            <a:r>
              <a:rPr lang="el-GR" altLang="el-GR"/>
              <a:t> και </a:t>
            </a:r>
            <a:r>
              <a:rPr lang="el-GR" altLang="el-GR" b="1"/>
              <a:t>λογιστηρίου</a:t>
            </a:r>
            <a:r>
              <a:rPr lang="el-GR" altLang="el-GR"/>
              <a:t>.</a:t>
            </a:r>
          </a:p>
          <a:p>
            <a:r>
              <a:rPr lang="el-GR" altLang="el-GR"/>
              <a:t>Στα τμήματα, </a:t>
            </a:r>
            <a:r>
              <a:rPr lang="el-GR" altLang="el-GR" b="1">
                <a:solidFill>
                  <a:schemeClr val="tx2"/>
                </a:solidFill>
              </a:rPr>
              <a:t>εργάζονται</a:t>
            </a:r>
            <a:r>
              <a:rPr lang="el-GR" altLang="el-GR"/>
              <a:t> ένας ή </a:t>
            </a:r>
            <a:r>
              <a:rPr lang="el-GR" altLang="el-GR">
                <a:solidFill>
                  <a:schemeClr val="accent2"/>
                </a:solidFill>
              </a:rPr>
              <a:t>περισσότεροι</a:t>
            </a:r>
            <a:r>
              <a:rPr lang="el-GR" altLang="el-GR"/>
              <a:t> </a:t>
            </a:r>
            <a:r>
              <a:rPr lang="el-GR" altLang="el-GR" b="1"/>
              <a:t>εργαζόμενοι</a:t>
            </a:r>
            <a:r>
              <a:rPr lang="el-GR" altLang="el-GR"/>
              <a:t>, αλλά ένας εργαζόμενος μπορεί να </a:t>
            </a:r>
            <a:r>
              <a:rPr lang="el-GR" altLang="el-GR" b="1">
                <a:solidFill>
                  <a:schemeClr val="tx2"/>
                </a:solidFill>
              </a:rPr>
              <a:t>ανήκει</a:t>
            </a:r>
            <a:r>
              <a:rPr lang="el-GR" altLang="el-GR"/>
              <a:t> σε </a:t>
            </a:r>
            <a:r>
              <a:rPr lang="el-GR" altLang="el-GR">
                <a:solidFill>
                  <a:schemeClr val="accent2"/>
                </a:solidFill>
              </a:rPr>
              <a:t>ένα</a:t>
            </a:r>
            <a:r>
              <a:rPr lang="el-GR" altLang="el-GR"/>
              <a:t> μόνο τμήμα. Οι εργαζόμενοι είναι </a:t>
            </a:r>
            <a:r>
              <a:rPr lang="el-GR" altLang="el-GR" b="1"/>
              <a:t>διοικητικοί</a:t>
            </a:r>
            <a:r>
              <a:rPr lang="el-GR" altLang="el-GR"/>
              <a:t> ή </a:t>
            </a:r>
            <a:r>
              <a:rPr lang="el-GR" altLang="el-GR" b="1"/>
              <a:t>τεχνικοί</a:t>
            </a:r>
            <a:r>
              <a:rPr lang="el-GR" altLang="el-GR"/>
              <a:t>.</a:t>
            </a:r>
            <a:endParaRPr lang="en-US" altLang="el-G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904E154-33ED-4BD3-80AB-7EF0F4048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Γενικού σκοπού σχέσεις (</a:t>
            </a:r>
            <a:r>
              <a:rPr lang="en-US" altLang="el-GR" sz="3000"/>
              <a:t>associations</a:t>
            </a:r>
            <a:r>
              <a:rPr lang="el-GR" altLang="el-GR" sz="3000"/>
              <a:t>): Παράδειγμα (3/3)</a:t>
            </a:r>
            <a:endParaRPr lang="en-US" altLang="el-GR" sz="300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AB3BED7-2BCD-4807-A455-6F6993069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2446337" cy="27368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l-GR" altLang="el-GR" sz="1400"/>
              <a:t>Μια </a:t>
            </a:r>
            <a:r>
              <a:rPr lang="el-GR" altLang="el-GR" sz="1400" b="1"/>
              <a:t>εταιρία</a:t>
            </a:r>
            <a:r>
              <a:rPr lang="el-GR" altLang="el-GR" sz="1400"/>
              <a:t> </a:t>
            </a:r>
            <a:r>
              <a:rPr lang="el-GR" altLang="el-GR" sz="1400" b="1">
                <a:solidFill>
                  <a:schemeClr val="tx2"/>
                </a:solidFill>
              </a:rPr>
              <a:t>αποτελείται</a:t>
            </a:r>
            <a:r>
              <a:rPr lang="el-GR" altLang="el-GR" sz="1400"/>
              <a:t> από </a:t>
            </a:r>
            <a:r>
              <a:rPr lang="el-GR" altLang="el-GR" sz="1400" b="1"/>
              <a:t>υποκαταστήματα</a:t>
            </a:r>
            <a:r>
              <a:rPr lang="el-GR" altLang="el-GR" sz="1400"/>
              <a:t>. Κάθε </a:t>
            </a:r>
            <a:r>
              <a:rPr lang="el-GR" altLang="el-GR" sz="1400" b="1"/>
              <a:t>υποκατάστημα</a:t>
            </a:r>
            <a:r>
              <a:rPr lang="el-GR" altLang="el-GR" sz="1400"/>
              <a:t> </a:t>
            </a:r>
            <a:r>
              <a:rPr lang="el-GR" altLang="el-GR" sz="1400" b="1">
                <a:solidFill>
                  <a:schemeClr val="tx2"/>
                </a:solidFill>
              </a:rPr>
              <a:t>αποτελείται</a:t>
            </a:r>
            <a:r>
              <a:rPr lang="el-GR" altLang="el-GR" sz="1400"/>
              <a:t> από </a:t>
            </a:r>
            <a:r>
              <a:rPr lang="el-GR" altLang="el-GR" sz="1400" b="1"/>
              <a:t>τμήματα</a:t>
            </a:r>
            <a:r>
              <a:rPr lang="el-GR" altLang="el-GR" sz="1400"/>
              <a:t> </a:t>
            </a:r>
            <a:r>
              <a:rPr lang="el-GR" altLang="el-GR" sz="1400" b="1"/>
              <a:t>προσωπικού</a:t>
            </a:r>
            <a:r>
              <a:rPr lang="el-GR" altLang="el-GR" sz="1400"/>
              <a:t>, </a:t>
            </a:r>
            <a:r>
              <a:rPr lang="el-GR" altLang="el-GR" sz="1400" b="1"/>
              <a:t>μισθοδοσίας</a:t>
            </a:r>
            <a:r>
              <a:rPr lang="el-GR" altLang="el-GR" sz="1400"/>
              <a:t> και </a:t>
            </a:r>
            <a:r>
              <a:rPr lang="el-GR" altLang="el-GR" sz="1400" b="1"/>
              <a:t>λογιστηρίου</a:t>
            </a:r>
            <a:r>
              <a:rPr lang="el-GR" altLang="el-GR" sz="1400"/>
              <a:t>.</a:t>
            </a:r>
          </a:p>
          <a:p>
            <a:pPr>
              <a:lnSpc>
                <a:spcPct val="80000"/>
              </a:lnSpc>
            </a:pPr>
            <a:r>
              <a:rPr lang="el-GR" altLang="el-GR" sz="1400"/>
              <a:t>Στα τμήματα, </a:t>
            </a:r>
            <a:r>
              <a:rPr lang="el-GR" altLang="el-GR" sz="1400" b="1">
                <a:solidFill>
                  <a:schemeClr val="tx2"/>
                </a:solidFill>
              </a:rPr>
              <a:t>εργάζονται</a:t>
            </a:r>
            <a:r>
              <a:rPr lang="el-GR" altLang="el-GR" sz="1400"/>
              <a:t> ένας ή </a:t>
            </a:r>
            <a:r>
              <a:rPr lang="el-GR" altLang="el-GR" sz="1400">
                <a:solidFill>
                  <a:schemeClr val="accent2"/>
                </a:solidFill>
              </a:rPr>
              <a:t>περισσότεροι</a:t>
            </a:r>
            <a:r>
              <a:rPr lang="el-GR" altLang="el-GR" sz="1400"/>
              <a:t> </a:t>
            </a:r>
            <a:r>
              <a:rPr lang="el-GR" altLang="el-GR" sz="1400" b="1"/>
              <a:t>εργαζόμενοι</a:t>
            </a:r>
            <a:r>
              <a:rPr lang="el-GR" altLang="el-GR" sz="1400"/>
              <a:t>, αλλά ένας εργαζόμενος μπορεί να </a:t>
            </a:r>
            <a:r>
              <a:rPr lang="el-GR" altLang="el-GR" sz="1400" b="1">
                <a:solidFill>
                  <a:schemeClr val="tx2"/>
                </a:solidFill>
              </a:rPr>
              <a:t>ανήκει</a:t>
            </a:r>
            <a:r>
              <a:rPr lang="el-GR" altLang="el-GR" sz="1400"/>
              <a:t> σε </a:t>
            </a:r>
            <a:r>
              <a:rPr lang="el-GR" altLang="el-GR" sz="1400">
                <a:solidFill>
                  <a:schemeClr val="accent2"/>
                </a:solidFill>
              </a:rPr>
              <a:t>ένα</a:t>
            </a:r>
            <a:r>
              <a:rPr lang="el-GR" altLang="el-GR" sz="1400"/>
              <a:t> μόνο τμήμα. Οι εργαζόμενοι είναι </a:t>
            </a:r>
            <a:r>
              <a:rPr lang="el-GR" altLang="el-GR" sz="1400" b="1"/>
              <a:t>διοικητικοί</a:t>
            </a:r>
            <a:r>
              <a:rPr lang="el-GR" altLang="el-GR" sz="1400"/>
              <a:t> ή </a:t>
            </a:r>
            <a:r>
              <a:rPr lang="el-GR" altLang="el-GR" sz="1400" b="1"/>
              <a:t>τεχνικοί</a:t>
            </a:r>
            <a:r>
              <a:rPr lang="el-GR" altLang="el-GR" sz="1400"/>
              <a:t>.</a:t>
            </a:r>
            <a:endParaRPr lang="en-US" altLang="el-GR" sz="1400"/>
          </a:p>
        </p:txBody>
      </p:sp>
      <p:grpSp>
        <p:nvGrpSpPr>
          <p:cNvPr id="62468" name="Group 4">
            <a:extLst>
              <a:ext uri="{FF2B5EF4-FFF2-40B4-BE49-F238E27FC236}">
                <a16:creationId xmlns:a16="http://schemas.microsoft.com/office/drawing/2014/main" id="{A89E8926-FD97-46DF-9DD4-481EACB1D342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1412875"/>
            <a:ext cx="1655762" cy="647700"/>
            <a:chOff x="2699" y="845"/>
            <a:chExt cx="1043" cy="408"/>
          </a:xfrm>
        </p:grpSpPr>
        <p:sp>
          <p:nvSpPr>
            <p:cNvPr id="62523" name="Rectangle 5">
              <a:extLst>
                <a:ext uri="{FF2B5EF4-FFF2-40B4-BE49-F238E27FC236}">
                  <a16:creationId xmlns:a16="http://schemas.microsoft.com/office/drawing/2014/main" id="{1233B21A-8144-4E42-82C2-41A79311B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845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200" b="0"/>
                <a:t>Εταιρία</a:t>
              </a:r>
              <a:endParaRPr lang="en-US" altLang="el-GR" sz="1200" b="0"/>
            </a:p>
          </p:txBody>
        </p:sp>
        <p:sp>
          <p:nvSpPr>
            <p:cNvPr id="62524" name="Rectangle 6">
              <a:extLst>
                <a:ext uri="{FF2B5EF4-FFF2-40B4-BE49-F238E27FC236}">
                  <a16:creationId xmlns:a16="http://schemas.microsoft.com/office/drawing/2014/main" id="{4156CDB2-8EA1-4149-8773-D4CBECE51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981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  <p:sp>
          <p:nvSpPr>
            <p:cNvPr id="62525" name="Rectangle 7">
              <a:extLst>
                <a:ext uri="{FF2B5EF4-FFF2-40B4-BE49-F238E27FC236}">
                  <a16:creationId xmlns:a16="http://schemas.microsoft.com/office/drawing/2014/main" id="{A7B3F01A-1C96-447B-9BD0-608501BFB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117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</p:grpSp>
      <p:grpSp>
        <p:nvGrpSpPr>
          <p:cNvPr id="62469" name="Group 8">
            <a:extLst>
              <a:ext uri="{FF2B5EF4-FFF2-40B4-BE49-F238E27FC236}">
                <a16:creationId xmlns:a16="http://schemas.microsoft.com/office/drawing/2014/main" id="{65D39223-C242-4C96-89EB-0FB318B5B0A1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2708275"/>
            <a:ext cx="1655762" cy="647700"/>
            <a:chOff x="2699" y="845"/>
            <a:chExt cx="1043" cy="408"/>
          </a:xfrm>
        </p:grpSpPr>
        <p:sp>
          <p:nvSpPr>
            <p:cNvPr id="62520" name="Rectangle 9">
              <a:extLst>
                <a:ext uri="{FF2B5EF4-FFF2-40B4-BE49-F238E27FC236}">
                  <a16:creationId xmlns:a16="http://schemas.microsoft.com/office/drawing/2014/main" id="{89B3F569-BBB4-47BB-A07A-4FFB502E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845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200" b="0"/>
                <a:t>Υποκατάστημα</a:t>
              </a:r>
              <a:endParaRPr lang="en-US" altLang="el-GR" sz="1200" b="0"/>
            </a:p>
          </p:txBody>
        </p:sp>
        <p:sp>
          <p:nvSpPr>
            <p:cNvPr id="62521" name="Rectangle 10">
              <a:extLst>
                <a:ext uri="{FF2B5EF4-FFF2-40B4-BE49-F238E27FC236}">
                  <a16:creationId xmlns:a16="http://schemas.microsoft.com/office/drawing/2014/main" id="{CC82ADDB-861B-41AA-8072-ED3CB23D0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981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  <p:sp>
          <p:nvSpPr>
            <p:cNvPr id="62522" name="Rectangle 11">
              <a:extLst>
                <a:ext uri="{FF2B5EF4-FFF2-40B4-BE49-F238E27FC236}">
                  <a16:creationId xmlns:a16="http://schemas.microsoft.com/office/drawing/2014/main" id="{18E0DFD3-F892-4A88-987B-6C8FC03D4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117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</p:grpSp>
      <p:grpSp>
        <p:nvGrpSpPr>
          <p:cNvPr id="62470" name="Group 12">
            <a:extLst>
              <a:ext uri="{FF2B5EF4-FFF2-40B4-BE49-F238E27FC236}">
                <a16:creationId xmlns:a16="http://schemas.microsoft.com/office/drawing/2014/main" id="{73153503-61F7-4212-BB6B-A32618B0D789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4149725"/>
            <a:ext cx="1655762" cy="647700"/>
            <a:chOff x="2699" y="845"/>
            <a:chExt cx="1043" cy="408"/>
          </a:xfrm>
        </p:grpSpPr>
        <p:sp>
          <p:nvSpPr>
            <p:cNvPr id="62517" name="Rectangle 13">
              <a:extLst>
                <a:ext uri="{FF2B5EF4-FFF2-40B4-BE49-F238E27FC236}">
                  <a16:creationId xmlns:a16="http://schemas.microsoft.com/office/drawing/2014/main" id="{7676D463-E2F8-4488-B057-5763EFC6F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845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200" b="0"/>
                <a:t>Τμήμα</a:t>
              </a:r>
              <a:endParaRPr lang="en-US" altLang="el-GR" sz="1200" b="0"/>
            </a:p>
          </p:txBody>
        </p:sp>
        <p:sp>
          <p:nvSpPr>
            <p:cNvPr id="62518" name="Rectangle 14">
              <a:extLst>
                <a:ext uri="{FF2B5EF4-FFF2-40B4-BE49-F238E27FC236}">
                  <a16:creationId xmlns:a16="http://schemas.microsoft.com/office/drawing/2014/main" id="{9B139CE4-D80A-474B-90C9-2F294CC81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981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  <p:sp>
          <p:nvSpPr>
            <p:cNvPr id="62519" name="Rectangle 15">
              <a:extLst>
                <a:ext uri="{FF2B5EF4-FFF2-40B4-BE49-F238E27FC236}">
                  <a16:creationId xmlns:a16="http://schemas.microsoft.com/office/drawing/2014/main" id="{2E8A6EC3-AA42-4A62-ADE3-627ADAED8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117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</p:grpSp>
      <p:grpSp>
        <p:nvGrpSpPr>
          <p:cNvPr id="62471" name="Group 16">
            <a:extLst>
              <a:ext uri="{FF2B5EF4-FFF2-40B4-BE49-F238E27FC236}">
                <a16:creationId xmlns:a16="http://schemas.microsoft.com/office/drawing/2014/main" id="{2A1B9557-6CD0-4B58-A696-D0C2738E6C1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5516563"/>
            <a:ext cx="1655763" cy="647700"/>
            <a:chOff x="2699" y="845"/>
            <a:chExt cx="1043" cy="408"/>
          </a:xfrm>
        </p:grpSpPr>
        <p:sp>
          <p:nvSpPr>
            <p:cNvPr id="62514" name="Rectangle 17">
              <a:extLst>
                <a:ext uri="{FF2B5EF4-FFF2-40B4-BE49-F238E27FC236}">
                  <a16:creationId xmlns:a16="http://schemas.microsoft.com/office/drawing/2014/main" id="{99E8DFFC-9864-4C0F-A000-939070E4B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845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200" b="0"/>
                <a:t>Προσωπικό</a:t>
              </a:r>
              <a:endParaRPr lang="en-US" altLang="el-GR" sz="1200" b="0"/>
            </a:p>
          </p:txBody>
        </p:sp>
        <p:sp>
          <p:nvSpPr>
            <p:cNvPr id="62515" name="Rectangle 18">
              <a:extLst>
                <a:ext uri="{FF2B5EF4-FFF2-40B4-BE49-F238E27FC236}">
                  <a16:creationId xmlns:a16="http://schemas.microsoft.com/office/drawing/2014/main" id="{552106E5-1639-4E76-B774-61892CAD4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981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  <p:sp>
          <p:nvSpPr>
            <p:cNvPr id="62516" name="Rectangle 19">
              <a:extLst>
                <a:ext uri="{FF2B5EF4-FFF2-40B4-BE49-F238E27FC236}">
                  <a16:creationId xmlns:a16="http://schemas.microsoft.com/office/drawing/2014/main" id="{D6FB07A1-A717-42B3-B2E7-1FC39A4D0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117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</p:grpSp>
      <p:grpSp>
        <p:nvGrpSpPr>
          <p:cNvPr id="62472" name="Group 20">
            <a:extLst>
              <a:ext uri="{FF2B5EF4-FFF2-40B4-BE49-F238E27FC236}">
                <a16:creationId xmlns:a16="http://schemas.microsoft.com/office/drawing/2014/main" id="{8E290354-B34E-48F9-8CF9-033FC676F321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4149725"/>
            <a:ext cx="1655762" cy="647700"/>
            <a:chOff x="2699" y="845"/>
            <a:chExt cx="1043" cy="408"/>
          </a:xfrm>
        </p:grpSpPr>
        <p:sp>
          <p:nvSpPr>
            <p:cNvPr id="62511" name="Rectangle 21">
              <a:extLst>
                <a:ext uri="{FF2B5EF4-FFF2-40B4-BE49-F238E27FC236}">
                  <a16:creationId xmlns:a16="http://schemas.microsoft.com/office/drawing/2014/main" id="{E88697B4-4E1A-41E8-8005-0D0B7A601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845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200" b="0"/>
                <a:t>Εργαζόμενος</a:t>
              </a:r>
              <a:endParaRPr lang="en-US" altLang="el-GR" sz="1200" b="0"/>
            </a:p>
          </p:txBody>
        </p:sp>
        <p:sp>
          <p:nvSpPr>
            <p:cNvPr id="62512" name="Rectangle 22">
              <a:extLst>
                <a:ext uri="{FF2B5EF4-FFF2-40B4-BE49-F238E27FC236}">
                  <a16:creationId xmlns:a16="http://schemas.microsoft.com/office/drawing/2014/main" id="{DF1AC6F7-A9DD-4067-AF32-DA56B967E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981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  <p:sp>
          <p:nvSpPr>
            <p:cNvPr id="62513" name="Rectangle 23">
              <a:extLst>
                <a:ext uri="{FF2B5EF4-FFF2-40B4-BE49-F238E27FC236}">
                  <a16:creationId xmlns:a16="http://schemas.microsoft.com/office/drawing/2014/main" id="{A4D99AC2-749C-4CAD-8C30-568BB5F9B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117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</p:grpSp>
      <p:grpSp>
        <p:nvGrpSpPr>
          <p:cNvPr id="62473" name="Group 24">
            <a:extLst>
              <a:ext uri="{FF2B5EF4-FFF2-40B4-BE49-F238E27FC236}">
                <a16:creationId xmlns:a16="http://schemas.microsoft.com/office/drawing/2014/main" id="{89C63258-97FD-4270-BD5F-B092EA46A5AD}"/>
              </a:ext>
            </a:extLst>
          </p:cNvPr>
          <p:cNvGrpSpPr>
            <a:grpSpLocks/>
          </p:cNvGrpSpPr>
          <p:nvPr/>
        </p:nvGrpSpPr>
        <p:grpSpPr bwMode="auto">
          <a:xfrm>
            <a:off x="7235825" y="5516563"/>
            <a:ext cx="1655763" cy="647700"/>
            <a:chOff x="2699" y="845"/>
            <a:chExt cx="1043" cy="408"/>
          </a:xfrm>
        </p:grpSpPr>
        <p:sp>
          <p:nvSpPr>
            <p:cNvPr id="62508" name="Rectangle 25">
              <a:extLst>
                <a:ext uri="{FF2B5EF4-FFF2-40B4-BE49-F238E27FC236}">
                  <a16:creationId xmlns:a16="http://schemas.microsoft.com/office/drawing/2014/main" id="{EAC306C6-A95D-4630-8CA7-9D58571B9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845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200" b="0"/>
                <a:t>Τεχνικός</a:t>
              </a:r>
              <a:endParaRPr lang="en-US" altLang="el-GR" sz="1200" b="0"/>
            </a:p>
          </p:txBody>
        </p:sp>
        <p:sp>
          <p:nvSpPr>
            <p:cNvPr id="62509" name="Rectangle 26">
              <a:extLst>
                <a:ext uri="{FF2B5EF4-FFF2-40B4-BE49-F238E27FC236}">
                  <a16:creationId xmlns:a16="http://schemas.microsoft.com/office/drawing/2014/main" id="{8CFB49F2-D7C7-46CA-B2D0-54BC243BD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981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  <p:sp>
          <p:nvSpPr>
            <p:cNvPr id="62510" name="Rectangle 27">
              <a:extLst>
                <a:ext uri="{FF2B5EF4-FFF2-40B4-BE49-F238E27FC236}">
                  <a16:creationId xmlns:a16="http://schemas.microsoft.com/office/drawing/2014/main" id="{9A198A78-0E8C-4142-A54F-AE64B9305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117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</p:grpSp>
      <p:grpSp>
        <p:nvGrpSpPr>
          <p:cNvPr id="62474" name="Group 28">
            <a:extLst>
              <a:ext uri="{FF2B5EF4-FFF2-40B4-BE49-F238E27FC236}">
                <a16:creationId xmlns:a16="http://schemas.microsoft.com/office/drawing/2014/main" id="{96E789DD-236C-41BD-9716-3C86EA7332E3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5516563"/>
            <a:ext cx="1655763" cy="647700"/>
            <a:chOff x="2699" y="845"/>
            <a:chExt cx="1043" cy="408"/>
          </a:xfrm>
        </p:grpSpPr>
        <p:sp>
          <p:nvSpPr>
            <p:cNvPr id="62505" name="Rectangle 29">
              <a:extLst>
                <a:ext uri="{FF2B5EF4-FFF2-40B4-BE49-F238E27FC236}">
                  <a16:creationId xmlns:a16="http://schemas.microsoft.com/office/drawing/2014/main" id="{013B6363-6C1D-4BDC-8BB7-75E9012B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845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200" b="0"/>
                <a:t>Διοικητικός</a:t>
              </a:r>
              <a:endParaRPr lang="en-US" altLang="el-GR" sz="1200" b="0"/>
            </a:p>
          </p:txBody>
        </p:sp>
        <p:sp>
          <p:nvSpPr>
            <p:cNvPr id="62506" name="Rectangle 30">
              <a:extLst>
                <a:ext uri="{FF2B5EF4-FFF2-40B4-BE49-F238E27FC236}">
                  <a16:creationId xmlns:a16="http://schemas.microsoft.com/office/drawing/2014/main" id="{8CFFCEF4-4C4D-4B72-A4A6-8839B993C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981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  <p:sp>
          <p:nvSpPr>
            <p:cNvPr id="62507" name="Rectangle 31">
              <a:extLst>
                <a:ext uri="{FF2B5EF4-FFF2-40B4-BE49-F238E27FC236}">
                  <a16:creationId xmlns:a16="http://schemas.microsoft.com/office/drawing/2014/main" id="{B556BB91-BF4F-4AB6-AF9F-D7D0E4EF1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117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</p:grpSp>
      <p:grpSp>
        <p:nvGrpSpPr>
          <p:cNvPr id="62475" name="Group 32">
            <a:extLst>
              <a:ext uri="{FF2B5EF4-FFF2-40B4-BE49-F238E27FC236}">
                <a16:creationId xmlns:a16="http://schemas.microsoft.com/office/drawing/2014/main" id="{085A7CB2-A790-4388-9BDA-4246F9DD6048}"/>
              </a:ext>
            </a:extLst>
          </p:cNvPr>
          <p:cNvGrpSpPr>
            <a:grpSpLocks/>
          </p:cNvGrpSpPr>
          <p:nvPr/>
        </p:nvGrpSpPr>
        <p:grpSpPr bwMode="auto">
          <a:xfrm>
            <a:off x="3636963" y="5516563"/>
            <a:ext cx="1655762" cy="647700"/>
            <a:chOff x="2699" y="845"/>
            <a:chExt cx="1043" cy="408"/>
          </a:xfrm>
        </p:grpSpPr>
        <p:sp>
          <p:nvSpPr>
            <p:cNvPr id="62502" name="Rectangle 33">
              <a:extLst>
                <a:ext uri="{FF2B5EF4-FFF2-40B4-BE49-F238E27FC236}">
                  <a16:creationId xmlns:a16="http://schemas.microsoft.com/office/drawing/2014/main" id="{5EE07EDC-A974-4932-8623-886842FBA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845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200" b="0"/>
                <a:t>Λογιστήριο</a:t>
              </a:r>
              <a:endParaRPr lang="en-US" altLang="el-GR" sz="1200" b="0"/>
            </a:p>
          </p:txBody>
        </p:sp>
        <p:sp>
          <p:nvSpPr>
            <p:cNvPr id="62503" name="Rectangle 34">
              <a:extLst>
                <a:ext uri="{FF2B5EF4-FFF2-40B4-BE49-F238E27FC236}">
                  <a16:creationId xmlns:a16="http://schemas.microsoft.com/office/drawing/2014/main" id="{17329044-2EC8-4D75-89AE-711EAB8AF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981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  <p:sp>
          <p:nvSpPr>
            <p:cNvPr id="62504" name="Rectangle 35">
              <a:extLst>
                <a:ext uri="{FF2B5EF4-FFF2-40B4-BE49-F238E27FC236}">
                  <a16:creationId xmlns:a16="http://schemas.microsoft.com/office/drawing/2014/main" id="{262538C7-3135-41C7-AE57-FB63E7D60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117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</p:grpSp>
      <p:grpSp>
        <p:nvGrpSpPr>
          <p:cNvPr id="62476" name="Group 36">
            <a:extLst>
              <a:ext uri="{FF2B5EF4-FFF2-40B4-BE49-F238E27FC236}">
                <a16:creationId xmlns:a16="http://schemas.microsoft.com/office/drawing/2014/main" id="{835B5955-6FC2-43C7-BA1D-57CAB8A3E18E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5516563"/>
            <a:ext cx="1655762" cy="647700"/>
            <a:chOff x="2699" y="845"/>
            <a:chExt cx="1043" cy="408"/>
          </a:xfrm>
        </p:grpSpPr>
        <p:sp>
          <p:nvSpPr>
            <p:cNvPr id="62499" name="Rectangle 37">
              <a:extLst>
                <a:ext uri="{FF2B5EF4-FFF2-40B4-BE49-F238E27FC236}">
                  <a16:creationId xmlns:a16="http://schemas.microsoft.com/office/drawing/2014/main" id="{9766B6C0-D3D8-4DBD-BC3D-036262092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845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200" b="0"/>
                <a:t>Μισθοδοσία</a:t>
              </a:r>
              <a:endParaRPr lang="en-US" altLang="el-GR" sz="1200" b="0"/>
            </a:p>
          </p:txBody>
        </p:sp>
        <p:sp>
          <p:nvSpPr>
            <p:cNvPr id="62500" name="Rectangle 38">
              <a:extLst>
                <a:ext uri="{FF2B5EF4-FFF2-40B4-BE49-F238E27FC236}">
                  <a16:creationId xmlns:a16="http://schemas.microsoft.com/office/drawing/2014/main" id="{8F5981AD-44B3-4F62-B46B-CDFF5FD53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981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  <p:sp>
          <p:nvSpPr>
            <p:cNvPr id="62501" name="Rectangle 39">
              <a:extLst>
                <a:ext uri="{FF2B5EF4-FFF2-40B4-BE49-F238E27FC236}">
                  <a16:creationId xmlns:a16="http://schemas.microsoft.com/office/drawing/2014/main" id="{F4465403-A5DA-46F2-836C-AE25D27B5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117"/>
              <a:ext cx="1043" cy="13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l-GR" altLang="el-GR" sz="1200" b="0"/>
            </a:p>
          </p:txBody>
        </p:sp>
      </p:grpSp>
      <p:cxnSp>
        <p:nvCxnSpPr>
          <p:cNvPr id="905256" name="AutoShape 40">
            <a:extLst>
              <a:ext uri="{FF2B5EF4-FFF2-40B4-BE49-F238E27FC236}">
                <a16:creationId xmlns:a16="http://schemas.microsoft.com/office/drawing/2014/main" id="{51935C7F-9B7B-45FD-8D7B-0A12F9924BC5}"/>
              </a:ext>
            </a:extLst>
          </p:cNvPr>
          <p:cNvCxnSpPr>
            <a:cxnSpLocks noChangeShapeType="1"/>
            <a:stCxn id="62502" idx="0"/>
            <a:endCxn id="905257" idx="3"/>
          </p:cNvCxnSpPr>
          <p:nvPr/>
        </p:nvCxnSpPr>
        <p:spPr bwMode="auto">
          <a:xfrm rot="5400000" flipH="1">
            <a:off x="3332163" y="4383087"/>
            <a:ext cx="503238" cy="1763713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5257" name="AutoShape 41">
            <a:extLst>
              <a:ext uri="{FF2B5EF4-FFF2-40B4-BE49-F238E27FC236}">
                <a16:creationId xmlns:a16="http://schemas.microsoft.com/office/drawing/2014/main" id="{4D4CA50F-5B8A-4DE4-A998-67F4571E6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4797425"/>
            <a:ext cx="144463" cy="2159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/>
          </a:p>
        </p:txBody>
      </p:sp>
      <p:cxnSp>
        <p:nvCxnSpPr>
          <p:cNvPr id="905258" name="AutoShape 42">
            <a:extLst>
              <a:ext uri="{FF2B5EF4-FFF2-40B4-BE49-F238E27FC236}">
                <a16:creationId xmlns:a16="http://schemas.microsoft.com/office/drawing/2014/main" id="{AC6E3868-C6A7-4204-8213-95D1B56D4D35}"/>
              </a:ext>
            </a:extLst>
          </p:cNvPr>
          <p:cNvCxnSpPr>
            <a:cxnSpLocks noChangeShapeType="1"/>
            <a:stCxn id="62505" idx="0"/>
            <a:endCxn id="905259" idx="3"/>
          </p:cNvCxnSpPr>
          <p:nvPr/>
        </p:nvCxnSpPr>
        <p:spPr bwMode="auto">
          <a:xfrm rot="-5400000">
            <a:off x="6500019" y="4850606"/>
            <a:ext cx="503238" cy="828675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5259" name="AutoShape 43">
            <a:extLst>
              <a:ext uri="{FF2B5EF4-FFF2-40B4-BE49-F238E27FC236}">
                <a16:creationId xmlns:a16="http://schemas.microsoft.com/office/drawing/2014/main" id="{72B06CBD-9949-48BE-9774-76B52D3A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797425"/>
            <a:ext cx="144463" cy="2159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/>
          </a:p>
        </p:txBody>
      </p:sp>
      <p:cxnSp>
        <p:nvCxnSpPr>
          <p:cNvPr id="905260" name="AutoShape 44">
            <a:extLst>
              <a:ext uri="{FF2B5EF4-FFF2-40B4-BE49-F238E27FC236}">
                <a16:creationId xmlns:a16="http://schemas.microsoft.com/office/drawing/2014/main" id="{99ED885B-E328-4DC5-9125-191FC660CD1D}"/>
              </a:ext>
            </a:extLst>
          </p:cNvPr>
          <p:cNvCxnSpPr>
            <a:cxnSpLocks noChangeShapeType="1"/>
            <a:stCxn id="62508" idx="0"/>
            <a:endCxn id="905259" idx="3"/>
          </p:cNvCxnSpPr>
          <p:nvPr/>
        </p:nvCxnSpPr>
        <p:spPr bwMode="auto">
          <a:xfrm rot="5400000" flipH="1">
            <a:off x="7363619" y="4815681"/>
            <a:ext cx="503238" cy="898525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5261" name="AutoShape 45">
            <a:extLst>
              <a:ext uri="{FF2B5EF4-FFF2-40B4-BE49-F238E27FC236}">
                <a16:creationId xmlns:a16="http://schemas.microsoft.com/office/drawing/2014/main" id="{034AB36A-B28C-42B3-8FC7-B6B9402FA943}"/>
              </a:ext>
            </a:extLst>
          </p:cNvPr>
          <p:cNvCxnSpPr>
            <a:cxnSpLocks noChangeShapeType="1"/>
            <a:stCxn id="62499" idx="0"/>
            <a:endCxn id="905257" idx="3"/>
          </p:cNvCxnSpPr>
          <p:nvPr/>
        </p:nvCxnSpPr>
        <p:spPr bwMode="auto">
          <a:xfrm rot="-5400000">
            <a:off x="2432050" y="5246688"/>
            <a:ext cx="503238" cy="36512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5262" name="AutoShape 46">
            <a:extLst>
              <a:ext uri="{FF2B5EF4-FFF2-40B4-BE49-F238E27FC236}">
                <a16:creationId xmlns:a16="http://schemas.microsoft.com/office/drawing/2014/main" id="{024F6A2B-EFAF-43FF-8D0C-7D56C33DD153}"/>
              </a:ext>
            </a:extLst>
          </p:cNvPr>
          <p:cNvCxnSpPr>
            <a:cxnSpLocks noChangeShapeType="1"/>
            <a:stCxn id="62514" idx="0"/>
            <a:endCxn id="905257" idx="3"/>
          </p:cNvCxnSpPr>
          <p:nvPr/>
        </p:nvCxnSpPr>
        <p:spPr bwMode="auto">
          <a:xfrm rot="-5400000">
            <a:off x="1567656" y="4382294"/>
            <a:ext cx="503238" cy="1765300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5263" name="AutoShape 47">
            <a:extLst>
              <a:ext uri="{FF2B5EF4-FFF2-40B4-BE49-F238E27FC236}">
                <a16:creationId xmlns:a16="http://schemas.microsoft.com/office/drawing/2014/main" id="{518F8CC7-9765-4006-91F6-A444D1A37295}"/>
              </a:ext>
            </a:extLst>
          </p:cNvPr>
          <p:cNvCxnSpPr>
            <a:cxnSpLocks noChangeShapeType="1"/>
            <a:stCxn id="62512" idx="1"/>
            <a:endCxn id="62518" idx="3"/>
          </p:cNvCxnSpPr>
          <p:nvPr/>
        </p:nvCxnSpPr>
        <p:spPr bwMode="auto">
          <a:xfrm rot="10800000">
            <a:off x="3492500" y="4473575"/>
            <a:ext cx="28082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85" name="Text Box 48">
            <a:extLst>
              <a:ext uri="{FF2B5EF4-FFF2-40B4-BE49-F238E27FC236}">
                <a16:creationId xmlns:a16="http://schemas.microsoft.com/office/drawing/2014/main" id="{414B1340-D43F-4F19-BACA-C49EC416D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337050"/>
            <a:ext cx="100806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 altLang="el-GR" sz="1200" b="0"/>
              <a:t>Εργάζεται</a:t>
            </a:r>
            <a:endParaRPr lang="en-US" altLang="el-GR" sz="1200" b="0"/>
          </a:p>
        </p:txBody>
      </p:sp>
      <p:sp>
        <p:nvSpPr>
          <p:cNvPr id="62486" name="Text Box 49">
            <a:extLst>
              <a:ext uri="{FF2B5EF4-FFF2-40B4-BE49-F238E27FC236}">
                <a16:creationId xmlns:a16="http://schemas.microsoft.com/office/drawing/2014/main" id="{905F79E8-059B-4650-8948-812EE14CA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149725"/>
            <a:ext cx="100806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l-GR" altLang="el-GR" sz="1200" b="0"/>
              <a:t>1</a:t>
            </a:r>
            <a:endParaRPr lang="en-US" altLang="el-GR" sz="1200" b="0"/>
          </a:p>
        </p:txBody>
      </p:sp>
      <p:sp>
        <p:nvSpPr>
          <p:cNvPr id="62487" name="Text Box 50">
            <a:extLst>
              <a:ext uri="{FF2B5EF4-FFF2-40B4-BE49-F238E27FC236}">
                <a16:creationId xmlns:a16="http://schemas.microsoft.com/office/drawing/2014/main" id="{6CEAD607-65A3-4847-B0EE-6CC21D724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149725"/>
            <a:ext cx="1008063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l-GR" altLang="el-GR" sz="1200" b="0"/>
              <a:t>1..Ν</a:t>
            </a:r>
            <a:endParaRPr lang="en-US" altLang="el-GR" sz="1200" b="0"/>
          </a:p>
        </p:txBody>
      </p:sp>
      <p:cxnSp>
        <p:nvCxnSpPr>
          <p:cNvPr id="905267" name="AutoShape 51">
            <a:extLst>
              <a:ext uri="{FF2B5EF4-FFF2-40B4-BE49-F238E27FC236}">
                <a16:creationId xmlns:a16="http://schemas.microsoft.com/office/drawing/2014/main" id="{99D7D512-4341-4797-A1C1-570785E801A5}"/>
              </a:ext>
            </a:extLst>
          </p:cNvPr>
          <p:cNvCxnSpPr>
            <a:cxnSpLocks noChangeShapeType="1"/>
            <a:stCxn id="62517" idx="0"/>
            <a:endCxn id="62522" idx="2"/>
          </p:cNvCxnSpPr>
          <p:nvPr/>
        </p:nvCxnSpPr>
        <p:spPr bwMode="auto">
          <a:xfrm rot="-5400000">
            <a:off x="3132138" y="2889250"/>
            <a:ext cx="793750" cy="17272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5268" name="AutoShape 52">
            <a:extLst>
              <a:ext uri="{FF2B5EF4-FFF2-40B4-BE49-F238E27FC236}">
                <a16:creationId xmlns:a16="http://schemas.microsoft.com/office/drawing/2014/main" id="{417A6C12-EF5C-495D-92FE-3F070F5BA81A}"/>
              </a:ext>
            </a:extLst>
          </p:cNvPr>
          <p:cNvCxnSpPr>
            <a:cxnSpLocks noChangeShapeType="1"/>
            <a:stCxn id="62520" idx="0"/>
            <a:endCxn id="62525" idx="2"/>
          </p:cNvCxnSpPr>
          <p:nvPr/>
        </p:nvCxnSpPr>
        <p:spPr bwMode="auto">
          <a:xfrm rot="-5400000">
            <a:off x="4068763" y="2384425"/>
            <a:ext cx="6477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5269" name="AutoShape 53">
            <a:extLst>
              <a:ext uri="{FF2B5EF4-FFF2-40B4-BE49-F238E27FC236}">
                <a16:creationId xmlns:a16="http://schemas.microsoft.com/office/drawing/2014/main" id="{A178CDCA-00FA-4672-A1D4-E693420980B2}"/>
              </a:ext>
            </a:extLst>
          </p:cNvPr>
          <p:cNvCxnSpPr>
            <a:cxnSpLocks noChangeShapeType="1"/>
            <a:stCxn id="62511" idx="0"/>
            <a:endCxn id="62522" idx="2"/>
          </p:cNvCxnSpPr>
          <p:nvPr/>
        </p:nvCxnSpPr>
        <p:spPr bwMode="auto">
          <a:xfrm rot="5400000" flipH="1">
            <a:off x="5364163" y="2384425"/>
            <a:ext cx="793750" cy="27368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91" name="AutoShape 54">
            <a:extLst>
              <a:ext uri="{FF2B5EF4-FFF2-40B4-BE49-F238E27FC236}">
                <a16:creationId xmlns:a16="http://schemas.microsoft.com/office/drawing/2014/main" id="{E5C2D287-7D3A-43C8-8B60-4657156DF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3357563"/>
            <a:ext cx="109538" cy="142875"/>
          </a:xfrm>
          <a:prstGeom prst="diamond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/>
          </a:p>
        </p:txBody>
      </p:sp>
      <p:sp>
        <p:nvSpPr>
          <p:cNvPr id="62492" name="AutoShape 55">
            <a:extLst>
              <a:ext uri="{FF2B5EF4-FFF2-40B4-BE49-F238E27FC236}">
                <a16:creationId xmlns:a16="http://schemas.microsoft.com/office/drawing/2014/main" id="{25A9CC79-75E6-47B3-939A-2986D062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2060575"/>
            <a:ext cx="109538" cy="142875"/>
          </a:xfrm>
          <a:prstGeom prst="diamond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/>
          </a:p>
        </p:txBody>
      </p:sp>
      <p:sp>
        <p:nvSpPr>
          <p:cNvPr id="905272" name="Rectangle 56">
            <a:extLst>
              <a:ext uri="{FF2B5EF4-FFF2-40B4-BE49-F238E27FC236}">
                <a16:creationId xmlns:a16="http://schemas.microsoft.com/office/drawing/2014/main" id="{02EAFCF1-94FD-42C5-837E-049599051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182813"/>
            <a:ext cx="146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l-GR" altLang="el-GR" sz="2000">
                <a:solidFill>
                  <a:schemeClr val="tx2"/>
                </a:solidFill>
              </a:rPr>
              <a:t>αποτελείται</a:t>
            </a:r>
            <a:endParaRPr lang="en-US" altLang="el-GR" sz="2000">
              <a:solidFill>
                <a:schemeClr val="tx2"/>
              </a:solidFill>
            </a:endParaRPr>
          </a:p>
        </p:txBody>
      </p:sp>
      <p:sp>
        <p:nvSpPr>
          <p:cNvPr id="905273" name="Rectangle 57">
            <a:extLst>
              <a:ext uri="{FF2B5EF4-FFF2-40B4-BE49-F238E27FC236}">
                <a16:creationId xmlns:a16="http://schemas.microsoft.com/office/drawing/2014/main" id="{B9845D3D-B19A-4354-A773-E08EDE0A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450" y="3357563"/>
            <a:ext cx="146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l-GR" altLang="el-GR" sz="2000">
                <a:solidFill>
                  <a:schemeClr val="tx2"/>
                </a:solidFill>
              </a:rPr>
              <a:t>αποτελείται</a:t>
            </a:r>
            <a:endParaRPr lang="en-US" altLang="el-GR" sz="2000">
              <a:solidFill>
                <a:schemeClr val="tx2"/>
              </a:solidFill>
            </a:endParaRPr>
          </a:p>
        </p:txBody>
      </p:sp>
      <p:sp>
        <p:nvSpPr>
          <p:cNvPr id="905274" name="Rectangle 58">
            <a:extLst>
              <a:ext uri="{FF2B5EF4-FFF2-40B4-BE49-F238E27FC236}">
                <a16:creationId xmlns:a16="http://schemas.microsoft.com/office/drawing/2014/main" id="{476539B9-5B82-4AC3-9E7C-ED1481368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4797425"/>
            <a:ext cx="1135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l-GR" altLang="el-GR" sz="2000"/>
              <a:t>τμήματα</a:t>
            </a:r>
            <a:endParaRPr lang="en-US" altLang="el-GR" sz="2000"/>
          </a:p>
        </p:txBody>
      </p:sp>
      <p:sp>
        <p:nvSpPr>
          <p:cNvPr id="905275" name="Rectangle 59">
            <a:extLst>
              <a:ext uri="{FF2B5EF4-FFF2-40B4-BE49-F238E27FC236}">
                <a16:creationId xmlns:a16="http://schemas.microsoft.com/office/drawing/2014/main" id="{DC0D2DC2-97E4-4939-B49E-9ABC3C0D3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45815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l-GR" altLang="el-GR" sz="2000">
                <a:solidFill>
                  <a:schemeClr val="tx2"/>
                </a:solidFill>
              </a:rPr>
              <a:t>εργάζονται</a:t>
            </a:r>
            <a:endParaRPr lang="en-US" altLang="el-GR" sz="2000">
              <a:solidFill>
                <a:schemeClr val="tx2"/>
              </a:solidFill>
            </a:endParaRPr>
          </a:p>
        </p:txBody>
      </p:sp>
      <p:sp>
        <p:nvSpPr>
          <p:cNvPr id="905276" name="Rectangle 60">
            <a:extLst>
              <a:ext uri="{FF2B5EF4-FFF2-40B4-BE49-F238E27FC236}">
                <a16:creationId xmlns:a16="http://schemas.microsoft.com/office/drawing/2014/main" id="{CDE1EA75-E0AD-4C87-A3F3-C91222580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149725"/>
            <a:ext cx="431800" cy="2730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 sz="1000">
              <a:solidFill>
                <a:schemeClr val="tx2"/>
              </a:solidFill>
            </a:endParaRPr>
          </a:p>
        </p:txBody>
      </p:sp>
      <p:sp>
        <p:nvSpPr>
          <p:cNvPr id="905277" name="Rectangle 61">
            <a:extLst>
              <a:ext uri="{FF2B5EF4-FFF2-40B4-BE49-F238E27FC236}">
                <a16:creationId xmlns:a16="http://schemas.microsoft.com/office/drawing/2014/main" id="{53BC6C93-40E0-4A5D-9779-B83D508BB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149725"/>
            <a:ext cx="287337" cy="2730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 sz="1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57" grpId="0" animBg="1"/>
      <p:bldP spid="905259" grpId="0" animBg="1"/>
      <p:bldP spid="905272" grpId="0"/>
      <p:bldP spid="905273" grpId="0"/>
      <p:bldP spid="905274" grpId="0"/>
      <p:bldP spid="905275" grpId="0"/>
      <p:bldP spid="905276" grpId="0" animBg="1"/>
      <p:bldP spid="9052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0FB41B7-AF51-43FD-9EC8-EF95F5556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Παράδειγμα γλώσσας assembly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7392C67-09A8-42CF-9E68-3F08CE02F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670300" cy="4289425"/>
          </a:xfrm>
        </p:spPr>
        <p:txBody>
          <a:bodyPr/>
          <a:lstStyle/>
          <a:p>
            <a:pPr>
              <a:buFontTx/>
              <a:buNone/>
            </a:pPr>
            <a:r>
              <a:rPr lang="el-GR" altLang="el-GR"/>
              <a:t>Γλώσσα μηχανής</a:t>
            </a:r>
          </a:p>
          <a:p>
            <a:pPr>
              <a:buFontTx/>
              <a:buNone/>
            </a:pPr>
            <a:endParaRPr lang="el-GR" altLang="el-GR"/>
          </a:p>
          <a:p>
            <a:pPr>
              <a:buFontTx/>
              <a:buNone/>
            </a:pPr>
            <a:r>
              <a:rPr lang="el-GR" altLang="el-GR" sz="2800"/>
              <a:t>156C</a:t>
            </a:r>
          </a:p>
          <a:p>
            <a:pPr>
              <a:buFontTx/>
              <a:buNone/>
            </a:pPr>
            <a:r>
              <a:rPr lang="el-GR" altLang="el-GR" sz="2800"/>
              <a:t>166D</a:t>
            </a:r>
          </a:p>
          <a:p>
            <a:pPr>
              <a:buFontTx/>
              <a:buNone/>
            </a:pPr>
            <a:r>
              <a:rPr lang="el-GR" altLang="el-GR" sz="2800"/>
              <a:t>5056</a:t>
            </a:r>
          </a:p>
          <a:p>
            <a:pPr>
              <a:buFontTx/>
              <a:buNone/>
            </a:pPr>
            <a:r>
              <a:rPr lang="el-GR" altLang="el-GR" sz="2800"/>
              <a:t>30CE</a:t>
            </a:r>
          </a:p>
          <a:p>
            <a:pPr>
              <a:buFontTx/>
              <a:buNone/>
            </a:pPr>
            <a:r>
              <a:rPr lang="el-GR" altLang="el-GR" sz="2800"/>
              <a:t>C000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B225ED2-5A18-4F49-A358-551F0ABED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1371600"/>
            <a:ext cx="3813175" cy="407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</a:pPr>
            <a:r>
              <a:rPr lang="el-GR" altLang="el-GR" sz="3200" b="0"/>
              <a:t>Γλώσσα assembly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</a:pPr>
            <a:endParaRPr lang="el-GR" altLang="el-GR" sz="3200" b="0"/>
          </a:p>
          <a:p>
            <a:pPr algn="l">
              <a:spcBef>
                <a:spcPct val="20000"/>
              </a:spcBef>
              <a:buClr>
                <a:schemeClr val="tx2"/>
              </a:buClr>
            </a:pPr>
            <a:r>
              <a:rPr lang="el-GR" altLang="el-GR" sz="2800" b="0"/>
              <a:t>LD R5, Price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</a:pPr>
            <a:r>
              <a:rPr lang="el-GR" altLang="el-GR" sz="2800" b="0"/>
              <a:t>LD R6, ShippingCharge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</a:pPr>
            <a:r>
              <a:rPr lang="el-GR" altLang="el-GR" sz="2800" b="0"/>
              <a:t>ADDI R0, R5 R6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</a:pPr>
            <a:r>
              <a:rPr lang="el-GR" altLang="el-GR" sz="2800" b="0"/>
              <a:t>ST R0, TotalCost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</a:pPr>
            <a:r>
              <a:rPr lang="el-GR" altLang="el-GR" sz="2800" b="0"/>
              <a:t>HLT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A4E1F5D-5309-492F-9B79-8164CA249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Πολυμορφισμός</a:t>
            </a:r>
            <a:endParaRPr lang="en-US" altLang="el-GR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83938D3-A9B7-4C33-BA4E-CC85FCF4C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Το να μπορεί μία μέθοδος (ένα όνομα μεθόδου) να προκαλέσει διαφορετικές λειτουργίες, ανάλογα με το είδος του αντικειμένου που πραγματοποιεί τη λειτουργία.</a:t>
            </a:r>
            <a:endParaRPr lang="en-US" altLang="el-G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4C8AEA2-582E-4A69-B7B8-0454717EC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Πολυμορφισμός: Παράδειγμα</a:t>
            </a:r>
            <a:endParaRPr lang="en-US" altLang="el-GR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D5C2522-36F1-4DA2-B5D4-3E4A2FA50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508500"/>
            <a:ext cx="3816350" cy="358775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l-GR" altLang="el-GR" sz="1400" b="0"/>
              <a:t>Τετράγωνο</a:t>
            </a:r>
            <a:endParaRPr lang="en-US" altLang="el-GR" sz="1400" b="0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5EDABDF7-8306-4D9A-A2BE-8DB6FA79F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867275"/>
            <a:ext cx="3816350" cy="792163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l-GR" altLang="el-GR" sz="1400"/>
              <a:t>PRIVATE</a:t>
            </a:r>
            <a:r>
              <a:rPr lang="el-GR" altLang="el-GR" sz="1400" b="0"/>
              <a:t> Πλευρά: INTEGER</a:t>
            </a:r>
            <a:endParaRPr lang="en-US" altLang="el-GR" sz="1400" b="0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0FBE4C68-21AE-4F69-A3AC-4600DB601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59438"/>
            <a:ext cx="3816350" cy="865187"/>
          </a:xfrm>
          <a:prstGeom prst="rect">
            <a:avLst/>
          </a:prstGeom>
          <a:solidFill>
            <a:srgbClr val="FFC08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l-GR" altLang="el-GR" sz="1400"/>
              <a:t>PUBLIC</a:t>
            </a:r>
            <a:r>
              <a:rPr lang="el-GR" altLang="el-GR" sz="1400" b="0"/>
              <a:t> ΔΗΜΙΟΥΡΓΟΣ (Όνομα, Χ, Υ, Πλευρά);</a:t>
            </a:r>
          </a:p>
          <a:p>
            <a:pPr algn="l"/>
            <a:r>
              <a:rPr lang="el-GR" altLang="el-GR" sz="1400"/>
              <a:t>PUBLIC</a:t>
            </a:r>
            <a:r>
              <a:rPr lang="el-GR" altLang="el-GR" sz="1400" b="0"/>
              <a:t> ΠΕΡΙΜΕΤΡΟΣ();</a:t>
            </a:r>
          </a:p>
          <a:p>
            <a:pPr algn="l"/>
            <a:r>
              <a:rPr lang="el-GR" altLang="el-GR" sz="1400"/>
              <a:t>PUBLIC</a:t>
            </a:r>
            <a:r>
              <a:rPr lang="el-GR" altLang="el-GR" sz="1400" b="0"/>
              <a:t> ΕΜΒΑΔΟΝ(); </a:t>
            </a:r>
          </a:p>
          <a:p>
            <a:pPr algn="l"/>
            <a:endParaRPr lang="en-US" altLang="el-GR" sz="1400" b="0"/>
          </a:p>
        </p:txBody>
      </p:sp>
      <p:grpSp>
        <p:nvGrpSpPr>
          <p:cNvPr id="64518" name="Group 6">
            <a:extLst>
              <a:ext uri="{FF2B5EF4-FFF2-40B4-BE49-F238E27FC236}">
                <a16:creationId xmlns:a16="http://schemas.microsoft.com/office/drawing/2014/main" id="{F8E0977D-3D99-467B-AB9E-7C390A105D7D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195388"/>
            <a:ext cx="6697662" cy="2663825"/>
            <a:chOff x="521" y="753"/>
            <a:chExt cx="3629" cy="1678"/>
          </a:xfrm>
        </p:grpSpPr>
        <p:sp>
          <p:nvSpPr>
            <p:cNvPr id="64532" name="Rectangle 7">
              <a:extLst>
                <a:ext uri="{FF2B5EF4-FFF2-40B4-BE49-F238E27FC236}">
                  <a16:creationId xmlns:a16="http://schemas.microsoft.com/office/drawing/2014/main" id="{9B0B06CF-54A3-45CD-A230-9C166B07B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753"/>
              <a:ext cx="3629" cy="182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100" b="0"/>
                <a:t>Γεωμετρικό Σχήμα</a:t>
              </a:r>
              <a:endParaRPr lang="en-US" altLang="el-GR" sz="1100" b="0"/>
            </a:p>
          </p:txBody>
        </p:sp>
        <p:sp>
          <p:nvSpPr>
            <p:cNvPr id="64533" name="Rectangle 8">
              <a:extLst>
                <a:ext uri="{FF2B5EF4-FFF2-40B4-BE49-F238E27FC236}">
                  <a16:creationId xmlns:a16="http://schemas.microsoft.com/office/drawing/2014/main" id="{3AB8DE2C-3162-4FC5-A49E-FA7D7713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935"/>
              <a:ext cx="3629" cy="1039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algn="l"/>
              <a:r>
                <a:rPr lang="en-US" altLang="el-GR" sz="1100"/>
                <a:t>PRIVATE</a:t>
              </a:r>
              <a:r>
                <a:rPr lang="el-GR" altLang="el-GR" sz="1100" b="0"/>
                <a:t> Όνομα</a:t>
              </a:r>
              <a:r>
                <a:rPr lang="el-GR" altLang="el-GR" sz="1100"/>
                <a:t>:</a:t>
              </a:r>
              <a:r>
                <a:rPr lang="en-US" altLang="el-GR" sz="1100" b="0"/>
                <a:t>CHAR</a:t>
              </a:r>
              <a:r>
                <a:rPr lang="el-GR" altLang="el-GR" sz="1100" b="0"/>
                <a:t>;  </a:t>
              </a:r>
            </a:p>
            <a:p>
              <a:pPr lvl="1" algn="l"/>
              <a:r>
                <a:rPr lang="en-US" altLang="el-GR" sz="1100"/>
                <a:t>PRIVATE</a:t>
              </a:r>
              <a:r>
                <a:rPr lang="el-GR" altLang="el-GR" sz="1100" b="0"/>
                <a:t> Σημείο-Χ, Σημείο-Υ: </a:t>
              </a:r>
              <a:r>
                <a:rPr lang="en-US" altLang="el-GR" sz="1100" b="0"/>
                <a:t>INTEGER</a:t>
              </a:r>
              <a:endParaRPr lang="el-GR" altLang="el-GR" sz="1100" b="0"/>
            </a:p>
            <a:p>
              <a:pPr lvl="1" algn="l"/>
              <a:r>
                <a:rPr lang="en-US" altLang="el-GR" sz="1100"/>
                <a:t>PRIVATE</a:t>
              </a:r>
              <a:r>
                <a:rPr lang="el-GR" altLang="el-GR" sz="1100" b="0"/>
                <a:t> Χρώμα</a:t>
              </a:r>
              <a:r>
                <a:rPr lang="en-US" altLang="el-GR" sz="1100" b="0"/>
                <a:t>R</a:t>
              </a:r>
              <a:r>
                <a:rPr lang="el-GR" altLang="el-GR" sz="1100" b="0"/>
                <a:t>: </a:t>
              </a:r>
              <a:r>
                <a:rPr lang="en-US" altLang="el-GR" sz="1100" b="0"/>
                <a:t>INTEGER</a:t>
              </a:r>
            </a:p>
            <a:p>
              <a:pPr lvl="1" algn="l"/>
              <a:r>
                <a:rPr lang="en-US" altLang="el-GR" sz="1100"/>
                <a:t>PRIVATE</a:t>
              </a:r>
              <a:r>
                <a:rPr lang="el-GR" altLang="el-GR" sz="1100" b="0"/>
                <a:t> Χρώμα</a:t>
              </a:r>
              <a:r>
                <a:rPr lang="en-US" altLang="el-GR" sz="1100" b="0"/>
                <a:t>G</a:t>
              </a:r>
              <a:r>
                <a:rPr lang="el-GR" altLang="el-GR" sz="1100" b="0"/>
                <a:t>: </a:t>
              </a:r>
              <a:r>
                <a:rPr lang="en-US" altLang="el-GR" sz="1100" b="0"/>
                <a:t>INTEGER</a:t>
              </a:r>
            </a:p>
            <a:p>
              <a:pPr lvl="1" algn="l"/>
              <a:r>
                <a:rPr lang="en-US" altLang="el-GR" sz="1100"/>
                <a:t>PRIVATE</a:t>
              </a:r>
              <a:r>
                <a:rPr lang="el-GR" altLang="el-GR" sz="1100" b="0"/>
                <a:t> Χρώμα</a:t>
              </a:r>
              <a:r>
                <a:rPr lang="en-US" altLang="el-GR" sz="1100" b="0"/>
                <a:t>B</a:t>
              </a:r>
              <a:r>
                <a:rPr lang="el-GR" altLang="el-GR" sz="1100" b="0"/>
                <a:t>: </a:t>
              </a:r>
              <a:r>
                <a:rPr lang="en-US" altLang="el-GR" sz="1100" b="0"/>
                <a:t>INTEGER</a:t>
              </a:r>
            </a:p>
            <a:p>
              <a:pPr lvl="1" algn="l"/>
              <a:r>
                <a:rPr lang="en-US" altLang="el-GR" sz="1100"/>
                <a:t>PRIVATE</a:t>
              </a:r>
              <a:r>
                <a:rPr lang="el-GR" altLang="el-GR" sz="1100" b="0"/>
                <a:t> ΧρώμαΓραμμής</a:t>
              </a:r>
              <a:r>
                <a:rPr lang="en-US" altLang="el-GR" sz="1100" b="0"/>
                <a:t>R</a:t>
              </a:r>
              <a:r>
                <a:rPr lang="el-GR" altLang="el-GR" sz="1100" b="0"/>
                <a:t>: </a:t>
              </a:r>
              <a:r>
                <a:rPr lang="en-US" altLang="el-GR" sz="1100" b="0"/>
                <a:t>INTEGER</a:t>
              </a:r>
              <a:endParaRPr lang="el-GR" altLang="el-GR" sz="1100" b="0"/>
            </a:p>
            <a:p>
              <a:pPr lvl="1" algn="l"/>
              <a:r>
                <a:rPr lang="en-US" altLang="el-GR" sz="1100"/>
                <a:t>PRIVATE</a:t>
              </a:r>
              <a:r>
                <a:rPr lang="el-GR" altLang="el-GR" sz="1100" b="0"/>
                <a:t> ΧρώμαΓραμμής</a:t>
              </a:r>
              <a:r>
                <a:rPr lang="en-US" altLang="el-GR" sz="1100" b="0"/>
                <a:t>G</a:t>
              </a:r>
              <a:r>
                <a:rPr lang="el-GR" altLang="el-GR" sz="1100" b="0"/>
                <a:t>: </a:t>
              </a:r>
              <a:r>
                <a:rPr lang="en-US" altLang="el-GR" sz="1100" b="0"/>
                <a:t>INTEGER</a:t>
              </a:r>
              <a:endParaRPr lang="el-GR" altLang="el-GR" sz="1100" b="0"/>
            </a:p>
            <a:p>
              <a:pPr lvl="1" algn="l"/>
              <a:r>
                <a:rPr lang="en-US" altLang="el-GR" sz="1100"/>
                <a:t>PRIVATE</a:t>
              </a:r>
              <a:r>
                <a:rPr lang="el-GR" altLang="el-GR" sz="1100" b="0"/>
                <a:t> ΧρώμαΓραμμής</a:t>
              </a:r>
              <a:r>
                <a:rPr lang="en-US" altLang="el-GR" sz="1100" b="0"/>
                <a:t>B</a:t>
              </a:r>
              <a:r>
                <a:rPr lang="el-GR" altLang="el-GR" sz="1100" b="0"/>
                <a:t>: </a:t>
              </a:r>
              <a:r>
                <a:rPr lang="en-US" altLang="el-GR" sz="1100" b="0"/>
                <a:t>INTEGER</a:t>
              </a:r>
              <a:endParaRPr lang="el-GR" altLang="el-GR" sz="1100" b="0"/>
            </a:p>
            <a:p>
              <a:pPr lvl="1" algn="l"/>
              <a:r>
                <a:rPr lang="en-US" altLang="el-GR" sz="1100"/>
                <a:t>PRIVATE</a:t>
              </a:r>
              <a:r>
                <a:rPr lang="el-GR" altLang="el-GR" sz="1100" b="0"/>
                <a:t> ΠάχοςΓραμμής: </a:t>
              </a:r>
              <a:r>
                <a:rPr lang="en-US" altLang="el-GR" sz="1100" b="0"/>
                <a:t>INTEGER</a:t>
              </a:r>
            </a:p>
          </p:txBody>
        </p:sp>
        <p:sp>
          <p:nvSpPr>
            <p:cNvPr id="64534" name="Rectangle 9">
              <a:extLst>
                <a:ext uri="{FF2B5EF4-FFF2-40B4-BE49-F238E27FC236}">
                  <a16:creationId xmlns:a16="http://schemas.microsoft.com/office/drawing/2014/main" id="{75A46D5D-0917-4436-B490-528F63EDB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978"/>
              <a:ext cx="3629" cy="453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algn="l"/>
              <a:r>
                <a:rPr lang="en-US" altLang="el-GR" sz="1100"/>
                <a:t>PUBLIC</a:t>
              </a:r>
              <a:r>
                <a:rPr lang="el-GR" altLang="el-GR" sz="1100"/>
                <a:t> </a:t>
              </a:r>
              <a:r>
                <a:rPr lang="el-GR" altLang="el-GR" sz="1100" b="0"/>
                <a:t>ΠΕΡΙΜΕΤΡΟΣ();</a:t>
              </a:r>
            </a:p>
            <a:p>
              <a:pPr lvl="1" algn="l"/>
              <a:r>
                <a:rPr lang="en-US" altLang="el-GR" sz="1100"/>
                <a:t>PUBLIC</a:t>
              </a:r>
              <a:r>
                <a:rPr lang="el-GR" altLang="el-GR" sz="1100"/>
                <a:t> </a:t>
              </a:r>
              <a:r>
                <a:rPr lang="el-GR" altLang="el-GR" sz="1100" b="0"/>
                <a:t>ΕΜΒΑΔΟΝ();</a:t>
              </a:r>
            </a:p>
            <a:p>
              <a:pPr lvl="1" algn="l"/>
              <a:r>
                <a:rPr lang="en-US" altLang="el-GR" sz="1100"/>
                <a:t>PUBLIC</a:t>
              </a:r>
              <a:r>
                <a:rPr lang="el-GR" altLang="el-GR" sz="1100"/>
                <a:t> </a:t>
              </a:r>
              <a:r>
                <a:rPr lang="el-GR" altLang="el-GR" sz="1100" b="0"/>
                <a:t>ΑΛΛΑΞΕΧΡΩΜΑΓΡΑΜΜΗΣ (ΧρώμαΓραμμής</a:t>
              </a:r>
              <a:r>
                <a:rPr lang="en-US" altLang="el-GR" sz="1100" b="0"/>
                <a:t>R, </a:t>
              </a:r>
              <a:r>
                <a:rPr lang="el-GR" altLang="el-GR" sz="1100" b="0"/>
                <a:t>ΧρώμαΓραμμής</a:t>
              </a:r>
              <a:r>
                <a:rPr lang="en-US" altLang="el-GR" sz="1100" b="0"/>
                <a:t>G, </a:t>
              </a:r>
              <a:r>
                <a:rPr lang="el-GR" altLang="el-GR" sz="1100" b="0"/>
                <a:t>ΧρώμαΓραμμής</a:t>
              </a:r>
              <a:r>
                <a:rPr lang="en-US" altLang="el-GR" sz="1100" b="0"/>
                <a:t>B</a:t>
              </a:r>
              <a:r>
                <a:rPr lang="el-GR" altLang="el-GR" sz="1100" b="0"/>
                <a:t>);</a:t>
              </a:r>
              <a:endParaRPr lang="en-US" altLang="el-GR" sz="1100" b="0"/>
            </a:p>
          </p:txBody>
        </p:sp>
      </p:grpSp>
      <p:grpSp>
        <p:nvGrpSpPr>
          <p:cNvPr id="64519" name="Group 10">
            <a:extLst>
              <a:ext uri="{FF2B5EF4-FFF2-40B4-BE49-F238E27FC236}">
                <a16:creationId xmlns:a16="http://schemas.microsoft.com/office/drawing/2014/main" id="{95673FD5-7CBF-4305-A587-4CFB24F7FDE0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4508500"/>
            <a:ext cx="4392612" cy="2016125"/>
            <a:chOff x="2608" y="2840"/>
            <a:chExt cx="2404" cy="1270"/>
          </a:xfrm>
        </p:grpSpPr>
        <p:sp>
          <p:nvSpPr>
            <p:cNvPr id="64529" name="Rectangle 11">
              <a:extLst>
                <a:ext uri="{FF2B5EF4-FFF2-40B4-BE49-F238E27FC236}">
                  <a16:creationId xmlns:a16="http://schemas.microsoft.com/office/drawing/2014/main" id="{7002BBE4-C072-4064-AF81-C0D7184A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840"/>
              <a:ext cx="2404" cy="226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l-GR" altLang="el-GR" sz="1400" b="0"/>
                <a:t>Ορθογώνιο</a:t>
              </a:r>
              <a:endParaRPr lang="en-US" altLang="el-GR" sz="1400" b="0"/>
            </a:p>
          </p:txBody>
        </p:sp>
        <p:sp>
          <p:nvSpPr>
            <p:cNvPr id="64530" name="Rectangle 12">
              <a:extLst>
                <a:ext uri="{FF2B5EF4-FFF2-40B4-BE49-F238E27FC236}">
                  <a16:creationId xmlns:a16="http://schemas.microsoft.com/office/drawing/2014/main" id="{9EC346E7-0C8F-4832-91D9-5F45FE439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066"/>
              <a:ext cx="2404" cy="499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/>
                <a:t>PRIVATE</a:t>
              </a:r>
              <a:r>
                <a:rPr lang="el-GR" altLang="el-GR" sz="1400" b="0"/>
                <a:t> Μήκος: INTEGER</a:t>
              </a:r>
            </a:p>
            <a:p>
              <a:pPr algn="l"/>
              <a:r>
                <a:rPr lang="el-GR" altLang="el-GR" sz="1400"/>
                <a:t>PRIVATE</a:t>
              </a:r>
              <a:r>
                <a:rPr lang="el-GR" altLang="el-GR" sz="1400" b="0"/>
                <a:t> Πλάτος: INTEGER</a:t>
              </a:r>
              <a:endParaRPr lang="en-US" altLang="el-GR" sz="1400" b="0"/>
            </a:p>
          </p:txBody>
        </p:sp>
        <p:sp>
          <p:nvSpPr>
            <p:cNvPr id="64531" name="Rectangle 13">
              <a:extLst>
                <a:ext uri="{FF2B5EF4-FFF2-40B4-BE49-F238E27FC236}">
                  <a16:creationId xmlns:a16="http://schemas.microsoft.com/office/drawing/2014/main" id="{44FE1CC7-3716-4740-8B6E-C02F27D90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565"/>
              <a:ext cx="2404" cy="545"/>
            </a:xfrm>
            <a:prstGeom prst="rect">
              <a:avLst/>
            </a:prstGeom>
            <a:solidFill>
              <a:srgbClr val="FFC08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l-GR" altLang="el-GR" sz="1400"/>
                <a:t>PUBLIC</a:t>
              </a:r>
              <a:r>
                <a:rPr lang="el-GR" altLang="el-GR" sz="1400" b="0"/>
                <a:t> ΔΗΜΙΟΥΡΓΟΣ (Όνομα, Χ, Υ, Μήκος, Πλάτος);</a:t>
              </a:r>
            </a:p>
            <a:p>
              <a:pPr algn="l"/>
              <a:r>
                <a:rPr lang="el-GR" altLang="el-GR" sz="1400"/>
                <a:t>PUBLIC</a:t>
              </a:r>
              <a:r>
                <a:rPr lang="el-GR" altLang="el-GR" sz="1400" b="0"/>
                <a:t> ΠΕΡΙΜΕΤΡΟΣ();</a:t>
              </a:r>
            </a:p>
            <a:p>
              <a:pPr algn="l"/>
              <a:r>
                <a:rPr lang="el-GR" altLang="el-GR" sz="1400"/>
                <a:t>PUBLIC</a:t>
              </a:r>
              <a:r>
                <a:rPr lang="el-GR" altLang="el-GR" sz="1400" b="0"/>
                <a:t> ΕΜΒΑΔΟΝ(); </a:t>
              </a:r>
            </a:p>
            <a:p>
              <a:pPr algn="l"/>
              <a:endParaRPr lang="en-US" altLang="el-GR" sz="1400" b="0"/>
            </a:p>
          </p:txBody>
        </p:sp>
      </p:grpSp>
      <p:sp>
        <p:nvSpPr>
          <p:cNvPr id="907278" name="Rectangle 14">
            <a:extLst>
              <a:ext uri="{FF2B5EF4-FFF2-40B4-BE49-F238E27FC236}">
                <a16:creationId xmlns:a16="http://schemas.microsoft.com/office/drawing/2014/main" id="{2255CFAB-633C-41DF-B30F-26EFB11A9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214688"/>
            <a:ext cx="2159000" cy="214312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/>
          </a:p>
        </p:txBody>
      </p:sp>
      <p:sp>
        <p:nvSpPr>
          <p:cNvPr id="907279" name="Rectangle 15">
            <a:extLst>
              <a:ext uri="{FF2B5EF4-FFF2-40B4-BE49-F238E27FC236}">
                <a16:creationId xmlns:a16="http://schemas.microsoft.com/office/drawing/2014/main" id="{94865ED4-62BD-4258-9C07-260623166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5876925"/>
            <a:ext cx="2376488" cy="215900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/>
          </a:p>
        </p:txBody>
      </p:sp>
      <p:sp>
        <p:nvSpPr>
          <p:cNvPr id="907280" name="Rectangle 16">
            <a:extLst>
              <a:ext uri="{FF2B5EF4-FFF2-40B4-BE49-F238E27FC236}">
                <a16:creationId xmlns:a16="http://schemas.microsoft.com/office/drawing/2014/main" id="{0F1FEB00-EC85-4DE3-BDC7-29DB126E3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876925"/>
            <a:ext cx="2376488" cy="215900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/>
          </a:p>
        </p:txBody>
      </p:sp>
      <p:cxnSp>
        <p:nvCxnSpPr>
          <p:cNvPr id="64523" name="AutoShape 17">
            <a:extLst>
              <a:ext uri="{FF2B5EF4-FFF2-40B4-BE49-F238E27FC236}">
                <a16:creationId xmlns:a16="http://schemas.microsoft.com/office/drawing/2014/main" id="{89A6E17B-6E6F-4D8D-8293-045CA6DECAF8}"/>
              </a:ext>
            </a:extLst>
          </p:cNvPr>
          <p:cNvCxnSpPr>
            <a:cxnSpLocks noChangeShapeType="1"/>
            <a:stCxn id="64529" idx="0"/>
            <a:endCxn id="64524" idx="3"/>
          </p:cNvCxnSpPr>
          <p:nvPr/>
        </p:nvCxnSpPr>
        <p:spPr bwMode="auto">
          <a:xfrm rot="5400000" flipH="1">
            <a:off x="4986338" y="3086100"/>
            <a:ext cx="431800" cy="24130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4" name="AutoShape 18">
            <a:extLst>
              <a:ext uri="{FF2B5EF4-FFF2-40B4-BE49-F238E27FC236}">
                <a16:creationId xmlns:a16="http://schemas.microsoft.com/office/drawing/2014/main" id="{0C46B9DA-13DB-4817-B89A-304467DC5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3860800"/>
            <a:ext cx="144462" cy="2159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/>
          </a:p>
        </p:txBody>
      </p:sp>
      <p:cxnSp>
        <p:nvCxnSpPr>
          <p:cNvPr id="64525" name="AutoShape 19">
            <a:extLst>
              <a:ext uri="{FF2B5EF4-FFF2-40B4-BE49-F238E27FC236}">
                <a16:creationId xmlns:a16="http://schemas.microsoft.com/office/drawing/2014/main" id="{2F5848B3-8335-438C-83AE-B8D60E09076D}"/>
              </a:ext>
            </a:extLst>
          </p:cNvPr>
          <p:cNvCxnSpPr>
            <a:cxnSpLocks noChangeShapeType="1"/>
            <a:stCxn id="64515" idx="0"/>
            <a:endCxn id="64524" idx="3"/>
          </p:cNvCxnSpPr>
          <p:nvPr/>
        </p:nvCxnSpPr>
        <p:spPr bwMode="auto">
          <a:xfrm rot="-5400000">
            <a:off x="2825751" y="3338512"/>
            <a:ext cx="431800" cy="19081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7284" name="Rectangle 20">
            <a:extLst>
              <a:ext uri="{FF2B5EF4-FFF2-40B4-BE49-F238E27FC236}">
                <a16:creationId xmlns:a16="http://schemas.microsoft.com/office/drawing/2014/main" id="{599A84B1-3A6C-41CA-8AB8-3439DEBED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430588"/>
            <a:ext cx="2159000" cy="142875"/>
          </a:xfrm>
          <a:prstGeom prst="rect">
            <a:avLst/>
          </a:prstGeom>
          <a:solidFill>
            <a:srgbClr val="33CC33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/>
          </a:p>
        </p:txBody>
      </p:sp>
      <p:sp>
        <p:nvSpPr>
          <p:cNvPr id="907285" name="Rectangle 21">
            <a:extLst>
              <a:ext uri="{FF2B5EF4-FFF2-40B4-BE49-F238E27FC236}">
                <a16:creationId xmlns:a16="http://schemas.microsoft.com/office/drawing/2014/main" id="{92BDA0B6-4337-4724-9A7D-7AB70E6A6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6092825"/>
            <a:ext cx="2374900" cy="215900"/>
          </a:xfrm>
          <a:prstGeom prst="rect">
            <a:avLst/>
          </a:prstGeom>
          <a:solidFill>
            <a:srgbClr val="33CC33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/>
          </a:p>
        </p:txBody>
      </p:sp>
      <p:sp>
        <p:nvSpPr>
          <p:cNvPr id="907286" name="Rectangle 22">
            <a:extLst>
              <a:ext uri="{FF2B5EF4-FFF2-40B4-BE49-F238E27FC236}">
                <a16:creationId xmlns:a16="http://schemas.microsoft.com/office/drawing/2014/main" id="{5DA5FB2C-DDE7-4AD3-95B7-EA42A0D70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6092825"/>
            <a:ext cx="2374900" cy="215900"/>
          </a:xfrm>
          <a:prstGeom prst="rect">
            <a:avLst/>
          </a:prstGeom>
          <a:solidFill>
            <a:srgbClr val="33CC33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00000"/>
                </a:solidFill>
                <a:latin typeface="Times New Roman" panose="02020603050405020304" pitchFamily="18" charset="0"/>
              </a:defRPr>
            </a:lvl9pPr>
          </a:lstStyle>
          <a:p>
            <a:endParaRPr lang="el-GR" alt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78" grpId="0" animBg="1"/>
      <p:bldP spid="907279" grpId="0" animBg="1"/>
      <p:bldP spid="907280" grpId="0" animBg="1"/>
      <p:bldP spid="907284" grpId="0" animBg="1"/>
      <p:bldP spid="907285" grpId="0" animBg="1"/>
      <p:bldP spid="90728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1043238-5FA3-442F-AFB9-591F4F0CC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4200"/>
              <a:t>Στοιχεία ενός αντικειμένου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F9D532A-9DB5-4AAD-AF73-6DA950ADB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sz="2800" b="1"/>
              <a:t>Μεταβλητή στιγμιότυπου</a:t>
            </a:r>
            <a:r>
              <a:rPr lang="el-GR" altLang="el-GR" sz="2800"/>
              <a:t> είναι μία μεταβλητή</a:t>
            </a:r>
            <a:r>
              <a:rPr lang="en-US" altLang="el-GR" sz="2800"/>
              <a:t> </a:t>
            </a:r>
            <a:r>
              <a:rPr lang="el-GR" altLang="el-GR" sz="2800"/>
              <a:t>που βρίσκεται στο εσωτερικό ενός αντικειμένου.</a:t>
            </a:r>
          </a:p>
          <a:p>
            <a:r>
              <a:rPr lang="el-GR" altLang="el-GR" sz="2800" b="1"/>
              <a:t>Μέθοδος</a:t>
            </a:r>
            <a:r>
              <a:rPr lang="el-GR" altLang="el-GR" sz="2800"/>
              <a:t> είναι μία διαδικασία στο εσωτερικό</a:t>
            </a:r>
            <a:r>
              <a:rPr lang="en-US" altLang="el-GR" sz="2800"/>
              <a:t> </a:t>
            </a:r>
            <a:r>
              <a:rPr lang="el-GR" altLang="el-GR" sz="2800"/>
              <a:t>ενός αντικειμένου.</a:t>
            </a:r>
          </a:p>
          <a:p>
            <a:pPr lvl="1"/>
            <a:r>
              <a:rPr lang="el-GR" altLang="el-GR" sz="2400"/>
              <a:t>Μπορεί να χειριστεί τις μεταβλητές στιγμιότυπου ενός</a:t>
            </a:r>
            <a:r>
              <a:rPr lang="en-US" altLang="el-GR" sz="2400"/>
              <a:t> </a:t>
            </a:r>
            <a:r>
              <a:rPr lang="el-GR" altLang="el-GR" sz="2400"/>
              <a:t>αντικειμένου.</a:t>
            </a:r>
          </a:p>
          <a:p>
            <a:r>
              <a:rPr lang="el-GR" altLang="el-GR" sz="2800" b="1"/>
              <a:t>Μέθοδος κατασκευής</a:t>
            </a:r>
            <a:r>
              <a:rPr lang="el-GR" altLang="el-GR" sz="2800"/>
              <a:t> (constructor) είναι μία</a:t>
            </a:r>
            <a:r>
              <a:rPr lang="en-US" altLang="el-GR" sz="2800"/>
              <a:t> </a:t>
            </a:r>
            <a:r>
              <a:rPr lang="el-GR" altLang="el-GR" sz="2800"/>
              <a:t>ειδική μέθοδος που εκτελείται αυτόματα κατά τη</a:t>
            </a:r>
            <a:r>
              <a:rPr lang="en-US" altLang="el-GR" sz="2800"/>
              <a:t> </a:t>
            </a:r>
            <a:r>
              <a:rPr lang="el-GR" altLang="el-GR" sz="2800"/>
              <a:t>δημιουργία ενός αντικειμένου από την κλάση.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5AE15BE-7046-4446-B454-C22967234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3800"/>
              <a:t>Ενθυλάκωση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4C1179C-C678-4B6C-9B5A-1810F9210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b="1"/>
              <a:t>Ενθυλάκωση</a:t>
            </a:r>
            <a:r>
              <a:rPr lang="el-GR" altLang="el-GR"/>
              <a:t> (encapsulation) είναι ένας</a:t>
            </a:r>
            <a:r>
              <a:rPr lang="en-US" altLang="el-GR"/>
              <a:t> </a:t>
            </a:r>
            <a:r>
              <a:rPr lang="el-GR" altLang="el-GR"/>
              <a:t>τρόπος περιορισμού της πρόσβασης στις</a:t>
            </a:r>
            <a:r>
              <a:rPr lang="en-US" altLang="el-GR"/>
              <a:t> </a:t>
            </a:r>
            <a:r>
              <a:rPr lang="el-GR" altLang="el-GR"/>
              <a:t>εσωτερικές ιδιότητες ενός αντικειμένου.</a:t>
            </a:r>
          </a:p>
          <a:p>
            <a:r>
              <a:rPr lang="el-GR" altLang="el-GR"/>
              <a:t>Μπορεί να είναι:</a:t>
            </a:r>
          </a:p>
          <a:p>
            <a:pPr lvl="1"/>
            <a:r>
              <a:rPr lang="el-GR" altLang="el-GR"/>
              <a:t>Ιδιωτική.</a:t>
            </a:r>
          </a:p>
          <a:p>
            <a:pPr lvl="1"/>
            <a:r>
              <a:rPr lang="el-GR" altLang="el-GR"/>
              <a:t>Δημόσια.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0F50C22-B34C-41D2-921C-7E593CE0B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/>
              <a:t>Πρόσθετες ιδέες για την αντικειμενοστρέφεια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4CE605E-4461-4EF0-B7A7-984CFC7AD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/>
              <a:t>Η </a:t>
            </a:r>
            <a:r>
              <a:rPr lang="el-GR" altLang="el-GR" b="1"/>
              <a:t>κληρονομικότητα</a:t>
            </a:r>
            <a:r>
              <a:rPr lang="el-GR" altLang="el-GR"/>
              <a:t> επιτρέπει σε μία</a:t>
            </a:r>
            <a:r>
              <a:rPr lang="en-US" altLang="el-GR"/>
              <a:t> </a:t>
            </a:r>
            <a:r>
              <a:rPr lang="el-GR" altLang="el-GR"/>
              <a:t>κλάση να περιλαμβάνει ιδιότητες κάποιας</a:t>
            </a:r>
            <a:r>
              <a:rPr lang="en-US" altLang="el-GR"/>
              <a:t> </a:t>
            </a:r>
            <a:r>
              <a:rPr lang="el-GR" altLang="el-GR"/>
              <a:t>προηγούμενης κλάσης.</a:t>
            </a:r>
          </a:p>
          <a:p>
            <a:r>
              <a:rPr lang="el-GR" altLang="el-GR"/>
              <a:t>Ο </a:t>
            </a:r>
            <a:r>
              <a:rPr lang="el-GR" altLang="el-GR" b="1"/>
              <a:t>πολυμορφισμός</a:t>
            </a:r>
            <a:r>
              <a:rPr lang="el-GR" altLang="el-GR"/>
              <a:t> επιτρέπει σε μία</a:t>
            </a:r>
            <a:r>
              <a:rPr lang="en-US" altLang="el-GR"/>
              <a:t> </a:t>
            </a:r>
            <a:r>
              <a:rPr lang="el-GR" altLang="el-GR"/>
              <a:t>μέθοδο που κάνει κλήση να ερμηνευτεί</a:t>
            </a:r>
            <a:r>
              <a:rPr lang="en-US" altLang="el-GR"/>
              <a:t> </a:t>
            </a:r>
            <a:r>
              <a:rPr lang="el-GR" altLang="el-GR"/>
              <a:t>κατά</a:t>
            </a:r>
            <a:r>
              <a:rPr lang="en-US" altLang="el-GR"/>
              <a:t> </a:t>
            </a:r>
            <a:r>
              <a:rPr lang="el-GR" altLang="el-GR"/>
              <a:t>περίπτωση από το αντικείμενο που</a:t>
            </a:r>
            <a:r>
              <a:rPr lang="en-US" altLang="el-GR"/>
              <a:t> </a:t>
            </a:r>
            <a:r>
              <a:rPr lang="el-GR" altLang="el-GR"/>
              <a:t>λαμβάνει την κλήση.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D390813-56DE-4E50-8835-2DBE770B9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3000"/>
              <a:t>Η δομή μίας κλάσης που περιγράφει ένα όπλο</a:t>
            </a:r>
            <a:br>
              <a:rPr lang="el-GR" altLang="el-GR" sz="3000"/>
            </a:br>
            <a:r>
              <a:rPr lang="el-GR" altLang="el-GR" sz="3000"/>
              <a:t>λέιζερ σε ένα παιχνίδι υπολογιστών (Σχήμα 6.22)</a:t>
            </a:r>
          </a:p>
        </p:txBody>
      </p:sp>
      <p:pic>
        <p:nvPicPr>
          <p:cNvPr id="68611" name="Picture 5">
            <a:extLst>
              <a:ext uri="{FF2B5EF4-FFF2-40B4-BE49-F238E27FC236}">
                <a16:creationId xmlns:a16="http://schemas.microsoft.com/office/drawing/2014/main" id="{BB9DDF0A-218F-46E1-9C4C-40661923D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7921625" cy="460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A4A3CBB-563F-4ED9-BB9E-2E90CF10B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pPr algn="ctr"/>
            <a:r>
              <a:rPr lang="el-GR" altLang="el-GR" sz="3000"/>
              <a:t>Μια κλάση με μέθοδο κατασκευής</a:t>
            </a:r>
            <a:br>
              <a:rPr lang="el-GR" altLang="el-GR" sz="3000"/>
            </a:br>
            <a:r>
              <a:rPr lang="el-GR" altLang="el-GR" sz="3000"/>
              <a:t>(Σχήμα 6.23)</a:t>
            </a:r>
          </a:p>
        </p:txBody>
      </p:sp>
      <p:pic>
        <p:nvPicPr>
          <p:cNvPr id="69635" name="Picture 4">
            <a:extLst>
              <a:ext uri="{FF2B5EF4-FFF2-40B4-BE49-F238E27FC236}">
                <a16:creationId xmlns:a16="http://schemas.microsoft.com/office/drawing/2014/main" id="{D22C259A-5D60-4674-9905-9ECBC7EA1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25538"/>
            <a:ext cx="6408737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2D62244-0711-4177-B6B3-0CCDC4C47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2200"/>
              <a:t>Ο ορισμός της κλάσης LaserClass με χρήση</a:t>
            </a:r>
            <a:r>
              <a:rPr lang="en-US" altLang="el-GR" sz="2200"/>
              <a:t> </a:t>
            </a:r>
            <a:r>
              <a:rPr lang="el-GR" altLang="el-GR" sz="2200"/>
              <a:t>ενθυλάκωσης, όπως</a:t>
            </a:r>
            <a:r>
              <a:rPr lang="en-US" altLang="el-GR" sz="2200"/>
              <a:t> </a:t>
            </a:r>
            <a:r>
              <a:rPr lang="el-GR" altLang="el-GR" sz="2200"/>
              <a:t>θα εμφανιζόταν σε ένα πρόγραμμα Java ή C# (Σχήμα 6.24)</a:t>
            </a:r>
          </a:p>
        </p:txBody>
      </p:sp>
      <p:pic>
        <p:nvPicPr>
          <p:cNvPr id="70659" name="Picture 4">
            <a:extLst>
              <a:ext uri="{FF2B5EF4-FFF2-40B4-BE49-F238E27FC236}">
                <a16:creationId xmlns:a16="http://schemas.microsoft.com/office/drawing/2014/main" id="{A1BA554C-4DE8-44E0-B359-629844E85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052513"/>
            <a:ext cx="60483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98A999C2-A64E-45FB-A50E-E86D0C084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3000"/>
              <a:t>6.6. Προγραμματισμός ταυτόχρονων</a:t>
            </a:r>
            <a:r>
              <a:rPr lang="en-US" altLang="el-GR" sz="3000"/>
              <a:t> </a:t>
            </a:r>
            <a:r>
              <a:rPr lang="el-GR" altLang="el-GR" sz="3000"/>
              <a:t>δραστηριοτήτων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52EFD07-B85A-4AEF-A507-8607FC47C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b="1"/>
              <a:t>Παράλληλη </a:t>
            </a:r>
            <a:r>
              <a:rPr lang="el-GR" altLang="el-GR"/>
              <a:t>ή</a:t>
            </a:r>
            <a:r>
              <a:rPr lang="el-GR" altLang="el-GR" b="1"/>
              <a:t> ταυτόχρονη επεξεργασία</a:t>
            </a:r>
            <a:r>
              <a:rPr lang="en-US" altLang="el-GR"/>
              <a:t> </a:t>
            </a:r>
            <a:r>
              <a:rPr lang="el-GR" altLang="el-GR"/>
              <a:t>είναι η παράλληλη εκτέλεση πολλών</a:t>
            </a:r>
            <a:r>
              <a:rPr lang="en-US" altLang="el-GR"/>
              <a:t> </a:t>
            </a:r>
            <a:r>
              <a:rPr lang="el-GR" altLang="el-GR"/>
              <a:t>διεργασιών.</a:t>
            </a:r>
          </a:p>
          <a:p>
            <a:pPr lvl="1"/>
            <a:r>
              <a:rPr lang="el-GR" altLang="el-GR"/>
              <a:t>Η πραγματική παράλληλη επεξεργασία</a:t>
            </a:r>
            <a:r>
              <a:rPr lang="en-US" altLang="el-GR"/>
              <a:t> </a:t>
            </a:r>
            <a:r>
              <a:rPr lang="el-GR" altLang="el-GR"/>
              <a:t>απαιτεί πολλές CPUs κάθε μία από τις οποίες</a:t>
            </a:r>
            <a:r>
              <a:rPr lang="en-US" altLang="el-GR"/>
              <a:t> </a:t>
            </a:r>
            <a:r>
              <a:rPr lang="el-GR" altLang="el-GR"/>
              <a:t>θα εκτελεί και μία διεργασία.</a:t>
            </a:r>
          </a:p>
          <a:p>
            <a:pPr lvl="1"/>
            <a:r>
              <a:rPr lang="el-GR" altLang="el-GR"/>
              <a:t>Μπορεί να προσομοιωθεί με το μερισμό του</a:t>
            </a:r>
            <a:r>
              <a:rPr lang="en-US" altLang="el-GR"/>
              <a:t> </a:t>
            </a:r>
            <a:r>
              <a:rPr lang="el-GR" altLang="el-GR"/>
              <a:t>χρόνου τoυ μοναδικού επεξεργαστή.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FA8EB03-6250-4229-B29F-F6D43BAF3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/>
              <a:t>Διάδραση μεταξύ διεργασιών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377CC4A-2D40-4175-8509-185A952F6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b="1"/>
              <a:t>Αμοιβαίος αποκλεισμός</a:t>
            </a:r>
            <a:r>
              <a:rPr lang="el-GR" altLang="el-GR"/>
              <a:t> είναι μία</a:t>
            </a:r>
            <a:r>
              <a:rPr lang="en-US" altLang="el-GR"/>
              <a:t> </a:t>
            </a:r>
            <a:r>
              <a:rPr lang="el-GR" altLang="el-GR"/>
              <a:t>μέθοδος που εξασφαλίζει ότι τα δεδομένα</a:t>
            </a:r>
            <a:r>
              <a:rPr lang="en-US" altLang="el-GR"/>
              <a:t> </a:t>
            </a:r>
            <a:r>
              <a:rPr lang="el-GR" altLang="el-GR"/>
              <a:t>μπορούν να προσπελαστούν από μία</a:t>
            </a:r>
            <a:r>
              <a:rPr lang="en-US" altLang="el-GR"/>
              <a:t> </a:t>
            </a:r>
            <a:r>
              <a:rPr lang="el-GR" altLang="el-GR"/>
              <a:t>μόνο διεργασία τη φορά.</a:t>
            </a:r>
          </a:p>
          <a:p>
            <a:r>
              <a:rPr lang="el-GR" altLang="el-GR" b="1"/>
              <a:t>Αυτοελεγχόμενο</a:t>
            </a:r>
            <a:r>
              <a:rPr lang="el-GR" altLang="el-GR"/>
              <a:t> (mutual) λέγεται ένα</a:t>
            </a:r>
            <a:r>
              <a:rPr lang="en-US" altLang="el-GR"/>
              <a:t> </a:t>
            </a:r>
            <a:r>
              <a:rPr lang="el-GR" altLang="el-GR"/>
              <a:t>στοιχείο δεδομένων με τη δυνατότητα να</a:t>
            </a:r>
            <a:r>
              <a:rPr lang="en-US" altLang="el-GR"/>
              <a:t> </a:t>
            </a:r>
            <a:r>
              <a:rPr lang="el-GR" altLang="el-GR"/>
              <a:t>ελέγχει την πρόσβαση στον εαυτό του.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7827429-480E-477B-BBD0-BF85D40A7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Τρίτη γενιά γλωσσών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0C442E9-2178-4883-9AAD-07207170A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altLang="el-GR"/>
              <a:t>Υψηλού επιπέδου αρχέτυπα.</a:t>
            </a:r>
          </a:p>
          <a:p>
            <a:pPr>
              <a:lnSpc>
                <a:spcPct val="90000"/>
              </a:lnSpc>
            </a:pPr>
            <a:r>
              <a:rPr lang="el-GR" altLang="el-GR"/>
              <a:t>Ανεξάρτητες από τη μηχανή (τις περισσότερες φορές).</a:t>
            </a:r>
          </a:p>
          <a:p>
            <a:pPr>
              <a:lnSpc>
                <a:spcPct val="90000"/>
              </a:lnSpc>
            </a:pPr>
            <a:r>
              <a:rPr lang="el-GR" altLang="el-GR"/>
              <a:t>Παραδείγματα: FORTRAN, COBOL</a:t>
            </a:r>
          </a:p>
          <a:p>
            <a:pPr>
              <a:lnSpc>
                <a:spcPct val="90000"/>
              </a:lnSpc>
            </a:pPr>
            <a:r>
              <a:rPr lang="el-GR" altLang="el-GR"/>
              <a:t>Κάθε αρχέτυπο ανταποκρίνεται σε μία μικρή ακολουθία εντολών γλώσσας μηχανής.</a:t>
            </a:r>
          </a:p>
          <a:p>
            <a:pPr>
              <a:lnSpc>
                <a:spcPct val="90000"/>
              </a:lnSpc>
            </a:pPr>
            <a:r>
              <a:rPr lang="el-GR" altLang="el-GR"/>
              <a:t>Μεταφράζεται σε γλώσσα μηχανής από ένα πρόγραμμα που λέγεται </a:t>
            </a:r>
            <a:r>
              <a:rPr lang="el-GR" altLang="el-GR">
                <a:solidFill>
                  <a:srgbClr val="FF0000"/>
                </a:solidFill>
              </a:rPr>
              <a:t>compiler</a:t>
            </a:r>
            <a:r>
              <a:rPr lang="el-GR" altLang="el-GR"/>
              <a:t> (μεταγλωττιστής).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B0A022F-0B25-429A-B44F-D4F2AB2C0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/>
              <a:t>Παραγωγή διεργασιών</a:t>
            </a:r>
            <a:r>
              <a:rPr lang="en-US" altLang="el-GR"/>
              <a:t> </a:t>
            </a:r>
            <a:r>
              <a:rPr lang="el-GR" altLang="el-GR"/>
              <a:t>(Σχήμα 6.25)</a:t>
            </a:r>
          </a:p>
        </p:txBody>
      </p:sp>
      <p:pic>
        <p:nvPicPr>
          <p:cNvPr id="73731" name="Picture 5">
            <a:extLst>
              <a:ext uri="{FF2B5EF4-FFF2-40B4-BE49-F238E27FC236}">
                <a16:creationId xmlns:a16="http://schemas.microsoft.com/office/drawing/2014/main" id="{03800143-D16B-48C5-BEAA-E7E553DA7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25538"/>
            <a:ext cx="6624637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A3F8D75-5402-4904-8F95-D9F5FA8CB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3800"/>
              <a:t>6.7 Δηλωτικός προγραμματισμός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CB50764-B8BD-4C38-93C1-BC60FD832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sz="2800" b="1"/>
              <a:t>Επίλυση</a:t>
            </a:r>
            <a:r>
              <a:rPr lang="el-GR" altLang="el-GR" sz="2800"/>
              <a:t> λέγεται ο συνδυασμός δύο ή</a:t>
            </a:r>
            <a:r>
              <a:rPr lang="en-US" altLang="el-GR" sz="2800"/>
              <a:t> </a:t>
            </a:r>
            <a:r>
              <a:rPr lang="el-GR" altLang="el-GR" sz="2800"/>
              <a:t>περισσοτέρων προτάσεων για την παραγωγή</a:t>
            </a:r>
            <a:r>
              <a:rPr lang="en-US" altLang="el-GR" sz="2800"/>
              <a:t> </a:t>
            </a:r>
            <a:r>
              <a:rPr lang="el-GR" altLang="el-GR" sz="2800"/>
              <a:t>μίας νέας λογικά ισοδύναμης πρότασης.</a:t>
            </a:r>
          </a:p>
          <a:p>
            <a:pPr lvl="1"/>
            <a:r>
              <a:rPr lang="el-GR" altLang="el-GR" sz="2400"/>
              <a:t>Παράδειγμα: (P </a:t>
            </a:r>
            <a:r>
              <a:rPr lang="el-GR" altLang="el-GR" sz="1800"/>
              <a:t>OR</a:t>
            </a:r>
            <a:r>
              <a:rPr lang="el-GR" altLang="el-GR" sz="2400"/>
              <a:t> Q) AND (R </a:t>
            </a:r>
            <a:r>
              <a:rPr lang="el-GR" altLang="el-GR" sz="1800"/>
              <a:t>OR</a:t>
            </a:r>
            <a:r>
              <a:rPr lang="el-GR" altLang="el-GR" sz="2400"/>
              <a:t> ¬Q)</a:t>
            </a:r>
            <a:r>
              <a:rPr lang="en-US" altLang="el-GR" sz="2400"/>
              <a:t> </a:t>
            </a:r>
            <a:r>
              <a:rPr lang="el-GR" altLang="el-GR" sz="2400"/>
              <a:t>δίνει ως αποτέλεσμα (P </a:t>
            </a:r>
            <a:r>
              <a:rPr lang="el-GR" altLang="el-GR" sz="1800"/>
              <a:t>OR</a:t>
            </a:r>
            <a:r>
              <a:rPr lang="el-GR" altLang="el-GR" sz="2400"/>
              <a:t> R).</a:t>
            </a:r>
          </a:p>
          <a:p>
            <a:pPr lvl="1"/>
            <a:r>
              <a:rPr lang="el-GR" altLang="el-GR" sz="2400" b="1"/>
              <a:t>Επιλυθέν</a:t>
            </a:r>
            <a:r>
              <a:rPr lang="el-GR" altLang="el-GR" sz="2400"/>
              <a:t> ονομάζεται η νέα πρόταση που</a:t>
            </a:r>
            <a:r>
              <a:rPr lang="en-US" altLang="el-GR" sz="2400"/>
              <a:t> </a:t>
            </a:r>
            <a:r>
              <a:rPr lang="el-GR" altLang="el-GR" sz="2400"/>
              <a:t>σχηματίζεται από την επίλυση.</a:t>
            </a:r>
          </a:p>
          <a:p>
            <a:pPr lvl="1"/>
            <a:r>
              <a:rPr lang="el-GR" altLang="el-GR" sz="2400" b="1"/>
              <a:t>Μορφή</a:t>
            </a:r>
            <a:r>
              <a:rPr lang="el-GR" altLang="el-GR" sz="2400"/>
              <a:t> </a:t>
            </a:r>
            <a:r>
              <a:rPr lang="el-GR" altLang="el-GR" sz="2400" b="1"/>
              <a:t>όρων</a:t>
            </a:r>
            <a:r>
              <a:rPr lang="el-GR" altLang="el-GR" sz="2400"/>
              <a:t> έχουμε σε μία πρόταση των οποίων τα</a:t>
            </a:r>
            <a:r>
              <a:rPr lang="en-US" altLang="el-GR" sz="2400"/>
              <a:t> </a:t>
            </a:r>
            <a:r>
              <a:rPr lang="el-GR" altLang="el-GR" sz="2400"/>
              <a:t>θεμελιώδη στοιχεία συνδέονται με τη λογική πράξη</a:t>
            </a:r>
            <a:r>
              <a:rPr lang="en-US" altLang="el-GR" sz="2400"/>
              <a:t> </a:t>
            </a:r>
            <a:r>
              <a:rPr lang="el-GR" altLang="el-GR" sz="2400"/>
              <a:t>ΟR.</a:t>
            </a:r>
          </a:p>
          <a:p>
            <a:r>
              <a:rPr lang="el-GR" altLang="el-GR" sz="2800" b="1"/>
              <a:t>Ενοποίηση</a:t>
            </a:r>
            <a:r>
              <a:rPr lang="el-GR" altLang="el-GR" sz="2800"/>
              <a:t> είναι η διαδικασία ανάθεσης τιμών</a:t>
            </a:r>
            <a:r>
              <a:rPr lang="en-US" altLang="el-GR" sz="2800"/>
              <a:t> </a:t>
            </a:r>
            <a:r>
              <a:rPr lang="el-GR" altLang="el-GR" sz="2800"/>
              <a:t>σε μεταβλητές μέσα σε μία πρόταση.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88D5E8F8-2AE9-4028-ACE0-EA1C43F69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br>
              <a:rPr lang="el-GR" altLang="el-GR" sz="2600"/>
            </a:br>
            <a:r>
              <a:rPr lang="el-GR" altLang="el-GR" sz="2600"/>
              <a:t>Επίλυση των προτάσεων (P OR Q) και (R OR ¬Q)</a:t>
            </a:r>
            <a:br>
              <a:rPr lang="el-GR" altLang="el-GR" sz="2600"/>
            </a:br>
            <a:r>
              <a:rPr lang="el-GR" altLang="el-GR" sz="2600"/>
              <a:t>ώστε να παραχθεί η (P OR R) (Σχήμα 6.26)</a:t>
            </a:r>
          </a:p>
        </p:txBody>
      </p:sp>
      <p:pic>
        <p:nvPicPr>
          <p:cNvPr id="75779" name="Picture 4">
            <a:extLst>
              <a:ext uri="{FF2B5EF4-FFF2-40B4-BE49-F238E27FC236}">
                <a16:creationId xmlns:a16="http://schemas.microsoft.com/office/drawing/2014/main" id="{6540CFCC-DD25-4101-94C7-CBA473B4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7920037" cy="396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8678F54-AA07-4831-B690-030EE5431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n-US" altLang="el-GR" sz="3000"/>
              <a:t>E</a:t>
            </a:r>
            <a:r>
              <a:rPr lang="el-GR" altLang="el-GR" sz="3000"/>
              <a:t>πίλυση των προτάσεων (P OR Q), (R OR ¬Q), ¬R, και ¬P</a:t>
            </a:r>
            <a:r>
              <a:rPr lang="en-US" altLang="el-GR" sz="3000"/>
              <a:t> </a:t>
            </a:r>
            <a:r>
              <a:rPr lang="el-GR" altLang="el-GR" sz="3000"/>
              <a:t>(Σχήμα 6.27)</a:t>
            </a:r>
          </a:p>
        </p:txBody>
      </p:sp>
      <p:pic>
        <p:nvPicPr>
          <p:cNvPr id="76803" name="Picture 4">
            <a:extLst>
              <a:ext uri="{FF2B5EF4-FFF2-40B4-BE49-F238E27FC236}">
                <a16:creationId xmlns:a16="http://schemas.microsoft.com/office/drawing/2014/main" id="{1120D4D0-BB54-4526-B474-BEF24DE18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341438"/>
            <a:ext cx="6840537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4CAEC66-4EB9-429C-9438-1F57023FB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1066800"/>
          </a:xfrm>
        </p:spPr>
        <p:txBody>
          <a:bodyPr/>
          <a:lstStyle/>
          <a:p>
            <a:r>
              <a:rPr lang="el-GR" altLang="el-GR" sz="4200"/>
              <a:t>Prolog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4530550-B982-4BCB-B88D-43D8DDD4B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sz="2800" b="1"/>
              <a:t>Γεγονός</a:t>
            </a:r>
            <a:r>
              <a:rPr lang="el-GR" altLang="el-GR" sz="2800"/>
              <a:t> (Fact):</a:t>
            </a:r>
          </a:p>
          <a:p>
            <a:pPr>
              <a:buFontTx/>
              <a:buNone/>
            </a:pPr>
            <a:r>
              <a:rPr lang="en-US" altLang="el-GR" sz="2800"/>
              <a:t>	</a:t>
            </a:r>
            <a:r>
              <a:rPr lang="el-GR" altLang="el-GR" sz="2800"/>
              <a:t>όνομαΚατηγορήματος(ορίσματα)</a:t>
            </a:r>
          </a:p>
          <a:p>
            <a:pPr lvl="1"/>
            <a:r>
              <a:rPr lang="el-GR" altLang="el-GR" sz="2400"/>
              <a:t>Παράδειγμα: parent( bill, mary)</a:t>
            </a:r>
          </a:p>
          <a:p>
            <a:r>
              <a:rPr lang="el-GR" altLang="el-GR" sz="2800" b="1"/>
              <a:t>Κανόνας</a:t>
            </a:r>
            <a:r>
              <a:rPr lang="el-GR" altLang="el-GR" sz="2800"/>
              <a:t> (Rule): συμπέρασμα</a:t>
            </a:r>
            <a:r>
              <a:rPr lang="en-US" altLang="el-GR" sz="2800"/>
              <a:t> </a:t>
            </a:r>
            <a:r>
              <a:rPr lang="el-GR" altLang="el-GR" sz="2800"/>
              <a:t>:-</a:t>
            </a:r>
            <a:r>
              <a:rPr lang="en-US" altLang="el-GR" sz="2800"/>
              <a:t> </a:t>
            </a:r>
            <a:r>
              <a:rPr lang="el-GR" altLang="el-GR" sz="2800"/>
              <a:t>πρόταση</a:t>
            </a:r>
          </a:p>
          <a:p>
            <a:pPr lvl="1"/>
            <a:r>
              <a:rPr lang="el-GR" altLang="el-GR" sz="2400"/>
              <a:t>:- σημαίνει αν</a:t>
            </a:r>
          </a:p>
          <a:p>
            <a:pPr lvl="1"/>
            <a:r>
              <a:rPr lang="el-GR" altLang="el-GR" sz="2400"/>
              <a:t>Παράδειγμα: wise(X) :- old(X).</a:t>
            </a:r>
          </a:p>
          <a:p>
            <a:pPr lvl="1"/>
            <a:r>
              <a:rPr lang="el-GR" altLang="el-GR" sz="2400"/>
              <a:t>Παράδειγμα:</a:t>
            </a:r>
          </a:p>
          <a:p>
            <a:pPr lvl="2"/>
            <a:r>
              <a:rPr lang="el-GR" altLang="el-GR" sz="2000"/>
              <a:t>faster(X, Z) :- faster(X, Y), faster(Y, Z)</a:t>
            </a:r>
          </a:p>
          <a:p>
            <a:r>
              <a:rPr lang="el-GR" altLang="el-GR" sz="2800"/>
              <a:t>Όλες οι προτάσεις είναι είτε γεγονότα είτε κανόνες.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65B22F0-50E2-4CC8-AE25-94AC0F0FF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Βιβλιογραφία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A4CE4B2-2F98-4C2E-A2F8-B51083F4B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i="1"/>
              <a:t>J.C. Brookshear, "Η επιστήμη των υπολογιστών: Μια ολοκληρωμένη παρουσίαση", Επιμέλεια: Κ. Κουρκουμπέτης, Κλειδάριθμος, 2009. </a:t>
            </a:r>
          </a:p>
          <a:p>
            <a:r>
              <a:rPr lang="el-GR" altLang="el-GR" i="1"/>
              <a:t>Κ. Κουρκουμπέτης, Διαφάνειες του μαθήματος «Εισαγωγή στην Επιστήμη των Υπολογιστών», Τμήμα Πληροφορικής, Οικονομικό Πανεπιστήμιο Αθηνών.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4529658-43EA-41CB-AABF-11A1ABED3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Η εξέλιξη των προγραμματιστικών μοντέλων</a:t>
            </a:r>
            <a:br>
              <a:rPr lang="el-GR" altLang="el-GR" sz="3000"/>
            </a:br>
            <a:r>
              <a:rPr lang="el-GR" altLang="el-GR" sz="3000"/>
              <a:t>(Σχήμα 6.2)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C5DB8DD-BD30-4F4E-8DBA-322041CF5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157788"/>
            <a:ext cx="8001000" cy="1014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altLang="el-GR"/>
              <a:t>Θεμελιωδώς διαφορετικές προσεγγίσεις στη κατασκευή λύσεων σε προβλήματα!!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2AA09A1B-3E6C-43A1-AEC0-F1BE3F9BA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7854950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6140818-2E6A-46FB-A601-D2819BB86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z="3000"/>
              <a:t>Τα διάφορα μοντέλα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0C36669-D6AD-4173-BA3C-F6019BE7C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sz="2800"/>
              <a:t>Προστακτικό μοντέλο (imperative, procedural programming)</a:t>
            </a:r>
          </a:p>
          <a:p>
            <a:pPr lvl="1"/>
            <a:r>
              <a:rPr lang="el-GR" altLang="el-GR" sz="2400"/>
              <a:t>Παραδοσιακή προσέγγιση</a:t>
            </a:r>
          </a:p>
          <a:p>
            <a:pPr lvl="1"/>
            <a:r>
              <a:rPr lang="el-GR" altLang="el-GR" sz="2400"/>
              <a:t>Γλώσσα μηχανής Κεφ 2</a:t>
            </a:r>
          </a:p>
          <a:p>
            <a:r>
              <a:rPr lang="el-GR" altLang="el-GR" sz="2800"/>
              <a:t>Δηλωτικό μοντέλο (declarative prog.)</a:t>
            </a:r>
          </a:p>
          <a:p>
            <a:pPr lvl="1"/>
            <a:r>
              <a:rPr lang="el-GR" altLang="el-GR" sz="2400"/>
              <a:t>Υλοποιείται ένας γενικός αλγόριθμος επίλυσης προβλημάτων</a:t>
            </a:r>
          </a:p>
          <a:p>
            <a:pPr lvl="1"/>
            <a:r>
              <a:rPr lang="el-GR" altLang="el-GR" sz="2400"/>
              <a:t>Προγραμματισμός: διατύπωση του συγκεκριμένου προβλήματος στην μορφή που επιλύει ο ανωτέρω αλγόριθμος</a:t>
            </a:r>
          </a:p>
          <a:p>
            <a:pPr lvl="1"/>
            <a:r>
              <a:rPr lang="el-GR" altLang="el-GR" sz="2400"/>
              <a:t>Αλγόριθμος ανακαλύπτει τις λύσεις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ireball">
  <a:themeElements>
    <a:clrScheme name="Fireball 4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0066FF"/>
      </a:hlink>
      <a:folHlink>
        <a:srgbClr val="0000FF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4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0066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6883</TotalTime>
  <Words>3252</Words>
  <Application>Microsoft Office PowerPoint</Application>
  <PresentationFormat>On-screen Show (4:3)</PresentationFormat>
  <Paragraphs>477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8" baseType="lpstr">
      <vt:lpstr>Times New Roman</vt:lpstr>
      <vt:lpstr>Arial</vt:lpstr>
      <vt:lpstr>Fireball</vt:lpstr>
      <vt:lpstr>Εισαγωγή στους Υπολογιστές</vt:lpstr>
      <vt:lpstr>Περιεχόμενα</vt:lpstr>
      <vt:lpstr>6.1 Γενιές γλωσσών προγραμματισμού (Σχήμα 6.1)</vt:lpstr>
      <vt:lpstr>Δεύτερη γενιά: γλώσσα assembly</vt:lpstr>
      <vt:lpstr>Χαρακτηριστικά μίας γλώσσας assembly</vt:lpstr>
      <vt:lpstr>Παράδειγμα γλώσσας assembly</vt:lpstr>
      <vt:lpstr>Τρίτη γενιά γλωσσών</vt:lpstr>
      <vt:lpstr>Η εξέλιξη των προγραμματιστικών μοντέλων (Σχήμα 6.2)</vt:lpstr>
      <vt:lpstr>Τα διάφορα μοντέλα</vt:lpstr>
      <vt:lpstr>Τα διάφορα μοντέλα (συν.)</vt:lpstr>
      <vt:lpstr>Μια συνάρτηση για τον ισολογισμό μπλοκ επιταγών η οποία έχει κατασκευαστεί από απλούστερες συναρτήσεις (Σχήμα 6.3)</vt:lpstr>
      <vt:lpstr>Η σύνθεση ενός τυπικού προστακτικού προγράμματος ή προγραμματιστικής μονάδας (Σχήμα 6.4)</vt:lpstr>
      <vt:lpstr>Δηλώσεις μεταβλητών σε C, C++, C# και Java (Σχήμα 6.5)</vt:lpstr>
      <vt:lpstr>Δομές δεδομένων</vt:lpstr>
      <vt:lpstr>Πίνακες</vt:lpstr>
      <vt:lpstr>Λίστες</vt:lpstr>
      <vt:lpstr>Δένδρα</vt:lpstr>
      <vt:lpstr>Ένας δισδιάστατος πίνακας δύο γραμμών και εννέα στηλών (Σχήμα 6.6)</vt:lpstr>
      <vt:lpstr>Δήλωση ετερογενούς πίνακα (Σχήμα 6.7)</vt:lpstr>
      <vt:lpstr>Δομές ελέγχου και οι αναπαραστάσεις τους στις γλώσσες C, C++, C#, και Java (Σχήμα 6.8)</vt:lpstr>
      <vt:lpstr>Η δομή βρόχου for και η αναπαράσταση της στις γλώσσες C++, C# και Java (Σχήμα 6.9)</vt:lpstr>
      <vt:lpstr>6.3 Η ροή ελέγχου σε ένα πρόγραμμα με διαδικασίες (Σχήμα 6.10)</vt:lpstr>
      <vt:lpstr>Η διαδικασία ProjectPopulation σε γλώσσα C (Σχήμα 6.11)</vt:lpstr>
      <vt:lpstr>Εκτέλεση της διαδικασίας Επίδειξη και μεταβίβαση παραμέτρων κατ’ αξία (Σχήμα 6.12)</vt:lpstr>
      <vt:lpstr>Εκτέλεση της διαδικασίας Επίδειξη και μεταβίβαση παραμέτρων κατ’ αναφορά (Σχήμα 6.13)</vt:lpstr>
      <vt:lpstr>Η συνάρτηση CylinderVolume γραμμένη στη γλώσσα C (Σχήμα 6.14)</vt:lpstr>
      <vt:lpstr>6.4 Υλοποίηση γλώσσας: Μετάφραση</vt:lpstr>
      <vt:lpstr>Διερμηνεία</vt:lpstr>
      <vt:lpstr>Μεταγλωττισμός</vt:lpstr>
      <vt:lpstr>Μεταγλωττισμός vs. Διερμηνεία</vt:lpstr>
      <vt:lpstr>Η διαδικασία της μεταγλώττισης (Σχήμα 6.15)</vt:lpstr>
      <vt:lpstr>Διάγραμμα σύνταξης της εντολής αν-τότε- αλλιώς του ψευδοκώδικά μας (Σχήμα 6.16)</vt:lpstr>
      <vt:lpstr>Ορισμός σύνταξης</vt:lpstr>
      <vt:lpstr>Παράδειγμα</vt:lpstr>
      <vt:lpstr>Παράδειγμα</vt:lpstr>
      <vt:lpstr>Διαγράμματα σύνταξης που περιγράφουν τη δομή μίας απλής αλγεβρικής παράστασης (Σχήμα 6.17)</vt:lpstr>
      <vt:lpstr>Το δέντρο συντακτικής ανάλυσης για τη συμβολοσειρά x+y*z σύμφωνα με τα διαγράμματα σύνταξης του Σχήματος 6.17 (Σχήμα 6.18)</vt:lpstr>
      <vt:lpstr>Δύο διαφορετικά δέντρα συντακτικής ανάλυσης για την εντολή αν Β1 τότε αν Β2 τότε αλλιώς S1 αλλιώς S2 (Σχήμα 6.19)</vt:lpstr>
      <vt:lpstr>Οι φάσεις της μεταγλώττισης</vt:lpstr>
      <vt:lpstr>Συντακτική ανάλυση</vt:lpstr>
      <vt:lpstr>Γέννηση κώδικα</vt:lpstr>
      <vt:lpstr>Assemblers</vt:lpstr>
      <vt:lpstr>Μια αντικειμενοστραφής προσέγγιση στη διαδικασία της μετάφρασης-μεταγλώττισης (Σχήμα 6.20)</vt:lpstr>
      <vt:lpstr>6.5 Ολόκληρη η διαδικασία προετοιμασίας ενός προγράμματος για εκτέλεση (Σχήμα 6.21)</vt:lpstr>
      <vt:lpstr>Αντικειμενοστραφής προσέγγιση</vt:lpstr>
      <vt:lpstr>Κλάσεις</vt:lpstr>
      <vt:lpstr>Ορισμός κλάσης: Παράδειγμα</vt:lpstr>
      <vt:lpstr>Κλάσεις και Αντικείμενα</vt:lpstr>
      <vt:lpstr>Κλάσεις και Αντικείμενα: Παράδειγμα</vt:lpstr>
      <vt:lpstr>Κληρονομικότητα</vt:lpstr>
      <vt:lpstr>Κληρονομικότητα: Παράδειγμα (1/3)</vt:lpstr>
      <vt:lpstr>Κληρονομικότητα: Παράδειγμα (2/3)</vt:lpstr>
      <vt:lpstr>Κληρονομικότητα: Παράδειγμα (3/3)</vt:lpstr>
      <vt:lpstr>Ενθυλάκωση</vt:lpstr>
      <vt:lpstr>Συναρμογή (aggregation)</vt:lpstr>
      <vt:lpstr>Γενικού σκοπού σχέσεις (associations)</vt:lpstr>
      <vt:lpstr>Γενικού σκοπού σχέσεις (associations): Παράδειγμα (1/3)</vt:lpstr>
      <vt:lpstr>Γενικού σκοπού σχέσεις (associations): Παράδειγμα (2/3)</vt:lpstr>
      <vt:lpstr>Γενικού σκοπού σχέσεις (associations): Παράδειγμα (3/3)</vt:lpstr>
      <vt:lpstr>Πολυμορφισμός</vt:lpstr>
      <vt:lpstr>Πολυμορφισμός: Παράδειγμα</vt:lpstr>
      <vt:lpstr>Στοιχεία ενός αντικειμένου</vt:lpstr>
      <vt:lpstr>Ενθυλάκωση</vt:lpstr>
      <vt:lpstr>Πρόσθετες ιδέες για την αντικειμενοστρέφεια</vt:lpstr>
      <vt:lpstr>Η δομή μίας κλάσης που περιγράφει ένα όπλο λέιζερ σε ένα παιχνίδι υπολογιστών (Σχήμα 6.22)</vt:lpstr>
      <vt:lpstr>Μια κλάση με μέθοδο κατασκευής (Σχήμα 6.23)</vt:lpstr>
      <vt:lpstr>Ο ορισμός της κλάσης LaserClass με χρήση ενθυλάκωσης, όπως θα εμφανιζόταν σε ένα πρόγραμμα Java ή C# (Σχήμα 6.24)</vt:lpstr>
      <vt:lpstr>6.6. Προγραμματισμός ταυτόχρονων δραστηριοτήτων</vt:lpstr>
      <vt:lpstr>Διάδραση μεταξύ διεργασιών</vt:lpstr>
      <vt:lpstr>Παραγωγή διεργασιών (Σχήμα 6.25)</vt:lpstr>
      <vt:lpstr>6.7 Δηλωτικός προγραμματισμός</vt:lpstr>
      <vt:lpstr> Επίλυση των προτάσεων (P OR Q) και (R OR ¬Q) ώστε να παραχθεί η (P OR R) (Σχήμα 6.26)</vt:lpstr>
      <vt:lpstr>Eπίλυση των προτάσεων (P OR Q), (R OR ¬Q), ¬R, και ¬P (Σχήμα 6.27)</vt:lpstr>
      <vt:lpstr>Prolog</vt:lpstr>
      <vt:lpstr>Βιβλιογραφία</vt:lpstr>
    </vt:vector>
  </TitlesOfParts>
  <Company>ΤΜΗΥΠ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Διδακτορική Διατριβή</dc:title>
  <dc:creator>Θρασύβουλος Τσιάτσος</dc:creator>
  <cp:lastModifiedBy>Reviewer</cp:lastModifiedBy>
  <cp:revision>400</cp:revision>
  <cp:lastPrinted>2000-06-15T09:23:34Z</cp:lastPrinted>
  <dcterms:created xsi:type="dcterms:W3CDTF">1999-02-06T12:13:30Z</dcterms:created>
  <dcterms:modified xsi:type="dcterms:W3CDTF">2020-11-09T15:10:42Z</dcterms:modified>
</cp:coreProperties>
</file>