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2"/>
  </p:notesMasterIdLst>
  <p:handoutMasterIdLst>
    <p:handoutMasterId r:id="rId53"/>
  </p:handoutMasterIdLst>
  <p:sldIdLst>
    <p:sldId id="465" r:id="rId2"/>
    <p:sldId id="468" r:id="rId3"/>
    <p:sldId id="512" r:id="rId4"/>
    <p:sldId id="469" r:id="rId5"/>
    <p:sldId id="470" r:id="rId6"/>
    <p:sldId id="518" r:id="rId7"/>
    <p:sldId id="513" r:id="rId8"/>
    <p:sldId id="517" r:id="rId9"/>
    <p:sldId id="514" r:id="rId10"/>
    <p:sldId id="471" r:id="rId11"/>
    <p:sldId id="472" r:id="rId12"/>
    <p:sldId id="515" r:id="rId13"/>
    <p:sldId id="473" r:id="rId14"/>
    <p:sldId id="516" r:id="rId15"/>
    <p:sldId id="519" r:id="rId16"/>
    <p:sldId id="520" r:id="rId17"/>
    <p:sldId id="521" r:id="rId18"/>
    <p:sldId id="522" r:id="rId19"/>
    <p:sldId id="523" r:id="rId20"/>
    <p:sldId id="524" r:id="rId21"/>
    <p:sldId id="525" r:id="rId22"/>
    <p:sldId id="526" r:id="rId23"/>
    <p:sldId id="527" r:id="rId24"/>
    <p:sldId id="528" r:id="rId25"/>
    <p:sldId id="529" r:id="rId26"/>
    <p:sldId id="530" r:id="rId27"/>
    <p:sldId id="474" r:id="rId28"/>
    <p:sldId id="475" r:id="rId29"/>
    <p:sldId id="476" r:id="rId30"/>
    <p:sldId id="477" r:id="rId31"/>
    <p:sldId id="492" r:id="rId32"/>
    <p:sldId id="493" r:id="rId33"/>
    <p:sldId id="494" r:id="rId34"/>
    <p:sldId id="495" r:id="rId35"/>
    <p:sldId id="496"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511" r:id="rId51"/>
  </p:sldIdLst>
  <p:sldSz cx="9144000" cy="6858000" type="screen4x3"/>
  <p:notesSz cx="6781800" cy="9926638"/>
  <p:defaultTextStyle>
    <a:defPPr>
      <a:defRPr lang="en-US"/>
    </a:defPPr>
    <a:lvl1pPr algn="ctr" rtl="0" eaLnBrk="0" fontAlgn="base" hangingPunct="0">
      <a:spcBef>
        <a:spcPct val="0"/>
      </a:spcBef>
      <a:spcAft>
        <a:spcPct val="0"/>
      </a:spcAft>
      <a:defRPr sz="2400" b="1" kern="1200">
        <a:solidFill>
          <a:srgbClr val="800000"/>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b="1" kern="1200">
        <a:solidFill>
          <a:srgbClr val="800000"/>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b="1" kern="1200">
        <a:solidFill>
          <a:srgbClr val="800000"/>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b="1" kern="1200">
        <a:solidFill>
          <a:srgbClr val="800000"/>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b="1" kern="1200">
        <a:solidFill>
          <a:srgbClr val="80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80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80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80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8000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FF0000"/>
    <a:srgbClr val="FFE4C9"/>
    <a:srgbClr val="FFDAB5"/>
    <a:srgbClr val="3333CC"/>
    <a:srgbClr val="FFC08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1" autoAdjust="0"/>
    <p:restoredTop sz="94693" autoAdjust="0"/>
  </p:normalViewPr>
  <p:slideViewPr>
    <p:cSldViewPr>
      <p:cViewPr varScale="1">
        <p:scale>
          <a:sx n="81" d="100"/>
          <a:sy n="81" d="100"/>
        </p:scale>
        <p:origin x="13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8" d="100"/>
          <a:sy n="58" d="100"/>
        </p:scale>
        <p:origin x="-1782" y="-78"/>
      </p:cViewPr>
      <p:guideLst>
        <p:guide orient="horz" pos="3126"/>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6554CFD9-BF83-48EC-98FA-592337695946}"/>
              </a:ext>
            </a:extLst>
          </p:cNvPr>
          <p:cNvSpPr>
            <a:spLocks noGrp="1" noChangeArrowheads="1"/>
          </p:cNvSpPr>
          <p:nvPr>
            <p:ph type="hdr" sz="quarter"/>
          </p:nvPr>
        </p:nvSpPr>
        <p:spPr bwMode="auto">
          <a:xfrm>
            <a:off x="0" y="0"/>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915" tIns="45958" rIns="91915" bIns="45958" numCol="1" anchor="ctr" anchorCtr="0" compatLnSpc="1">
            <a:prstTxWarp prst="textNoShape">
              <a:avLst/>
            </a:prstTxWarp>
          </a:bodyPr>
          <a:lstStyle>
            <a:lvl1pPr algn="l" defTabSz="919163">
              <a:defRPr sz="1200" b="0"/>
            </a:lvl1pPr>
          </a:lstStyle>
          <a:p>
            <a:endParaRPr lang="el-GR" altLang="el-GR"/>
          </a:p>
        </p:txBody>
      </p:sp>
      <p:sp>
        <p:nvSpPr>
          <p:cNvPr id="142339" name="Rectangle 3">
            <a:extLst>
              <a:ext uri="{FF2B5EF4-FFF2-40B4-BE49-F238E27FC236}">
                <a16:creationId xmlns:a16="http://schemas.microsoft.com/office/drawing/2014/main" id="{3BBF737E-6948-4D90-9A56-2720053FD0A8}"/>
              </a:ext>
            </a:extLst>
          </p:cNvPr>
          <p:cNvSpPr>
            <a:spLocks noGrp="1" noChangeArrowheads="1"/>
          </p:cNvSpPr>
          <p:nvPr>
            <p:ph type="dt" sz="quarter" idx="1"/>
          </p:nvPr>
        </p:nvSpPr>
        <p:spPr bwMode="auto">
          <a:xfrm>
            <a:off x="3841750" y="0"/>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915" tIns="45958" rIns="91915" bIns="45958" numCol="1" anchor="ctr" anchorCtr="0" compatLnSpc="1">
            <a:prstTxWarp prst="textNoShape">
              <a:avLst/>
            </a:prstTxWarp>
          </a:bodyPr>
          <a:lstStyle>
            <a:lvl1pPr algn="r" defTabSz="919163">
              <a:defRPr sz="1200" b="0"/>
            </a:lvl1pPr>
          </a:lstStyle>
          <a:p>
            <a:endParaRPr lang="el-GR" altLang="el-GR"/>
          </a:p>
        </p:txBody>
      </p:sp>
      <p:sp>
        <p:nvSpPr>
          <p:cNvPr id="142340" name="Rectangle 4">
            <a:extLst>
              <a:ext uri="{FF2B5EF4-FFF2-40B4-BE49-F238E27FC236}">
                <a16:creationId xmlns:a16="http://schemas.microsoft.com/office/drawing/2014/main" id="{3166E882-2A80-46A5-8330-A55A47D8676C}"/>
              </a:ext>
            </a:extLst>
          </p:cNvPr>
          <p:cNvSpPr>
            <a:spLocks noGrp="1" noChangeArrowheads="1"/>
          </p:cNvSpPr>
          <p:nvPr>
            <p:ph type="ftr" sz="quarter" idx="2"/>
          </p:nvPr>
        </p:nvSpPr>
        <p:spPr bwMode="auto">
          <a:xfrm>
            <a:off x="0" y="9429750"/>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915" tIns="45958" rIns="91915" bIns="45958" numCol="1" anchor="b" anchorCtr="0" compatLnSpc="1">
            <a:prstTxWarp prst="textNoShape">
              <a:avLst/>
            </a:prstTxWarp>
          </a:bodyPr>
          <a:lstStyle>
            <a:lvl1pPr algn="l" defTabSz="919163">
              <a:defRPr sz="1200" b="0"/>
            </a:lvl1pPr>
          </a:lstStyle>
          <a:p>
            <a:endParaRPr lang="el-GR" altLang="el-GR"/>
          </a:p>
        </p:txBody>
      </p:sp>
      <p:sp>
        <p:nvSpPr>
          <p:cNvPr id="142341" name="Rectangle 5">
            <a:extLst>
              <a:ext uri="{FF2B5EF4-FFF2-40B4-BE49-F238E27FC236}">
                <a16:creationId xmlns:a16="http://schemas.microsoft.com/office/drawing/2014/main" id="{F28279B9-1AAF-4A4C-A463-5F276607BAB1}"/>
              </a:ext>
            </a:extLst>
          </p:cNvPr>
          <p:cNvSpPr>
            <a:spLocks noGrp="1" noChangeArrowheads="1"/>
          </p:cNvSpPr>
          <p:nvPr>
            <p:ph type="sldNum" sz="quarter" idx="3"/>
          </p:nvPr>
        </p:nvSpPr>
        <p:spPr bwMode="auto">
          <a:xfrm>
            <a:off x="3841750" y="9429750"/>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915" tIns="45958" rIns="91915" bIns="45958" numCol="1" anchor="b" anchorCtr="0" compatLnSpc="1">
            <a:prstTxWarp prst="textNoShape">
              <a:avLst/>
            </a:prstTxWarp>
          </a:bodyPr>
          <a:lstStyle>
            <a:lvl1pPr algn="r" defTabSz="919163">
              <a:defRPr sz="1200" b="0"/>
            </a:lvl1pPr>
          </a:lstStyle>
          <a:p>
            <a:fld id="{45A302FF-5B7E-42D6-8A7A-DE0048994A5B}" type="slidenum">
              <a:rPr lang="el-GR" altLang="el-GR"/>
              <a:pPr/>
              <a:t>‹#›</a:t>
            </a:fld>
            <a:endParaRPr lang="el-GR" altLang="el-G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1026">
            <a:extLst>
              <a:ext uri="{FF2B5EF4-FFF2-40B4-BE49-F238E27FC236}">
                <a16:creationId xmlns:a16="http://schemas.microsoft.com/office/drawing/2014/main" id="{A5637188-26D6-4D48-A768-39B004EA252C}"/>
              </a:ext>
            </a:extLst>
          </p:cNvPr>
          <p:cNvSpPr>
            <a:spLocks noGrp="1" noChangeArrowheads="1"/>
          </p:cNvSpPr>
          <p:nvPr>
            <p:ph type="hdr" sz="quarter"/>
          </p:nvPr>
        </p:nvSpPr>
        <p:spPr bwMode="auto">
          <a:xfrm>
            <a:off x="0" y="0"/>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915" tIns="45958" rIns="91915" bIns="45958" numCol="1" anchor="ctr" anchorCtr="0" compatLnSpc="1">
            <a:prstTxWarp prst="textNoShape">
              <a:avLst/>
            </a:prstTxWarp>
          </a:bodyPr>
          <a:lstStyle>
            <a:lvl1pPr algn="l" defTabSz="919163">
              <a:defRPr sz="1200" b="0">
                <a:solidFill>
                  <a:schemeClr val="tx1"/>
                </a:solidFill>
              </a:defRPr>
            </a:lvl1pPr>
          </a:lstStyle>
          <a:p>
            <a:endParaRPr lang="el-GR" altLang="el-GR"/>
          </a:p>
        </p:txBody>
      </p:sp>
      <p:sp>
        <p:nvSpPr>
          <p:cNvPr id="43011" name="Rectangle 1027">
            <a:extLst>
              <a:ext uri="{FF2B5EF4-FFF2-40B4-BE49-F238E27FC236}">
                <a16:creationId xmlns:a16="http://schemas.microsoft.com/office/drawing/2014/main" id="{EF8E1B78-43FA-45AD-91EC-10F2292D3108}"/>
              </a:ext>
            </a:extLst>
          </p:cNvPr>
          <p:cNvSpPr>
            <a:spLocks noGrp="1" noChangeArrowheads="1"/>
          </p:cNvSpPr>
          <p:nvPr>
            <p:ph type="dt" idx="1"/>
          </p:nvPr>
        </p:nvSpPr>
        <p:spPr bwMode="auto">
          <a:xfrm>
            <a:off x="3841750" y="0"/>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915" tIns="45958" rIns="91915" bIns="45958" numCol="1" anchor="ctr" anchorCtr="0" compatLnSpc="1">
            <a:prstTxWarp prst="textNoShape">
              <a:avLst/>
            </a:prstTxWarp>
          </a:bodyPr>
          <a:lstStyle>
            <a:lvl1pPr algn="r" defTabSz="919163">
              <a:defRPr sz="1200" b="0">
                <a:solidFill>
                  <a:schemeClr val="tx1"/>
                </a:solidFill>
              </a:defRPr>
            </a:lvl1pPr>
          </a:lstStyle>
          <a:p>
            <a:endParaRPr lang="el-GR" altLang="el-GR"/>
          </a:p>
        </p:txBody>
      </p:sp>
      <p:sp>
        <p:nvSpPr>
          <p:cNvPr id="43012" name="Rectangle 1028">
            <a:extLst>
              <a:ext uri="{FF2B5EF4-FFF2-40B4-BE49-F238E27FC236}">
                <a16:creationId xmlns:a16="http://schemas.microsoft.com/office/drawing/2014/main" id="{C19FF33B-B1A7-42AE-AA8B-2E98E0912E72}"/>
              </a:ext>
            </a:extLst>
          </p:cNvPr>
          <p:cNvSpPr>
            <a:spLocks noGrp="1" noRot="1" noChangeAspect="1" noChangeArrowheads="1" noTextEdit="1"/>
          </p:cNvSpPr>
          <p:nvPr>
            <p:ph type="sldImg" idx="2"/>
          </p:nvPr>
        </p:nvSpPr>
        <p:spPr bwMode="auto">
          <a:xfrm>
            <a:off x="911225" y="744538"/>
            <a:ext cx="4960938" cy="3721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3" name="Rectangle 1029">
            <a:extLst>
              <a:ext uri="{FF2B5EF4-FFF2-40B4-BE49-F238E27FC236}">
                <a16:creationId xmlns:a16="http://schemas.microsoft.com/office/drawing/2014/main" id="{3291E3C0-4261-4FE2-8B7D-D91E3D8341FF}"/>
              </a:ext>
            </a:extLst>
          </p:cNvPr>
          <p:cNvSpPr>
            <a:spLocks noGrp="1" noChangeArrowheads="1"/>
          </p:cNvSpPr>
          <p:nvPr>
            <p:ph type="body" sz="quarter" idx="3"/>
          </p:nvPr>
        </p:nvSpPr>
        <p:spPr bwMode="auto">
          <a:xfrm>
            <a:off x="904875" y="4714875"/>
            <a:ext cx="4972050"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915" tIns="45958" rIns="91915" bIns="45958" numCol="1" anchor="ctr" anchorCtr="0" compatLnSpc="1">
            <a:prstTxWarp prst="textNoShape">
              <a:avLst/>
            </a:prstTxWarp>
          </a:bodyPr>
          <a:lstStyle/>
          <a:p>
            <a:pPr lvl="0"/>
            <a:r>
              <a:rPr lang="en-GB" altLang="el-GR"/>
              <a:t>Click to edit Master text styles</a:t>
            </a:r>
          </a:p>
          <a:p>
            <a:pPr lvl="1"/>
            <a:r>
              <a:rPr lang="en-GB" altLang="el-GR"/>
              <a:t>Second level</a:t>
            </a:r>
          </a:p>
          <a:p>
            <a:pPr lvl="2"/>
            <a:r>
              <a:rPr lang="en-GB" altLang="el-GR"/>
              <a:t>Third level</a:t>
            </a:r>
          </a:p>
          <a:p>
            <a:pPr lvl="3"/>
            <a:r>
              <a:rPr lang="en-GB" altLang="el-GR"/>
              <a:t>Fourth level</a:t>
            </a:r>
          </a:p>
          <a:p>
            <a:pPr lvl="4"/>
            <a:r>
              <a:rPr lang="en-GB" altLang="el-GR"/>
              <a:t>Fifth level</a:t>
            </a:r>
          </a:p>
        </p:txBody>
      </p:sp>
      <p:sp>
        <p:nvSpPr>
          <p:cNvPr id="43014" name="Rectangle 1030">
            <a:extLst>
              <a:ext uri="{FF2B5EF4-FFF2-40B4-BE49-F238E27FC236}">
                <a16:creationId xmlns:a16="http://schemas.microsoft.com/office/drawing/2014/main" id="{8A616333-B069-4D08-9E76-794398200E5D}"/>
              </a:ext>
            </a:extLst>
          </p:cNvPr>
          <p:cNvSpPr>
            <a:spLocks noGrp="1" noChangeArrowheads="1"/>
          </p:cNvSpPr>
          <p:nvPr>
            <p:ph type="ftr" sz="quarter" idx="4"/>
          </p:nvPr>
        </p:nvSpPr>
        <p:spPr bwMode="auto">
          <a:xfrm>
            <a:off x="0" y="9429750"/>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915" tIns="45958" rIns="91915" bIns="45958" numCol="1" anchor="b" anchorCtr="0" compatLnSpc="1">
            <a:prstTxWarp prst="textNoShape">
              <a:avLst/>
            </a:prstTxWarp>
          </a:bodyPr>
          <a:lstStyle>
            <a:lvl1pPr algn="l" defTabSz="919163">
              <a:defRPr sz="1200" b="0">
                <a:solidFill>
                  <a:schemeClr val="tx1"/>
                </a:solidFill>
              </a:defRPr>
            </a:lvl1pPr>
          </a:lstStyle>
          <a:p>
            <a:endParaRPr lang="el-GR" altLang="el-GR"/>
          </a:p>
        </p:txBody>
      </p:sp>
      <p:sp>
        <p:nvSpPr>
          <p:cNvPr id="43015" name="Rectangle 1031">
            <a:extLst>
              <a:ext uri="{FF2B5EF4-FFF2-40B4-BE49-F238E27FC236}">
                <a16:creationId xmlns:a16="http://schemas.microsoft.com/office/drawing/2014/main" id="{70EC68E9-C71B-4788-9648-8426CA6D6756}"/>
              </a:ext>
            </a:extLst>
          </p:cNvPr>
          <p:cNvSpPr>
            <a:spLocks noGrp="1" noChangeArrowheads="1"/>
          </p:cNvSpPr>
          <p:nvPr>
            <p:ph type="sldNum" sz="quarter" idx="5"/>
          </p:nvPr>
        </p:nvSpPr>
        <p:spPr bwMode="auto">
          <a:xfrm>
            <a:off x="3841750" y="9429750"/>
            <a:ext cx="294005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915" tIns="45958" rIns="91915" bIns="45958" numCol="1" anchor="b" anchorCtr="0" compatLnSpc="1">
            <a:prstTxWarp prst="textNoShape">
              <a:avLst/>
            </a:prstTxWarp>
          </a:bodyPr>
          <a:lstStyle>
            <a:lvl1pPr algn="r" defTabSz="919163">
              <a:defRPr sz="1200" b="0">
                <a:solidFill>
                  <a:schemeClr val="tx1"/>
                </a:solidFill>
              </a:defRPr>
            </a:lvl1pPr>
          </a:lstStyle>
          <a:p>
            <a:fld id="{22DB49DB-CE6F-4D8E-8C75-2F586843C7A6}" type="slidenum">
              <a:rPr lang="el-GR" altLang="el-GR"/>
              <a:pPr/>
              <a:t>‹#›</a:t>
            </a:fld>
            <a:endParaRPr lang="el-GR" altLang="el-G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158" name="Picture 14">
            <a:extLst>
              <a:ext uri="{FF2B5EF4-FFF2-40B4-BE49-F238E27FC236}">
                <a16:creationId xmlns:a16="http://schemas.microsoft.com/office/drawing/2014/main" id="{AAD16A11-29B9-4B52-8BA6-3A576027346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3087688"/>
            <a:ext cx="8101012"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7">
            <a:extLst>
              <a:ext uri="{FF2B5EF4-FFF2-40B4-BE49-F238E27FC236}">
                <a16:creationId xmlns:a16="http://schemas.microsoft.com/office/drawing/2014/main" id="{268A82A0-EF6C-42EE-A49F-5DB3304B87AE}"/>
              </a:ext>
            </a:extLst>
          </p:cNvPr>
          <p:cNvSpPr>
            <a:spLocks noGrp="1" noChangeArrowheads="1"/>
          </p:cNvSpPr>
          <p:nvPr>
            <p:ph type="ctrTitle" sz="quarter"/>
          </p:nvPr>
        </p:nvSpPr>
        <p:spPr>
          <a:xfrm>
            <a:off x="762000" y="1447800"/>
            <a:ext cx="7696200" cy="1524000"/>
          </a:xfrm>
        </p:spPr>
        <p:txBody>
          <a:bodyPr/>
          <a:lstStyle>
            <a:lvl1pPr>
              <a:defRPr/>
            </a:lvl1pPr>
          </a:lstStyle>
          <a:p>
            <a:pPr lvl="0"/>
            <a:r>
              <a:rPr lang="el-GR" altLang="el-GR" noProof="0"/>
              <a:t>Click to edit Master title style</a:t>
            </a:r>
          </a:p>
        </p:txBody>
      </p:sp>
      <p:sp>
        <p:nvSpPr>
          <p:cNvPr id="6152" name="Rectangle 8">
            <a:extLst>
              <a:ext uri="{FF2B5EF4-FFF2-40B4-BE49-F238E27FC236}">
                <a16:creationId xmlns:a16="http://schemas.microsoft.com/office/drawing/2014/main" id="{58CDCDCC-29B3-4556-846A-99DA13CDC070}"/>
              </a:ext>
            </a:extLst>
          </p:cNvPr>
          <p:cNvSpPr>
            <a:spLocks noGrp="1" noChangeArrowheads="1"/>
          </p:cNvSpPr>
          <p:nvPr>
            <p:ph type="subTitle" sz="quarter" idx="1"/>
          </p:nvPr>
        </p:nvSpPr>
        <p:spPr>
          <a:xfrm>
            <a:off x="685800" y="3429000"/>
            <a:ext cx="7772400" cy="2057400"/>
          </a:xfrm>
        </p:spPr>
        <p:txBody>
          <a:bodyPr/>
          <a:lstStyle>
            <a:lvl1pPr marL="0" indent="0">
              <a:buFontTx/>
              <a:buNone/>
              <a:defRPr/>
            </a:lvl1pPr>
          </a:lstStyle>
          <a:p>
            <a:pPr lvl="0"/>
            <a:r>
              <a:rPr lang="el-GR" altLang="el-GR" noProof="0"/>
              <a:t>Click to edit Master subtitle style</a:t>
            </a:r>
          </a:p>
        </p:txBody>
      </p:sp>
      <p:sp>
        <p:nvSpPr>
          <p:cNvPr id="6153" name="Rectangle 9">
            <a:extLst>
              <a:ext uri="{FF2B5EF4-FFF2-40B4-BE49-F238E27FC236}">
                <a16:creationId xmlns:a16="http://schemas.microsoft.com/office/drawing/2014/main" id="{3337314D-2CCA-4F1A-9690-A1FFB5DE75D4}"/>
              </a:ext>
            </a:extLst>
          </p:cNvPr>
          <p:cNvSpPr>
            <a:spLocks noGrp="1" noChangeArrowheads="1"/>
          </p:cNvSpPr>
          <p:nvPr>
            <p:ph type="dt" sz="quarter" idx="2"/>
          </p:nvPr>
        </p:nvSpPr>
        <p:spPr/>
        <p:txBody>
          <a:bodyPr/>
          <a:lstStyle>
            <a:lvl1pPr>
              <a:defRPr/>
            </a:lvl1pPr>
          </a:lstStyle>
          <a:p>
            <a:endParaRPr lang="en-US" altLang="el-GR"/>
          </a:p>
        </p:txBody>
      </p:sp>
      <p:sp>
        <p:nvSpPr>
          <p:cNvPr id="6154" name="Rectangle 10">
            <a:extLst>
              <a:ext uri="{FF2B5EF4-FFF2-40B4-BE49-F238E27FC236}">
                <a16:creationId xmlns:a16="http://schemas.microsoft.com/office/drawing/2014/main" id="{2F3FBE9A-70C2-4189-B415-0E7FEA0B36F0}"/>
              </a:ext>
            </a:extLst>
          </p:cNvPr>
          <p:cNvSpPr>
            <a:spLocks noGrp="1" noChangeArrowheads="1"/>
          </p:cNvSpPr>
          <p:nvPr>
            <p:ph type="ftr" sz="quarter" idx="3"/>
          </p:nvPr>
        </p:nvSpPr>
        <p:spPr bwMode="auto">
          <a:xfrm>
            <a:off x="3124200" y="63246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tx1"/>
                </a:solidFill>
                <a:latin typeface="Arial" panose="020B0604020202020204" pitchFamily="34" charset="0"/>
              </a:defRPr>
            </a:lvl1pPr>
          </a:lstStyle>
          <a:p>
            <a:endParaRPr lang="en-US" altLang="el-GR"/>
          </a:p>
        </p:txBody>
      </p:sp>
      <p:sp>
        <p:nvSpPr>
          <p:cNvPr id="6159" name="Line 15">
            <a:extLst>
              <a:ext uri="{FF2B5EF4-FFF2-40B4-BE49-F238E27FC236}">
                <a16:creationId xmlns:a16="http://schemas.microsoft.com/office/drawing/2014/main" id="{3411256D-4666-463D-B70A-1BBFC0CC61AF}"/>
              </a:ext>
            </a:extLst>
          </p:cNvPr>
          <p:cNvSpPr>
            <a:spLocks noChangeShapeType="1"/>
          </p:cNvSpPr>
          <p:nvPr/>
        </p:nvSpPr>
        <p:spPr bwMode="auto">
          <a:xfrm flipV="1">
            <a:off x="755650" y="381000"/>
            <a:ext cx="0" cy="2773363"/>
          </a:xfrm>
          <a:prstGeom prst="line">
            <a:avLst/>
          </a:prstGeom>
          <a:noFill/>
          <a:ln w="12700">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60" name="Line 16">
            <a:extLst>
              <a:ext uri="{FF2B5EF4-FFF2-40B4-BE49-F238E27FC236}">
                <a16:creationId xmlns:a16="http://schemas.microsoft.com/office/drawing/2014/main" id="{7C14EC3B-4F9E-4745-A1F5-65A641E12808}"/>
              </a:ext>
            </a:extLst>
          </p:cNvPr>
          <p:cNvSpPr>
            <a:spLocks noChangeShapeType="1"/>
          </p:cNvSpPr>
          <p:nvPr/>
        </p:nvSpPr>
        <p:spPr bwMode="auto">
          <a:xfrm flipV="1">
            <a:off x="8820150" y="3124200"/>
            <a:ext cx="19050" cy="3400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61" name="Rectangle 17">
            <a:extLst>
              <a:ext uri="{FF2B5EF4-FFF2-40B4-BE49-F238E27FC236}">
                <a16:creationId xmlns:a16="http://schemas.microsoft.com/office/drawing/2014/main" id="{9C6E8DAC-F26E-45CB-984B-EBEEB6B5D6BB}"/>
              </a:ext>
            </a:extLst>
          </p:cNvPr>
          <p:cNvSpPr>
            <a:spLocks noChangeArrowheads="1"/>
          </p:cNvSpPr>
          <p:nvPr/>
        </p:nvSpPr>
        <p:spPr bwMode="auto">
          <a:xfrm>
            <a:off x="457200" y="0"/>
            <a:ext cx="304800" cy="1028700"/>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62" name="Rectangle 18">
            <a:extLst>
              <a:ext uri="{FF2B5EF4-FFF2-40B4-BE49-F238E27FC236}">
                <a16:creationId xmlns:a16="http://schemas.microsoft.com/office/drawing/2014/main" id="{0991232B-CFDD-48F6-88D2-838FAEEC8CD4}"/>
              </a:ext>
            </a:extLst>
          </p:cNvPr>
          <p:cNvSpPr>
            <a:spLocks noChangeAspect="1" noChangeArrowheads="1"/>
          </p:cNvSpPr>
          <p:nvPr/>
        </p:nvSpPr>
        <p:spPr bwMode="auto">
          <a:xfrm>
            <a:off x="0" y="0"/>
            <a:ext cx="685800" cy="838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grpSp>
        <p:nvGrpSpPr>
          <p:cNvPr id="6165" name="Group 21">
            <a:extLst>
              <a:ext uri="{FF2B5EF4-FFF2-40B4-BE49-F238E27FC236}">
                <a16:creationId xmlns:a16="http://schemas.microsoft.com/office/drawing/2014/main" id="{814A6743-5D87-42BB-B5BC-42848F7C0D33}"/>
              </a:ext>
            </a:extLst>
          </p:cNvPr>
          <p:cNvGrpSpPr>
            <a:grpSpLocks/>
          </p:cNvGrpSpPr>
          <p:nvPr/>
        </p:nvGrpSpPr>
        <p:grpSpPr bwMode="auto">
          <a:xfrm>
            <a:off x="5791200" y="6400800"/>
            <a:ext cx="2933700" cy="25400"/>
            <a:chOff x="4128" y="3924"/>
            <a:chExt cx="1848" cy="16"/>
          </a:xfrm>
        </p:grpSpPr>
        <p:sp>
          <p:nvSpPr>
            <p:cNvPr id="6166" name="Oval 22">
              <a:extLst>
                <a:ext uri="{FF2B5EF4-FFF2-40B4-BE49-F238E27FC236}">
                  <a16:creationId xmlns:a16="http://schemas.microsoft.com/office/drawing/2014/main" id="{50D99EA5-50E5-4A73-AC5F-753C94949862}"/>
                </a:ext>
              </a:extLst>
            </p:cNvPr>
            <p:cNvSpPr>
              <a:spLocks noChangeArrowheads="1"/>
            </p:cNvSpPr>
            <p:nvPr/>
          </p:nvSpPr>
          <p:spPr bwMode="auto">
            <a:xfrm>
              <a:off x="4227"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67" name="Oval 23">
              <a:extLst>
                <a:ext uri="{FF2B5EF4-FFF2-40B4-BE49-F238E27FC236}">
                  <a16:creationId xmlns:a16="http://schemas.microsoft.com/office/drawing/2014/main" id="{B2EA0FCF-2031-480D-8EFD-1D3C38CF53BE}"/>
                </a:ext>
              </a:extLst>
            </p:cNvPr>
            <p:cNvSpPr>
              <a:spLocks noChangeArrowheads="1"/>
            </p:cNvSpPr>
            <p:nvPr/>
          </p:nvSpPr>
          <p:spPr bwMode="auto">
            <a:xfrm>
              <a:off x="4276"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68" name="Oval 24">
              <a:extLst>
                <a:ext uri="{FF2B5EF4-FFF2-40B4-BE49-F238E27FC236}">
                  <a16:creationId xmlns:a16="http://schemas.microsoft.com/office/drawing/2014/main" id="{81569F5F-6ECF-4B61-BDFB-80B2979E5302}"/>
                </a:ext>
              </a:extLst>
            </p:cNvPr>
            <p:cNvSpPr>
              <a:spLocks noChangeArrowheads="1"/>
            </p:cNvSpPr>
            <p:nvPr/>
          </p:nvSpPr>
          <p:spPr bwMode="auto">
            <a:xfrm>
              <a:off x="4325"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69" name="Oval 25">
              <a:extLst>
                <a:ext uri="{FF2B5EF4-FFF2-40B4-BE49-F238E27FC236}">
                  <a16:creationId xmlns:a16="http://schemas.microsoft.com/office/drawing/2014/main" id="{D146A63B-C3FA-4F44-BA0A-EFB4E1FBBD93}"/>
                </a:ext>
              </a:extLst>
            </p:cNvPr>
            <p:cNvSpPr>
              <a:spLocks noChangeArrowheads="1"/>
            </p:cNvSpPr>
            <p:nvPr/>
          </p:nvSpPr>
          <p:spPr bwMode="auto">
            <a:xfrm>
              <a:off x="4374"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0" name="Oval 26">
              <a:extLst>
                <a:ext uri="{FF2B5EF4-FFF2-40B4-BE49-F238E27FC236}">
                  <a16:creationId xmlns:a16="http://schemas.microsoft.com/office/drawing/2014/main" id="{7CEA7766-42E8-4795-AE31-7FA16807E485}"/>
                </a:ext>
              </a:extLst>
            </p:cNvPr>
            <p:cNvSpPr>
              <a:spLocks noChangeArrowheads="1"/>
            </p:cNvSpPr>
            <p:nvPr/>
          </p:nvSpPr>
          <p:spPr bwMode="auto">
            <a:xfrm>
              <a:off x="4424"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1" name="Oval 27">
              <a:extLst>
                <a:ext uri="{FF2B5EF4-FFF2-40B4-BE49-F238E27FC236}">
                  <a16:creationId xmlns:a16="http://schemas.microsoft.com/office/drawing/2014/main" id="{65F9B092-F348-4974-AE28-BB82DE863848}"/>
                </a:ext>
              </a:extLst>
            </p:cNvPr>
            <p:cNvSpPr>
              <a:spLocks noChangeArrowheads="1"/>
            </p:cNvSpPr>
            <p:nvPr/>
          </p:nvSpPr>
          <p:spPr bwMode="auto">
            <a:xfrm>
              <a:off x="4473"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2" name="Oval 28">
              <a:extLst>
                <a:ext uri="{FF2B5EF4-FFF2-40B4-BE49-F238E27FC236}">
                  <a16:creationId xmlns:a16="http://schemas.microsoft.com/office/drawing/2014/main" id="{375010BE-3187-42C3-9278-BED16B6919FE}"/>
                </a:ext>
              </a:extLst>
            </p:cNvPr>
            <p:cNvSpPr>
              <a:spLocks noChangeArrowheads="1"/>
            </p:cNvSpPr>
            <p:nvPr/>
          </p:nvSpPr>
          <p:spPr bwMode="auto">
            <a:xfrm>
              <a:off x="4522"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3" name="Oval 29">
              <a:extLst>
                <a:ext uri="{FF2B5EF4-FFF2-40B4-BE49-F238E27FC236}">
                  <a16:creationId xmlns:a16="http://schemas.microsoft.com/office/drawing/2014/main" id="{7B9E545B-9DFD-4C6F-9268-9C7F130D8E5B}"/>
                </a:ext>
              </a:extLst>
            </p:cNvPr>
            <p:cNvSpPr>
              <a:spLocks noChangeArrowheads="1"/>
            </p:cNvSpPr>
            <p:nvPr/>
          </p:nvSpPr>
          <p:spPr bwMode="auto">
            <a:xfrm>
              <a:off x="4572"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4" name="Oval 30">
              <a:extLst>
                <a:ext uri="{FF2B5EF4-FFF2-40B4-BE49-F238E27FC236}">
                  <a16:creationId xmlns:a16="http://schemas.microsoft.com/office/drawing/2014/main" id="{AA11D8F0-4A16-4E06-9F19-B4A18CA41101}"/>
                </a:ext>
              </a:extLst>
            </p:cNvPr>
            <p:cNvSpPr>
              <a:spLocks noChangeArrowheads="1"/>
            </p:cNvSpPr>
            <p:nvPr/>
          </p:nvSpPr>
          <p:spPr bwMode="auto">
            <a:xfrm>
              <a:off x="4621"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5" name="Oval 31">
              <a:extLst>
                <a:ext uri="{FF2B5EF4-FFF2-40B4-BE49-F238E27FC236}">
                  <a16:creationId xmlns:a16="http://schemas.microsoft.com/office/drawing/2014/main" id="{47FF02A7-5029-4A6F-B8AF-69FAC1ACA33F}"/>
                </a:ext>
              </a:extLst>
            </p:cNvPr>
            <p:cNvSpPr>
              <a:spLocks noChangeArrowheads="1"/>
            </p:cNvSpPr>
            <p:nvPr/>
          </p:nvSpPr>
          <p:spPr bwMode="auto">
            <a:xfrm>
              <a:off x="4670"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6" name="Oval 32">
              <a:extLst>
                <a:ext uri="{FF2B5EF4-FFF2-40B4-BE49-F238E27FC236}">
                  <a16:creationId xmlns:a16="http://schemas.microsoft.com/office/drawing/2014/main" id="{992CCF53-4FE2-4A55-83DB-07F86C55878E}"/>
                </a:ext>
              </a:extLst>
            </p:cNvPr>
            <p:cNvSpPr>
              <a:spLocks noChangeArrowheads="1"/>
            </p:cNvSpPr>
            <p:nvPr/>
          </p:nvSpPr>
          <p:spPr bwMode="auto">
            <a:xfrm>
              <a:off x="4719"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7" name="Oval 33">
              <a:extLst>
                <a:ext uri="{FF2B5EF4-FFF2-40B4-BE49-F238E27FC236}">
                  <a16:creationId xmlns:a16="http://schemas.microsoft.com/office/drawing/2014/main" id="{7E9A3B76-79E5-4919-937E-E8C6D5A783BA}"/>
                </a:ext>
              </a:extLst>
            </p:cNvPr>
            <p:cNvSpPr>
              <a:spLocks noChangeArrowheads="1"/>
            </p:cNvSpPr>
            <p:nvPr/>
          </p:nvSpPr>
          <p:spPr bwMode="auto">
            <a:xfrm>
              <a:off x="4769"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8" name="Oval 34">
              <a:extLst>
                <a:ext uri="{FF2B5EF4-FFF2-40B4-BE49-F238E27FC236}">
                  <a16:creationId xmlns:a16="http://schemas.microsoft.com/office/drawing/2014/main" id="{93C57312-66A1-4676-8513-1AC1DD1E7A19}"/>
                </a:ext>
              </a:extLst>
            </p:cNvPr>
            <p:cNvSpPr>
              <a:spLocks noChangeArrowheads="1"/>
            </p:cNvSpPr>
            <p:nvPr/>
          </p:nvSpPr>
          <p:spPr bwMode="auto">
            <a:xfrm>
              <a:off x="4818"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79" name="Oval 35">
              <a:extLst>
                <a:ext uri="{FF2B5EF4-FFF2-40B4-BE49-F238E27FC236}">
                  <a16:creationId xmlns:a16="http://schemas.microsoft.com/office/drawing/2014/main" id="{EA5AFDEB-9C52-419C-A93C-D7AB07710EA7}"/>
                </a:ext>
              </a:extLst>
            </p:cNvPr>
            <p:cNvSpPr>
              <a:spLocks noChangeArrowheads="1"/>
            </p:cNvSpPr>
            <p:nvPr/>
          </p:nvSpPr>
          <p:spPr bwMode="auto">
            <a:xfrm>
              <a:off x="4867"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0" name="Oval 36">
              <a:extLst>
                <a:ext uri="{FF2B5EF4-FFF2-40B4-BE49-F238E27FC236}">
                  <a16:creationId xmlns:a16="http://schemas.microsoft.com/office/drawing/2014/main" id="{CDFE644D-931C-449C-888E-39E592EF64B2}"/>
                </a:ext>
              </a:extLst>
            </p:cNvPr>
            <p:cNvSpPr>
              <a:spLocks noChangeArrowheads="1"/>
            </p:cNvSpPr>
            <p:nvPr/>
          </p:nvSpPr>
          <p:spPr bwMode="auto">
            <a:xfrm>
              <a:off x="4916"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1" name="Oval 37">
              <a:extLst>
                <a:ext uri="{FF2B5EF4-FFF2-40B4-BE49-F238E27FC236}">
                  <a16:creationId xmlns:a16="http://schemas.microsoft.com/office/drawing/2014/main" id="{699D11CE-72E0-4197-95D8-2A64B3ED620B}"/>
                </a:ext>
              </a:extLst>
            </p:cNvPr>
            <p:cNvSpPr>
              <a:spLocks noChangeArrowheads="1"/>
            </p:cNvSpPr>
            <p:nvPr/>
          </p:nvSpPr>
          <p:spPr bwMode="auto">
            <a:xfrm>
              <a:off x="4966"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2" name="Oval 38">
              <a:extLst>
                <a:ext uri="{FF2B5EF4-FFF2-40B4-BE49-F238E27FC236}">
                  <a16:creationId xmlns:a16="http://schemas.microsoft.com/office/drawing/2014/main" id="{EEF01013-760F-4D70-B66A-D8587E6B8F01}"/>
                </a:ext>
              </a:extLst>
            </p:cNvPr>
            <p:cNvSpPr>
              <a:spLocks noChangeArrowheads="1"/>
            </p:cNvSpPr>
            <p:nvPr/>
          </p:nvSpPr>
          <p:spPr bwMode="auto">
            <a:xfrm>
              <a:off x="5015"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3" name="Oval 39">
              <a:extLst>
                <a:ext uri="{FF2B5EF4-FFF2-40B4-BE49-F238E27FC236}">
                  <a16:creationId xmlns:a16="http://schemas.microsoft.com/office/drawing/2014/main" id="{6C38EF3C-1A90-4028-9CF4-2F67B8E1B8CE}"/>
                </a:ext>
              </a:extLst>
            </p:cNvPr>
            <p:cNvSpPr>
              <a:spLocks noChangeArrowheads="1"/>
            </p:cNvSpPr>
            <p:nvPr/>
          </p:nvSpPr>
          <p:spPr bwMode="auto">
            <a:xfrm>
              <a:off x="5064"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4" name="Oval 40">
              <a:extLst>
                <a:ext uri="{FF2B5EF4-FFF2-40B4-BE49-F238E27FC236}">
                  <a16:creationId xmlns:a16="http://schemas.microsoft.com/office/drawing/2014/main" id="{39400701-3940-44A9-9D9F-CFC2502A2AD6}"/>
                </a:ext>
              </a:extLst>
            </p:cNvPr>
            <p:cNvSpPr>
              <a:spLocks noChangeArrowheads="1"/>
            </p:cNvSpPr>
            <p:nvPr/>
          </p:nvSpPr>
          <p:spPr bwMode="auto">
            <a:xfrm>
              <a:off x="5114"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5" name="Oval 41">
              <a:extLst>
                <a:ext uri="{FF2B5EF4-FFF2-40B4-BE49-F238E27FC236}">
                  <a16:creationId xmlns:a16="http://schemas.microsoft.com/office/drawing/2014/main" id="{FB477E31-503E-42F6-8380-B6B1ADF2DB45}"/>
                </a:ext>
              </a:extLst>
            </p:cNvPr>
            <p:cNvSpPr>
              <a:spLocks noChangeArrowheads="1"/>
            </p:cNvSpPr>
            <p:nvPr/>
          </p:nvSpPr>
          <p:spPr bwMode="auto">
            <a:xfrm>
              <a:off x="5163"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6" name="Oval 42">
              <a:extLst>
                <a:ext uri="{FF2B5EF4-FFF2-40B4-BE49-F238E27FC236}">
                  <a16:creationId xmlns:a16="http://schemas.microsoft.com/office/drawing/2014/main" id="{736D4BF2-3F4C-4696-8248-F9AC1BB1C3F2}"/>
                </a:ext>
              </a:extLst>
            </p:cNvPr>
            <p:cNvSpPr>
              <a:spLocks noChangeArrowheads="1"/>
            </p:cNvSpPr>
            <p:nvPr/>
          </p:nvSpPr>
          <p:spPr bwMode="auto">
            <a:xfrm>
              <a:off x="5212"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7" name="Oval 43">
              <a:extLst>
                <a:ext uri="{FF2B5EF4-FFF2-40B4-BE49-F238E27FC236}">
                  <a16:creationId xmlns:a16="http://schemas.microsoft.com/office/drawing/2014/main" id="{0230DC6A-4239-4FFB-8CB2-8112A3AEF079}"/>
                </a:ext>
              </a:extLst>
            </p:cNvPr>
            <p:cNvSpPr>
              <a:spLocks noChangeArrowheads="1"/>
            </p:cNvSpPr>
            <p:nvPr/>
          </p:nvSpPr>
          <p:spPr bwMode="auto">
            <a:xfrm>
              <a:off x="5261"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8" name="Oval 44">
              <a:extLst>
                <a:ext uri="{FF2B5EF4-FFF2-40B4-BE49-F238E27FC236}">
                  <a16:creationId xmlns:a16="http://schemas.microsoft.com/office/drawing/2014/main" id="{A885FCD9-A5A6-47D2-A8C4-4B9CB7CECB9B}"/>
                </a:ext>
              </a:extLst>
            </p:cNvPr>
            <p:cNvSpPr>
              <a:spLocks noChangeArrowheads="1"/>
            </p:cNvSpPr>
            <p:nvPr/>
          </p:nvSpPr>
          <p:spPr bwMode="auto">
            <a:xfrm>
              <a:off x="5311"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89" name="Oval 45">
              <a:extLst>
                <a:ext uri="{FF2B5EF4-FFF2-40B4-BE49-F238E27FC236}">
                  <a16:creationId xmlns:a16="http://schemas.microsoft.com/office/drawing/2014/main" id="{6F8EC988-C429-47BF-BAA0-2DA8A97AA367}"/>
                </a:ext>
              </a:extLst>
            </p:cNvPr>
            <p:cNvSpPr>
              <a:spLocks noChangeArrowheads="1"/>
            </p:cNvSpPr>
            <p:nvPr/>
          </p:nvSpPr>
          <p:spPr bwMode="auto">
            <a:xfrm>
              <a:off x="5360"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0" name="Oval 46">
              <a:extLst>
                <a:ext uri="{FF2B5EF4-FFF2-40B4-BE49-F238E27FC236}">
                  <a16:creationId xmlns:a16="http://schemas.microsoft.com/office/drawing/2014/main" id="{C5FCD7AD-1694-4037-9EB4-DD8C6D3E8525}"/>
                </a:ext>
              </a:extLst>
            </p:cNvPr>
            <p:cNvSpPr>
              <a:spLocks noChangeArrowheads="1"/>
            </p:cNvSpPr>
            <p:nvPr/>
          </p:nvSpPr>
          <p:spPr bwMode="auto">
            <a:xfrm>
              <a:off x="5409"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1" name="Oval 47">
              <a:extLst>
                <a:ext uri="{FF2B5EF4-FFF2-40B4-BE49-F238E27FC236}">
                  <a16:creationId xmlns:a16="http://schemas.microsoft.com/office/drawing/2014/main" id="{C29F34DD-86B7-41AF-9413-22D85B64A4CA}"/>
                </a:ext>
              </a:extLst>
            </p:cNvPr>
            <p:cNvSpPr>
              <a:spLocks noChangeArrowheads="1"/>
            </p:cNvSpPr>
            <p:nvPr/>
          </p:nvSpPr>
          <p:spPr bwMode="auto">
            <a:xfrm>
              <a:off x="5459"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2" name="Oval 48">
              <a:extLst>
                <a:ext uri="{FF2B5EF4-FFF2-40B4-BE49-F238E27FC236}">
                  <a16:creationId xmlns:a16="http://schemas.microsoft.com/office/drawing/2014/main" id="{DF339320-A6A2-466F-93D5-1810E67C25F8}"/>
                </a:ext>
              </a:extLst>
            </p:cNvPr>
            <p:cNvSpPr>
              <a:spLocks noChangeArrowheads="1"/>
            </p:cNvSpPr>
            <p:nvPr/>
          </p:nvSpPr>
          <p:spPr bwMode="auto">
            <a:xfrm>
              <a:off x="5508"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3" name="Oval 49">
              <a:extLst>
                <a:ext uri="{FF2B5EF4-FFF2-40B4-BE49-F238E27FC236}">
                  <a16:creationId xmlns:a16="http://schemas.microsoft.com/office/drawing/2014/main" id="{41DCA872-3E42-48AC-BB6F-CD2E77AF90F5}"/>
                </a:ext>
              </a:extLst>
            </p:cNvPr>
            <p:cNvSpPr>
              <a:spLocks noChangeArrowheads="1"/>
            </p:cNvSpPr>
            <p:nvPr/>
          </p:nvSpPr>
          <p:spPr bwMode="auto">
            <a:xfrm>
              <a:off x="5557"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4" name="Oval 50">
              <a:extLst>
                <a:ext uri="{FF2B5EF4-FFF2-40B4-BE49-F238E27FC236}">
                  <a16:creationId xmlns:a16="http://schemas.microsoft.com/office/drawing/2014/main" id="{1ACB3284-85C7-4153-9863-5C1C630DC976}"/>
                </a:ext>
              </a:extLst>
            </p:cNvPr>
            <p:cNvSpPr>
              <a:spLocks noChangeArrowheads="1"/>
            </p:cNvSpPr>
            <p:nvPr/>
          </p:nvSpPr>
          <p:spPr bwMode="auto">
            <a:xfrm>
              <a:off x="5606"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5" name="Oval 51">
              <a:extLst>
                <a:ext uri="{FF2B5EF4-FFF2-40B4-BE49-F238E27FC236}">
                  <a16:creationId xmlns:a16="http://schemas.microsoft.com/office/drawing/2014/main" id="{EA470116-86D7-43B6-BAFC-533ADF0B7892}"/>
                </a:ext>
              </a:extLst>
            </p:cNvPr>
            <p:cNvSpPr>
              <a:spLocks noChangeArrowheads="1"/>
            </p:cNvSpPr>
            <p:nvPr/>
          </p:nvSpPr>
          <p:spPr bwMode="auto">
            <a:xfrm>
              <a:off x="5656"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6" name="Oval 52">
              <a:extLst>
                <a:ext uri="{FF2B5EF4-FFF2-40B4-BE49-F238E27FC236}">
                  <a16:creationId xmlns:a16="http://schemas.microsoft.com/office/drawing/2014/main" id="{DF6382E5-8464-488D-9983-5B7DF45E0434}"/>
                </a:ext>
              </a:extLst>
            </p:cNvPr>
            <p:cNvSpPr>
              <a:spLocks noChangeArrowheads="1"/>
            </p:cNvSpPr>
            <p:nvPr/>
          </p:nvSpPr>
          <p:spPr bwMode="auto">
            <a:xfrm>
              <a:off x="5705"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7" name="Oval 53">
              <a:extLst>
                <a:ext uri="{FF2B5EF4-FFF2-40B4-BE49-F238E27FC236}">
                  <a16:creationId xmlns:a16="http://schemas.microsoft.com/office/drawing/2014/main" id="{26F52216-1C88-4E58-8B20-40816A5F611D}"/>
                </a:ext>
              </a:extLst>
            </p:cNvPr>
            <p:cNvSpPr>
              <a:spLocks noChangeArrowheads="1"/>
            </p:cNvSpPr>
            <p:nvPr/>
          </p:nvSpPr>
          <p:spPr bwMode="auto">
            <a:xfrm>
              <a:off x="5754"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8" name="Oval 54">
              <a:extLst>
                <a:ext uri="{FF2B5EF4-FFF2-40B4-BE49-F238E27FC236}">
                  <a16:creationId xmlns:a16="http://schemas.microsoft.com/office/drawing/2014/main" id="{60D6D374-4FEC-46C4-90FA-AC3D6930FA53}"/>
                </a:ext>
              </a:extLst>
            </p:cNvPr>
            <p:cNvSpPr>
              <a:spLocks noChangeArrowheads="1"/>
            </p:cNvSpPr>
            <p:nvPr/>
          </p:nvSpPr>
          <p:spPr bwMode="auto">
            <a:xfrm>
              <a:off x="5804"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199" name="Oval 55">
              <a:extLst>
                <a:ext uri="{FF2B5EF4-FFF2-40B4-BE49-F238E27FC236}">
                  <a16:creationId xmlns:a16="http://schemas.microsoft.com/office/drawing/2014/main" id="{4A63435F-5BA6-4A6B-A2DA-06DA4B5ADDE8}"/>
                </a:ext>
              </a:extLst>
            </p:cNvPr>
            <p:cNvSpPr>
              <a:spLocks noChangeArrowheads="1"/>
            </p:cNvSpPr>
            <p:nvPr/>
          </p:nvSpPr>
          <p:spPr bwMode="auto">
            <a:xfrm>
              <a:off x="5853"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200" name="Oval 56">
              <a:extLst>
                <a:ext uri="{FF2B5EF4-FFF2-40B4-BE49-F238E27FC236}">
                  <a16:creationId xmlns:a16="http://schemas.microsoft.com/office/drawing/2014/main" id="{ADFC2D00-83B0-4D10-B3A9-3CA3B043B5F6}"/>
                </a:ext>
              </a:extLst>
            </p:cNvPr>
            <p:cNvSpPr>
              <a:spLocks noChangeArrowheads="1"/>
            </p:cNvSpPr>
            <p:nvPr/>
          </p:nvSpPr>
          <p:spPr bwMode="auto">
            <a:xfrm>
              <a:off x="5902"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201" name="Oval 57">
              <a:extLst>
                <a:ext uri="{FF2B5EF4-FFF2-40B4-BE49-F238E27FC236}">
                  <a16:creationId xmlns:a16="http://schemas.microsoft.com/office/drawing/2014/main" id="{4563F03B-2860-4718-9FB9-6BE6E5F42DB6}"/>
                </a:ext>
              </a:extLst>
            </p:cNvPr>
            <p:cNvSpPr>
              <a:spLocks noChangeArrowheads="1"/>
            </p:cNvSpPr>
            <p:nvPr/>
          </p:nvSpPr>
          <p:spPr bwMode="auto">
            <a:xfrm>
              <a:off x="5951"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202" name="Oval 58">
              <a:extLst>
                <a:ext uri="{FF2B5EF4-FFF2-40B4-BE49-F238E27FC236}">
                  <a16:creationId xmlns:a16="http://schemas.microsoft.com/office/drawing/2014/main" id="{5D96FE7C-1D77-4711-A0FF-1EA1F3FEF208}"/>
                </a:ext>
              </a:extLst>
            </p:cNvPr>
            <p:cNvSpPr>
              <a:spLocks noChangeArrowheads="1"/>
            </p:cNvSpPr>
            <p:nvPr/>
          </p:nvSpPr>
          <p:spPr bwMode="auto">
            <a:xfrm>
              <a:off x="4177"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6203" name="Oval 59">
              <a:extLst>
                <a:ext uri="{FF2B5EF4-FFF2-40B4-BE49-F238E27FC236}">
                  <a16:creationId xmlns:a16="http://schemas.microsoft.com/office/drawing/2014/main" id="{217F2076-087B-407F-82EA-FF09EAD9FEE6}"/>
                </a:ext>
              </a:extLst>
            </p:cNvPr>
            <p:cNvSpPr>
              <a:spLocks noChangeArrowheads="1"/>
            </p:cNvSpPr>
            <p:nvPr/>
          </p:nvSpPr>
          <p:spPr bwMode="auto">
            <a:xfrm>
              <a:off x="4128"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grpSp>
      <p:sp>
        <p:nvSpPr>
          <p:cNvPr id="6206" name="Rectangle 62">
            <a:extLst>
              <a:ext uri="{FF2B5EF4-FFF2-40B4-BE49-F238E27FC236}">
                <a16:creationId xmlns:a16="http://schemas.microsoft.com/office/drawing/2014/main" id="{00AAA61A-1F88-4E5A-9108-EE1D6BB7EE45}"/>
              </a:ext>
            </a:extLst>
          </p:cNvPr>
          <p:cNvSpPr>
            <a:spLocks noChangeArrowheads="1"/>
          </p:cNvSpPr>
          <p:nvPr/>
        </p:nvSpPr>
        <p:spPr bwMode="auto">
          <a:xfrm>
            <a:off x="684213" y="6400800"/>
            <a:ext cx="80025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038" rIns="0" bIns="46038">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l-GR" altLang="el-GR" sz="1200" b="0" i="1">
                <a:solidFill>
                  <a:srgbClr val="800000"/>
                </a:solidFill>
              </a:rPr>
              <a:t>Εισαγωγή στους Υπολογιστές</a:t>
            </a:r>
          </a:p>
        </p:txBody>
      </p:sp>
      <p:sp>
        <p:nvSpPr>
          <p:cNvPr id="6221" name="Rectangle 77">
            <a:extLst>
              <a:ext uri="{FF2B5EF4-FFF2-40B4-BE49-F238E27FC236}">
                <a16:creationId xmlns:a16="http://schemas.microsoft.com/office/drawing/2014/main" id="{56AC5571-3F83-47F4-B14C-B7A390A624F7}"/>
              </a:ext>
            </a:extLst>
          </p:cNvPr>
          <p:cNvSpPr>
            <a:spLocks noChangeArrowheads="1"/>
          </p:cNvSpPr>
          <p:nvPr userDrawn="1"/>
        </p:nvSpPr>
        <p:spPr bwMode="auto">
          <a:xfrm>
            <a:off x="8816975" y="6381750"/>
            <a:ext cx="327025" cy="2984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endParaRPr lang="el-GR" altLang="el-GR" sz="1200" i="1"/>
          </a:p>
        </p:txBody>
      </p:sp>
      <p:sp>
        <p:nvSpPr>
          <p:cNvPr id="6222" name="Rectangle 78">
            <a:extLst>
              <a:ext uri="{FF2B5EF4-FFF2-40B4-BE49-F238E27FC236}">
                <a16:creationId xmlns:a16="http://schemas.microsoft.com/office/drawing/2014/main" id="{469E22BC-6C34-4DFA-9FFB-DC60DB54D1FF}"/>
              </a:ext>
            </a:extLst>
          </p:cNvPr>
          <p:cNvSpPr>
            <a:spLocks noChangeArrowheads="1"/>
          </p:cNvSpPr>
          <p:nvPr userDrawn="1"/>
        </p:nvSpPr>
        <p:spPr bwMode="auto">
          <a:xfrm>
            <a:off x="8820150" y="6381750"/>
            <a:ext cx="287338"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fld id="{D69D7B98-CF45-49AB-83C9-F86A24E5483B}" type="slidenum">
              <a:rPr lang="el-GR" altLang="el-GR" sz="900" b="0">
                <a:solidFill>
                  <a:srgbClr val="800000"/>
                </a:solidFill>
                <a:latin typeface="Arial" panose="020B0604020202020204" pitchFamily="34" charset="0"/>
              </a:rPr>
              <a:pPr algn="ctr"/>
              <a:t>‹#›</a:t>
            </a:fld>
            <a:endParaRPr lang="el-GR" altLang="el-GR" sz="900" b="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6F0B-67B6-422E-B4FA-868B50CAD42C}"/>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E4DC8F76-CAAD-432F-954E-A65AB57AD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33B506B-61A0-499F-BFB3-C347A9B49A2D}"/>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121859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8ED64-49FF-482F-99A3-1E3FC3E00897}"/>
              </a:ext>
            </a:extLst>
          </p:cNvPr>
          <p:cNvSpPr>
            <a:spLocks noGrp="1"/>
          </p:cNvSpPr>
          <p:nvPr>
            <p:ph type="title" orient="vert"/>
          </p:nvPr>
        </p:nvSpPr>
        <p:spPr>
          <a:xfrm>
            <a:off x="6686550" y="457200"/>
            <a:ext cx="2000250" cy="5715000"/>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1002934E-BB72-42B5-A0BA-A7A5032A5CFE}"/>
              </a:ext>
            </a:extLst>
          </p:cNvPr>
          <p:cNvSpPr>
            <a:spLocks noGrp="1"/>
          </p:cNvSpPr>
          <p:nvPr>
            <p:ph type="body" orient="vert" idx="1"/>
          </p:nvPr>
        </p:nvSpPr>
        <p:spPr>
          <a:xfrm>
            <a:off x="685800" y="4572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0EB8A08-0C63-480E-91EC-56BAB6158CB2}"/>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81166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2D2D-B2FE-477F-8B53-C972F2C51514}"/>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1D7753E9-D899-4C34-A5C1-41C4324401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25C14839-1A62-4290-8482-E40AA893E325}"/>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173337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3E2D-A58F-491A-8C23-DA462417F6A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319644F9-FEB1-4D3A-B385-8C77DC7FC1A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72D9E617-72DC-4B9A-9630-1358F971E365}"/>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381099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3254-3776-4581-85C0-2BEA446D63E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CED2440-CA9A-43F1-94DE-272E9D30F7EB}"/>
              </a:ext>
            </a:extLst>
          </p:cNvPr>
          <p:cNvSpPr>
            <a:spLocks noGrp="1"/>
          </p:cNvSpPr>
          <p:nvPr>
            <p:ph sz="half" idx="1"/>
          </p:nvPr>
        </p:nvSpPr>
        <p:spPr>
          <a:xfrm>
            <a:off x="685800" y="13716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7E05275C-DA72-47DF-B8EB-57750F6613BC}"/>
              </a:ext>
            </a:extLst>
          </p:cNvPr>
          <p:cNvSpPr>
            <a:spLocks noGrp="1"/>
          </p:cNvSpPr>
          <p:nvPr>
            <p:ph sz="half" idx="2"/>
          </p:nvPr>
        </p:nvSpPr>
        <p:spPr>
          <a:xfrm>
            <a:off x="4762500" y="1371600"/>
            <a:ext cx="39243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F4DB9D06-69F3-4136-8D1C-1BF8D78E7DC8}"/>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18458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E065-7248-4E8B-86D0-1168AC606222}"/>
              </a:ext>
            </a:extLst>
          </p:cNvPr>
          <p:cNvSpPr>
            <a:spLocks noGrp="1"/>
          </p:cNvSpPr>
          <p:nvPr>
            <p:ph type="title"/>
          </p:nvPr>
        </p:nvSpPr>
        <p:spPr>
          <a:xfrm>
            <a:off x="630238" y="365125"/>
            <a:ext cx="78867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9207D1FF-5B5F-4C85-A1C5-7D312F5E57C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1D8ED-1624-42F6-B912-60614A79A59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1A0E0942-8E9F-48D6-8AE0-B3D91245293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A3E8C4-17F0-4D9D-91E1-482BF9A8DAB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DAC60819-B879-4F94-B3BC-A1270D1C922A}"/>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335909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A213-4775-466C-B83D-B2A93B53FB21}"/>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26491798-718E-44DD-B22E-AA7053B490C4}"/>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342695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E258E5-252F-4232-B7E7-8F5B8E932F97}"/>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2389337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A1B6-8A6F-4423-8BC4-A0F38295D05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FC6A28A6-389D-4501-9F00-66349448456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F063CFDB-38AF-4316-BB4E-41FEC75F5C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FF65A-FDAC-4D91-AB8D-669FBD6FE190}"/>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36254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A2EB-D5FB-47C7-8788-99DB3CE5268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E4981591-4735-4EC0-AA03-F765392FF5E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2A36E70C-373E-4CDF-B8D0-189DAA156D1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6EEE6-282E-4834-897C-0C1E06A45E56}"/>
              </a:ext>
            </a:extLst>
          </p:cNvPr>
          <p:cNvSpPr>
            <a:spLocks noGrp="1"/>
          </p:cNvSpPr>
          <p:nvPr>
            <p:ph type="dt" sz="half" idx="10"/>
          </p:nvPr>
        </p:nvSpPr>
        <p:spPr/>
        <p:txBody>
          <a:bodyPr/>
          <a:lstStyle>
            <a:lvl1pPr>
              <a:defRPr/>
            </a:lvl1pPr>
          </a:lstStyle>
          <a:p>
            <a:endParaRPr lang="el-GR" altLang="el-GR"/>
          </a:p>
        </p:txBody>
      </p:sp>
    </p:spTree>
    <p:extLst>
      <p:ext uri="{BB962C8B-B14F-4D97-AF65-F5344CB8AC3E}">
        <p14:creationId xmlns:p14="http://schemas.microsoft.com/office/powerpoint/2010/main" val="248613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9" name="Line 19">
            <a:extLst>
              <a:ext uri="{FF2B5EF4-FFF2-40B4-BE49-F238E27FC236}">
                <a16:creationId xmlns:a16="http://schemas.microsoft.com/office/drawing/2014/main" id="{2C73F747-595C-4404-A46E-B0728E6B0241}"/>
              </a:ext>
            </a:extLst>
          </p:cNvPr>
          <p:cNvSpPr>
            <a:spLocks noChangeShapeType="1"/>
          </p:cNvSpPr>
          <p:nvPr/>
        </p:nvSpPr>
        <p:spPr bwMode="auto">
          <a:xfrm flipV="1">
            <a:off x="8820150" y="990600"/>
            <a:ext cx="19050" cy="55340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pic>
        <p:nvPicPr>
          <p:cNvPr id="5135" name="Picture 15">
            <a:extLst>
              <a:ext uri="{FF2B5EF4-FFF2-40B4-BE49-F238E27FC236}">
                <a16:creationId xmlns:a16="http://schemas.microsoft.com/office/drawing/2014/main" id="{F49C24C6-DF4D-414B-A469-4774173B379F}"/>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990600"/>
            <a:ext cx="8393113" cy="36513"/>
          </a:xfrm>
          <a:prstGeom prst="rect">
            <a:avLst/>
          </a:prstGeom>
          <a:noFill/>
          <a:extLst>
            <a:ext uri="{909E8E84-426E-40DD-AFC4-6F175D3DCCD1}">
              <a14:hiddenFill xmlns:a14="http://schemas.microsoft.com/office/drawing/2010/main">
                <a:solidFill>
                  <a:srgbClr val="FFFFFF"/>
                </a:solidFill>
              </a14:hiddenFill>
            </a:ext>
          </a:extLst>
        </p:spPr>
      </p:pic>
      <p:sp>
        <p:nvSpPr>
          <p:cNvPr id="5138" name="Rectangle 18">
            <a:extLst>
              <a:ext uri="{FF2B5EF4-FFF2-40B4-BE49-F238E27FC236}">
                <a16:creationId xmlns:a16="http://schemas.microsoft.com/office/drawing/2014/main" id="{6BB4E3AE-929C-4596-8AC8-25ABFABF83C5}"/>
              </a:ext>
            </a:extLst>
          </p:cNvPr>
          <p:cNvSpPr>
            <a:spLocks noChangeArrowheads="1"/>
          </p:cNvSpPr>
          <p:nvPr/>
        </p:nvSpPr>
        <p:spPr bwMode="auto">
          <a:xfrm>
            <a:off x="457200" y="0"/>
            <a:ext cx="304800" cy="1028700"/>
          </a:xfrm>
          <a:prstGeom prst="rect">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27" name="Rectangle 7">
            <a:extLst>
              <a:ext uri="{FF2B5EF4-FFF2-40B4-BE49-F238E27FC236}">
                <a16:creationId xmlns:a16="http://schemas.microsoft.com/office/drawing/2014/main" id="{3C9FA6A3-7AFB-41D4-A027-D1ADA7BADF77}"/>
              </a:ext>
            </a:extLst>
          </p:cNvPr>
          <p:cNvSpPr>
            <a:spLocks noGrp="1" noChangeArrowheads="1"/>
          </p:cNvSpPr>
          <p:nvPr>
            <p:ph type="title"/>
          </p:nvPr>
        </p:nvSpPr>
        <p:spPr bwMode="auto">
          <a:xfrm>
            <a:off x="838200" y="45720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l-GR" altLang="el-GR"/>
              <a:t>Click to edit Master title style</a:t>
            </a:r>
          </a:p>
        </p:txBody>
      </p:sp>
      <p:sp>
        <p:nvSpPr>
          <p:cNvPr id="5128" name="Rectangle 8">
            <a:extLst>
              <a:ext uri="{FF2B5EF4-FFF2-40B4-BE49-F238E27FC236}">
                <a16:creationId xmlns:a16="http://schemas.microsoft.com/office/drawing/2014/main" id="{6390D763-5705-4DB1-9A85-13D3BBA31AC4}"/>
              </a:ext>
            </a:extLst>
          </p:cNvPr>
          <p:cNvSpPr>
            <a:spLocks noGrp="1" noChangeArrowheads="1"/>
          </p:cNvSpPr>
          <p:nvPr>
            <p:ph type="body" idx="1"/>
          </p:nvPr>
        </p:nvSpPr>
        <p:spPr bwMode="auto">
          <a:xfrm>
            <a:off x="685800" y="1371600"/>
            <a:ext cx="8001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l-GR" altLang="el-GR"/>
              <a:t>Click to edit Master text styles</a:t>
            </a:r>
          </a:p>
          <a:p>
            <a:pPr lvl="1"/>
            <a:r>
              <a:rPr lang="el-GR" altLang="el-GR"/>
              <a:t>Second level</a:t>
            </a:r>
          </a:p>
          <a:p>
            <a:pPr lvl="2"/>
            <a:r>
              <a:rPr lang="el-GR" altLang="el-GR"/>
              <a:t>Third level</a:t>
            </a:r>
          </a:p>
          <a:p>
            <a:pPr lvl="3"/>
            <a:r>
              <a:rPr lang="el-GR" altLang="el-GR"/>
              <a:t>Fourth level</a:t>
            </a:r>
          </a:p>
          <a:p>
            <a:pPr lvl="4"/>
            <a:r>
              <a:rPr lang="el-GR" altLang="el-GR"/>
              <a:t>Fifth level</a:t>
            </a:r>
          </a:p>
        </p:txBody>
      </p:sp>
      <p:sp>
        <p:nvSpPr>
          <p:cNvPr id="5129" name="Rectangle 9">
            <a:extLst>
              <a:ext uri="{FF2B5EF4-FFF2-40B4-BE49-F238E27FC236}">
                <a16:creationId xmlns:a16="http://schemas.microsoft.com/office/drawing/2014/main" id="{BDF2EED7-ED4F-410F-AEAE-448E9ACECE55}"/>
              </a:ext>
            </a:extLst>
          </p:cNvPr>
          <p:cNvSpPr>
            <a:spLocks noGrp="1" noChangeArrowheads="1"/>
          </p:cNvSpPr>
          <p:nvPr>
            <p:ph type="dt" sz="half" idx="2"/>
          </p:nvPr>
        </p:nvSpPr>
        <p:spPr bwMode="auto">
          <a:xfrm>
            <a:off x="685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defRPr sz="1400" b="0">
                <a:solidFill>
                  <a:schemeClr val="tx1"/>
                </a:solidFill>
                <a:latin typeface="Arial" panose="020B0604020202020204" pitchFamily="34" charset="0"/>
              </a:defRPr>
            </a:lvl1pPr>
          </a:lstStyle>
          <a:p>
            <a:endParaRPr lang="el-GR" altLang="el-GR"/>
          </a:p>
        </p:txBody>
      </p:sp>
      <p:sp>
        <p:nvSpPr>
          <p:cNvPr id="5136" name="Rectangle 16">
            <a:extLst>
              <a:ext uri="{FF2B5EF4-FFF2-40B4-BE49-F238E27FC236}">
                <a16:creationId xmlns:a16="http://schemas.microsoft.com/office/drawing/2014/main" id="{95051471-C057-4161-8ACF-998140FEE27E}"/>
              </a:ext>
            </a:extLst>
          </p:cNvPr>
          <p:cNvSpPr>
            <a:spLocks noChangeAspect="1" noChangeArrowheads="1"/>
          </p:cNvSpPr>
          <p:nvPr/>
        </p:nvSpPr>
        <p:spPr bwMode="auto">
          <a:xfrm>
            <a:off x="0" y="0"/>
            <a:ext cx="685800" cy="838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grpSp>
        <p:nvGrpSpPr>
          <p:cNvPr id="5144" name="Group 24">
            <a:extLst>
              <a:ext uri="{FF2B5EF4-FFF2-40B4-BE49-F238E27FC236}">
                <a16:creationId xmlns:a16="http://schemas.microsoft.com/office/drawing/2014/main" id="{EF93E906-4EA1-48C0-BD0A-482D843556F7}"/>
              </a:ext>
            </a:extLst>
          </p:cNvPr>
          <p:cNvGrpSpPr>
            <a:grpSpLocks/>
          </p:cNvGrpSpPr>
          <p:nvPr/>
        </p:nvGrpSpPr>
        <p:grpSpPr bwMode="auto">
          <a:xfrm>
            <a:off x="5791200" y="6400800"/>
            <a:ext cx="2933700" cy="25400"/>
            <a:chOff x="4128" y="3924"/>
            <a:chExt cx="1848" cy="16"/>
          </a:xfrm>
        </p:grpSpPr>
        <p:sp>
          <p:nvSpPr>
            <p:cNvPr id="5145" name="Oval 25">
              <a:extLst>
                <a:ext uri="{FF2B5EF4-FFF2-40B4-BE49-F238E27FC236}">
                  <a16:creationId xmlns:a16="http://schemas.microsoft.com/office/drawing/2014/main" id="{48888909-EF04-48BE-A3B3-BF1251AB58D8}"/>
                </a:ext>
              </a:extLst>
            </p:cNvPr>
            <p:cNvSpPr>
              <a:spLocks noChangeArrowheads="1"/>
            </p:cNvSpPr>
            <p:nvPr/>
          </p:nvSpPr>
          <p:spPr bwMode="auto">
            <a:xfrm>
              <a:off x="4227"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46" name="Oval 26">
              <a:extLst>
                <a:ext uri="{FF2B5EF4-FFF2-40B4-BE49-F238E27FC236}">
                  <a16:creationId xmlns:a16="http://schemas.microsoft.com/office/drawing/2014/main" id="{E149959E-7AFB-449B-995B-DF9F42EA8A26}"/>
                </a:ext>
              </a:extLst>
            </p:cNvPr>
            <p:cNvSpPr>
              <a:spLocks noChangeArrowheads="1"/>
            </p:cNvSpPr>
            <p:nvPr/>
          </p:nvSpPr>
          <p:spPr bwMode="auto">
            <a:xfrm>
              <a:off x="4276"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47" name="Oval 27">
              <a:extLst>
                <a:ext uri="{FF2B5EF4-FFF2-40B4-BE49-F238E27FC236}">
                  <a16:creationId xmlns:a16="http://schemas.microsoft.com/office/drawing/2014/main" id="{A9A1F883-036E-45CD-A6B6-8BDA109D1C9C}"/>
                </a:ext>
              </a:extLst>
            </p:cNvPr>
            <p:cNvSpPr>
              <a:spLocks noChangeArrowheads="1"/>
            </p:cNvSpPr>
            <p:nvPr/>
          </p:nvSpPr>
          <p:spPr bwMode="auto">
            <a:xfrm>
              <a:off x="4325"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48" name="Oval 28">
              <a:extLst>
                <a:ext uri="{FF2B5EF4-FFF2-40B4-BE49-F238E27FC236}">
                  <a16:creationId xmlns:a16="http://schemas.microsoft.com/office/drawing/2014/main" id="{2FCC42A8-B96F-4D34-BAAA-02989EC99F66}"/>
                </a:ext>
              </a:extLst>
            </p:cNvPr>
            <p:cNvSpPr>
              <a:spLocks noChangeArrowheads="1"/>
            </p:cNvSpPr>
            <p:nvPr/>
          </p:nvSpPr>
          <p:spPr bwMode="auto">
            <a:xfrm>
              <a:off x="4374"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49" name="Oval 29">
              <a:extLst>
                <a:ext uri="{FF2B5EF4-FFF2-40B4-BE49-F238E27FC236}">
                  <a16:creationId xmlns:a16="http://schemas.microsoft.com/office/drawing/2014/main" id="{1B5EAAA7-2B71-4FF2-83A2-1598BB74A340}"/>
                </a:ext>
              </a:extLst>
            </p:cNvPr>
            <p:cNvSpPr>
              <a:spLocks noChangeArrowheads="1"/>
            </p:cNvSpPr>
            <p:nvPr/>
          </p:nvSpPr>
          <p:spPr bwMode="auto">
            <a:xfrm>
              <a:off x="4424"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0" name="Oval 30">
              <a:extLst>
                <a:ext uri="{FF2B5EF4-FFF2-40B4-BE49-F238E27FC236}">
                  <a16:creationId xmlns:a16="http://schemas.microsoft.com/office/drawing/2014/main" id="{656106D1-094A-4839-883B-F63A6F051D8D}"/>
                </a:ext>
              </a:extLst>
            </p:cNvPr>
            <p:cNvSpPr>
              <a:spLocks noChangeArrowheads="1"/>
            </p:cNvSpPr>
            <p:nvPr/>
          </p:nvSpPr>
          <p:spPr bwMode="auto">
            <a:xfrm>
              <a:off x="4473"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1" name="Oval 31">
              <a:extLst>
                <a:ext uri="{FF2B5EF4-FFF2-40B4-BE49-F238E27FC236}">
                  <a16:creationId xmlns:a16="http://schemas.microsoft.com/office/drawing/2014/main" id="{675F51D7-AD35-49CD-B033-C66DAF3885C2}"/>
                </a:ext>
              </a:extLst>
            </p:cNvPr>
            <p:cNvSpPr>
              <a:spLocks noChangeArrowheads="1"/>
            </p:cNvSpPr>
            <p:nvPr/>
          </p:nvSpPr>
          <p:spPr bwMode="auto">
            <a:xfrm>
              <a:off x="4522"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2" name="Oval 32">
              <a:extLst>
                <a:ext uri="{FF2B5EF4-FFF2-40B4-BE49-F238E27FC236}">
                  <a16:creationId xmlns:a16="http://schemas.microsoft.com/office/drawing/2014/main" id="{55097687-F6B3-42E0-8F4E-C8B48F252898}"/>
                </a:ext>
              </a:extLst>
            </p:cNvPr>
            <p:cNvSpPr>
              <a:spLocks noChangeArrowheads="1"/>
            </p:cNvSpPr>
            <p:nvPr/>
          </p:nvSpPr>
          <p:spPr bwMode="auto">
            <a:xfrm>
              <a:off x="4572"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3" name="Oval 33">
              <a:extLst>
                <a:ext uri="{FF2B5EF4-FFF2-40B4-BE49-F238E27FC236}">
                  <a16:creationId xmlns:a16="http://schemas.microsoft.com/office/drawing/2014/main" id="{B50B0D71-19EF-4665-947C-C4F7077BA321}"/>
                </a:ext>
              </a:extLst>
            </p:cNvPr>
            <p:cNvSpPr>
              <a:spLocks noChangeArrowheads="1"/>
            </p:cNvSpPr>
            <p:nvPr/>
          </p:nvSpPr>
          <p:spPr bwMode="auto">
            <a:xfrm>
              <a:off x="4621"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4" name="Oval 34">
              <a:extLst>
                <a:ext uri="{FF2B5EF4-FFF2-40B4-BE49-F238E27FC236}">
                  <a16:creationId xmlns:a16="http://schemas.microsoft.com/office/drawing/2014/main" id="{A20C8271-2E05-401B-9406-0B7245D6C11B}"/>
                </a:ext>
              </a:extLst>
            </p:cNvPr>
            <p:cNvSpPr>
              <a:spLocks noChangeArrowheads="1"/>
            </p:cNvSpPr>
            <p:nvPr/>
          </p:nvSpPr>
          <p:spPr bwMode="auto">
            <a:xfrm>
              <a:off x="4670"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5" name="Oval 35">
              <a:extLst>
                <a:ext uri="{FF2B5EF4-FFF2-40B4-BE49-F238E27FC236}">
                  <a16:creationId xmlns:a16="http://schemas.microsoft.com/office/drawing/2014/main" id="{0A38674A-2EA7-4DDD-BA38-416B495F78D8}"/>
                </a:ext>
              </a:extLst>
            </p:cNvPr>
            <p:cNvSpPr>
              <a:spLocks noChangeArrowheads="1"/>
            </p:cNvSpPr>
            <p:nvPr/>
          </p:nvSpPr>
          <p:spPr bwMode="auto">
            <a:xfrm>
              <a:off x="4719"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6" name="Oval 36">
              <a:extLst>
                <a:ext uri="{FF2B5EF4-FFF2-40B4-BE49-F238E27FC236}">
                  <a16:creationId xmlns:a16="http://schemas.microsoft.com/office/drawing/2014/main" id="{EA6E47ED-835D-48A6-9986-9E15508C9F60}"/>
                </a:ext>
              </a:extLst>
            </p:cNvPr>
            <p:cNvSpPr>
              <a:spLocks noChangeArrowheads="1"/>
            </p:cNvSpPr>
            <p:nvPr/>
          </p:nvSpPr>
          <p:spPr bwMode="auto">
            <a:xfrm>
              <a:off x="4769"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7" name="Oval 37">
              <a:extLst>
                <a:ext uri="{FF2B5EF4-FFF2-40B4-BE49-F238E27FC236}">
                  <a16:creationId xmlns:a16="http://schemas.microsoft.com/office/drawing/2014/main" id="{0E81146D-7DEC-4D97-A435-05FAE6407612}"/>
                </a:ext>
              </a:extLst>
            </p:cNvPr>
            <p:cNvSpPr>
              <a:spLocks noChangeArrowheads="1"/>
            </p:cNvSpPr>
            <p:nvPr/>
          </p:nvSpPr>
          <p:spPr bwMode="auto">
            <a:xfrm>
              <a:off x="4818"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8" name="Oval 38">
              <a:extLst>
                <a:ext uri="{FF2B5EF4-FFF2-40B4-BE49-F238E27FC236}">
                  <a16:creationId xmlns:a16="http://schemas.microsoft.com/office/drawing/2014/main" id="{D99881CE-E6F4-41C6-9202-5F77D0868301}"/>
                </a:ext>
              </a:extLst>
            </p:cNvPr>
            <p:cNvSpPr>
              <a:spLocks noChangeArrowheads="1"/>
            </p:cNvSpPr>
            <p:nvPr/>
          </p:nvSpPr>
          <p:spPr bwMode="auto">
            <a:xfrm>
              <a:off x="4867"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59" name="Oval 39">
              <a:extLst>
                <a:ext uri="{FF2B5EF4-FFF2-40B4-BE49-F238E27FC236}">
                  <a16:creationId xmlns:a16="http://schemas.microsoft.com/office/drawing/2014/main" id="{929DEE8E-0F22-4FEB-AC8A-0BF745AB24B1}"/>
                </a:ext>
              </a:extLst>
            </p:cNvPr>
            <p:cNvSpPr>
              <a:spLocks noChangeArrowheads="1"/>
            </p:cNvSpPr>
            <p:nvPr/>
          </p:nvSpPr>
          <p:spPr bwMode="auto">
            <a:xfrm>
              <a:off x="4916"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0" name="Oval 40">
              <a:extLst>
                <a:ext uri="{FF2B5EF4-FFF2-40B4-BE49-F238E27FC236}">
                  <a16:creationId xmlns:a16="http://schemas.microsoft.com/office/drawing/2014/main" id="{CEFF6D13-0911-4D49-853D-4FB444FE56CC}"/>
                </a:ext>
              </a:extLst>
            </p:cNvPr>
            <p:cNvSpPr>
              <a:spLocks noChangeArrowheads="1"/>
            </p:cNvSpPr>
            <p:nvPr/>
          </p:nvSpPr>
          <p:spPr bwMode="auto">
            <a:xfrm>
              <a:off x="4966"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1" name="Oval 41">
              <a:extLst>
                <a:ext uri="{FF2B5EF4-FFF2-40B4-BE49-F238E27FC236}">
                  <a16:creationId xmlns:a16="http://schemas.microsoft.com/office/drawing/2014/main" id="{2998CA52-82D8-4F64-8DB0-76176935C905}"/>
                </a:ext>
              </a:extLst>
            </p:cNvPr>
            <p:cNvSpPr>
              <a:spLocks noChangeArrowheads="1"/>
            </p:cNvSpPr>
            <p:nvPr/>
          </p:nvSpPr>
          <p:spPr bwMode="auto">
            <a:xfrm>
              <a:off x="5015"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2" name="Oval 42">
              <a:extLst>
                <a:ext uri="{FF2B5EF4-FFF2-40B4-BE49-F238E27FC236}">
                  <a16:creationId xmlns:a16="http://schemas.microsoft.com/office/drawing/2014/main" id="{D96EB92F-8E57-4DBD-9AB9-3478F5765475}"/>
                </a:ext>
              </a:extLst>
            </p:cNvPr>
            <p:cNvSpPr>
              <a:spLocks noChangeArrowheads="1"/>
            </p:cNvSpPr>
            <p:nvPr/>
          </p:nvSpPr>
          <p:spPr bwMode="auto">
            <a:xfrm>
              <a:off x="5064"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3" name="Oval 43">
              <a:extLst>
                <a:ext uri="{FF2B5EF4-FFF2-40B4-BE49-F238E27FC236}">
                  <a16:creationId xmlns:a16="http://schemas.microsoft.com/office/drawing/2014/main" id="{02C591A8-1079-4130-B5C1-3592796FEBA1}"/>
                </a:ext>
              </a:extLst>
            </p:cNvPr>
            <p:cNvSpPr>
              <a:spLocks noChangeArrowheads="1"/>
            </p:cNvSpPr>
            <p:nvPr/>
          </p:nvSpPr>
          <p:spPr bwMode="auto">
            <a:xfrm>
              <a:off x="5114"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4" name="Oval 44">
              <a:extLst>
                <a:ext uri="{FF2B5EF4-FFF2-40B4-BE49-F238E27FC236}">
                  <a16:creationId xmlns:a16="http://schemas.microsoft.com/office/drawing/2014/main" id="{8BEA453D-3CD4-4A88-BF22-EA426C8BE680}"/>
                </a:ext>
              </a:extLst>
            </p:cNvPr>
            <p:cNvSpPr>
              <a:spLocks noChangeArrowheads="1"/>
            </p:cNvSpPr>
            <p:nvPr/>
          </p:nvSpPr>
          <p:spPr bwMode="auto">
            <a:xfrm>
              <a:off x="5163"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5" name="Oval 45">
              <a:extLst>
                <a:ext uri="{FF2B5EF4-FFF2-40B4-BE49-F238E27FC236}">
                  <a16:creationId xmlns:a16="http://schemas.microsoft.com/office/drawing/2014/main" id="{8A55C6A1-E036-4774-B793-E26C3BBD7E84}"/>
                </a:ext>
              </a:extLst>
            </p:cNvPr>
            <p:cNvSpPr>
              <a:spLocks noChangeArrowheads="1"/>
            </p:cNvSpPr>
            <p:nvPr/>
          </p:nvSpPr>
          <p:spPr bwMode="auto">
            <a:xfrm>
              <a:off x="5212"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6" name="Oval 46">
              <a:extLst>
                <a:ext uri="{FF2B5EF4-FFF2-40B4-BE49-F238E27FC236}">
                  <a16:creationId xmlns:a16="http://schemas.microsoft.com/office/drawing/2014/main" id="{3E0BED34-149D-4A97-B80E-8D90040DC93E}"/>
                </a:ext>
              </a:extLst>
            </p:cNvPr>
            <p:cNvSpPr>
              <a:spLocks noChangeArrowheads="1"/>
            </p:cNvSpPr>
            <p:nvPr/>
          </p:nvSpPr>
          <p:spPr bwMode="auto">
            <a:xfrm>
              <a:off x="5261"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7" name="Oval 47">
              <a:extLst>
                <a:ext uri="{FF2B5EF4-FFF2-40B4-BE49-F238E27FC236}">
                  <a16:creationId xmlns:a16="http://schemas.microsoft.com/office/drawing/2014/main" id="{D24A5DDF-1B4C-4951-9375-E3ADDA1E6D46}"/>
                </a:ext>
              </a:extLst>
            </p:cNvPr>
            <p:cNvSpPr>
              <a:spLocks noChangeArrowheads="1"/>
            </p:cNvSpPr>
            <p:nvPr/>
          </p:nvSpPr>
          <p:spPr bwMode="auto">
            <a:xfrm>
              <a:off x="5311"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8" name="Oval 48">
              <a:extLst>
                <a:ext uri="{FF2B5EF4-FFF2-40B4-BE49-F238E27FC236}">
                  <a16:creationId xmlns:a16="http://schemas.microsoft.com/office/drawing/2014/main" id="{4A2A96AE-8EFD-4247-B83E-50C3CF70EEAB}"/>
                </a:ext>
              </a:extLst>
            </p:cNvPr>
            <p:cNvSpPr>
              <a:spLocks noChangeArrowheads="1"/>
            </p:cNvSpPr>
            <p:nvPr/>
          </p:nvSpPr>
          <p:spPr bwMode="auto">
            <a:xfrm>
              <a:off x="5360"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69" name="Oval 49">
              <a:extLst>
                <a:ext uri="{FF2B5EF4-FFF2-40B4-BE49-F238E27FC236}">
                  <a16:creationId xmlns:a16="http://schemas.microsoft.com/office/drawing/2014/main" id="{3916BDCC-6E50-4FA2-912A-6196A0C65C70}"/>
                </a:ext>
              </a:extLst>
            </p:cNvPr>
            <p:cNvSpPr>
              <a:spLocks noChangeArrowheads="1"/>
            </p:cNvSpPr>
            <p:nvPr/>
          </p:nvSpPr>
          <p:spPr bwMode="auto">
            <a:xfrm>
              <a:off x="5409"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0" name="Oval 50">
              <a:extLst>
                <a:ext uri="{FF2B5EF4-FFF2-40B4-BE49-F238E27FC236}">
                  <a16:creationId xmlns:a16="http://schemas.microsoft.com/office/drawing/2014/main" id="{11936B5C-7331-48D2-B1D0-6D92AD97F2FA}"/>
                </a:ext>
              </a:extLst>
            </p:cNvPr>
            <p:cNvSpPr>
              <a:spLocks noChangeArrowheads="1"/>
            </p:cNvSpPr>
            <p:nvPr/>
          </p:nvSpPr>
          <p:spPr bwMode="auto">
            <a:xfrm>
              <a:off x="5459"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1" name="Oval 51">
              <a:extLst>
                <a:ext uri="{FF2B5EF4-FFF2-40B4-BE49-F238E27FC236}">
                  <a16:creationId xmlns:a16="http://schemas.microsoft.com/office/drawing/2014/main" id="{9353DFDD-0DF6-4019-855D-C0BC44EC452D}"/>
                </a:ext>
              </a:extLst>
            </p:cNvPr>
            <p:cNvSpPr>
              <a:spLocks noChangeArrowheads="1"/>
            </p:cNvSpPr>
            <p:nvPr/>
          </p:nvSpPr>
          <p:spPr bwMode="auto">
            <a:xfrm>
              <a:off x="5508"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2" name="Oval 52">
              <a:extLst>
                <a:ext uri="{FF2B5EF4-FFF2-40B4-BE49-F238E27FC236}">
                  <a16:creationId xmlns:a16="http://schemas.microsoft.com/office/drawing/2014/main" id="{F3DB6174-ABF7-4E96-8CBB-8DFF69917B1A}"/>
                </a:ext>
              </a:extLst>
            </p:cNvPr>
            <p:cNvSpPr>
              <a:spLocks noChangeArrowheads="1"/>
            </p:cNvSpPr>
            <p:nvPr/>
          </p:nvSpPr>
          <p:spPr bwMode="auto">
            <a:xfrm>
              <a:off x="5557"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3" name="Oval 53">
              <a:extLst>
                <a:ext uri="{FF2B5EF4-FFF2-40B4-BE49-F238E27FC236}">
                  <a16:creationId xmlns:a16="http://schemas.microsoft.com/office/drawing/2014/main" id="{388030FE-89D1-4F9A-9B9B-B331F06DDD98}"/>
                </a:ext>
              </a:extLst>
            </p:cNvPr>
            <p:cNvSpPr>
              <a:spLocks noChangeArrowheads="1"/>
            </p:cNvSpPr>
            <p:nvPr/>
          </p:nvSpPr>
          <p:spPr bwMode="auto">
            <a:xfrm>
              <a:off x="5606"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4" name="Oval 54">
              <a:extLst>
                <a:ext uri="{FF2B5EF4-FFF2-40B4-BE49-F238E27FC236}">
                  <a16:creationId xmlns:a16="http://schemas.microsoft.com/office/drawing/2014/main" id="{A93BCF87-BDBF-4A6A-BEEF-EF67381386F8}"/>
                </a:ext>
              </a:extLst>
            </p:cNvPr>
            <p:cNvSpPr>
              <a:spLocks noChangeArrowheads="1"/>
            </p:cNvSpPr>
            <p:nvPr/>
          </p:nvSpPr>
          <p:spPr bwMode="auto">
            <a:xfrm>
              <a:off x="5656"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5" name="Oval 55">
              <a:extLst>
                <a:ext uri="{FF2B5EF4-FFF2-40B4-BE49-F238E27FC236}">
                  <a16:creationId xmlns:a16="http://schemas.microsoft.com/office/drawing/2014/main" id="{BC13DC2A-8D7F-4657-9912-23C32CD6EE08}"/>
                </a:ext>
              </a:extLst>
            </p:cNvPr>
            <p:cNvSpPr>
              <a:spLocks noChangeArrowheads="1"/>
            </p:cNvSpPr>
            <p:nvPr/>
          </p:nvSpPr>
          <p:spPr bwMode="auto">
            <a:xfrm>
              <a:off x="5705"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6" name="Oval 56">
              <a:extLst>
                <a:ext uri="{FF2B5EF4-FFF2-40B4-BE49-F238E27FC236}">
                  <a16:creationId xmlns:a16="http://schemas.microsoft.com/office/drawing/2014/main" id="{0F4F0B77-2A2D-4EF3-AA50-8F2AF6629D0A}"/>
                </a:ext>
              </a:extLst>
            </p:cNvPr>
            <p:cNvSpPr>
              <a:spLocks noChangeArrowheads="1"/>
            </p:cNvSpPr>
            <p:nvPr/>
          </p:nvSpPr>
          <p:spPr bwMode="auto">
            <a:xfrm>
              <a:off x="5754"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7" name="Oval 57">
              <a:extLst>
                <a:ext uri="{FF2B5EF4-FFF2-40B4-BE49-F238E27FC236}">
                  <a16:creationId xmlns:a16="http://schemas.microsoft.com/office/drawing/2014/main" id="{32D0FC77-0C45-4B9A-9CE5-150401D5FB6D}"/>
                </a:ext>
              </a:extLst>
            </p:cNvPr>
            <p:cNvSpPr>
              <a:spLocks noChangeArrowheads="1"/>
            </p:cNvSpPr>
            <p:nvPr/>
          </p:nvSpPr>
          <p:spPr bwMode="auto">
            <a:xfrm>
              <a:off x="5804"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8" name="Oval 58">
              <a:extLst>
                <a:ext uri="{FF2B5EF4-FFF2-40B4-BE49-F238E27FC236}">
                  <a16:creationId xmlns:a16="http://schemas.microsoft.com/office/drawing/2014/main" id="{CC8B014E-24E0-4A3B-9629-57D15BD23A34}"/>
                </a:ext>
              </a:extLst>
            </p:cNvPr>
            <p:cNvSpPr>
              <a:spLocks noChangeArrowheads="1"/>
            </p:cNvSpPr>
            <p:nvPr/>
          </p:nvSpPr>
          <p:spPr bwMode="auto">
            <a:xfrm>
              <a:off x="5853" y="3924"/>
              <a:ext cx="24"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79" name="Oval 59">
              <a:extLst>
                <a:ext uri="{FF2B5EF4-FFF2-40B4-BE49-F238E27FC236}">
                  <a16:creationId xmlns:a16="http://schemas.microsoft.com/office/drawing/2014/main" id="{A497C193-1A89-44F8-9C90-F33557A5E670}"/>
                </a:ext>
              </a:extLst>
            </p:cNvPr>
            <p:cNvSpPr>
              <a:spLocks noChangeArrowheads="1"/>
            </p:cNvSpPr>
            <p:nvPr/>
          </p:nvSpPr>
          <p:spPr bwMode="auto">
            <a:xfrm>
              <a:off x="5902"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80" name="Oval 60">
              <a:extLst>
                <a:ext uri="{FF2B5EF4-FFF2-40B4-BE49-F238E27FC236}">
                  <a16:creationId xmlns:a16="http://schemas.microsoft.com/office/drawing/2014/main" id="{EC33B058-8EC2-4162-8221-03CF6DDDA5E5}"/>
                </a:ext>
              </a:extLst>
            </p:cNvPr>
            <p:cNvSpPr>
              <a:spLocks noChangeArrowheads="1"/>
            </p:cNvSpPr>
            <p:nvPr/>
          </p:nvSpPr>
          <p:spPr bwMode="auto">
            <a:xfrm>
              <a:off x="5951"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81" name="Oval 61">
              <a:extLst>
                <a:ext uri="{FF2B5EF4-FFF2-40B4-BE49-F238E27FC236}">
                  <a16:creationId xmlns:a16="http://schemas.microsoft.com/office/drawing/2014/main" id="{E8DE53E3-6678-4B89-AB49-29D4959AB25C}"/>
                </a:ext>
              </a:extLst>
            </p:cNvPr>
            <p:cNvSpPr>
              <a:spLocks noChangeArrowheads="1"/>
            </p:cNvSpPr>
            <p:nvPr/>
          </p:nvSpPr>
          <p:spPr bwMode="auto">
            <a:xfrm>
              <a:off x="4177"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sp>
          <p:nvSpPr>
            <p:cNvPr id="5182" name="Oval 62">
              <a:extLst>
                <a:ext uri="{FF2B5EF4-FFF2-40B4-BE49-F238E27FC236}">
                  <a16:creationId xmlns:a16="http://schemas.microsoft.com/office/drawing/2014/main" id="{0076E388-B7C3-4E71-AA94-423DC2DA5428}"/>
                </a:ext>
              </a:extLst>
            </p:cNvPr>
            <p:cNvSpPr>
              <a:spLocks noChangeArrowheads="1"/>
            </p:cNvSpPr>
            <p:nvPr/>
          </p:nvSpPr>
          <p:spPr bwMode="auto">
            <a:xfrm>
              <a:off x="4128" y="3924"/>
              <a:ext cx="25" cy="16"/>
            </a:xfrm>
            <a:prstGeom prst="ellipse">
              <a:avLst/>
            </a:prstGeom>
            <a:solidFill>
              <a:srgbClr val="8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l-GR"/>
            </a:p>
          </p:txBody>
        </p:sp>
      </p:grpSp>
      <p:sp>
        <p:nvSpPr>
          <p:cNvPr id="5189" name="Rectangle 69">
            <a:extLst>
              <a:ext uri="{FF2B5EF4-FFF2-40B4-BE49-F238E27FC236}">
                <a16:creationId xmlns:a16="http://schemas.microsoft.com/office/drawing/2014/main" id="{A85CAA9F-643A-4897-837B-EFFE646EFB6B}"/>
              </a:ext>
            </a:extLst>
          </p:cNvPr>
          <p:cNvSpPr>
            <a:spLocks noChangeArrowheads="1"/>
          </p:cNvSpPr>
          <p:nvPr userDrawn="1"/>
        </p:nvSpPr>
        <p:spPr bwMode="auto">
          <a:xfrm>
            <a:off x="684213" y="6400800"/>
            <a:ext cx="80025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038" rIns="0" bIns="46038">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l-GR" altLang="el-GR" sz="1200" b="0" i="1">
                <a:solidFill>
                  <a:srgbClr val="800000"/>
                </a:solidFill>
              </a:rPr>
              <a:t>Εισαγωγή στους Υπολογιστές</a:t>
            </a:r>
          </a:p>
        </p:txBody>
      </p:sp>
      <p:sp>
        <p:nvSpPr>
          <p:cNvPr id="5191" name="Rectangle 71">
            <a:extLst>
              <a:ext uri="{FF2B5EF4-FFF2-40B4-BE49-F238E27FC236}">
                <a16:creationId xmlns:a16="http://schemas.microsoft.com/office/drawing/2014/main" id="{3484B1AC-C565-46FC-B2DC-8725C6226607}"/>
              </a:ext>
            </a:extLst>
          </p:cNvPr>
          <p:cNvSpPr>
            <a:spLocks noChangeArrowheads="1"/>
          </p:cNvSpPr>
          <p:nvPr userDrawn="1"/>
        </p:nvSpPr>
        <p:spPr bwMode="auto">
          <a:xfrm>
            <a:off x="8816975" y="6381750"/>
            <a:ext cx="327025" cy="2984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endParaRPr lang="el-GR" altLang="el-GR" sz="1200" i="1"/>
          </a:p>
        </p:txBody>
      </p:sp>
      <p:sp>
        <p:nvSpPr>
          <p:cNvPr id="5192" name="Rectangle 72">
            <a:extLst>
              <a:ext uri="{FF2B5EF4-FFF2-40B4-BE49-F238E27FC236}">
                <a16:creationId xmlns:a16="http://schemas.microsoft.com/office/drawing/2014/main" id="{A0CA00E3-4ACB-45CC-B31D-647A619489C7}"/>
              </a:ext>
            </a:extLst>
          </p:cNvPr>
          <p:cNvSpPr>
            <a:spLocks noChangeArrowheads="1"/>
          </p:cNvSpPr>
          <p:nvPr userDrawn="1"/>
        </p:nvSpPr>
        <p:spPr bwMode="auto">
          <a:xfrm>
            <a:off x="8820150" y="6381750"/>
            <a:ext cx="287338"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fld id="{3B4813C0-C132-42C5-BD7A-514FB20370A3}" type="slidenum">
              <a:rPr lang="el-GR" altLang="el-GR" sz="900" b="0">
                <a:solidFill>
                  <a:srgbClr val="800000"/>
                </a:solidFill>
                <a:latin typeface="Arial" panose="020B0604020202020204" pitchFamily="34" charset="0"/>
              </a:rPr>
              <a:pPr algn="ctr"/>
              <a:t>‹#›</a:t>
            </a:fld>
            <a:endParaRPr lang="el-GR" altLang="el-GR" sz="900" b="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0" fontAlgn="base" hangingPunct="0">
        <a:spcBef>
          <a:spcPct val="0"/>
        </a:spcBef>
        <a:spcAft>
          <a:spcPct val="0"/>
        </a:spcAft>
        <a:defRPr sz="3400" i="1" kern="1200">
          <a:solidFill>
            <a:schemeClr val="tx2"/>
          </a:solidFill>
          <a:latin typeface="+mj-lt"/>
          <a:ea typeface="+mj-ea"/>
          <a:cs typeface="+mj-cs"/>
        </a:defRPr>
      </a:lvl1pPr>
      <a:lvl2pPr algn="l" rtl="0" eaLnBrk="0" fontAlgn="base" hangingPunct="0">
        <a:spcBef>
          <a:spcPct val="0"/>
        </a:spcBef>
        <a:spcAft>
          <a:spcPct val="0"/>
        </a:spcAft>
        <a:defRPr sz="3400" i="1">
          <a:solidFill>
            <a:schemeClr val="tx2"/>
          </a:solidFill>
          <a:latin typeface="Times New Roman" panose="02020603050405020304" pitchFamily="18" charset="0"/>
        </a:defRPr>
      </a:lvl2pPr>
      <a:lvl3pPr algn="l" rtl="0" eaLnBrk="0" fontAlgn="base" hangingPunct="0">
        <a:spcBef>
          <a:spcPct val="0"/>
        </a:spcBef>
        <a:spcAft>
          <a:spcPct val="0"/>
        </a:spcAft>
        <a:defRPr sz="3400" i="1">
          <a:solidFill>
            <a:schemeClr val="tx2"/>
          </a:solidFill>
          <a:latin typeface="Times New Roman" panose="02020603050405020304" pitchFamily="18" charset="0"/>
        </a:defRPr>
      </a:lvl3pPr>
      <a:lvl4pPr algn="l" rtl="0" eaLnBrk="0" fontAlgn="base" hangingPunct="0">
        <a:spcBef>
          <a:spcPct val="0"/>
        </a:spcBef>
        <a:spcAft>
          <a:spcPct val="0"/>
        </a:spcAft>
        <a:defRPr sz="3400" i="1">
          <a:solidFill>
            <a:schemeClr val="tx2"/>
          </a:solidFill>
          <a:latin typeface="Times New Roman" panose="02020603050405020304" pitchFamily="18" charset="0"/>
        </a:defRPr>
      </a:lvl4pPr>
      <a:lvl5pPr algn="l" rtl="0" eaLnBrk="0" fontAlgn="base" hangingPunct="0">
        <a:spcBef>
          <a:spcPct val="0"/>
        </a:spcBef>
        <a:spcAft>
          <a:spcPct val="0"/>
        </a:spcAft>
        <a:defRPr sz="3400" i="1">
          <a:solidFill>
            <a:schemeClr val="tx2"/>
          </a:solidFill>
          <a:latin typeface="Times New Roman" panose="02020603050405020304" pitchFamily="18" charset="0"/>
        </a:defRPr>
      </a:lvl5pPr>
      <a:lvl6pPr marL="457200" algn="l" rtl="0" eaLnBrk="0" fontAlgn="base" hangingPunct="0">
        <a:spcBef>
          <a:spcPct val="0"/>
        </a:spcBef>
        <a:spcAft>
          <a:spcPct val="0"/>
        </a:spcAft>
        <a:defRPr sz="3400" i="1">
          <a:solidFill>
            <a:schemeClr val="tx2"/>
          </a:solidFill>
          <a:latin typeface="Times New Roman" panose="02020603050405020304" pitchFamily="18" charset="0"/>
        </a:defRPr>
      </a:lvl6pPr>
      <a:lvl7pPr marL="914400" algn="l" rtl="0" eaLnBrk="0" fontAlgn="base" hangingPunct="0">
        <a:spcBef>
          <a:spcPct val="0"/>
        </a:spcBef>
        <a:spcAft>
          <a:spcPct val="0"/>
        </a:spcAft>
        <a:defRPr sz="3400" i="1">
          <a:solidFill>
            <a:schemeClr val="tx2"/>
          </a:solidFill>
          <a:latin typeface="Times New Roman" panose="02020603050405020304" pitchFamily="18" charset="0"/>
        </a:defRPr>
      </a:lvl7pPr>
      <a:lvl8pPr marL="1371600" algn="l" rtl="0" eaLnBrk="0" fontAlgn="base" hangingPunct="0">
        <a:spcBef>
          <a:spcPct val="0"/>
        </a:spcBef>
        <a:spcAft>
          <a:spcPct val="0"/>
        </a:spcAft>
        <a:defRPr sz="3400" i="1">
          <a:solidFill>
            <a:schemeClr val="tx2"/>
          </a:solidFill>
          <a:latin typeface="Times New Roman" panose="02020603050405020304" pitchFamily="18" charset="0"/>
        </a:defRPr>
      </a:lvl8pPr>
      <a:lvl9pPr marL="1828800" algn="l" rtl="0" eaLnBrk="0" fontAlgn="base" hangingPunct="0">
        <a:spcBef>
          <a:spcPct val="0"/>
        </a:spcBef>
        <a:spcAft>
          <a:spcPct val="0"/>
        </a:spcAft>
        <a:defRPr sz="3400"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Char char="•"/>
        <a:defRPr sz="3200" kern="1200">
          <a:solidFill>
            <a:srgbClr val="800000"/>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rgbClr val="800000"/>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rgbClr val="800000"/>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rgbClr val="800000"/>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rgbClr val="8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1" name="Rectangle 5">
            <a:extLst>
              <a:ext uri="{FF2B5EF4-FFF2-40B4-BE49-F238E27FC236}">
                <a16:creationId xmlns:a16="http://schemas.microsoft.com/office/drawing/2014/main" id="{E900D67D-3598-4947-964B-1A237C3BE52C}"/>
              </a:ext>
            </a:extLst>
          </p:cNvPr>
          <p:cNvSpPr>
            <a:spLocks noGrp="1" noChangeArrowheads="1"/>
          </p:cNvSpPr>
          <p:nvPr>
            <p:ph type="ctrTitle"/>
          </p:nvPr>
        </p:nvSpPr>
        <p:spPr/>
        <p:txBody>
          <a:bodyPr/>
          <a:lstStyle/>
          <a:p>
            <a:r>
              <a:rPr lang="el-GR" altLang="el-GR"/>
              <a:t>Εισαγωγή στους Υπολογιστές</a:t>
            </a:r>
          </a:p>
        </p:txBody>
      </p:sp>
      <p:sp>
        <p:nvSpPr>
          <p:cNvPr id="413702" name="Rectangle 6">
            <a:extLst>
              <a:ext uri="{FF2B5EF4-FFF2-40B4-BE49-F238E27FC236}">
                <a16:creationId xmlns:a16="http://schemas.microsoft.com/office/drawing/2014/main" id="{44D052FB-1558-4AC4-B9F4-9D5BCFA10512}"/>
              </a:ext>
            </a:extLst>
          </p:cNvPr>
          <p:cNvSpPr>
            <a:spLocks noGrp="1" noChangeArrowheads="1"/>
          </p:cNvSpPr>
          <p:nvPr>
            <p:ph type="subTitle" idx="1"/>
          </p:nvPr>
        </p:nvSpPr>
        <p:spPr/>
        <p:txBody>
          <a:bodyPr/>
          <a:lstStyle/>
          <a:p>
            <a:pPr algn="ctr"/>
            <a:r>
              <a:rPr lang="el-GR" altLang="el-GR" b="1"/>
              <a:t>Κεφάλαιο </a:t>
            </a:r>
            <a:r>
              <a:rPr lang="en-US" altLang="el-GR" b="1"/>
              <a:t>8</a:t>
            </a:r>
            <a:r>
              <a:rPr lang="el-GR" altLang="el-GR" b="1"/>
              <a:t>: Αφηρημένοι τύποι δεδομένων</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96EA39AC-B6B1-4058-A45D-1AFB1D19F508}"/>
              </a:ext>
            </a:extLst>
          </p:cNvPr>
          <p:cNvSpPr>
            <a:spLocks noGrp="1" noChangeArrowheads="1"/>
          </p:cNvSpPr>
          <p:nvPr>
            <p:ph type="title"/>
          </p:nvPr>
        </p:nvSpPr>
        <p:spPr/>
        <p:txBody>
          <a:bodyPr/>
          <a:lstStyle/>
          <a:p>
            <a:r>
              <a:rPr lang="el-GR" altLang="el-GR"/>
              <a:t>Ορολογία λιστών</a:t>
            </a:r>
          </a:p>
        </p:txBody>
      </p:sp>
      <p:sp>
        <p:nvSpPr>
          <p:cNvPr id="883715" name="Rectangle 3">
            <a:extLst>
              <a:ext uri="{FF2B5EF4-FFF2-40B4-BE49-F238E27FC236}">
                <a16:creationId xmlns:a16="http://schemas.microsoft.com/office/drawing/2014/main" id="{4492E58E-E750-452E-A28E-AE14C7B07CFA}"/>
              </a:ext>
            </a:extLst>
          </p:cNvPr>
          <p:cNvSpPr>
            <a:spLocks noGrp="1" noChangeArrowheads="1"/>
          </p:cNvSpPr>
          <p:nvPr>
            <p:ph type="body" idx="1"/>
          </p:nvPr>
        </p:nvSpPr>
        <p:spPr>
          <a:xfrm>
            <a:off x="685800" y="1371600"/>
            <a:ext cx="8001000" cy="3209925"/>
          </a:xfrm>
        </p:spPr>
        <p:txBody>
          <a:bodyPr/>
          <a:lstStyle/>
          <a:p>
            <a:r>
              <a:rPr lang="el-GR" altLang="el-GR"/>
              <a:t>Η </a:t>
            </a:r>
            <a:r>
              <a:rPr lang="el-GR" altLang="el-GR" b="1"/>
              <a:t>λίστα</a:t>
            </a:r>
            <a:r>
              <a:rPr lang="el-GR" altLang="el-GR"/>
              <a:t> είναι μία συλλογή δεδομένων της οποίας οι καταχωρήσεις έχουν σειριακή διάταξη.</a:t>
            </a:r>
          </a:p>
          <a:p>
            <a:r>
              <a:rPr lang="el-GR" altLang="el-GR"/>
              <a:t>Το ένα άκρο μίας λίστας ονομάζεται </a:t>
            </a:r>
            <a:r>
              <a:rPr lang="el-GR" altLang="el-GR" b="1">
                <a:solidFill>
                  <a:schemeClr val="tx1"/>
                </a:solidFill>
              </a:rPr>
              <a:t>αρχή</a:t>
            </a:r>
            <a:r>
              <a:rPr lang="el-GR" altLang="el-GR"/>
              <a:t> (head) της λίστας, ενώ το άλλο άκρο </a:t>
            </a:r>
            <a:r>
              <a:rPr lang="el-GR" altLang="el-GR" b="1">
                <a:solidFill>
                  <a:schemeClr val="tx1"/>
                </a:solidFill>
              </a:rPr>
              <a:t>τέλος</a:t>
            </a:r>
            <a:r>
              <a:rPr lang="el-GR" altLang="el-GR"/>
              <a:t> (tail).</a:t>
            </a:r>
          </a:p>
        </p:txBody>
      </p:sp>
      <p:pic>
        <p:nvPicPr>
          <p:cNvPr id="883716" name="Picture 4">
            <a:extLst>
              <a:ext uri="{FF2B5EF4-FFF2-40B4-BE49-F238E27FC236}">
                <a16:creationId xmlns:a16="http://schemas.microsoft.com/office/drawing/2014/main" id="{51EFD1A4-1E1F-4778-A8DB-57F9ACD7E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508500"/>
            <a:ext cx="452755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a:extLst>
              <a:ext uri="{FF2B5EF4-FFF2-40B4-BE49-F238E27FC236}">
                <a16:creationId xmlns:a16="http://schemas.microsoft.com/office/drawing/2014/main" id="{22D0F157-C384-4F17-B8CD-A3C051B3D306}"/>
              </a:ext>
            </a:extLst>
          </p:cNvPr>
          <p:cNvSpPr>
            <a:spLocks noGrp="1" noChangeArrowheads="1"/>
          </p:cNvSpPr>
          <p:nvPr>
            <p:ph type="title"/>
          </p:nvPr>
        </p:nvSpPr>
        <p:spPr/>
        <p:txBody>
          <a:bodyPr/>
          <a:lstStyle/>
          <a:p>
            <a:r>
              <a:rPr lang="el-GR" altLang="el-GR"/>
              <a:t>Ορολογία στοιβών</a:t>
            </a:r>
          </a:p>
        </p:txBody>
      </p:sp>
      <p:sp>
        <p:nvSpPr>
          <p:cNvPr id="884739" name="Rectangle 3">
            <a:extLst>
              <a:ext uri="{FF2B5EF4-FFF2-40B4-BE49-F238E27FC236}">
                <a16:creationId xmlns:a16="http://schemas.microsoft.com/office/drawing/2014/main" id="{CD47EA33-F2ED-4363-B729-80527D7E5E91}"/>
              </a:ext>
            </a:extLst>
          </p:cNvPr>
          <p:cNvSpPr>
            <a:spLocks noGrp="1" noChangeArrowheads="1"/>
          </p:cNvSpPr>
          <p:nvPr>
            <p:ph type="body" idx="1"/>
          </p:nvPr>
        </p:nvSpPr>
        <p:spPr>
          <a:xfrm>
            <a:off x="685800" y="1371600"/>
            <a:ext cx="5973763" cy="4144963"/>
          </a:xfrm>
        </p:spPr>
        <p:txBody>
          <a:bodyPr/>
          <a:lstStyle/>
          <a:p>
            <a:pPr>
              <a:lnSpc>
                <a:spcPct val="90000"/>
              </a:lnSpc>
            </a:pPr>
            <a:r>
              <a:rPr lang="el-GR" altLang="el-GR" sz="2400" b="1"/>
              <a:t>Στοίβα</a:t>
            </a:r>
            <a:r>
              <a:rPr lang="el-GR" altLang="el-GR" sz="2400"/>
              <a:t> είναι μία λίστα της οποίας οι καταχωρήσεις αφαιρούνται και εισάγονται μόνο από την αρχή.</a:t>
            </a:r>
          </a:p>
          <a:p>
            <a:pPr>
              <a:lnSpc>
                <a:spcPct val="90000"/>
              </a:lnSpc>
            </a:pPr>
            <a:r>
              <a:rPr lang="el-GR" altLang="el-GR" sz="2400"/>
              <a:t>Δομή </a:t>
            </a:r>
            <a:r>
              <a:rPr lang="el-GR" altLang="el-GR" sz="2400" b="1"/>
              <a:t>LIFO</a:t>
            </a:r>
            <a:r>
              <a:rPr lang="el-GR" altLang="el-GR" sz="2400"/>
              <a:t> (Last In, First Out).</a:t>
            </a:r>
          </a:p>
          <a:p>
            <a:pPr>
              <a:lnSpc>
                <a:spcPct val="90000"/>
              </a:lnSpc>
            </a:pPr>
            <a:r>
              <a:rPr lang="el-GR" altLang="el-GR" sz="2400"/>
              <a:t>H αρχή μίας στοίβας ονομάζεται </a:t>
            </a:r>
            <a:r>
              <a:rPr lang="el-GR" altLang="el-GR" sz="2400" b="1"/>
              <a:t>κορυφή</a:t>
            </a:r>
            <a:r>
              <a:rPr lang="el-GR" altLang="el-GR" sz="2400"/>
              <a:t> (top) της στοίβας, ενώ το τέλος ονομάζεται </a:t>
            </a:r>
            <a:r>
              <a:rPr lang="el-GR" altLang="el-GR" sz="2400" b="1"/>
              <a:t>βάση</a:t>
            </a:r>
            <a:r>
              <a:rPr lang="el-GR" altLang="el-GR" sz="2400"/>
              <a:t> (base).</a:t>
            </a:r>
          </a:p>
          <a:p>
            <a:pPr>
              <a:lnSpc>
                <a:spcPct val="90000"/>
              </a:lnSpc>
            </a:pPr>
            <a:r>
              <a:rPr lang="el-GR" altLang="el-GR" sz="2400" b="1"/>
              <a:t>Απώθηση</a:t>
            </a:r>
            <a:r>
              <a:rPr lang="el-GR" altLang="el-GR" sz="2400"/>
              <a:t> (pop) ονομάζεται η αφαίρεση μίας καταχώρησης από την κορυφή.</a:t>
            </a:r>
          </a:p>
          <a:p>
            <a:pPr>
              <a:lnSpc>
                <a:spcPct val="90000"/>
              </a:lnSpc>
            </a:pPr>
            <a:r>
              <a:rPr lang="el-GR" altLang="el-GR" sz="2400" b="1"/>
              <a:t>Ώθηση</a:t>
            </a:r>
            <a:r>
              <a:rPr lang="el-GR" altLang="el-GR" sz="2400"/>
              <a:t> (push) είναι η εισαγωγή μίας νέας καταχώρησης στην κορυφή.</a:t>
            </a:r>
          </a:p>
        </p:txBody>
      </p:sp>
      <p:pic>
        <p:nvPicPr>
          <p:cNvPr id="884742" name="Picture 6">
            <a:extLst>
              <a:ext uri="{FF2B5EF4-FFF2-40B4-BE49-F238E27FC236}">
                <a16:creationId xmlns:a16="http://schemas.microsoft.com/office/drawing/2014/main" id="{3AEF25BE-1B0D-4A47-A440-DBAEA95FE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1916113"/>
            <a:ext cx="115570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a:extLst>
              <a:ext uri="{FF2B5EF4-FFF2-40B4-BE49-F238E27FC236}">
                <a16:creationId xmlns:a16="http://schemas.microsoft.com/office/drawing/2014/main" id="{0D3C88C2-14C2-4E67-8B69-A52AE3E7D5D8}"/>
              </a:ext>
            </a:extLst>
          </p:cNvPr>
          <p:cNvSpPr>
            <a:spLocks noGrp="1" noChangeArrowheads="1"/>
          </p:cNvSpPr>
          <p:nvPr>
            <p:ph type="title"/>
          </p:nvPr>
        </p:nvSpPr>
        <p:spPr/>
        <p:txBody>
          <a:bodyPr/>
          <a:lstStyle/>
          <a:p>
            <a:r>
              <a:rPr lang="el-GR" altLang="el-GR"/>
              <a:t>Ειδικές λίστες - Στοίβα</a:t>
            </a:r>
          </a:p>
        </p:txBody>
      </p:sp>
      <p:sp>
        <p:nvSpPr>
          <p:cNvPr id="929795" name="Rectangle 3">
            <a:extLst>
              <a:ext uri="{FF2B5EF4-FFF2-40B4-BE49-F238E27FC236}">
                <a16:creationId xmlns:a16="http://schemas.microsoft.com/office/drawing/2014/main" id="{E1C98472-759C-45E5-9392-E114E3152B6F}"/>
              </a:ext>
            </a:extLst>
          </p:cNvPr>
          <p:cNvSpPr>
            <a:spLocks noGrp="1" noChangeArrowheads="1"/>
          </p:cNvSpPr>
          <p:nvPr>
            <p:ph type="body" idx="1"/>
          </p:nvPr>
        </p:nvSpPr>
        <p:spPr/>
        <p:txBody>
          <a:bodyPr/>
          <a:lstStyle/>
          <a:p>
            <a:r>
              <a:rPr lang="el-GR" altLang="el-GR" sz="2800"/>
              <a:t>Λογική LIFO (Last In First Out).</a:t>
            </a:r>
          </a:p>
          <a:p>
            <a:r>
              <a:rPr lang="el-GR" altLang="el-GR" sz="2800"/>
              <a:t>Υλοποιείται συνήθως με πίνακα (όπου η κεφαλή T αυξομειώνεται κατά 1 σε κάθε εισαγωγή ή διαγραφή), αλλά και με συνδεδεμένη λίστα.</a:t>
            </a:r>
          </a:p>
          <a:p>
            <a:r>
              <a:rPr lang="el-GR" altLang="el-GR" sz="2800"/>
              <a:t>Χρησιμοποιείται όταν θέλουμε να επεξεργαστούμε κάποια στοιχεία με αντίστροφη σειρά από αυτή που τα εισάγουμε (π.χ. στη μετατροπή δεκαδικού σε δυαδικό, όπου κάνουμε διαιρέσεις και παίρνουμε τα υπόλοιπα από το τέλος προς την αρχή).</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a:extLst>
              <a:ext uri="{FF2B5EF4-FFF2-40B4-BE49-F238E27FC236}">
                <a16:creationId xmlns:a16="http://schemas.microsoft.com/office/drawing/2014/main" id="{A4515F08-AB6D-45E9-869B-B485CC4F46EC}"/>
              </a:ext>
            </a:extLst>
          </p:cNvPr>
          <p:cNvSpPr>
            <a:spLocks noGrp="1" noChangeArrowheads="1"/>
          </p:cNvSpPr>
          <p:nvPr>
            <p:ph type="title"/>
          </p:nvPr>
        </p:nvSpPr>
        <p:spPr/>
        <p:txBody>
          <a:bodyPr/>
          <a:lstStyle/>
          <a:p>
            <a:r>
              <a:rPr lang="el-GR" altLang="el-GR"/>
              <a:t>Ορολογία ουρών</a:t>
            </a:r>
          </a:p>
        </p:txBody>
      </p:sp>
      <p:sp>
        <p:nvSpPr>
          <p:cNvPr id="885763" name="Rectangle 3">
            <a:extLst>
              <a:ext uri="{FF2B5EF4-FFF2-40B4-BE49-F238E27FC236}">
                <a16:creationId xmlns:a16="http://schemas.microsoft.com/office/drawing/2014/main" id="{28F1A7A5-B3A2-4D25-A8A8-892027554BF8}"/>
              </a:ext>
            </a:extLst>
          </p:cNvPr>
          <p:cNvSpPr>
            <a:spLocks noGrp="1" noChangeArrowheads="1"/>
          </p:cNvSpPr>
          <p:nvPr>
            <p:ph type="body" idx="1"/>
          </p:nvPr>
        </p:nvSpPr>
        <p:spPr>
          <a:xfrm>
            <a:off x="685800" y="1371600"/>
            <a:ext cx="8001000" cy="2417763"/>
          </a:xfrm>
        </p:spPr>
        <p:txBody>
          <a:bodyPr/>
          <a:lstStyle/>
          <a:p>
            <a:r>
              <a:rPr lang="el-GR" altLang="el-GR"/>
              <a:t>Η </a:t>
            </a:r>
            <a:r>
              <a:rPr lang="el-GR" altLang="el-GR" b="1"/>
              <a:t>ουρά</a:t>
            </a:r>
            <a:r>
              <a:rPr lang="el-GR" altLang="el-GR"/>
              <a:t> είναι μία λίστα στην οποία οι καταχωρίσεις αφαιρούνται από την αρχή ενώ οι νέες καταχωρίσεις προστίθενται στο τέλος.</a:t>
            </a:r>
          </a:p>
          <a:p>
            <a:r>
              <a:rPr lang="el-GR" altLang="el-GR"/>
              <a:t>Δομή </a:t>
            </a:r>
            <a:r>
              <a:rPr lang="el-GR" altLang="el-GR" b="1"/>
              <a:t>FIFO</a:t>
            </a:r>
            <a:r>
              <a:rPr lang="el-GR" altLang="el-GR"/>
              <a:t> (First In, First Out).</a:t>
            </a:r>
          </a:p>
        </p:txBody>
      </p:sp>
      <p:pic>
        <p:nvPicPr>
          <p:cNvPr id="885765" name="Picture 5">
            <a:extLst>
              <a:ext uri="{FF2B5EF4-FFF2-40B4-BE49-F238E27FC236}">
                <a16:creationId xmlns:a16="http://schemas.microsoft.com/office/drawing/2014/main" id="{F58647FE-266C-4A46-889D-9F46F7D48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789363"/>
            <a:ext cx="72009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a:extLst>
              <a:ext uri="{FF2B5EF4-FFF2-40B4-BE49-F238E27FC236}">
                <a16:creationId xmlns:a16="http://schemas.microsoft.com/office/drawing/2014/main" id="{9CF4667F-20EE-4F4A-B075-2F41ED7D2751}"/>
              </a:ext>
            </a:extLst>
          </p:cNvPr>
          <p:cNvSpPr>
            <a:spLocks noGrp="1" noChangeArrowheads="1"/>
          </p:cNvSpPr>
          <p:nvPr>
            <p:ph type="title"/>
          </p:nvPr>
        </p:nvSpPr>
        <p:spPr/>
        <p:txBody>
          <a:bodyPr/>
          <a:lstStyle/>
          <a:p>
            <a:r>
              <a:rPr lang="el-GR" altLang="el-GR"/>
              <a:t>Ειδικές λίστες - Ουρά</a:t>
            </a:r>
          </a:p>
        </p:txBody>
      </p:sp>
      <p:sp>
        <p:nvSpPr>
          <p:cNvPr id="930819" name="Rectangle 3">
            <a:extLst>
              <a:ext uri="{FF2B5EF4-FFF2-40B4-BE49-F238E27FC236}">
                <a16:creationId xmlns:a16="http://schemas.microsoft.com/office/drawing/2014/main" id="{9BFF0CD9-66BF-4861-A1D7-5A1A03C7871B}"/>
              </a:ext>
            </a:extLst>
          </p:cNvPr>
          <p:cNvSpPr>
            <a:spLocks noGrp="1" noChangeArrowheads="1"/>
          </p:cNvSpPr>
          <p:nvPr>
            <p:ph type="body" idx="1"/>
          </p:nvPr>
        </p:nvSpPr>
        <p:spPr/>
        <p:txBody>
          <a:bodyPr/>
          <a:lstStyle/>
          <a:p>
            <a:r>
              <a:rPr lang="el-GR" altLang="el-GR"/>
              <a:t>Λογική FIFO (First In First Out)</a:t>
            </a:r>
          </a:p>
          <a:p>
            <a:r>
              <a:rPr lang="el-GR" altLang="el-GR"/>
              <a:t>Υλοποιείται συνήθως με πίνακα (όπου υπάρχει μετρητής - δείκτης της θέσης εξαγωγής F και μετρητής - δείκτης της θέσης εισαγωγής R), αλλά και με συνδεδεμένη λίστα</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a:extLst>
              <a:ext uri="{FF2B5EF4-FFF2-40B4-BE49-F238E27FC236}">
                <a16:creationId xmlns:a16="http://schemas.microsoft.com/office/drawing/2014/main" id="{E4B0FEC2-F449-478F-A1CD-84BEE71E9A35}"/>
              </a:ext>
            </a:extLst>
          </p:cNvPr>
          <p:cNvSpPr>
            <a:spLocks noGrp="1" noChangeArrowheads="1"/>
          </p:cNvSpPr>
          <p:nvPr>
            <p:ph type="title"/>
          </p:nvPr>
        </p:nvSpPr>
        <p:spPr/>
        <p:txBody>
          <a:bodyPr/>
          <a:lstStyle/>
          <a:p>
            <a:r>
              <a:rPr lang="el-GR" altLang="el-GR"/>
              <a:t>Αποθήκευση λιστών</a:t>
            </a:r>
          </a:p>
        </p:txBody>
      </p:sp>
      <p:sp>
        <p:nvSpPr>
          <p:cNvPr id="933891" name="Rectangle 3">
            <a:extLst>
              <a:ext uri="{FF2B5EF4-FFF2-40B4-BE49-F238E27FC236}">
                <a16:creationId xmlns:a16="http://schemas.microsoft.com/office/drawing/2014/main" id="{BA2234CE-8451-4092-B1DD-3093FA8374E0}"/>
              </a:ext>
            </a:extLst>
          </p:cNvPr>
          <p:cNvSpPr>
            <a:spLocks noGrp="1" noChangeArrowheads="1"/>
          </p:cNvSpPr>
          <p:nvPr>
            <p:ph type="body" idx="1"/>
          </p:nvPr>
        </p:nvSpPr>
        <p:spPr>
          <a:xfrm>
            <a:off x="685800" y="1371600"/>
            <a:ext cx="8001000" cy="4217988"/>
          </a:xfrm>
        </p:spPr>
        <p:txBody>
          <a:bodyPr/>
          <a:lstStyle/>
          <a:p>
            <a:pPr>
              <a:lnSpc>
                <a:spcPct val="90000"/>
              </a:lnSpc>
            </a:pPr>
            <a:r>
              <a:rPr lang="el-GR" altLang="el-GR" sz="2800" b="1"/>
              <a:t>Συνεχόμενη λίστα</a:t>
            </a:r>
            <a:r>
              <a:rPr lang="el-GR" altLang="el-GR" sz="2800"/>
              <a:t> είναι η λίστα που αποθηκεύεται σε έναν ομοιογενή πίνακα.</a:t>
            </a:r>
          </a:p>
          <a:p>
            <a:pPr>
              <a:lnSpc>
                <a:spcPct val="90000"/>
              </a:lnSpc>
            </a:pPr>
            <a:r>
              <a:rPr lang="el-GR" altLang="el-GR" sz="2800" b="1"/>
              <a:t>Συνδεδεμένη λίστα</a:t>
            </a:r>
            <a:r>
              <a:rPr lang="el-GR" altLang="el-GR" sz="2800"/>
              <a:t> είναι η λίστα στην οποία κάθε κόμβος δείχνει στον επόμενο του.</a:t>
            </a:r>
          </a:p>
          <a:p>
            <a:pPr lvl="1">
              <a:lnSpc>
                <a:spcPct val="90000"/>
              </a:lnSpc>
            </a:pPr>
            <a:r>
              <a:rPr lang="el-GR" altLang="el-GR" sz="2400" b="1"/>
              <a:t>Δείκτης αρχής</a:t>
            </a:r>
            <a:r>
              <a:rPr lang="el-GR" altLang="el-GR" sz="2400"/>
              <a:t> είναι ο δείκτης που δείχνει στη αρχή, ή την κεφαλή, της λίστας.</a:t>
            </a:r>
          </a:p>
          <a:p>
            <a:pPr lvl="1">
              <a:lnSpc>
                <a:spcPct val="90000"/>
              </a:lnSpc>
            </a:pPr>
            <a:r>
              <a:rPr lang="el-GR" altLang="el-GR" sz="2400" b="1"/>
              <a:t>Δείκτης ΝΙL</a:t>
            </a:r>
            <a:r>
              <a:rPr lang="el-GR" altLang="el-GR" sz="2400"/>
              <a:t> είναι ένα ειδικό σχήμα bit που τοποθετείται στο κελί δείκτη της τελευταίας καταχώρισης για να προσδιορίσει ότι δεν υπάρχουν άλλες καταχωρίσεις στη λίστα.</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a:extLst>
              <a:ext uri="{FF2B5EF4-FFF2-40B4-BE49-F238E27FC236}">
                <a16:creationId xmlns:a16="http://schemas.microsoft.com/office/drawing/2014/main" id="{A194404B-FFA7-45FE-8C10-AD2B6384DC6D}"/>
              </a:ext>
            </a:extLst>
          </p:cNvPr>
          <p:cNvSpPr>
            <a:spLocks noGrp="1" noChangeArrowheads="1"/>
          </p:cNvSpPr>
          <p:nvPr>
            <p:ph type="title"/>
          </p:nvPr>
        </p:nvSpPr>
        <p:spPr/>
        <p:txBody>
          <a:bodyPr/>
          <a:lstStyle/>
          <a:p>
            <a:r>
              <a:rPr lang="el-GR" altLang="el-GR"/>
              <a:t>Δομές δεδομένων και μνήμη</a:t>
            </a:r>
          </a:p>
        </p:txBody>
      </p:sp>
      <p:pic>
        <p:nvPicPr>
          <p:cNvPr id="934915" name="Picture 3">
            <a:extLst>
              <a:ext uri="{FF2B5EF4-FFF2-40B4-BE49-F238E27FC236}">
                <a16:creationId xmlns:a16="http://schemas.microsoft.com/office/drawing/2014/main" id="{9303FC36-478F-4ECB-B53A-3F5915C1D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1217613"/>
            <a:ext cx="7812087" cy="443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a:extLst>
              <a:ext uri="{FF2B5EF4-FFF2-40B4-BE49-F238E27FC236}">
                <a16:creationId xmlns:a16="http://schemas.microsoft.com/office/drawing/2014/main" id="{8CA2097F-7E68-4FD8-8EB7-B6DCA54FD387}"/>
              </a:ext>
            </a:extLst>
          </p:cNvPr>
          <p:cNvSpPr>
            <a:spLocks noGrp="1" noChangeArrowheads="1"/>
          </p:cNvSpPr>
          <p:nvPr>
            <p:ph type="title"/>
          </p:nvPr>
        </p:nvSpPr>
        <p:spPr/>
        <p:txBody>
          <a:bodyPr/>
          <a:lstStyle/>
          <a:p>
            <a:r>
              <a:rPr lang="el-GR" altLang="el-GR" sz="2600"/>
              <a:t>Μυθιστορήματα ταξινομημένα κατά τίτλο, αλλά</a:t>
            </a:r>
            <a:br>
              <a:rPr lang="el-GR" altLang="el-GR" sz="2600"/>
            </a:br>
            <a:r>
              <a:rPr lang="el-GR" altLang="el-GR" sz="2600"/>
              <a:t>συνδεδεμένα σύμφωνα με τον συγγραφέα (Σχήμα 8.3)</a:t>
            </a:r>
          </a:p>
        </p:txBody>
      </p:sp>
      <p:pic>
        <p:nvPicPr>
          <p:cNvPr id="935939" name="Picture 3">
            <a:extLst>
              <a:ext uri="{FF2B5EF4-FFF2-40B4-BE49-F238E27FC236}">
                <a16:creationId xmlns:a16="http://schemas.microsoft.com/office/drawing/2014/main" id="{973EFB6F-9F80-48D0-9CDA-C3BE6333A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2111375"/>
            <a:ext cx="8288337"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a:extLst>
              <a:ext uri="{FF2B5EF4-FFF2-40B4-BE49-F238E27FC236}">
                <a16:creationId xmlns:a16="http://schemas.microsoft.com/office/drawing/2014/main" id="{B6CA1A33-CE97-4D4D-9017-586E0A5DE953}"/>
              </a:ext>
            </a:extLst>
          </p:cNvPr>
          <p:cNvSpPr>
            <a:spLocks noGrp="1" noChangeArrowheads="1"/>
          </p:cNvSpPr>
          <p:nvPr>
            <p:ph type="title"/>
          </p:nvPr>
        </p:nvSpPr>
        <p:spPr>
          <a:xfrm>
            <a:off x="838200" y="188913"/>
            <a:ext cx="7848600" cy="877887"/>
          </a:xfrm>
        </p:spPr>
        <p:txBody>
          <a:bodyPr/>
          <a:lstStyle/>
          <a:p>
            <a:r>
              <a:rPr lang="el-GR" altLang="el-GR" sz="3000"/>
              <a:t>Αποθήκευση του πίνακα ενδείξεων θερμοκρασίας</a:t>
            </a:r>
            <a:br>
              <a:rPr lang="el-GR" altLang="el-GR" sz="3000"/>
            </a:br>
            <a:r>
              <a:rPr lang="el-GR" altLang="el-GR" sz="3000"/>
              <a:t>στη μνήμη με αρχή τη διεύθυνση χ (Σχήμα 8.4)</a:t>
            </a:r>
          </a:p>
        </p:txBody>
      </p:sp>
      <p:pic>
        <p:nvPicPr>
          <p:cNvPr id="936963" name="Picture 3">
            <a:extLst>
              <a:ext uri="{FF2B5EF4-FFF2-40B4-BE49-F238E27FC236}">
                <a16:creationId xmlns:a16="http://schemas.microsoft.com/office/drawing/2014/main" id="{19BC6A5A-24E1-4840-86F8-E7FD47607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600200"/>
            <a:ext cx="7942263" cy="366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a:extLst>
              <a:ext uri="{FF2B5EF4-FFF2-40B4-BE49-F238E27FC236}">
                <a16:creationId xmlns:a16="http://schemas.microsoft.com/office/drawing/2014/main" id="{21A4938A-FF54-4917-B075-C0A564391129}"/>
              </a:ext>
            </a:extLst>
          </p:cNvPr>
          <p:cNvSpPr>
            <a:spLocks noGrp="1" noChangeArrowheads="1"/>
          </p:cNvSpPr>
          <p:nvPr>
            <p:ph type="title"/>
          </p:nvPr>
        </p:nvSpPr>
        <p:spPr>
          <a:xfrm>
            <a:off x="838200" y="188913"/>
            <a:ext cx="7848600" cy="877887"/>
          </a:xfrm>
        </p:spPr>
        <p:txBody>
          <a:bodyPr/>
          <a:lstStyle/>
          <a:p>
            <a:r>
              <a:rPr lang="el-GR" altLang="el-GR" sz="2600"/>
              <a:t>Ένας δισδιάστατος πίνακας με τέσσερις γραμμές και πέντε στήλες, αποθηκευμένες με διάταξη γραμμές (Σχήμα 8.5)</a:t>
            </a:r>
          </a:p>
        </p:txBody>
      </p:sp>
      <p:pic>
        <p:nvPicPr>
          <p:cNvPr id="937987" name="Picture 3">
            <a:extLst>
              <a:ext uri="{FF2B5EF4-FFF2-40B4-BE49-F238E27FC236}">
                <a16:creationId xmlns:a16="http://schemas.microsoft.com/office/drawing/2014/main" id="{92976F15-BD65-4BF4-9A07-92E52A418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497013"/>
            <a:ext cx="8027987" cy="387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ACBA3175-8D05-4A89-AE61-3F39A30DD17A}"/>
              </a:ext>
            </a:extLst>
          </p:cNvPr>
          <p:cNvSpPr>
            <a:spLocks noGrp="1" noChangeArrowheads="1"/>
          </p:cNvSpPr>
          <p:nvPr>
            <p:ph type="title"/>
          </p:nvPr>
        </p:nvSpPr>
        <p:spPr/>
        <p:txBody>
          <a:bodyPr/>
          <a:lstStyle/>
          <a:p>
            <a:r>
              <a:rPr lang="el-GR" altLang="el-GR"/>
              <a:t>Περιεχόμενα</a:t>
            </a:r>
          </a:p>
        </p:txBody>
      </p:sp>
      <p:sp>
        <p:nvSpPr>
          <p:cNvPr id="570371" name="Rectangle 3">
            <a:extLst>
              <a:ext uri="{FF2B5EF4-FFF2-40B4-BE49-F238E27FC236}">
                <a16:creationId xmlns:a16="http://schemas.microsoft.com/office/drawing/2014/main" id="{034F7A4B-B654-4BEE-9654-B0CBEF89E9DA}"/>
              </a:ext>
            </a:extLst>
          </p:cNvPr>
          <p:cNvSpPr>
            <a:spLocks noGrp="1" noChangeArrowheads="1"/>
          </p:cNvSpPr>
          <p:nvPr>
            <p:ph type="body" idx="1"/>
          </p:nvPr>
        </p:nvSpPr>
        <p:spPr/>
        <p:txBody>
          <a:bodyPr/>
          <a:lstStyle/>
          <a:p>
            <a:r>
              <a:rPr lang="el-GR" altLang="el-GR"/>
              <a:t>8.1 Βασικές έννοιες δομών δεδομένων</a:t>
            </a:r>
          </a:p>
          <a:p>
            <a:r>
              <a:rPr lang="el-GR" altLang="el-GR"/>
              <a:t>8.2 Υλοποίηση δομών δεδομένων</a:t>
            </a:r>
          </a:p>
          <a:p>
            <a:r>
              <a:rPr lang="el-GR" altLang="el-GR"/>
              <a:t>8.3 Μια σύντομη υπόθεση εργασίας</a:t>
            </a:r>
          </a:p>
          <a:p>
            <a:r>
              <a:rPr lang="el-GR" altLang="el-GR"/>
              <a:t>8.4 Προσαρμοσμένοι τύποι δεδομένων</a:t>
            </a:r>
          </a:p>
          <a:p>
            <a:r>
              <a:rPr lang="el-GR" altLang="el-GR"/>
              <a:t>8.5 Κλάσεις και αντικείμενα</a:t>
            </a:r>
          </a:p>
          <a:p>
            <a:r>
              <a:rPr lang="el-GR" altLang="el-GR"/>
              <a:t>8.6 Δείκτες σε γλώσσα μηχανής</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a:extLst>
              <a:ext uri="{FF2B5EF4-FFF2-40B4-BE49-F238E27FC236}">
                <a16:creationId xmlns:a16="http://schemas.microsoft.com/office/drawing/2014/main" id="{16B2DCDC-245A-4BC9-9835-5D8BC37985F1}"/>
              </a:ext>
            </a:extLst>
          </p:cNvPr>
          <p:cNvSpPr>
            <a:spLocks noGrp="1" noChangeArrowheads="1"/>
          </p:cNvSpPr>
          <p:nvPr>
            <p:ph type="title"/>
          </p:nvPr>
        </p:nvSpPr>
        <p:spPr>
          <a:xfrm>
            <a:off x="838200" y="188913"/>
            <a:ext cx="7848600" cy="877887"/>
          </a:xfrm>
        </p:spPr>
        <p:txBody>
          <a:bodyPr/>
          <a:lstStyle/>
          <a:p>
            <a:r>
              <a:rPr lang="el-GR" altLang="el-GR" sz="3000"/>
              <a:t>Ονόματα αποθηκευμένα στη μνήμη με τη</a:t>
            </a:r>
            <a:br>
              <a:rPr lang="el-GR" altLang="el-GR" sz="3000"/>
            </a:br>
            <a:r>
              <a:rPr lang="el-GR" altLang="el-GR" sz="3000"/>
              <a:t>μορφή συνεχόμενης λίστας (Σχήμα 8.6)</a:t>
            </a:r>
          </a:p>
        </p:txBody>
      </p:sp>
      <p:pic>
        <p:nvPicPr>
          <p:cNvPr id="939011" name="Picture 3">
            <a:extLst>
              <a:ext uri="{FF2B5EF4-FFF2-40B4-BE49-F238E27FC236}">
                <a16:creationId xmlns:a16="http://schemas.microsoft.com/office/drawing/2014/main" id="{9B45B180-59D0-4659-9547-DE829D65F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2041525"/>
            <a:ext cx="8201025" cy="278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a:extLst>
              <a:ext uri="{FF2B5EF4-FFF2-40B4-BE49-F238E27FC236}">
                <a16:creationId xmlns:a16="http://schemas.microsoft.com/office/drawing/2014/main" id="{788557E7-245E-4466-915A-25440630E3FC}"/>
              </a:ext>
            </a:extLst>
          </p:cNvPr>
          <p:cNvSpPr>
            <a:spLocks noGrp="1" noChangeArrowheads="1"/>
          </p:cNvSpPr>
          <p:nvPr>
            <p:ph type="title"/>
          </p:nvPr>
        </p:nvSpPr>
        <p:spPr>
          <a:xfrm>
            <a:off x="838200" y="188913"/>
            <a:ext cx="7848600" cy="877887"/>
          </a:xfrm>
        </p:spPr>
        <p:txBody>
          <a:bodyPr/>
          <a:lstStyle/>
          <a:p>
            <a:r>
              <a:rPr lang="el-GR" altLang="el-GR" sz="3000"/>
              <a:t>Η δομή μιας συνδεδεμένης λίστας (Σχήμα 8.7)</a:t>
            </a:r>
          </a:p>
        </p:txBody>
      </p:sp>
      <p:pic>
        <p:nvPicPr>
          <p:cNvPr id="940035" name="Picture 3">
            <a:extLst>
              <a:ext uri="{FF2B5EF4-FFF2-40B4-BE49-F238E27FC236}">
                <a16:creationId xmlns:a16="http://schemas.microsoft.com/office/drawing/2014/main" id="{A2CE0C09-299E-464A-8064-FB9A226BF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1546225"/>
            <a:ext cx="6602413" cy="377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a:extLst>
              <a:ext uri="{FF2B5EF4-FFF2-40B4-BE49-F238E27FC236}">
                <a16:creationId xmlns:a16="http://schemas.microsoft.com/office/drawing/2014/main" id="{85D3E3D4-443C-4412-ABBC-B01C1E734CFD}"/>
              </a:ext>
            </a:extLst>
          </p:cNvPr>
          <p:cNvSpPr>
            <a:spLocks noGrp="1" noChangeArrowheads="1"/>
          </p:cNvSpPr>
          <p:nvPr>
            <p:ph type="title"/>
          </p:nvPr>
        </p:nvSpPr>
        <p:spPr>
          <a:xfrm>
            <a:off x="838200" y="188913"/>
            <a:ext cx="7848600" cy="877887"/>
          </a:xfrm>
        </p:spPr>
        <p:txBody>
          <a:bodyPr/>
          <a:lstStyle/>
          <a:p>
            <a:r>
              <a:rPr lang="el-GR" altLang="el-GR" sz="3000"/>
              <a:t>Διαγραφή καταχώρισης από συνδεδεμένη λίστα</a:t>
            </a:r>
            <a:br>
              <a:rPr lang="el-GR" altLang="el-GR" sz="3000"/>
            </a:br>
            <a:r>
              <a:rPr lang="el-GR" altLang="el-GR" sz="3000"/>
              <a:t>(Σχήμα 8.8)</a:t>
            </a:r>
          </a:p>
        </p:txBody>
      </p:sp>
      <p:pic>
        <p:nvPicPr>
          <p:cNvPr id="941059" name="Picture 3">
            <a:extLst>
              <a:ext uri="{FF2B5EF4-FFF2-40B4-BE49-F238E27FC236}">
                <a16:creationId xmlns:a16="http://schemas.microsoft.com/office/drawing/2014/main" id="{30D4E014-B485-4AEC-BE61-903A4CE3A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362075"/>
            <a:ext cx="7985125" cy="414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a:extLst>
              <a:ext uri="{FF2B5EF4-FFF2-40B4-BE49-F238E27FC236}">
                <a16:creationId xmlns:a16="http://schemas.microsoft.com/office/drawing/2014/main" id="{D15E2DD1-738A-4866-96E1-1686992A33F2}"/>
              </a:ext>
            </a:extLst>
          </p:cNvPr>
          <p:cNvSpPr>
            <a:spLocks noGrp="1" noChangeArrowheads="1"/>
          </p:cNvSpPr>
          <p:nvPr>
            <p:ph type="title"/>
          </p:nvPr>
        </p:nvSpPr>
        <p:spPr>
          <a:xfrm>
            <a:off x="838200" y="188913"/>
            <a:ext cx="7848600" cy="877887"/>
          </a:xfrm>
        </p:spPr>
        <p:txBody>
          <a:bodyPr/>
          <a:lstStyle/>
          <a:p>
            <a:r>
              <a:rPr lang="el-GR" altLang="el-GR" sz="3000"/>
              <a:t>Προσθήκη καταχώρισης σε συνδεδεμένη λίστα</a:t>
            </a:r>
            <a:br>
              <a:rPr lang="el-GR" altLang="el-GR" sz="3000"/>
            </a:br>
            <a:r>
              <a:rPr lang="el-GR" altLang="el-GR" sz="3000"/>
              <a:t>(Σχήμα 8.9)</a:t>
            </a:r>
          </a:p>
        </p:txBody>
      </p:sp>
      <p:pic>
        <p:nvPicPr>
          <p:cNvPr id="942083" name="Picture 3">
            <a:extLst>
              <a:ext uri="{FF2B5EF4-FFF2-40B4-BE49-F238E27FC236}">
                <a16:creationId xmlns:a16="http://schemas.microsoft.com/office/drawing/2014/main" id="{33F04627-A7D0-4415-B744-AB4160B59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508125"/>
            <a:ext cx="8374063" cy="384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a:extLst>
              <a:ext uri="{FF2B5EF4-FFF2-40B4-BE49-F238E27FC236}">
                <a16:creationId xmlns:a16="http://schemas.microsoft.com/office/drawing/2014/main" id="{A96D995B-7ADF-46E8-B6B7-29F0AB3C79F8}"/>
              </a:ext>
            </a:extLst>
          </p:cNvPr>
          <p:cNvSpPr>
            <a:spLocks noGrp="1" noChangeArrowheads="1"/>
          </p:cNvSpPr>
          <p:nvPr>
            <p:ph type="title"/>
          </p:nvPr>
        </p:nvSpPr>
        <p:spPr>
          <a:xfrm>
            <a:off x="838200" y="188913"/>
            <a:ext cx="7848600" cy="877887"/>
          </a:xfrm>
        </p:spPr>
        <p:txBody>
          <a:bodyPr/>
          <a:lstStyle/>
          <a:p>
            <a:r>
              <a:rPr lang="el-GR" altLang="el-GR" sz="3000"/>
              <a:t>Αποθήκευση στοιβών και ουρών</a:t>
            </a:r>
          </a:p>
        </p:txBody>
      </p:sp>
      <p:sp>
        <p:nvSpPr>
          <p:cNvPr id="943107" name="Rectangle 3">
            <a:extLst>
              <a:ext uri="{FF2B5EF4-FFF2-40B4-BE49-F238E27FC236}">
                <a16:creationId xmlns:a16="http://schemas.microsoft.com/office/drawing/2014/main" id="{114FC2F0-C50B-492C-9C91-B791B317C138}"/>
              </a:ext>
            </a:extLst>
          </p:cNvPr>
          <p:cNvSpPr>
            <a:spLocks noGrp="1" noChangeArrowheads="1"/>
          </p:cNvSpPr>
          <p:nvPr>
            <p:ph type="body" idx="1"/>
          </p:nvPr>
        </p:nvSpPr>
        <p:spPr>
          <a:xfrm>
            <a:off x="685800" y="1371600"/>
            <a:ext cx="8001000" cy="4794250"/>
          </a:xfrm>
          <a:noFill/>
          <a:ln/>
        </p:spPr>
        <p:txBody>
          <a:bodyPr/>
          <a:lstStyle/>
          <a:p>
            <a:pPr>
              <a:lnSpc>
                <a:spcPct val="90000"/>
              </a:lnSpc>
            </a:pPr>
            <a:r>
              <a:rPr lang="el-GR" altLang="el-GR"/>
              <a:t>Μπορεί να χρησιμοποιήσει παρόμοιους μηχανισμούς με την αποθήκευση λιστών.</a:t>
            </a:r>
          </a:p>
          <a:p>
            <a:pPr>
              <a:lnSpc>
                <a:spcPct val="90000"/>
              </a:lnSpc>
            </a:pPr>
            <a:r>
              <a:rPr lang="el-GR" altLang="el-GR"/>
              <a:t>Η </a:t>
            </a:r>
            <a:r>
              <a:rPr lang="el-GR" altLang="el-GR" b="1"/>
              <a:t>κυκλική ουρά</a:t>
            </a:r>
            <a:r>
              <a:rPr lang="el-GR" altLang="el-GR"/>
              <a:t> είναι ένας ομογενής πίνακας όπου η πρώτη καταχώριση στον πίνακα συμπεριφέρεται σαν να είναι η αμέσως επόμενη της τελευταίας καταχώρισης.</a:t>
            </a:r>
          </a:p>
          <a:p>
            <a:pPr lvl="1">
              <a:lnSpc>
                <a:spcPct val="90000"/>
              </a:lnSpc>
            </a:pPr>
            <a:r>
              <a:rPr lang="el-GR" altLang="el-GR"/>
              <a:t>Προστατεύει την ουρά από το να “γλιστράει” εκτός του τμήματος μνήμης που έχει δεσμευτεί για αυτή.</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a:extLst>
              <a:ext uri="{FF2B5EF4-FFF2-40B4-BE49-F238E27FC236}">
                <a16:creationId xmlns:a16="http://schemas.microsoft.com/office/drawing/2014/main" id="{9B6B6B2E-CAD9-4680-912E-9DE9F684ADA3}"/>
              </a:ext>
            </a:extLst>
          </p:cNvPr>
          <p:cNvSpPr>
            <a:spLocks noGrp="1" noChangeArrowheads="1"/>
          </p:cNvSpPr>
          <p:nvPr>
            <p:ph type="title"/>
          </p:nvPr>
        </p:nvSpPr>
        <p:spPr>
          <a:xfrm>
            <a:off x="838200" y="188913"/>
            <a:ext cx="7848600" cy="877887"/>
          </a:xfrm>
        </p:spPr>
        <p:txBody>
          <a:bodyPr/>
          <a:lstStyle/>
          <a:p>
            <a:r>
              <a:rPr lang="el-GR" altLang="el-GR" sz="3800"/>
              <a:t>Μία στοίβα στη μνήμη (Σχήμα 8.10)</a:t>
            </a:r>
          </a:p>
        </p:txBody>
      </p:sp>
      <p:pic>
        <p:nvPicPr>
          <p:cNvPr id="944131" name="Picture 3">
            <a:extLst>
              <a:ext uri="{FF2B5EF4-FFF2-40B4-BE49-F238E27FC236}">
                <a16:creationId xmlns:a16="http://schemas.microsoft.com/office/drawing/2014/main" id="{7F301839-2E1B-4AD9-BADA-30BE02005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1584325"/>
            <a:ext cx="8072437" cy="369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a:extLst>
              <a:ext uri="{FF2B5EF4-FFF2-40B4-BE49-F238E27FC236}">
                <a16:creationId xmlns:a16="http://schemas.microsoft.com/office/drawing/2014/main" id="{4DFFCDB1-CC4E-4C9A-A800-14CCDCF81343}"/>
              </a:ext>
            </a:extLst>
          </p:cNvPr>
          <p:cNvSpPr>
            <a:spLocks noGrp="1" noChangeArrowheads="1"/>
          </p:cNvSpPr>
          <p:nvPr>
            <p:ph type="title"/>
          </p:nvPr>
        </p:nvSpPr>
        <p:spPr>
          <a:xfrm>
            <a:off x="838200" y="188913"/>
            <a:ext cx="7848600" cy="877887"/>
          </a:xfrm>
        </p:spPr>
        <p:txBody>
          <a:bodyPr/>
          <a:lstStyle/>
          <a:p>
            <a:r>
              <a:rPr lang="el-GR" altLang="el-GR" sz="2200"/>
              <a:t>Μια υλοποίηση ουράς με δείκτες αρχής και τέλους. Παρατηρήστε το</a:t>
            </a:r>
            <a:br>
              <a:rPr lang="el-GR" altLang="el-GR" sz="2200"/>
            </a:br>
            <a:r>
              <a:rPr lang="el-GR" altLang="el-GR" sz="2200"/>
              <a:t>πώς «γλιστράει» στη μνήμη η ουρά καθώς προστίθενται και αφαιρούνται καταχωρίσεις (Σχήμα 8.11)</a:t>
            </a:r>
          </a:p>
        </p:txBody>
      </p:sp>
      <p:pic>
        <p:nvPicPr>
          <p:cNvPr id="945155" name="Picture 3">
            <a:extLst>
              <a:ext uri="{FF2B5EF4-FFF2-40B4-BE49-F238E27FC236}">
                <a16:creationId xmlns:a16="http://schemas.microsoft.com/office/drawing/2014/main" id="{5D94F6E7-4AF2-4F5B-9457-752EBCF90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052513"/>
            <a:ext cx="5976938" cy="513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a:extLst>
              <a:ext uri="{FF2B5EF4-FFF2-40B4-BE49-F238E27FC236}">
                <a16:creationId xmlns:a16="http://schemas.microsoft.com/office/drawing/2014/main" id="{B0882DE3-54AA-4FF1-908F-9BFB0C89E7F4}"/>
              </a:ext>
            </a:extLst>
          </p:cNvPr>
          <p:cNvSpPr>
            <a:spLocks noGrp="1" noChangeArrowheads="1"/>
          </p:cNvSpPr>
          <p:nvPr>
            <p:ph type="title"/>
          </p:nvPr>
        </p:nvSpPr>
        <p:spPr/>
        <p:txBody>
          <a:bodyPr/>
          <a:lstStyle/>
          <a:p>
            <a:r>
              <a:rPr lang="el-GR" altLang="el-GR"/>
              <a:t>Ορολογία δένδρων</a:t>
            </a:r>
          </a:p>
        </p:txBody>
      </p:sp>
      <p:sp>
        <p:nvSpPr>
          <p:cNvPr id="886787" name="Rectangle 3">
            <a:extLst>
              <a:ext uri="{FF2B5EF4-FFF2-40B4-BE49-F238E27FC236}">
                <a16:creationId xmlns:a16="http://schemas.microsoft.com/office/drawing/2014/main" id="{326E1FD6-72A2-4E79-927F-7F079AF5BF6D}"/>
              </a:ext>
            </a:extLst>
          </p:cNvPr>
          <p:cNvSpPr>
            <a:spLocks noGrp="1" noChangeArrowheads="1"/>
          </p:cNvSpPr>
          <p:nvPr>
            <p:ph type="body" idx="1"/>
          </p:nvPr>
        </p:nvSpPr>
        <p:spPr>
          <a:xfrm>
            <a:off x="685800" y="1371600"/>
            <a:ext cx="8001000" cy="4217988"/>
          </a:xfrm>
        </p:spPr>
        <p:txBody>
          <a:bodyPr/>
          <a:lstStyle/>
          <a:p>
            <a:r>
              <a:rPr lang="el-GR" altLang="el-GR" sz="2800"/>
              <a:t>Ένα </a:t>
            </a:r>
            <a:r>
              <a:rPr lang="el-GR" altLang="el-GR" sz="2800" b="1"/>
              <a:t>δένδρο</a:t>
            </a:r>
            <a:r>
              <a:rPr lang="el-GR" altLang="el-GR" sz="2800"/>
              <a:t> είναι μία ομάδα δεδομένων της οποίας οι καταχωρίσεις έχουν μία ιεραρχική οργάνωση.</a:t>
            </a:r>
          </a:p>
          <a:p>
            <a:r>
              <a:rPr lang="el-GR" altLang="el-GR" sz="2800" b="1"/>
              <a:t>Κόμβος</a:t>
            </a:r>
            <a:r>
              <a:rPr lang="el-GR" altLang="el-GR" sz="2800"/>
              <a:t> (node) είναι η κάθε θέση σε ένα δέντρο.</a:t>
            </a:r>
          </a:p>
          <a:p>
            <a:r>
              <a:rPr lang="el-GR" altLang="el-GR" sz="2800" b="1"/>
              <a:t>Δυαδικό δένδρο</a:t>
            </a:r>
            <a:r>
              <a:rPr lang="el-GR" altLang="el-GR" sz="2800"/>
              <a:t> (binary tree) είναι ένα δένδρο στο οποίο κάθε κόμβος έχει μέχρι δύο θυγατρικούς κόμβους.</a:t>
            </a:r>
          </a:p>
          <a:p>
            <a:r>
              <a:rPr lang="el-GR" altLang="el-GR" sz="2800"/>
              <a:t>Ως </a:t>
            </a:r>
            <a:r>
              <a:rPr lang="el-GR" altLang="el-GR" sz="2800" b="1"/>
              <a:t>βάθος</a:t>
            </a:r>
            <a:r>
              <a:rPr lang="el-GR" altLang="el-GR" sz="2800"/>
              <a:t> ορίζουμε το πλήθος των κόμβων που βρίσκονται στη μεγαλύτερη διαδρομή από τη ρίζα μέχρι ένα φύλλο.</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a:extLst>
              <a:ext uri="{FF2B5EF4-FFF2-40B4-BE49-F238E27FC236}">
                <a16:creationId xmlns:a16="http://schemas.microsoft.com/office/drawing/2014/main" id="{35CD8AE9-A9DA-466A-B9F8-3E66E4290167}"/>
              </a:ext>
            </a:extLst>
          </p:cNvPr>
          <p:cNvSpPr>
            <a:spLocks noGrp="1" noChangeArrowheads="1"/>
          </p:cNvSpPr>
          <p:nvPr>
            <p:ph type="title"/>
          </p:nvPr>
        </p:nvSpPr>
        <p:spPr/>
        <p:txBody>
          <a:bodyPr/>
          <a:lstStyle/>
          <a:p>
            <a:r>
              <a:rPr lang="el-GR" altLang="el-GR"/>
              <a:t>Ορολογία δένδρων: κόμβοι</a:t>
            </a:r>
          </a:p>
        </p:txBody>
      </p:sp>
      <p:sp>
        <p:nvSpPr>
          <p:cNvPr id="887811" name="Rectangle 3">
            <a:extLst>
              <a:ext uri="{FF2B5EF4-FFF2-40B4-BE49-F238E27FC236}">
                <a16:creationId xmlns:a16="http://schemas.microsoft.com/office/drawing/2014/main" id="{563B3FA4-7630-4F8A-AEEC-D7FA71944BDB}"/>
              </a:ext>
            </a:extLst>
          </p:cNvPr>
          <p:cNvSpPr>
            <a:spLocks noGrp="1" noChangeArrowheads="1"/>
          </p:cNvSpPr>
          <p:nvPr>
            <p:ph type="body" idx="1"/>
          </p:nvPr>
        </p:nvSpPr>
        <p:spPr>
          <a:xfrm>
            <a:off x="685800" y="1371600"/>
            <a:ext cx="8001000" cy="4217988"/>
          </a:xfrm>
        </p:spPr>
        <p:txBody>
          <a:bodyPr/>
          <a:lstStyle/>
          <a:p>
            <a:pPr>
              <a:lnSpc>
                <a:spcPct val="90000"/>
              </a:lnSpc>
            </a:pPr>
            <a:r>
              <a:rPr lang="el-GR" altLang="el-GR" sz="2400" b="1"/>
              <a:t>Κόμβος ρίζα</a:t>
            </a:r>
            <a:r>
              <a:rPr lang="el-GR" altLang="el-GR" sz="2400"/>
              <a:t> είναι ο κόμβος στην κορυφή.</a:t>
            </a:r>
          </a:p>
          <a:p>
            <a:pPr>
              <a:lnSpc>
                <a:spcPct val="90000"/>
              </a:lnSpc>
            </a:pPr>
            <a:r>
              <a:rPr lang="el-GR" altLang="el-GR" sz="2400" b="1"/>
              <a:t>Τερματικός κόμβος</a:t>
            </a:r>
            <a:r>
              <a:rPr lang="el-GR" altLang="el-GR" sz="2400"/>
              <a:t> ή </a:t>
            </a:r>
            <a:r>
              <a:rPr lang="el-GR" altLang="el-GR" sz="2400" b="1"/>
              <a:t>φύλλο</a:t>
            </a:r>
            <a:r>
              <a:rPr lang="el-GR" altLang="el-GR" sz="2400"/>
              <a:t> είναι ο κόμβος που βρίσκεται στο κάτω μέρος.</a:t>
            </a:r>
          </a:p>
          <a:p>
            <a:pPr>
              <a:lnSpc>
                <a:spcPct val="90000"/>
              </a:lnSpc>
            </a:pPr>
            <a:r>
              <a:rPr lang="el-GR" altLang="el-GR" sz="2400" b="1"/>
              <a:t>Γονικός κόμβος</a:t>
            </a:r>
            <a:r>
              <a:rPr lang="el-GR" altLang="el-GR" sz="2400"/>
              <a:t> (γονέας) ονομάζεται ο αμέσως επάνω κόμβος ενός συγκεκριμένου κόμβου.</a:t>
            </a:r>
          </a:p>
          <a:p>
            <a:pPr>
              <a:lnSpc>
                <a:spcPct val="90000"/>
              </a:lnSpc>
            </a:pPr>
            <a:r>
              <a:rPr lang="el-GR" altLang="el-GR" sz="2400" b="1"/>
              <a:t>Θυγατρικός κόμβος</a:t>
            </a:r>
            <a:r>
              <a:rPr lang="el-GR" altLang="el-GR" sz="2400"/>
              <a:t> (παιδί) είναι ο αμέσως από κάτω κόμβος ενός συγκεκριμένου κόμβου.</a:t>
            </a:r>
          </a:p>
          <a:p>
            <a:pPr>
              <a:lnSpc>
                <a:spcPct val="90000"/>
              </a:lnSpc>
            </a:pPr>
            <a:r>
              <a:rPr lang="el-GR" altLang="el-GR" sz="2400" b="1"/>
              <a:t>Πρόγονος</a:t>
            </a:r>
            <a:r>
              <a:rPr lang="el-GR" altLang="el-GR" sz="2400"/>
              <a:t> είναι ο γονέας, ο γονέας του γονέα κτλ.</a:t>
            </a:r>
          </a:p>
          <a:p>
            <a:pPr>
              <a:lnSpc>
                <a:spcPct val="90000"/>
              </a:lnSpc>
            </a:pPr>
            <a:r>
              <a:rPr lang="el-GR" altLang="el-GR" sz="2400" b="1"/>
              <a:t>Απόγονος</a:t>
            </a:r>
            <a:r>
              <a:rPr lang="el-GR" altLang="el-GR" sz="2400"/>
              <a:t> είναι το παιδί, το παιδί του παιδιού κτλ.</a:t>
            </a:r>
          </a:p>
          <a:p>
            <a:pPr>
              <a:lnSpc>
                <a:spcPct val="90000"/>
              </a:lnSpc>
            </a:pPr>
            <a:r>
              <a:rPr lang="el-GR" altLang="el-GR" sz="2400" b="1"/>
              <a:t>Αμφιθαλείς</a:t>
            </a:r>
            <a:r>
              <a:rPr lang="el-GR" altLang="el-GR" sz="2400"/>
              <a:t> (ή κόμβοι αδέρφια) είναι δύο κόμβοι με τους ίδιους γονείς.</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a:extLst>
              <a:ext uri="{FF2B5EF4-FFF2-40B4-BE49-F238E27FC236}">
                <a16:creationId xmlns:a16="http://schemas.microsoft.com/office/drawing/2014/main" id="{56502986-D6E9-45AC-9124-E7745E20A273}"/>
              </a:ext>
            </a:extLst>
          </p:cNvPr>
          <p:cNvSpPr>
            <a:spLocks noGrp="1" noChangeArrowheads="1"/>
          </p:cNvSpPr>
          <p:nvPr>
            <p:ph type="title"/>
          </p:nvPr>
        </p:nvSpPr>
        <p:spPr/>
        <p:txBody>
          <a:bodyPr/>
          <a:lstStyle/>
          <a:p>
            <a:r>
              <a:rPr lang="el-GR" altLang="el-GR" sz="3000" i="0"/>
              <a:t>Παράδειγμα οργανογράμματος</a:t>
            </a:r>
            <a:br>
              <a:rPr lang="el-GR" altLang="el-GR" sz="3000" i="0"/>
            </a:br>
            <a:r>
              <a:rPr lang="el-GR" altLang="el-GR" sz="3000" i="0"/>
              <a:t>(Σχήμα 8.1)</a:t>
            </a:r>
          </a:p>
        </p:txBody>
      </p:sp>
      <p:pic>
        <p:nvPicPr>
          <p:cNvPr id="888837" name="Picture 5">
            <a:extLst>
              <a:ext uri="{FF2B5EF4-FFF2-40B4-BE49-F238E27FC236}">
                <a16:creationId xmlns:a16="http://schemas.microsoft.com/office/drawing/2014/main" id="{3C913C43-3966-4991-974D-83E1D1471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68413"/>
            <a:ext cx="8135938" cy="409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a:extLst>
              <a:ext uri="{FF2B5EF4-FFF2-40B4-BE49-F238E27FC236}">
                <a16:creationId xmlns:a16="http://schemas.microsoft.com/office/drawing/2014/main" id="{8288B65F-17CA-4540-8FA8-781064E9353C}"/>
              </a:ext>
            </a:extLst>
          </p:cNvPr>
          <p:cNvSpPr>
            <a:spLocks noGrp="1" noChangeArrowheads="1"/>
          </p:cNvSpPr>
          <p:nvPr>
            <p:ph type="title"/>
          </p:nvPr>
        </p:nvSpPr>
        <p:spPr/>
        <p:txBody>
          <a:bodyPr/>
          <a:lstStyle/>
          <a:p>
            <a:r>
              <a:rPr lang="el-GR" altLang="el-GR"/>
              <a:t>Τύποι δεδομένων</a:t>
            </a:r>
          </a:p>
        </p:txBody>
      </p:sp>
      <p:sp>
        <p:nvSpPr>
          <p:cNvPr id="926723" name="Rectangle 3">
            <a:extLst>
              <a:ext uri="{FF2B5EF4-FFF2-40B4-BE49-F238E27FC236}">
                <a16:creationId xmlns:a16="http://schemas.microsoft.com/office/drawing/2014/main" id="{E32DA833-D10A-42FD-A3FE-CEB3DD3BDFE2}"/>
              </a:ext>
            </a:extLst>
          </p:cNvPr>
          <p:cNvSpPr>
            <a:spLocks noGrp="1" noChangeArrowheads="1"/>
          </p:cNvSpPr>
          <p:nvPr>
            <p:ph type="body" idx="1"/>
          </p:nvPr>
        </p:nvSpPr>
        <p:spPr/>
        <p:txBody>
          <a:bodyPr/>
          <a:lstStyle/>
          <a:p>
            <a:pPr>
              <a:lnSpc>
                <a:spcPct val="90000"/>
              </a:lnSpc>
            </a:pPr>
            <a:r>
              <a:rPr lang="el-GR" altLang="el-GR" sz="2800" b="1"/>
              <a:t>Ατομικοί</a:t>
            </a:r>
            <a:r>
              <a:rPr lang="el-GR" altLang="el-GR" sz="2800"/>
              <a:t> - με απλές τιμές (ακέραιοι, πραγματικοί, λογικοί, χαρακτήρες)</a:t>
            </a:r>
          </a:p>
          <a:p>
            <a:pPr lvl="1">
              <a:lnSpc>
                <a:spcPct val="90000"/>
              </a:lnSpc>
            </a:pPr>
            <a:r>
              <a:rPr lang="el-GR" altLang="el-GR" sz="2400"/>
              <a:t>Κάθε ατομικός τύπος ορίζεται από το όνομά του (π.χ. integer), το πεδίο τιμών του (π.χ. -32768 .. 32767) και τις επιτρεπόμενες πράξεις (π.χ. πρόσθεση, αφαίρεση, κλπ.)</a:t>
            </a:r>
          </a:p>
          <a:p>
            <a:pPr>
              <a:lnSpc>
                <a:spcPct val="90000"/>
              </a:lnSpc>
            </a:pPr>
            <a:r>
              <a:rPr lang="el-GR" altLang="el-GR" sz="2800" b="1"/>
              <a:t>Δομημένοι</a:t>
            </a:r>
            <a:r>
              <a:rPr lang="el-GR" altLang="el-GR" sz="2800"/>
              <a:t> - με σύνθετες τιμές (πίνακες, εγγραφές, λίστες, δένδρα)</a:t>
            </a:r>
          </a:p>
          <a:p>
            <a:pPr lvl="1">
              <a:lnSpc>
                <a:spcPct val="90000"/>
              </a:lnSpc>
            </a:pPr>
            <a:r>
              <a:rPr lang="el-GR" altLang="el-GR" sz="2400"/>
              <a:t>Αποτελούνται από επιμέρους τιμές (στοιχεία, πεδία, κόμβοι) και διαθέτουν ένα οργανωτικό σχήμα. Οι συνηθέστερες λειτουργίες σε δομές δεδομένων είναι η διαπέραση, η αναζήτηση, η εισαγωγή, η διαγραφή, η ταξινόμηση</a:t>
            </a:r>
          </a:p>
          <a:p>
            <a:pPr>
              <a:lnSpc>
                <a:spcPct val="90000"/>
              </a:lnSpc>
            </a:pPr>
            <a:endParaRPr lang="el-GR" altLang="el-GR"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a:extLst>
              <a:ext uri="{FF2B5EF4-FFF2-40B4-BE49-F238E27FC236}">
                <a16:creationId xmlns:a16="http://schemas.microsoft.com/office/drawing/2014/main" id="{A4FA33F9-1A30-4E35-86B3-714ACAADD122}"/>
              </a:ext>
            </a:extLst>
          </p:cNvPr>
          <p:cNvSpPr>
            <a:spLocks noGrp="1" noChangeArrowheads="1"/>
          </p:cNvSpPr>
          <p:nvPr>
            <p:ph type="title"/>
          </p:nvPr>
        </p:nvSpPr>
        <p:spPr/>
        <p:txBody>
          <a:bodyPr/>
          <a:lstStyle/>
          <a:p>
            <a:pPr algn="ctr"/>
            <a:r>
              <a:rPr lang="el-GR" altLang="el-GR" sz="3000" i="0"/>
              <a:t>Ορολογία δένδρων</a:t>
            </a:r>
            <a:br>
              <a:rPr lang="el-GR" altLang="el-GR" sz="3000" i="0"/>
            </a:br>
            <a:r>
              <a:rPr lang="el-GR" altLang="el-GR" sz="3000" i="0"/>
              <a:t>(Σχήμα 8.2)</a:t>
            </a:r>
          </a:p>
        </p:txBody>
      </p:sp>
      <p:pic>
        <p:nvPicPr>
          <p:cNvPr id="889860" name="Picture 4">
            <a:extLst>
              <a:ext uri="{FF2B5EF4-FFF2-40B4-BE49-F238E27FC236}">
                <a16:creationId xmlns:a16="http://schemas.microsoft.com/office/drawing/2014/main" id="{0FD7494D-101F-420D-BC9A-FD7FF9F03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125538"/>
            <a:ext cx="6985000" cy="476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a:extLst>
              <a:ext uri="{FF2B5EF4-FFF2-40B4-BE49-F238E27FC236}">
                <a16:creationId xmlns:a16="http://schemas.microsoft.com/office/drawing/2014/main" id="{8F84558E-647E-4F4E-9026-E6ECA9FFEF1F}"/>
              </a:ext>
            </a:extLst>
          </p:cNvPr>
          <p:cNvSpPr>
            <a:spLocks noGrp="1" noChangeArrowheads="1"/>
          </p:cNvSpPr>
          <p:nvPr>
            <p:ph type="title"/>
          </p:nvPr>
        </p:nvSpPr>
        <p:spPr>
          <a:xfrm>
            <a:off x="838200" y="188913"/>
            <a:ext cx="7848600" cy="877887"/>
          </a:xfrm>
        </p:spPr>
        <p:txBody>
          <a:bodyPr/>
          <a:lstStyle/>
          <a:p>
            <a:r>
              <a:rPr lang="el-GR" altLang="el-GR" sz="3000"/>
              <a:t>Αποθήκευση δυαδικών δένδρων</a:t>
            </a:r>
          </a:p>
        </p:txBody>
      </p:sp>
      <p:sp>
        <p:nvSpPr>
          <p:cNvPr id="905219" name="Rectangle 3">
            <a:extLst>
              <a:ext uri="{FF2B5EF4-FFF2-40B4-BE49-F238E27FC236}">
                <a16:creationId xmlns:a16="http://schemas.microsoft.com/office/drawing/2014/main" id="{33533DBC-50DB-4883-BE20-70E997595227}"/>
              </a:ext>
            </a:extLst>
          </p:cNvPr>
          <p:cNvSpPr>
            <a:spLocks noGrp="1" noChangeArrowheads="1"/>
          </p:cNvSpPr>
          <p:nvPr>
            <p:ph type="body" idx="1"/>
          </p:nvPr>
        </p:nvSpPr>
        <p:spPr>
          <a:xfrm>
            <a:off x="685800" y="1371600"/>
            <a:ext cx="8001000" cy="4794250"/>
          </a:xfrm>
          <a:noFill/>
          <a:ln/>
        </p:spPr>
        <p:txBody>
          <a:bodyPr/>
          <a:lstStyle/>
          <a:p>
            <a:r>
              <a:rPr lang="el-GR" altLang="el-GR"/>
              <a:t>Συνδεδεμένη δομή.</a:t>
            </a:r>
          </a:p>
          <a:p>
            <a:pPr lvl="1"/>
            <a:r>
              <a:rPr lang="el-GR" altLang="el-GR"/>
              <a:t>Κάθε κόμβος περιέχει τα κελιά που περιέχουν τα δεδομένα και δύο θυγατρικούς δείκτες</a:t>
            </a:r>
          </a:p>
          <a:p>
            <a:r>
              <a:rPr lang="el-GR" altLang="el-GR"/>
              <a:t>Αντιστοιχίζεται σε έναν συνεχόμενο πίνακα.</a:t>
            </a:r>
          </a:p>
          <a:p>
            <a:pPr lvl="1"/>
            <a:r>
              <a:rPr lang="el-GR" altLang="el-GR"/>
              <a:t>Α[1]= κόμβος ρίζα</a:t>
            </a:r>
          </a:p>
          <a:p>
            <a:pPr lvl="1"/>
            <a:r>
              <a:rPr lang="el-GR" altLang="el-GR"/>
              <a:t>Α[2],Α[3]=θυγατρικού κόμβοι του Α[1]</a:t>
            </a:r>
          </a:p>
          <a:p>
            <a:pPr lvl="1"/>
            <a:r>
              <a:rPr lang="el-GR" altLang="el-GR"/>
              <a:t>Α[4],Α[5],Α[6],Α[7]=θυγατρικοί κόμβοι των Α[2] και Α[3]</a:t>
            </a:r>
          </a:p>
          <a:p>
            <a:pPr lvl="1"/>
            <a:r>
              <a:rPr lang="el-GR" altLang="el-G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a:extLst>
              <a:ext uri="{FF2B5EF4-FFF2-40B4-BE49-F238E27FC236}">
                <a16:creationId xmlns:a16="http://schemas.microsoft.com/office/drawing/2014/main" id="{63342218-54C4-4D06-95AE-6B102AA2B74D}"/>
              </a:ext>
            </a:extLst>
          </p:cNvPr>
          <p:cNvSpPr>
            <a:spLocks noGrp="1" noChangeArrowheads="1"/>
          </p:cNvSpPr>
          <p:nvPr>
            <p:ph type="title"/>
          </p:nvPr>
        </p:nvSpPr>
        <p:spPr>
          <a:xfrm>
            <a:off x="838200" y="188913"/>
            <a:ext cx="7848600" cy="877887"/>
          </a:xfrm>
        </p:spPr>
        <p:txBody>
          <a:bodyPr/>
          <a:lstStyle/>
          <a:p>
            <a:r>
              <a:rPr lang="el-GR" altLang="el-GR" sz="3000"/>
              <a:t>Η δομή ενός κόμβου σε ένα δυαδικό δέντρο</a:t>
            </a:r>
            <a:br>
              <a:rPr lang="el-GR" altLang="el-GR" sz="3000"/>
            </a:br>
            <a:r>
              <a:rPr lang="el-GR" altLang="el-GR" sz="3000"/>
              <a:t>(Σχήμα 8.12)</a:t>
            </a:r>
          </a:p>
        </p:txBody>
      </p:sp>
      <p:pic>
        <p:nvPicPr>
          <p:cNvPr id="906244" name="Picture 4">
            <a:extLst>
              <a:ext uri="{FF2B5EF4-FFF2-40B4-BE49-F238E27FC236}">
                <a16:creationId xmlns:a16="http://schemas.microsoft.com/office/drawing/2014/main" id="{96D34C9D-565D-44DF-9866-74B70A4F8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20938"/>
            <a:ext cx="7993063"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a:extLst>
              <a:ext uri="{FF2B5EF4-FFF2-40B4-BE49-F238E27FC236}">
                <a16:creationId xmlns:a16="http://schemas.microsoft.com/office/drawing/2014/main" id="{6122711F-2AAD-431F-9DD6-E029F33D5977}"/>
              </a:ext>
            </a:extLst>
          </p:cNvPr>
          <p:cNvSpPr>
            <a:spLocks noGrp="1" noChangeArrowheads="1"/>
          </p:cNvSpPr>
          <p:nvPr>
            <p:ph type="title"/>
          </p:nvPr>
        </p:nvSpPr>
        <p:spPr>
          <a:xfrm>
            <a:off x="838200" y="188913"/>
            <a:ext cx="7848600" cy="877887"/>
          </a:xfrm>
        </p:spPr>
        <p:txBody>
          <a:bodyPr/>
          <a:lstStyle/>
          <a:p>
            <a:r>
              <a:rPr lang="el-GR" altLang="el-GR" sz="2200"/>
              <a:t>Η σχηματική και η πραγματική οργάνωση ενός δυαδικού δέντρου με</a:t>
            </a:r>
            <a:br>
              <a:rPr lang="el-GR" altLang="el-GR" sz="2200"/>
            </a:br>
            <a:r>
              <a:rPr lang="el-GR" altLang="el-GR" sz="2200"/>
              <a:t>τη χρήση ενός συστήματος αποθήκευσης συνδέσεων (Σχήμα 8.13)</a:t>
            </a:r>
          </a:p>
        </p:txBody>
      </p:sp>
      <p:pic>
        <p:nvPicPr>
          <p:cNvPr id="907267" name="Picture 3">
            <a:extLst>
              <a:ext uri="{FF2B5EF4-FFF2-40B4-BE49-F238E27FC236}">
                <a16:creationId xmlns:a16="http://schemas.microsoft.com/office/drawing/2014/main" id="{E1555692-0DB3-4E55-96A1-60E642850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7273925" cy="4630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a:extLst>
              <a:ext uri="{FF2B5EF4-FFF2-40B4-BE49-F238E27FC236}">
                <a16:creationId xmlns:a16="http://schemas.microsoft.com/office/drawing/2014/main" id="{9D00D68D-F0F1-4C0E-B237-D0C5794D5342}"/>
              </a:ext>
            </a:extLst>
          </p:cNvPr>
          <p:cNvSpPr>
            <a:spLocks noGrp="1" noChangeArrowheads="1"/>
          </p:cNvSpPr>
          <p:nvPr>
            <p:ph type="title"/>
          </p:nvPr>
        </p:nvSpPr>
        <p:spPr>
          <a:xfrm>
            <a:off x="838200" y="188913"/>
            <a:ext cx="7848600" cy="877887"/>
          </a:xfrm>
        </p:spPr>
        <p:txBody>
          <a:bodyPr/>
          <a:lstStyle/>
          <a:p>
            <a:r>
              <a:rPr lang="el-GR" altLang="el-GR" sz="3000"/>
              <a:t>Ένα δέντρο που έχει αποθηκευτεί χωρίς δείκτες</a:t>
            </a:r>
            <a:br>
              <a:rPr lang="el-GR" altLang="el-GR" sz="3000"/>
            </a:br>
            <a:r>
              <a:rPr lang="el-GR" altLang="el-GR" sz="3000"/>
              <a:t>(Σχήμα 8.14)</a:t>
            </a:r>
          </a:p>
        </p:txBody>
      </p:sp>
      <p:pic>
        <p:nvPicPr>
          <p:cNvPr id="908291" name="Picture 3">
            <a:extLst>
              <a:ext uri="{FF2B5EF4-FFF2-40B4-BE49-F238E27FC236}">
                <a16:creationId xmlns:a16="http://schemas.microsoft.com/office/drawing/2014/main" id="{B334BA6C-DCAD-4ECC-8A65-48B60047D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96975"/>
            <a:ext cx="7704137" cy="468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a:extLst>
              <a:ext uri="{FF2B5EF4-FFF2-40B4-BE49-F238E27FC236}">
                <a16:creationId xmlns:a16="http://schemas.microsoft.com/office/drawing/2014/main" id="{36E4AAA6-B838-48CC-A7C9-569D78AB235D}"/>
              </a:ext>
            </a:extLst>
          </p:cNvPr>
          <p:cNvSpPr>
            <a:spLocks noGrp="1" noChangeArrowheads="1"/>
          </p:cNvSpPr>
          <p:nvPr>
            <p:ph type="title"/>
          </p:nvPr>
        </p:nvSpPr>
        <p:spPr>
          <a:xfrm>
            <a:off x="838200" y="188913"/>
            <a:ext cx="7848600" cy="877887"/>
          </a:xfrm>
        </p:spPr>
        <p:txBody>
          <a:bodyPr/>
          <a:lstStyle/>
          <a:p>
            <a:r>
              <a:rPr lang="el-GR" altLang="el-GR" sz="2200"/>
              <a:t>Η σχηματική αναπαράσταση ενός αραιού, μη ισορροπημένου δέντρου, και ο τρόπος που θα αποθηκευόταν χωρίς δείκτες (Σχήμα 8.15)</a:t>
            </a:r>
          </a:p>
        </p:txBody>
      </p:sp>
      <p:pic>
        <p:nvPicPr>
          <p:cNvPr id="909316" name="Picture 4">
            <a:extLst>
              <a:ext uri="{FF2B5EF4-FFF2-40B4-BE49-F238E27FC236}">
                <a16:creationId xmlns:a16="http://schemas.microsoft.com/office/drawing/2014/main" id="{A733DC9F-9C10-4479-95DD-0F58661C6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5538"/>
            <a:ext cx="79200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a:extLst>
              <a:ext uri="{FF2B5EF4-FFF2-40B4-BE49-F238E27FC236}">
                <a16:creationId xmlns:a16="http://schemas.microsoft.com/office/drawing/2014/main" id="{44F3D6E6-4E68-43C5-8A45-96D15F1C45AD}"/>
              </a:ext>
            </a:extLst>
          </p:cNvPr>
          <p:cNvSpPr>
            <a:spLocks noGrp="1" noChangeArrowheads="1"/>
          </p:cNvSpPr>
          <p:nvPr>
            <p:ph type="title"/>
          </p:nvPr>
        </p:nvSpPr>
        <p:spPr>
          <a:xfrm>
            <a:off x="838200" y="188913"/>
            <a:ext cx="7848600" cy="877887"/>
          </a:xfrm>
        </p:spPr>
        <p:txBody>
          <a:bodyPr/>
          <a:lstStyle/>
          <a:p>
            <a:r>
              <a:rPr lang="el-GR" altLang="el-GR" sz="3000"/>
              <a:t>Χειρισμός δομών δεδομένων</a:t>
            </a:r>
          </a:p>
        </p:txBody>
      </p:sp>
      <p:sp>
        <p:nvSpPr>
          <p:cNvPr id="910339" name="Rectangle 3">
            <a:extLst>
              <a:ext uri="{FF2B5EF4-FFF2-40B4-BE49-F238E27FC236}">
                <a16:creationId xmlns:a16="http://schemas.microsoft.com/office/drawing/2014/main" id="{091E7C57-2F8D-4BAB-A1D8-FFBC467C4426}"/>
              </a:ext>
            </a:extLst>
          </p:cNvPr>
          <p:cNvSpPr>
            <a:spLocks noGrp="1" noChangeArrowheads="1"/>
          </p:cNvSpPr>
          <p:nvPr>
            <p:ph type="body" idx="1"/>
          </p:nvPr>
        </p:nvSpPr>
        <p:spPr>
          <a:xfrm>
            <a:off x="685800" y="1371600"/>
            <a:ext cx="8001000" cy="4794250"/>
          </a:xfrm>
          <a:noFill/>
          <a:ln/>
        </p:spPr>
        <p:txBody>
          <a:bodyPr/>
          <a:lstStyle/>
          <a:p>
            <a:r>
              <a:rPr lang="el-GR" altLang="el-GR"/>
              <a:t>Ιδανικά, μία δομή δεδομένων θα έπρεπε να χειριζόταν μόνο από προκαθορισμένες διαδικασίες.</a:t>
            </a:r>
          </a:p>
          <a:p>
            <a:pPr lvl="1"/>
            <a:r>
              <a:rPr lang="el-GR" altLang="el-GR"/>
              <a:t>Παράδειγμα: Μία στοίβα συνήθως χρειάζεται τουλάχιστον τις διαδικασίες ώθησης και απώθησης.</a:t>
            </a:r>
          </a:p>
          <a:p>
            <a:pPr lvl="1"/>
            <a:r>
              <a:rPr lang="el-GR" altLang="el-GR"/>
              <a:t>Η δομή δεδομένων μαζί με αυτές τις διαδικασίες αποτελεί ένα ολοκληρωμένο αφηρημένο εργαλείο.</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75760110-12A1-4FAA-8186-62512BA2C81A}"/>
              </a:ext>
            </a:extLst>
          </p:cNvPr>
          <p:cNvSpPr>
            <a:spLocks noGrp="1" noChangeArrowheads="1"/>
          </p:cNvSpPr>
          <p:nvPr>
            <p:ph type="title"/>
          </p:nvPr>
        </p:nvSpPr>
        <p:spPr>
          <a:xfrm>
            <a:off x="838200" y="188913"/>
            <a:ext cx="7848600" cy="877887"/>
          </a:xfrm>
        </p:spPr>
        <p:txBody>
          <a:bodyPr/>
          <a:lstStyle/>
          <a:p>
            <a:r>
              <a:rPr lang="el-GR" altLang="el-GR" sz="3000"/>
              <a:t>Μια διαδικασία για την εκτύπωση μιας</a:t>
            </a:r>
            <a:br>
              <a:rPr lang="el-GR" altLang="el-GR" sz="3000"/>
            </a:br>
            <a:r>
              <a:rPr lang="el-GR" altLang="el-GR" sz="3000"/>
              <a:t>συνδεδεμένης λίστας (Σχήμα 8.16)</a:t>
            </a:r>
          </a:p>
        </p:txBody>
      </p:sp>
      <p:sp>
        <p:nvSpPr>
          <p:cNvPr id="911363" name="Rectangle 3">
            <a:extLst>
              <a:ext uri="{FF2B5EF4-FFF2-40B4-BE49-F238E27FC236}">
                <a16:creationId xmlns:a16="http://schemas.microsoft.com/office/drawing/2014/main" id="{1B62473D-9B44-4FD2-8D87-65CC210D0F57}"/>
              </a:ext>
            </a:extLst>
          </p:cNvPr>
          <p:cNvSpPr>
            <a:spLocks noGrp="1" noChangeArrowheads="1"/>
          </p:cNvSpPr>
          <p:nvPr>
            <p:ph type="body" idx="1"/>
          </p:nvPr>
        </p:nvSpPr>
        <p:spPr>
          <a:xfrm>
            <a:off x="685800" y="1371600"/>
            <a:ext cx="8001000" cy="4794250"/>
          </a:xfrm>
          <a:noFill/>
          <a:ln/>
        </p:spPr>
        <p:txBody>
          <a:bodyPr/>
          <a:lstStyle/>
          <a:p>
            <a:pPr>
              <a:buFontTx/>
              <a:buNone/>
            </a:pPr>
            <a:r>
              <a:rPr lang="el-GR" altLang="el-GR" sz="2800" b="1"/>
              <a:t>διαδικασία</a:t>
            </a:r>
            <a:r>
              <a:rPr lang="el-GR" altLang="el-GR" sz="2800"/>
              <a:t> PrintList(Λίστα)</a:t>
            </a:r>
          </a:p>
          <a:p>
            <a:pPr>
              <a:buFontTx/>
              <a:buNone/>
            </a:pPr>
            <a:r>
              <a:rPr lang="el-GR" altLang="el-GR" sz="2800"/>
              <a:t>ΤρέχωνΔείκτης &lt;- δείκτης κεφαλής της Λίστας</a:t>
            </a:r>
          </a:p>
          <a:p>
            <a:pPr>
              <a:buFontTx/>
              <a:buNone/>
            </a:pPr>
            <a:r>
              <a:rPr lang="el-GR" altLang="el-GR" sz="2800" b="1"/>
              <a:t>όσο</a:t>
            </a:r>
            <a:r>
              <a:rPr lang="el-GR" altLang="el-GR" sz="2800"/>
              <a:t> (ΤρέχωνΔείκτης διάφορος του NIL) </a:t>
            </a:r>
            <a:r>
              <a:rPr lang="el-GR" altLang="el-GR" sz="2800" b="1"/>
              <a:t>κάνε</a:t>
            </a:r>
          </a:p>
          <a:p>
            <a:pPr>
              <a:buFontTx/>
              <a:buNone/>
            </a:pPr>
            <a:r>
              <a:rPr lang="el-GR" altLang="el-GR" sz="2800"/>
              <a:t>	(Τύπωσε το όνομα της καταχώρισης στην οποία</a:t>
            </a:r>
          </a:p>
          <a:p>
            <a:pPr>
              <a:buFontTx/>
              <a:buNone/>
            </a:pPr>
            <a:r>
              <a:rPr lang="el-GR" altLang="el-GR" sz="2800"/>
              <a:t>	δείχνει ο ΤρέχωνΔείκτης. Βρες την τιμή στο κελί</a:t>
            </a:r>
          </a:p>
          <a:p>
            <a:pPr>
              <a:buFontTx/>
              <a:buNone/>
            </a:pPr>
            <a:r>
              <a:rPr lang="el-GR" altLang="el-GR" sz="2800"/>
              <a:t>	δείκτη της καταχώρισης της Λίστας όπου δείχνει</a:t>
            </a:r>
          </a:p>
          <a:p>
            <a:pPr>
              <a:buFontTx/>
              <a:buNone/>
            </a:pPr>
            <a:r>
              <a:rPr lang="el-GR" altLang="el-GR" sz="2800"/>
              <a:t>	ο ΤρέχωνΔείκτης και ανάθεσε εκ νέου τον</a:t>
            </a:r>
          </a:p>
          <a:p>
            <a:pPr>
              <a:buFontTx/>
              <a:buNone/>
            </a:pPr>
            <a:r>
              <a:rPr lang="el-GR" altLang="el-GR" sz="2800"/>
              <a:t>	ΤρέχονταΔείκτη την τιμή αυτή.)</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a:extLst>
              <a:ext uri="{FF2B5EF4-FFF2-40B4-BE49-F238E27FC236}">
                <a16:creationId xmlns:a16="http://schemas.microsoft.com/office/drawing/2014/main" id="{8EAAAB58-535A-47DA-BE4F-4F5E181177A8}"/>
              </a:ext>
            </a:extLst>
          </p:cNvPr>
          <p:cNvSpPr>
            <a:spLocks noGrp="1" noChangeArrowheads="1"/>
          </p:cNvSpPr>
          <p:nvPr>
            <p:ph type="title"/>
          </p:nvPr>
        </p:nvSpPr>
        <p:spPr>
          <a:xfrm>
            <a:off x="838200" y="188913"/>
            <a:ext cx="7848600" cy="877887"/>
          </a:xfrm>
        </p:spPr>
        <p:txBody>
          <a:bodyPr/>
          <a:lstStyle/>
          <a:p>
            <a:r>
              <a:rPr lang="el-GR" altLang="el-GR" sz="3000"/>
              <a:t>Τα γράμματα Α έως Ν με τη μορφή</a:t>
            </a:r>
            <a:br>
              <a:rPr lang="el-GR" altLang="el-GR" sz="3000"/>
            </a:br>
            <a:r>
              <a:rPr lang="el-GR" altLang="el-GR" sz="3000"/>
              <a:t>διατεταγμένου δέντρου (Σχήμα 8.17)</a:t>
            </a:r>
          </a:p>
        </p:txBody>
      </p:sp>
      <p:pic>
        <p:nvPicPr>
          <p:cNvPr id="912387" name="Picture 3">
            <a:extLst>
              <a:ext uri="{FF2B5EF4-FFF2-40B4-BE49-F238E27FC236}">
                <a16:creationId xmlns:a16="http://schemas.microsoft.com/office/drawing/2014/main" id="{53D138AD-C7B3-4D57-9F93-C9F725DD5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84313"/>
            <a:ext cx="7991475" cy="396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a:extLst>
              <a:ext uri="{FF2B5EF4-FFF2-40B4-BE49-F238E27FC236}">
                <a16:creationId xmlns:a16="http://schemas.microsoft.com/office/drawing/2014/main" id="{1A11687A-C12C-49F2-B8FB-1A61F6C2EC38}"/>
              </a:ext>
            </a:extLst>
          </p:cNvPr>
          <p:cNvSpPr>
            <a:spLocks noGrp="1" noChangeArrowheads="1"/>
          </p:cNvSpPr>
          <p:nvPr>
            <p:ph type="title"/>
          </p:nvPr>
        </p:nvSpPr>
        <p:spPr>
          <a:xfrm>
            <a:off x="838200" y="188913"/>
            <a:ext cx="7848600" cy="877887"/>
          </a:xfrm>
        </p:spPr>
        <p:txBody>
          <a:bodyPr/>
          <a:lstStyle/>
          <a:p>
            <a:r>
              <a:rPr lang="el-GR" altLang="el-GR" sz="2200"/>
              <a:t> Η δυαδική αναζήτηση με τη μορφή που θα είχε αν η λίστα</a:t>
            </a:r>
            <a:br>
              <a:rPr lang="el-GR" altLang="el-GR" sz="2200"/>
            </a:br>
            <a:r>
              <a:rPr lang="el-GR" altLang="el-GR" sz="2200"/>
              <a:t>είχε υλοποιηθεί ως συνδεδεμένο δυαδικό κέντρο (Σχήμα 8.18)</a:t>
            </a:r>
          </a:p>
        </p:txBody>
      </p:sp>
      <p:sp>
        <p:nvSpPr>
          <p:cNvPr id="913411" name="Rectangle 3">
            <a:extLst>
              <a:ext uri="{FF2B5EF4-FFF2-40B4-BE49-F238E27FC236}">
                <a16:creationId xmlns:a16="http://schemas.microsoft.com/office/drawing/2014/main" id="{E7B770E9-E400-4169-B46A-91851761C68D}"/>
              </a:ext>
            </a:extLst>
          </p:cNvPr>
          <p:cNvSpPr>
            <a:spLocks noGrp="1" noChangeArrowheads="1"/>
          </p:cNvSpPr>
          <p:nvPr>
            <p:ph type="body" idx="1"/>
          </p:nvPr>
        </p:nvSpPr>
        <p:spPr>
          <a:xfrm>
            <a:off x="685800" y="1371600"/>
            <a:ext cx="8001000" cy="4794250"/>
          </a:xfrm>
          <a:noFill/>
          <a:ln/>
        </p:spPr>
        <p:txBody>
          <a:bodyPr/>
          <a:lstStyle/>
          <a:p>
            <a:pPr>
              <a:lnSpc>
                <a:spcPct val="80000"/>
              </a:lnSpc>
              <a:buFontTx/>
              <a:buNone/>
            </a:pPr>
            <a:r>
              <a:rPr lang="el-GR" altLang="el-GR" sz="1400" b="1"/>
              <a:t>διαδικασία</a:t>
            </a:r>
            <a:r>
              <a:rPr lang="el-GR" altLang="el-GR" sz="1400"/>
              <a:t> Αναζήτηση (Δέντρο, ΤιμήΣτόχος)</a:t>
            </a:r>
          </a:p>
          <a:p>
            <a:pPr>
              <a:lnSpc>
                <a:spcPct val="80000"/>
              </a:lnSpc>
              <a:buFontTx/>
              <a:buNone/>
            </a:pPr>
            <a:r>
              <a:rPr lang="el-GR" altLang="el-GR" sz="1400"/>
              <a:t>	</a:t>
            </a:r>
            <a:r>
              <a:rPr lang="el-GR" altLang="el-GR" sz="1400" b="1"/>
              <a:t>αν</a:t>
            </a:r>
            <a:r>
              <a:rPr lang="el-GR" altLang="el-GR" sz="1400"/>
              <a:t> (δείκτης ρίζας Δέντρου = NIL)</a:t>
            </a:r>
          </a:p>
          <a:p>
            <a:pPr>
              <a:lnSpc>
                <a:spcPct val="80000"/>
              </a:lnSpc>
              <a:buFontTx/>
              <a:buNone/>
            </a:pPr>
            <a:r>
              <a:rPr lang="el-GR" altLang="el-GR" sz="1400" b="1"/>
              <a:t>	τότε</a:t>
            </a:r>
          </a:p>
          <a:p>
            <a:pPr>
              <a:lnSpc>
                <a:spcPct val="80000"/>
              </a:lnSpc>
              <a:buFontTx/>
              <a:buNone/>
            </a:pPr>
            <a:r>
              <a:rPr lang="el-GR" altLang="el-GR" sz="1400"/>
              <a:t>		(δήλωσε την αναζήτηση ως ανεπιτυχή)</a:t>
            </a:r>
          </a:p>
          <a:p>
            <a:pPr>
              <a:lnSpc>
                <a:spcPct val="80000"/>
              </a:lnSpc>
              <a:buFontTx/>
              <a:buNone/>
            </a:pPr>
            <a:r>
              <a:rPr lang="el-GR" altLang="el-GR" sz="1400"/>
              <a:t>	</a:t>
            </a:r>
            <a:r>
              <a:rPr lang="el-GR" altLang="el-GR" sz="1400" b="1"/>
              <a:t>αλλιώς</a:t>
            </a:r>
          </a:p>
          <a:p>
            <a:pPr>
              <a:lnSpc>
                <a:spcPct val="80000"/>
              </a:lnSpc>
              <a:buFontTx/>
              <a:buNone/>
            </a:pPr>
            <a:r>
              <a:rPr lang="el-GR" altLang="el-GR" sz="1400"/>
              <a:t>		(εκτέλεσε το τμήμα των παρακάτω εντολών που σχετίζεται με την κατάλληλη περίπτωση)</a:t>
            </a:r>
          </a:p>
          <a:p>
            <a:pPr>
              <a:lnSpc>
                <a:spcPct val="80000"/>
              </a:lnSpc>
              <a:buFontTx/>
              <a:buNone/>
            </a:pPr>
            <a:r>
              <a:rPr lang="el-GR" altLang="el-GR" sz="1400"/>
              <a:t>		</a:t>
            </a:r>
            <a:r>
              <a:rPr lang="el-GR" altLang="el-GR" sz="1400" b="1"/>
              <a:t>περίπτωση 1:</a:t>
            </a:r>
            <a:r>
              <a:rPr lang="el-GR" altLang="el-GR" sz="1400"/>
              <a:t> ΤιμήΣτόχος=τιμή κόμβου ρίζας</a:t>
            </a:r>
          </a:p>
          <a:p>
            <a:pPr>
              <a:lnSpc>
                <a:spcPct val="80000"/>
              </a:lnSpc>
              <a:buFontTx/>
              <a:buNone/>
            </a:pPr>
            <a:r>
              <a:rPr lang="el-GR" altLang="el-GR" sz="1400"/>
              <a:t>			(Ανάφερε ότι η αναζήτηση πέτυχε)</a:t>
            </a:r>
          </a:p>
          <a:p>
            <a:pPr>
              <a:lnSpc>
                <a:spcPct val="80000"/>
              </a:lnSpc>
              <a:buFontTx/>
              <a:buNone/>
            </a:pPr>
            <a:r>
              <a:rPr lang="el-GR" altLang="el-GR" sz="1400"/>
              <a:t>		</a:t>
            </a:r>
            <a:r>
              <a:rPr lang="el-GR" altLang="el-GR" sz="1400" b="1"/>
              <a:t>περίπτωση 2:</a:t>
            </a:r>
            <a:r>
              <a:rPr lang="el-GR" altLang="el-GR" sz="1400"/>
              <a:t> ΤιμήΣτόχος&lt;τιμή κόμβου ρίζας</a:t>
            </a:r>
          </a:p>
          <a:p>
            <a:pPr>
              <a:lnSpc>
                <a:spcPct val="80000"/>
              </a:lnSpc>
              <a:buFontTx/>
              <a:buNone/>
            </a:pPr>
            <a:r>
              <a:rPr lang="el-GR" altLang="el-GR" sz="1400"/>
              <a:t>		(Εφάρμοσε τη διαδικασία Αναζήτησης για να δεις αν</a:t>
            </a:r>
          </a:p>
          <a:p>
            <a:pPr>
              <a:lnSpc>
                <a:spcPct val="80000"/>
              </a:lnSpc>
              <a:buFontTx/>
              <a:buNone/>
            </a:pPr>
            <a:r>
              <a:rPr lang="el-GR" altLang="el-GR" sz="1400"/>
              <a:t>		    η ΤιμήΣτόχος βρίσκεται στο υποδέντρο που</a:t>
            </a:r>
          </a:p>
          <a:p>
            <a:pPr>
              <a:lnSpc>
                <a:spcPct val="80000"/>
              </a:lnSpc>
              <a:buFontTx/>
              <a:buNone/>
            </a:pPr>
            <a:r>
              <a:rPr lang="el-GR" altLang="el-GR" sz="1400"/>
              <a:t>		    προσδιορίζεται από τον αριστερό θυγατρικό</a:t>
            </a:r>
          </a:p>
          <a:p>
            <a:pPr>
              <a:lnSpc>
                <a:spcPct val="80000"/>
              </a:lnSpc>
              <a:buFontTx/>
              <a:buNone/>
            </a:pPr>
            <a:r>
              <a:rPr lang="el-GR" altLang="el-GR" sz="1400"/>
              <a:t>		    κόμβο της ρίζας, και ανάφερε το αποτέλεσμα</a:t>
            </a:r>
          </a:p>
          <a:p>
            <a:pPr>
              <a:lnSpc>
                <a:spcPct val="80000"/>
              </a:lnSpc>
              <a:buFontTx/>
              <a:buNone/>
            </a:pPr>
            <a:r>
              <a:rPr lang="el-GR" altLang="el-GR" sz="1400"/>
              <a:t>		    αυτής της αναζήτησης)</a:t>
            </a:r>
          </a:p>
          <a:p>
            <a:pPr>
              <a:lnSpc>
                <a:spcPct val="80000"/>
              </a:lnSpc>
              <a:buFontTx/>
              <a:buNone/>
            </a:pPr>
            <a:r>
              <a:rPr lang="el-GR" altLang="el-GR" sz="1400"/>
              <a:t>		</a:t>
            </a:r>
            <a:r>
              <a:rPr lang="el-GR" altLang="el-GR" sz="1400" b="1"/>
              <a:t>περίτπωση 3:</a:t>
            </a:r>
            <a:r>
              <a:rPr lang="el-GR" altLang="el-GR" sz="1400"/>
              <a:t> ΤιμηΣτόχος&gt; τιμή κόμβου ρίζας</a:t>
            </a:r>
          </a:p>
          <a:p>
            <a:pPr>
              <a:lnSpc>
                <a:spcPct val="80000"/>
              </a:lnSpc>
              <a:buFontTx/>
              <a:buNone/>
            </a:pPr>
            <a:r>
              <a:rPr lang="el-GR" altLang="el-GR" sz="1400"/>
              <a:t>		(Εφάρμοσε τη διαδικασία Αναζήτησης για να δεις αν</a:t>
            </a:r>
          </a:p>
          <a:p>
            <a:pPr>
              <a:lnSpc>
                <a:spcPct val="80000"/>
              </a:lnSpc>
              <a:buFontTx/>
              <a:buNone/>
            </a:pPr>
            <a:r>
              <a:rPr lang="el-GR" altLang="el-GR" sz="1400"/>
              <a:t>		   η ΤιμήΣτόχος βρίσκεται στο υποδέντρο που</a:t>
            </a:r>
          </a:p>
          <a:p>
            <a:pPr>
              <a:lnSpc>
                <a:spcPct val="80000"/>
              </a:lnSpc>
              <a:buFontTx/>
              <a:buNone/>
            </a:pPr>
            <a:r>
              <a:rPr lang="el-GR" altLang="el-GR" sz="1400"/>
              <a:t>		   προσδιορίζεται από τον δεξιό θυγατρικό</a:t>
            </a:r>
          </a:p>
          <a:p>
            <a:pPr>
              <a:lnSpc>
                <a:spcPct val="80000"/>
              </a:lnSpc>
              <a:buFontTx/>
              <a:buNone/>
            </a:pPr>
            <a:r>
              <a:rPr lang="el-GR" altLang="el-GR" sz="1400"/>
              <a:t>   		   κόμβο της ρίζας, και ανάφερε το αποτέλεσμα</a:t>
            </a:r>
          </a:p>
          <a:p>
            <a:pPr>
              <a:lnSpc>
                <a:spcPct val="80000"/>
              </a:lnSpc>
              <a:buFontTx/>
              <a:buNone/>
            </a:pPr>
            <a:r>
              <a:rPr lang="el-GR" altLang="el-GR" sz="1400"/>
              <a:t>		   αυτής της αναζήτησης)</a:t>
            </a:r>
          </a:p>
          <a:p>
            <a:pPr>
              <a:lnSpc>
                <a:spcPct val="80000"/>
              </a:lnSpc>
              <a:buFontTx/>
              <a:buNone/>
            </a:pPr>
            <a:r>
              <a:rPr lang="el-GR" altLang="el-GR" sz="1400"/>
              <a:t>) </a:t>
            </a:r>
            <a:r>
              <a:rPr lang="el-GR" altLang="el-GR" sz="1400" b="1"/>
              <a:t>τέλος αν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a:extLst>
              <a:ext uri="{FF2B5EF4-FFF2-40B4-BE49-F238E27FC236}">
                <a16:creationId xmlns:a16="http://schemas.microsoft.com/office/drawing/2014/main" id="{5901785E-12B6-4F91-9234-BA59FD6E1825}"/>
              </a:ext>
            </a:extLst>
          </p:cNvPr>
          <p:cNvSpPr>
            <a:spLocks noGrp="1" noChangeArrowheads="1"/>
          </p:cNvSpPr>
          <p:nvPr>
            <p:ph type="title"/>
          </p:nvPr>
        </p:nvSpPr>
        <p:spPr/>
        <p:txBody>
          <a:bodyPr/>
          <a:lstStyle/>
          <a:p>
            <a:r>
              <a:rPr lang="el-GR" altLang="el-GR"/>
              <a:t>8.1 Δομές δεδομένων (data structures)</a:t>
            </a:r>
          </a:p>
        </p:txBody>
      </p:sp>
      <p:pic>
        <p:nvPicPr>
          <p:cNvPr id="881669" name="Picture 5">
            <a:extLst>
              <a:ext uri="{FF2B5EF4-FFF2-40B4-BE49-F238E27FC236}">
                <a16:creationId xmlns:a16="http://schemas.microsoft.com/office/drawing/2014/main" id="{5D93B4DB-22BB-4AA3-B77E-C8DD19C80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50" y="1373188"/>
            <a:ext cx="7250113" cy="411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a:extLst>
              <a:ext uri="{FF2B5EF4-FFF2-40B4-BE49-F238E27FC236}">
                <a16:creationId xmlns:a16="http://schemas.microsoft.com/office/drawing/2014/main" id="{73E21F72-8173-4CDA-92B5-9A4E346B6174}"/>
              </a:ext>
            </a:extLst>
          </p:cNvPr>
          <p:cNvSpPr>
            <a:spLocks noGrp="1" noChangeArrowheads="1"/>
          </p:cNvSpPr>
          <p:nvPr>
            <p:ph type="title"/>
          </p:nvPr>
        </p:nvSpPr>
        <p:spPr>
          <a:xfrm>
            <a:off x="838200" y="188913"/>
            <a:ext cx="7848600" cy="877887"/>
          </a:xfrm>
        </p:spPr>
        <p:txBody>
          <a:bodyPr/>
          <a:lstStyle/>
          <a:p>
            <a:r>
              <a:rPr lang="el-GR" altLang="el-GR" sz="2200"/>
              <a:t>Τα προοδευτικά μικρότερα δέντρα που θα ερευνήσει η διαδικασία του Σχήματος 8.18 κατά την αναζήτηση του γράμματος Κ (Σχήμα 8.19)</a:t>
            </a:r>
          </a:p>
        </p:txBody>
      </p:sp>
      <p:pic>
        <p:nvPicPr>
          <p:cNvPr id="914436" name="Picture 4">
            <a:extLst>
              <a:ext uri="{FF2B5EF4-FFF2-40B4-BE49-F238E27FC236}">
                <a16:creationId xmlns:a16="http://schemas.microsoft.com/office/drawing/2014/main" id="{D04F80D1-97D4-4A3F-A12A-92F01E50D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196975"/>
            <a:ext cx="61214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a:extLst>
              <a:ext uri="{FF2B5EF4-FFF2-40B4-BE49-F238E27FC236}">
                <a16:creationId xmlns:a16="http://schemas.microsoft.com/office/drawing/2014/main" id="{3095BBBA-30D6-4572-9DFF-0116AC080DF0}"/>
              </a:ext>
            </a:extLst>
          </p:cNvPr>
          <p:cNvSpPr>
            <a:spLocks noGrp="1" noChangeArrowheads="1"/>
          </p:cNvSpPr>
          <p:nvPr>
            <p:ph type="title"/>
          </p:nvPr>
        </p:nvSpPr>
        <p:spPr>
          <a:xfrm>
            <a:off x="838200" y="188913"/>
            <a:ext cx="7848600" cy="877887"/>
          </a:xfrm>
        </p:spPr>
        <p:txBody>
          <a:bodyPr/>
          <a:lstStyle/>
          <a:p>
            <a:r>
              <a:rPr lang="el-GR" altLang="el-GR" sz="3000"/>
              <a:t>Εκτύπωση ενός δέντρου αναζήτησης σε</a:t>
            </a:r>
            <a:br>
              <a:rPr lang="el-GR" altLang="el-GR" sz="3000"/>
            </a:br>
            <a:r>
              <a:rPr lang="el-GR" altLang="el-GR" sz="3000"/>
              <a:t>αλφαβητική σειρά (Σχήμα 8.20)</a:t>
            </a:r>
          </a:p>
        </p:txBody>
      </p:sp>
      <p:pic>
        <p:nvPicPr>
          <p:cNvPr id="915459" name="Picture 3">
            <a:extLst>
              <a:ext uri="{FF2B5EF4-FFF2-40B4-BE49-F238E27FC236}">
                <a16:creationId xmlns:a16="http://schemas.microsoft.com/office/drawing/2014/main" id="{4A599BB4-3333-4CA8-BFB4-843B55ADF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125538"/>
            <a:ext cx="6337300" cy="506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a:extLst>
              <a:ext uri="{FF2B5EF4-FFF2-40B4-BE49-F238E27FC236}">
                <a16:creationId xmlns:a16="http://schemas.microsoft.com/office/drawing/2014/main" id="{532607EF-AD3F-46A7-B077-313372FE47AF}"/>
              </a:ext>
            </a:extLst>
          </p:cNvPr>
          <p:cNvSpPr>
            <a:spLocks noGrp="1" noChangeArrowheads="1"/>
          </p:cNvSpPr>
          <p:nvPr>
            <p:ph type="title"/>
          </p:nvPr>
        </p:nvSpPr>
        <p:spPr>
          <a:xfrm>
            <a:off x="838200" y="188913"/>
            <a:ext cx="7848600" cy="877887"/>
          </a:xfrm>
        </p:spPr>
        <p:txBody>
          <a:bodyPr/>
          <a:lstStyle/>
          <a:p>
            <a:r>
              <a:rPr lang="el-GR" altLang="el-GR" sz="3000"/>
              <a:t>Μια διαδικασία για την εκτύπωση των</a:t>
            </a:r>
            <a:br>
              <a:rPr lang="el-GR" altLang="el-GR" sz="3000"/>
            </a:br>
            <a:r>
              <a:rPr lang="el-GR" altLang="el-GR" sz="3000"/>
              <a:t>δεδομένων ενός δυαδικού δέντρου (Σχήμα 8.21)</a:t>
            </a:r>
          </a:p>
        </p:txBody>
      </p:sp>
      <p:sp>
        <p:nvSpPr>
          <p:cNvPr id="916483" name="Rectangle 3">
            <a:extLst>
              <a:ext uri="{FF2B5EF4-FFF2-40B4-BE49-F238E27FC236}">
                <a16:creationId xmlns:a16="http://schemas.microsoft.com/office/drawing/2014/main" id="{19CD4566-DC3D-4CA8-BB13-C1693F4596FE}"/>
              </a:ext>
            </a:extLst>
          </p:cNvPr>
          <p:cNvSpPr>
            <a:spLocks noGrp="1" noChangeArrowheads="1"/>
          </p:cNvSpPr>
          <p:nvPr>
            <p:ph type="body" idx="1"/>
          </p:nvPr>
        </p:nvSpPr>
        <p:spPr>
          <a:xfrm>
            <a:off x="685800" y="1371600"/>
            <a:ext cx="8001000" cy="4794250"/>
          </a:xfrm>
          <a:noFill/>
          <a:ln/>
        </p:spPr>
        <p:txBody>
          <a:bodyPr/>
          <a:lstStyle/>
          <a:p>
            <a:pPr>
              <a:lnSpc>
                <a:spcPct val="80000"/>
              </a:lnSpc>
              <a:buFontTx/>
              <a:buNone/>
            </a:pPr>
            <a:r>
              <a:rPr lang="el-GR" altLang="el-GR" sz="2400" b="1"/>
              <a:t>διαδικασία</a:t>
            </a:r>
            <a:r>
              <a:rPr lang="el-GR" altLang="el-GR" sz="2400"/>
              <a:t> Εκτύπωση_Δέντρου (Δέντρο)</a:t>
            </a:r>
          </a:p>
          <a:p>
            <a:pPr>
              <a:lnSpc>
                <a:spcPct val="80000"/>
              </a:lnSpc>
              <a:buFontTx/>
              <a:buNone/>
            </a:pPr>
            <a:r>
              <a:rPr lang="el-GR" altLang="el-GR" sz="2400" b="1"/>
              <a:t>αν</a:t>
            </a:r>
            <a:r>
              <a:rPr lang="el-GR" altLang="el-GR" sz="2400"/>
              <a:t> (Δέντρο όχι άδειο)</a:t>
            </a:r>
          </a:p>
          <a:p>
            <a:pPr>
              <a:lnSpc>
                <a:spcPct val="80000"/>
              </a:lnSpc>
              <a:buFontTx/>
              <a:buNone/>
            </a:pPr>
            <a:r>
              <a:rPr lang="el-GR" altLang="el-GR" sz="2400" b="1"/>
              <a:t>	τότε</a:t>
            </a:r>
            <a:r>
              <a:rPr lang="el-GR" altLang="el-GR" sz="2400"/>
              <a:t> (Εφάρμοσε τη διαδικασία Εκτύπωση_Δέντρου στο δέντρο</a:t>
            </a:r>
          </a:p>
          <a:p>
            <a:pPr>
              <a:lnSpc>
                <a:spcPct val="80000"/>
              </a:lnSpc>
              <a:buFontTx/>
              <a:buNone/>
            </a:pPr>
            <a:r>
              <a:rPr lang="el-GR" altLang="el-GR" sz="2400"/>
              <a:t>	   που εμφανίζεται ως αριστερός κλάδος του Δέντρου</a:t>
            </a:r>
          </a:p>
          <a:p>
            <a:pPr>
              <a:lnSpc>
                <a:spcPct val="80000"/>
              </a:lnSpc>
              <a:buFontTx/>
              <a:buNone/>
            </a:pPr>
            <a:r>
              <a:rPr lang="el-GR" altLang="el-GR" sz="2400"/>
              <a:t>	   Τύπωσε το ριζικό κόμβο του Δέντρου.</a:t>
            </a:r>
          </a:p>
          <a:p>
            <a:pPr>
              <a:lnSpc>
                <a:spcPct val="80000"/>
              </a:lnSpc>
              <a:buFontTx/>
              <a:buNone/>
            </a:pPr>
            <a:r>
              <a:rPr lang="el-GR" altLang="el-GR" sz="2400"/>
              <a:t>	    Εφάρμοσε τη διαδικασία Εκτύπωση_Δέντρου στο δέντρο</a:t>
            </a:r>
          </a:p>
          <a:p>
            <a:pPr>
              <a:lnSpc>
                <a:spcPct val="80000"/>
              </a:lnSpc>
              <a:buFontTx/>
              <a:buNone/>
            </a:pPr>
            <a:r>
              <a:rPr lang="el-GR" altLang="el-GR" sz="2400"/>
              <a:t>	    που εμφανίζεται ως δεξιός κλάδος του Δέντρου)</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a:extLst>
              <a:ext uri="{FF2B5EF4-FFF2-40B4-BE49-F238E27FC236}">
                <a16:creationId xmlns:a16="http://schemas.microsoft.com/office/drawing/2014/main" id="{F53FFD14-E9B9-47C3-AC55-C7E41FEE4B8A}"/>
              </a:ext>
            </a:extLst>
          </p:cNvPr>
          <p:cNvSpPr>
            <a:spLocks noGrp="1" noChangeArrowheads="1"/>
          </p:cNvSpPr>
          <p:nvPr>
            <p:ph type="title"/>
          </p:nvPr>
        </p:nvSpPr>
        <p:spPr>
          <a:xfrm>
            <a:off x="838200" y="188913"/>
            <a:ext cx="7848600" cy="877887"/>
          </a:xfrm>
        </p:spPr>
        <p:txBody>
          <a:bodyPr/>
          <a:lstStyle/>
          <a:p>
            <a:r>
              <a:rPr lang="el-GR" altLang="el-GR" sz="2600"/>
              <a:t>Εισαγωγή της καταχώρισης Ν στη λίστα Β,Ε,Η,Θ,Κ,Λ,Ο,Ρ που έχει αποθηκευτεί ως δέντρο (Σχήμα 8.22)</a:t>
            </a:r>
          </a:p>
        </p:txBody>
      </p:sp>
      <p:pic>
        <p:nvPicPr>
          <p:cNvPr id="918532" name="Picture 4">
            <a:extLst>
              <a:ext uri="{FF2B5EF4-FFF2-40B4-BE49-F238E27FC236}">
                <a16:creationId xmlns:a16="http://schemas.microsoft.com/office/drawing/2014/main" id="{368CBE53-5CE5-4A84-956A-C3B794036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125538"/>
            <a:ext cx="4359275" cy="49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a:extLst>
              <a:ext uri="{FF2B5EF4-FFF2-40B4-BE49-F238E27FC236}">
                <a16:creationId xmlns:a16="http://schemas.microsoft.com/office/drawing/2014/main" id="{B12205A4-7A07-425A-925D-B48D0CF361F2}"/>
              </a:ext>
            </a:extLst>
          </p:cNvPr>
          <p:cNvSpPr>
            <a:spLocks noGrp="1" noChangeArrowheads="1"/>
          </p:cNvSpPr>
          <p:nvPr>
            <p:ph type="title"/>
          </p:nvPr>
        </p:nvSpPr>
        <p:spPr>
          <a:xfrm>
            <a:off x="838200" y="188913"/>
            <a:ext cx="7848600" cy="877887"/>
          </a:xfrm>
        </p:spPr>
        <p:txBody>
          <a:bodyPr/>
          <a:lstStyle/>
          <a:p>
            <a:r>
              <a:rPr lang="el-GR" altLang="el-GR" sz="2200"/>
              <a:t>Μια διαδικασία για την εισαγωγή μιας νέας καταχώρισης σε μία λίστα που είναι αποθηκευμένη ως δυαδικό δέντρο (Σχήμα 8.23)</a:t>
            </a:r>
          </a:p>
        </p:txBody>
      </p:sp>
      <p:sp>
        <p:nvSpPr>
          <p:cNvPr id="919555" name="Rectangle 3">
            <a:extLst>
              <a:ext uri="{FF2B5EF4-FFF2-40B4-BE49-F238E27FC236}">
                <a16:creationId xmlns:a16="http://schemas.microsoft.com/office/drawing/2014/main" id="{27794500-54E0-4111-AEA8-9C63F0F83C1F}"/>
              </a:ext>
            </a:extLst>
          </p:cNvPr>
          <p:cNvSpPr>
            <a:spLocks noGrp="1" noChangeArrowheads="1"/>
          </p:cNvSpPr>
          <p:nvPr>
            <p:ph type="body" idx="1"/>
          </p:nvPr>
        </p:nvSpPr>
        <p:spPr>
          <a:xfrm>
            <a:off x="685800" y="1371600"/>
            <a:ext cx="8001000" cy="5226050"/>
          </a:xfrm>
          <a:noFill/>
          <a:ln/>
        </p:spPr>
        <p:txBody>
          <a:bodyPr/>
          <a:lstStyle/>
          <a:p>
            <a:pPr>
              <a:lnSpc>
                <a:spcPct val="80000"/>
              </a:lnSpc>
              <a:buFontTx/>
              <a:buNone/>
            </a:pPr>
            <a:r>
              <a:rPr lang="el-GR" altLang="el-GR" sz="1400" b="1"/>
              <a:t>διαδικασία</a:t>
            </a:r>
            <a:r>
              <a:rPr lang="el-GR" altLang="el-GR" sz="1400"/>
              <a:t> Εισαγωγή (Δέντρο, ΝέαΤιμή)</a:t>
            </a:r>
          </a:p>
          <a:p>
            <a:pPr>
              <a:lnSpc>
                <a:spcPct val="80000"/>
              </a:lnSpc>
              <a:buFontTx/>
              <a:buNone/>
            </a:pPr>
            <a:r>
              <a:rPr lang="el-GR" altLang="el-GR" sz="1400" b="1"/>
              <a:t>αν</a:t>
            </a:r>
            <a:r>
              <a:rPr lang="el-GR" altLang="el-GR" sz="1400"/>
              <a:t> (δείκτης ρίζα Δέντρου = NIL)</a:t>
            </a:r>
          </a:p>
          <a:p>
            <a:pPr>
              <a:lnSpc>
                <a:spcPct val="80000"/>
              </a:lnSpc>
              <a:buFontTx/>
              <a:buNone/>
            </a:pPr>
            <a:r>
              <a:rPr lang="el-GR" altLang="el-GR" sz="1400"/>
              <a:t>	(όρισε το δείκτη ρίζας ώστε να δείχνει σε ένα νέο φύλλο</a:t>
            </a:r>
          </a:p>
          <a:p>
            <a:pPr>
              <a:lnSpc>
                <a:spcPct val="80000"/>
              </a:lnSpc>
              <a:buFontTx/>
              <a:buNone/>
            </a:pPr>
            <a:r>
              <a:rPr lang="el-GR" altLang="el-GR" sz="1400"/>
              <a:t>	που περιέχει τη ΝέαΤιμή)</a:t>
            </a:r>
          </a:p>
          <a:p>
            <a:pPr>
              <a:lnSpc>
                <a:spcPct val="80000"/>
              </a:lnSpc>
              <a:buFontTx/>
              <a:buNone/>
            </a:pPr>
            <a:r>
              <a:rPr lang="el-GR" altLang="el-GR" sz="1400" b="1"/>
              <a:t>αλλιώς</a:t>
            </a:r>
            <a:r>
              <a:rPr lang="el-GR" altLang="el-GR" sz="1400"/>
              <a:t> (εκτέλεσε το τμήμα των εντολών παρακάτω που</a:t>
            </a:r>
          </a:p>
          <a:p>
            <a:pPr>
              <a:lnSpc>
                <a:spcPct val="80000"/>
              </a:lnSpc>
              <a:buFontTx/>
              <a:buNone/>
            </a:pPr>
            <a:r>
              <a:rPr lang="el-GR" altLang="el-GR" sz="1400"/>
              <a:t>		σχετίζεται με την κατάλληλη περίπτωση)</a:t>
            </a:r>
          </a:p>
          <a:p>
            <a:pPr>
              <a:lnSpc>
                <a:spcPct val="80000"/>
              </a:lnSpc>
              <a:buFontTx/>
              <a:buNone/>
            </a:pPr>
            <a:r>
              <a:rPr lang="el-GR" altLang="el-GR" sz="1400"/>
              <a:t>		περίπτωση 1: ΝέαΤιμή = τιμή ριζικού κόμβου</a:t>
            </a:r>
          </a:p>
          <a:p>
            <a:pPr>
              <a:lnSpc>
                <a:spcPct val="80000"/>
              </a:lnSpc>
              <a:buFontTx/>
              <a:buNone/>
            </a:pPr>
            <a:r>
              <a:rPr lang="el-GR" altLang="el-GR" sz="1400"/>
              <a:t>			(Μην κάνεις τίποτα)</a:t>
            </a:r>
          </a:p>
          <a:p>
            <a:pPr>
              <a:lnSpc>
                <a:spcPct val="80000"/>
              </a:lnSpc>
              <a:buFontTx/>
              <a:buNone/>
            </a:pPr>
            <a:r>
              <a:rPr lang="el-GR" altLang="el-GR" sz="1400"/>
              <a:t>		περίπτωση 2: ΝέαΤιμή &lt; τιμή ριζικού κόμβου</a:t>
            </a:r>
          </a:p>
          <a:p>
            <a:pPr>
              <a:lnSpc>
                <a:spcPct val="80000"/>
              </a:lnSpc>
              <a:buFontTx/>
              <a:buNone/>
            </a:pPr>
            <a:r>
              <a:rPr lang="el-GR" altLang="el-GR" sz="1400"/>
              <a:t>			(</a:t>
            </a:r>
            <a:r>
              <a:rPr lang="el-GR" altLang="el-GR" sz="1400" b="1"/>
              <a:t>αν</a:t>
            </a:r>
            <a:r>
              <a:rPr lang="el-GR" altLang="el-GR" sz="1400"/>
              <a:t> (αριστερός θυγατρικός δείκτης του ριζικού κόμβου = NIL)</a:t>
            </a:r>
          </a:p>
          <a:p>
            <a:pPr>
              <a:lnSpc>
                <a:spcPct val="80000"/>
              </a:lnSpc>
              <a:buFontTx/>
              <a:buNone/>
            </a:pPr>
            <a:r>
              <a:rPr lang="el-GR" altLang="el-GR" sz="1400"/>
              <a:t>			    </a:t>
            </a:r>
            <a:r>
              <a:rPr lang="el-GR" altLang="el-GR" sz="1400" b="1"/>
              <a:t>τότε</a:t>
            </a:r>
            <a:r>
              <a:rPr lang="el-GR" altLang="el-GR" sz="1400"/>
              <a:t> (όρισε το δείκτη αυτόν ώστε να δείχνει σε ένα νέο κόμβο</a:t>
            </a:r>
          </a:p>
          <a:p>
            <a:pPr>
              <a:lnSpc>
                <a:spcPct val="80000"/>
              </a:lnSpc>
              <a:buFontTx/>
              <a:buNone/>
            </a:pPr>
            <a:r>
              <a:rPr lang="el-GR" altLang="el-GR" sz="1400"/>
              <a:t>				φύλλο που περιέχει τη ΝέαΤιμή)</a:t>
            </a:r>
          </a:p>
          <a:p>
            <a:pPr>
              <a:lnSpc>
                <a:spcPct val="80000"/>
              </a:lnSpc>
              <a:buFontTx/>
              <a:buNone/>
            </a:pPr>
            <a:r>
              <a:rPr lang="el-GR" altLang="el-GR" sz="1400"/>
              <a:t>			   </a:t>
            </a:r>
            <a:r>
              <a:rPr lang="el-GR" altLang="el-GR" sz="1400" b="1"/>
              <a:t>αλλιώς</a:t>
            </a:r>
            <a:r>
              <a:rPr lang="el-GR" altLang="el-GR" sz="1400"/>
              <a:t> (εφάρμοσε τη διαδικασία Εισαγωγή για την εισαγωγή		</a:t>
            </a:r>
          </a:p>
          <a:p>
            <a:pPr>
              <a:lnSpc>
                <a:spcPct val="80000"/>
              </a:lnSpc>
              <a:buFontTx/>
              <a:buNone/>
            </a:pPr>
            <a:r>
              <a:rPr lang="el-GR" altLang="el-GR" sz="1400"/>
              <a:t>				Της ΝέαςΤιμής στο υποδέντρο που προσδιορίζεται από τον</a:t>
            </a:r>
          </a:p>
          <a:p>
            <a:pPr>
              <a:lnSpc>
                <a:spcPct val="80000"/>
              </a:lnSpc>
              <a:buFontTx/>
              <a:buNone/>
            </a:pPr>
            <a:r>
              <a:rPr lang="el-GR" altLang="el-GR" sz="1400"/>
              <a:t>				αριστερό θυγατρικό δείκτη)</a:t>
            </a:r>
          </a:p>
          <a:p>
            <a:pPr>
              <a:lnSpc>
                <a:spcPct val="80000"/>
              </a:lnSpc>
              <a:buFontTx/>
              <a:buNone/>
            </a:pPr>
            <a:r>
              <a:rPr lang="el-GR" altLang="el-GR" sz="1400"/>
              <a:t>		περίπτωση 3:ΝέαΤιμή &lt; τιμή ριζικού κόμβου</a:t>
            </a:r>
          </a:p>
          <a:p>
            <a:pPr>
              <a:lnSpc>
                <a:spcPct val="80000"/>
              </a:lnSpc>
              <a:buFontTx/>
              <a:buNone/>
            </a:pPr>
            <a:r>
              <a:rPr lang="el-GR" altLang="el-GR" sz="1400"/>
              <a:t>			(</a:t>
            </a:r>
            <a:r>
              <a:rPr lang="el-GR" altLang="el-GR" sz="1400" b="1"/>
              <a:t>αν</a:t>
            </a:r>
            <a:r>
              <a:rPr lang="el-GR" altLang="el-GR" sz="1400"/>
              <a:t> (δεξιός θυγατρικός δείκτης του ριζικού κόμβου = NIL)</a:t>
            </a:r>
          </a:p>
          <a:p>
            <a:pPr>
              <a:lnSpc>
                <a:spcPct val="80000"/>
              </a:lnSpc>
              <a:buFontTx/>
              <a:buNone/>
            </a:pPr>
            <a:r>
              <a:rPr lang="el-GR" altLang="el-GR" sz="1400"/>
              <a:t>			    </a:t>
            </a:r>
            <a:r>
              <a:rPr lang="el-GR" altLang="el-GR" sz="1400" b="1"/>
              <a:t>τότε</a:t>
            </a:r>
            <a:r>
              <a:rPr lang="el-GR" altLang="el-GR" sz="1400"/>
              <a:t> (όρισε το δείκτη αυτόν ώστε να δείχνει σε ένα νέο κόμβο</a:t>
            </a:r>
          </a:p>
          <a:p>
            <a:pPr>
              <a:lnSpc>
                <a:spcPct val="80000"/>
              </a:lnSpc>
              <a:buFontTx/>
              <a:buNone/>
            </a:pPr>
            <a:r>
              <a:rPr lang="el-GR" altLang="el-GR" sz="1400"/>
              <a:t>			     	φύλλο που περιέχει τη ΝέαΤιμή)</a:t>
            </a:r>
          </a:p>
          <a:p>
            <a:pPr>
              <a:lnSpc>
                <a:spcPct val="80000"/>
              </a:lnSpc>
              <a:buFontTx/>
              <a:buNone/>
            </a:pPr>
            <a:r>
              <a:rPr lang="el-GR" altLang="el-GR" sz="1400"/>
              <a:t>			     </a:t>
            </a:r>
            <a:r>
              <a:rPr lang="el-GR" altLang="el-GR" sz="1400" b="1"/>
              <a:t>αλλιώς</a:t>
            </a:r>
            <a:r>
              <a:rPr lang="el-GR" altLang="el-GR" sz="1400"/>
              <a:t> (εφάρμοσε τη διαδικασία Εισαγωγή για την εισαγωγή</a:t>
            </a:r>
          </a:p>
          <a:p>
            <a:pPr>
              <a:lnSpc>
                <a:spcPct val="80000"/>
              </a:lnSpc>
              <a:buFontTx/>
              <a:buNone/>
            </a:pPr>
            <a:r>
              <a:rPr lang="el-GR" altLang="el-GR" sz="1400"/>
              <a:t>			      	της ΝέαςΤιμής στο υποδέντρο που προσδιορίζεται από τον</a:t>
            </a:r>
          </a:p>
          <a:p>
            <a:pPr>
              <a:lnSpc>
                <a:spcPct val="80000"/>
              </a:lnSpc>
              <a:buFontTx/>
              <a:buNone/>
            </a:pPr>
            <a:r>
              <a:rPr lang="el-GR" altLang="el-GR" sz="1400"/>
              <a:t>			      	δεξιό θυγατρικό δείκτη)</a:t>
            </a:r>
          </a:p>
          <a:p>
            <a:pPr>
              <a:lnSpc>
                <a:spcPct val="80000"/>
              </a:lnSpc>
              <a:buFontTx/>
              <a:buNone/>
            </a:pPr>
            <a:r>
              <a:rPr lang="el-GR" altLang="el-GR" sz="1400"/>
              <a:t>		)</a:t>
            </a:r>
          </a:p>
          <a:p>
            <a:pPr>
              <a:lnSpc>
                <a:spcPct val="80000"/>
              </a:lnSpc>
              <a:buFontTx/>
              <a:buNone/>
            </a:pPr>
            <a:r>
              <a:rPr lang="el-GR" altLang="el-GR" sz="1400"/>
              <a:t>) τέλος αν</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a:extLst>
              <a:ext uri="{FF2B5EF4-FFF2-40B4-BE49-F238E27FC236}">
                <a16:creationId xmlns:a16="http://schemas.microsoft.com/office/drawing/2014/main" id="{2C160600-CAE6-4E52-8B45-0879568D9F31}"/>
              </a:ext>
            </a:extLst>
          </p:cNvPr>
          <p:cNvSpPr>
            <a:spLocks noGrp="1" noChangeArrowheads="1"/>
          </p:cNvSpPr>
          <p:nvPr>
            <p:ph type="title"/>
          </p:nvPr>
        </p:nvSpPr>
        <p:spPr>
          <a:xfrm>
            <a:off x="838200" y="188913"/>
            <a:ext cx="7848600" cy="877887"/>
          </a:xfrm>
        </p:spPr>
        <p:txBody>
          <a:bodyPr/>
          <a:lstStyle/>
          <a:p>
            <a:r>
              <a:rPr lang="el-GR" altLang="el-GR" sz="3000"/>
              <a:t>8.4 Μια στοίβα ακεραίων υλοποιημένη σε</a:t>
            </a:r>
            <a:br>
              <a:rPr lang="el-GR" altLang="el-GR" sz="3000"/>
            </a:br>
            <a:r>
              <a:rPr lang="el-GR" altLang="el-GR" sz="3000"/>
              <a:t>Java και C# (Σχήμα 8.24)</a:t>
            </a:r>
          </a:p>
        </p:txBody>
      </p:sp>
      <p:pic>
        <p:nvPicPr>
          <p:cNvPr id="920579" name="Picture 3">
            <a:extLst>
              <a:ext uri="{FF2B5EF4-FFF2-40B4-BE49-F238E27FC236}">
                <a16:creationId xmlns:a16="http://schemas.microsoft.com/office/drawing/2014/main" id="{26B6DE8A-3BB0-4E63-81F7-8554C8157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41438"/>
            <a:ext cx="7704138" cy="3951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a:extLst>
              <a:ext uri="{FF2B5EF4-FFF2-40B4-BE49-F238E27FC236}">
                <a16:creationId xmlns:a16="http://schemas.microsoft.com/office/drawing/2014/main" id="{1E902888-5CF9-412B-8E11-FB72B92C16B8}"/>
              </a:ext>
            </a:extLst>
          </p:cNvPr>
          <p:cNvSpPr>
            <a:spLocks noGrp="1" noChangeArrowheads="1"/>
          </p:cNvSpPr>
          <p:nvPr>
            <p:ph type="title"/>
          </p:nvPr>
        </p:nvSpPr>
        <p:spPr>
          <a:xfrm>
            <a:off x="838200" y="188913"/>
            <a:ext cx="7848600" cy="877887"/>
          </a:xfrm>
        </p:spPr>
        <p:txBody>
          <a:bodyPr/>
          <a:lstStyle/>
          <a:p>
            <a:r>
              <a:rPr lang="el-GR" altLang="el-GR" sz="3000"/>
              <a:t>8.5 Προσαρμοσμένοι τύποι δεδομένων</a:t>
            </a:r>
          </a:p>
        </p:txBody>
      </p:sp>
      <p:sp>
        <p:nvSpPr>
          <p:cNvPr id="921603" name="Rectangle 3">
            <a:extLst>
              <a:ext uri="{FF2B5EF4-FFF2-40B4-BE49-F238E27FC236}">
                <a16:creationId xmlns:a16="http://schemas.microsoft.com/office/drawing/2014/main" id="{F790C6AA-902F-4FEC-917C-215D4FB38823}"/>
              </a:ext>
            </a:extLst>
          </p:cNvPr>
          <p:cNvSpPr>
            <a:spLocks noGrp="1" noChangeArrowheads="1"/>
          </p:cNvSpPr>
          <p:nvPr>
            <p:ph type="body" idx="1"/>
          </p:nvPr>
        </p:nvSpPr>
        <p:spPr>
          <a:xfrm>
            <a:off x="685800" y="1371600"/>
            <a:ext cx="8001000" cy="4794250"/>
          </a:xfrm>
          <a:noFill/>
          <a:ln/>
        </p:spPr>
        <p:txBody>
          <a:bodyPr/>
          <a:lstStyle/>
          <a:p>
            <a:pPr>
              <a:lnSpc>
                <a:spcPct val="90000"/>
              </a:lnSpc>
            </a:pPr>
            <a:r>
              <a:rPr lang="el-GR" altLang="el-GR" sz="2800" b="1"/>
              <a:t>Τύποι δεδομένων οριζόμενοι από το χρήστη</a:t>
            </a:r>
            <a:r>
              <a:rPr lang="el-GR" altLang="el-GR" sz="2800"/>
              <a:t> αποτελούν ένα πρότυπο για μία ετερογενή δομή.</a:t>
            </a:r>
          </a:p>
          <a:p>
            <a:pPr>
              <a:lnSpc>
                <a:spcPct val="90000"/>
              </a:lnSpc>
            </a:pPr>
            <a:r>
              <a:rPr lang="el-GR" altLang="el-GR" sz="2800" b="1"/>
              <a:t>Αφηρημένοι τύποι δεδομένων</a:t>
            </a:r>
            <a:r>
              <a:rPr lang="el-GR" altLang="el-GR" sz="2800"/>
              <a:t> είναι ορισμένοι από το χρήστη τύποι δεδομένων που περιέχουν ορισμούς λειτουργιών και πράξεων.</a:t>
            </a:r>
          </a:p>
          <a:p>
            <a:pPr>
              <a:lnSpc>
                <a:spcPct val="90000"/>
              </a:lnSpc>
            </a:pPr>
            <a:r>
              <a:rPr lang="el-GR" altLang="el-GR" sz="2800" b="1"/>
              <a:t>Κλάση</a:t>
            </a:r>
            <a:r>
              <a:rPr lang="el-GR" altLang="el-GR" sz="2800"/>
              <a:t> αφηρημένοι τύποι δεδομένων με επιπλέον χαρακτηριστικά.</a:t>
            </a:r>
          </a:p>
          <a:p>
            <a:pPr lvl="1">
              <a:lnSpc>
                <a:spcPct val="90000"/>
              </a:lnSpc>
            </a:pPr>
            <a:r>
              <a:rPr lang="el-GR" altLang="el-GR" sz="2400"/>
              <a:t>τα χαρακτηριστικά μπορούν να κληρονομηθούν.</a:t>
            </a:r>
          </a:p>
          <a:p>
            <a:pPr lvl="1">
              <a:lnSpc>
                <a:spcPct val="90000"/>
              </a:lnSpc>
            </a:pPr>
            <a:r>
              <a:rPr lang="el-GR" altLang="el-GR" sz="2400"/>
              <a:t>τα συστατικά στοιχεία μπορούν να ενθυλακωθούν.</a:t>
            </a:r>
          </a:p>
          <a:p>
            <a:pPr lvl="1">
              <a:lnSpc>
                <a:spcPct val="90000"/>
              </a:lnSpc>
            </a:pPr>
            <a:r>
              <a:rPr lang="el-GR" altLang="el-GR" sz="2400"/>
              <a:t>μέθοδοι κατασκευής που προσαρμόζουν τα αντικείμενα όταν δημιουργούνται.</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a:extLst>
              <a:ext uri="{FF2B5EF4-FFF2-40B4-BE49-F238E27FC236}">
                <a16:creationId xmlns:a16="http://schemas.microsoft.com/office/drawing/2014/main" id="{7E301D01-5D88-4FCF-B483-7E1CB960DA31}"/>
              </a:ext>
            </a:extLst>
          </p:cNvPr>
          <p:cNvSpPr>
            <a:spLocks noGrp="1" noChangeArrowheads="1"/>
          </p:cNvSpPr>
          <p:nvPr>
            <p:ph type="title"/>
          </p:nvPr>
        </p:nvSpPr>
        <p:spPr>
          <a:xfrm>
            <a:off x="838200" y="188913"/>
            <a:ext cx="7848600" cy="877887"/>
          </a:xfrm>
        </p:spPr>
        <p:txBody>
          <a:bodyPr/>
          <a:lstStyle/>
          <a:p>
            <a:r>
              <a:rPr lang="el-GR" altLang="el-GR" sz="3000"/>
              <a:t>8.6 Δείκτες σε γλώσσα μηχανής</a:t>
            </a:r>
          </a:p>
        </p:txBody>
      </p:sp>
      <p:sp>
        <p:nvSpPr>
          <p:cNvPr id="922627" name="Rectangle 3">
            <a:extLst>
              <a:ext uri="{FF2B5EF4-FFF2-40B4-BE49-F238E27FC236}">
                <a16:creationId xmlns:a16="http://schemas.microsoft.com/office/drawing/2014/main" id="{B029C337-1578-4E2C-BAE8-DF2127186B6F}"/>
              </a:ext>
            </a:extLst>
          </p:cNvPr>
          <p:cNvSpPr>
            <a:spLocks noGrp="1" noChangeArrowheads="1"/>
          </p:cNvSpPr>
          <p:nvPr>
            <p:ph type="body" idx="1"/>
          </p:nvPr>
        </p:nvSpPr>
        <p:spPr>
          <a:xfrm>
            <a:off x="685800" y="1371600"/>
            <a:ext cx="8001000" cy="4794250"/>
          </a:xfrm>
          <a:noFill/>
          <a:ln/>
        </p:spPr>
        <p:txBody>
          <a:bodyPr/>
          <a:lstStyle/>
          <a:p>
            <a:r>
              <a:rPr lang="el-GR" altLang="el-GR" b="1"/>
              <a:t>Απευθείας διευθυνσιοδότηση</a:t>
            </a:r>
            <a:r>
              <a:rPr lang="el-GR" altLang="el-GR"/>
              <a:t> όπου η εντολή περιέχει τα δεδομένα όπως απαιτεί ο κώδικας λειτουργίας.</a:t>
            </a:r>
          </a:p>
          <a:p>
            <a:r>
              <a:rPr lang="el-GR" altLang="el-GR" b="1"/>
              <a:t>Άμεση διευθυνσιοδότηση</a:t>
            </a:r>
            <a:r>
              <a:rPr lang="el-GR" altLang="el-GR"/>
              <a:t> όπου η εντολή περιέχει τη διεύθυνση των σχετικών δεδομένων.</a:t>
            </a:r>
          </a:p>
          <a:p>
            <a:r>
              <a:rPr lang="el-GR" altLang="el-GR" b="1"/>
              <a:t>Έμμεση διευθυνσιοδότηση</a:t>
            </a:r>
            <a:r>
              <a:rPr lang="el-GR" altLang="el-GR"/>
              <a:t> όπου η εντολή περιέχει τη θέση της διεύθυνσης των σχετικών δεδομένων.</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a:extLst>
              <a:ext uri="{FF2B5EF4-FFF2-40B4-BE49-F238E27FC236}">
                <a16:creationId xmlns:a16="http://schemas.microsoft.com/office/drawing/2014/main" id="{2EFDFDDC-9447-432A-816E-937DE366739A}"/>
              </a:ext>
            </a:extLst>
          </p:cNvPr>
          <p:cNvSpPr>
            <a:spLocks noGrp="1" noChangeArrowheads="1"/>
          </p:cNvSpPr>
          <p:nvPr>
            <p:ph type="title"/>
          </p:nvPr>
        </p:nvSpPr>
        <p:spPr>
          <a:xfrm>
            <a:off x="838200" y="188913"/>
            <a:ext cx="7848600" cy="877887"/>
          </a:xfrm>
        </p:spPr>
        <p:txBody>
          <a:bodyPr/>
          <a:lstStyle/>
          <a:p>
            <a:r>
              <a:rPr lang="el-GR" altLang="el-GR" sz="2200"/>
              <a:t>Η πρώτη μας προσπάθεια να επεκτείνουμε τη γλώσσα μηχανής του Παραρτήματος Γ ώστε να εκμεταλλεύεται τους δείκτες (Σχήμα 8.25)</a:t>
            </a:r>
          </a:p>
        </p:txBody>
      </p:sp>
      <p:pic>
        <p:nvPicPr>
          <p:cNvPr id="923652" name="Picture 4">
            <a:extLst>
              <a:ext uri="{FF2B5EF4-FFF2-40B4-BE49-F238E27FC236}">
                <a16:creationId xmlns:a16="http://schemas.microsoft.com/office/drawing/2014/main" id="{0BB97419-530F-4F22-9A4D-EC9C7F976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125538"/>
            <a:ext cx="7632700" cy="473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a:extLst>
              <a:ext uri="{FF2B5EF4-FFF2-40B4-BE49-F238E27FC236}">
                <a16:creationId xmlns:a16="http://schemas.microsoft.com/office/drawing/2014/main" id="{8B848875-D0E7-4C69-A494-21F3F0682848}"/>
              </a:ext>
            </a:extLst>
          </p:cNvPr>
          <p:cNvSpPr>
            <a:spLocks noGrp="1" noChangeArrowheads="1"/>
          </p:cNvSpPr>
          <p:nvPr>
            <p:ph type="title"/>
          </p:nvPr>
        </p:nvSpPr>
        <p:spPr>
          <a:xfrm>
            <a:off x="838200" y="188913"/>
            <a:ext cx="7848600" cy="877887"/>
          </a:xfrm>
        </p:spPr>
        <p:txBody>
          <a:bodyPr/>
          <a:lstStyle/>
          <a:p>
            <a:r>
              <a:rPr lang="el-GR" altLang="el-GR" sz="2200"/>
              <a:t>Φόρτωση καταχωρητή από ένα κελί μνήμης το οποίο εντοπίζεται μέσω ενός δείκτη αποθηκευμένου σε κάποιο καταχωρητή (Σχήμα 8.26)</a:t>
            </a:r>
          </a:p>
        </p:txBody>
      </p:sp>
      <p:pic>
        <p:nvPicPr>
          <p:cNvPr id="924675" name="Picture 3">
            <a:extLst>
              <a:ext uri="{FF2B5EF4-FFF2-40B4-BE49-F238E27FC236}">
                <a16:creationId xmlns:a16="http://schemas.microsoft.com/office/drawing/2014/main" id="{2D4B85F5-2D89-4FF9-AE04-60403DB79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25538"/>
            <a:ext cx="7920038" cy="473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a:extLst>
              <a:ext uri="{FF2B5EF4-FFF2-40B4-BE49-F238E27FC236}">
                <a16:creationId xmlns:a16="http://schemas.microsoft.com/office/drawing/2014/main" id="{C2D3082F-6CEB-4B26-A37B-A65A1F2CB11F}"/>
              </a:ext>
            </a:extLst>
          </p:cNvPr>
          <p:cNvSpPr>
            <a:spLocks noGrp="1" noChangeArrowheads="1"/>
          </p:cNvSpPr>
          <p:nvPr>
            <p:ph type="title"/>
          </p:nvPr>
        </p:nvSpPr>
        <p:spPr/>
        <p:txBody>
          <a:bodyPr/>
          <a:lstStyle/>
          <a:p>
            <a:r>
              <a:rPr lang="el-GR" altLang="el-GR"/>
              <a:t>Βασικές δομές δεδομένων</a:t>
            </a:r>
          </a:p>
        </p:txBody>
      </p:sp>
      <p:sp>
        <p:nvSpPr>
          <p:cNvPr id="882691" name="Rectangle 3">
            <a:extLst>
              <a:ext uri="{FF2B5EF4-FFF2-40B4-BE49-F238E27FC236}">
                <a16:creationId xmlns:a16="http://schemas.microsoft.com/office/drawing/2014/main" id="{86A18860-5101-4BAE-9226-1D41BDD75BC8}"/>
              </a:ext>
            </a:extLst>
          </p:cNvPr>
          <p:cNvSpPr>
            <a:spLocks noGrp="1" noChangeArrowheads="1"/>
          </p:cNvSpPr>
          <p:nvPr>
            <p:ph type="body" idx="1"/>
          </p:nvPr>
        </p:nvSpPr>
        <p:spPr>
          <a:xfrm>
            <a:off x="685800" y="1371600"/>
            <a:ext cx="8001000" cy="3209925"/>
          </a:xfrm>
        </p:spPr>
        <p:txBody>
          <a:bodyPr/>
          <a:lstStyle/>
          <a:p>
            <a:r>
              <a:rPr lang="el-GR" altLang="el-GR"/>
              <a:t>Ομοιογενής πίνακας.</a:t>
            </a:r>
          </a:p>
          <a:p>
            <a:r>
              <a:rPr lang="el-GR" altLang="el-GR"/>
              <a:t>Λίστα</a:t>
            </a:r>
          </a:p>
          <a:p>
            <a:pPr lvl="1"/>
            <a:r>
              <a:rPr lang="el-GR" altLang="el-GR"/>
              <a:t>Στοίβα</a:t>
            </a:r>
          </a:p>
          <a:p>
            <a:pPr lvl="1"/>
            <a:r>
              <a:rPr lang="el-GR" altLang="el-GR"/>
              <a:t>Ουρά</a:t>
            </a:r>
          </a:p>
          <a:p>
            <a:r>
              <a:rPr lang="el-GR" altLang="el-GR"/>
              <a:t>Δένδρο</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a:extLst>
              <a:ext uri="{FF2B5EF4-FFF2-40B4-BE49-F238E27FC236}">
                <a16:creationId xmlns:a16="http://schemas.microsoft.com/office/drawing/2014/main" id="{08C77EA3-5CB6-43E5-A243-E5D2965E64D1}"/>
              </a:ext>
            </a:extLst>
          </p:cNvPr>
          <p:cNvSpPr>
            <a:spLocks noGrp="1" noChangeArrowheads="1"/>
          </p:cNvSpPr>
          <p:nvPr>
            <p:ph type="title"/>
          </p:nvPr>
        </p:nvSpPr>
        <p:spPr/>
        <p:txBody>
          <a:bodyPr/>
          <a:lstStyle/>
          <a:p>
            <a:r>
              <a:rPr lang="el-GR" altLang="el-GR"/>
              <a:t>Βιβλιογραφία</a:t>
            </a:r>
          </a:p>
        </p:txBody>
      </p:sp>
      <p:sp>
        <p:nvSpPr>
          <p:cNvPr id="925699" name="Rectangle 3">
            <a:extLst>
              <a:ext uri="{FF2B5EF4-FFF2-40B4-BE49-F238E27FC236}">
                <a16:creationId xmlns:a16="http://schemas.microsoft.com/office/drawing/2014/main" id="{BF35B328-B462-4C51-B5DC-2260256711BC}"/>
              </a:ext>
            </a:extLst>
          </p:cNvPr>
          <p:cNvSpPr>
            <a:spLocks noGrp="1" noChangeArrowheads="1"/>
          </p:cNvSpPr>
          <p:nvPr>
            <p:ph type="body" idx="1"/>
          </p:nvPr>
        </p:nvSpPr>
        <p:spPr/>
        <p:txBody>
          <a:bodyPr/>
          <a:lstStyle/>
          <a:p>
            <a:r>
              <a:rPr lang="el-GR" altLang="el-GR" i="1"/>
              <a:t>J.C. Brookshear, "Η επιστήμη των υπολογιστών: Μια ολοκληρωμένη παρουσίαση", Επιμέλεια: Κ. Κουρκουμπέτης, Κλειδάριθμος, 2009. </a:t>
            </a:r>
          </a:p>
          <a:p>
            <a:r>
              <a:rPr lang="el-GR" altLang="el-GR" i="1"/>
              <a:t>Κ. Κουρκουμπέτης, Διαφάνειες του μαθήματος «Εισαγωγή στην Επιστήμη των Υπολογιστών», Τμήμα Πληροφορικής, Οικονομικό Πανεπιστήμιο Αθηνών.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a:extLst>
              <a:ext uri="{FF2B5EF4-FFF2-40B4-BE49-F238E27FC236}">
                <a16:creationId xmlns:a16="http://schemas.microsoft.com/office/drawing/2014/main" id="{1A41D4D5-C478-47A0-81D0-C4E63593AFE7}"/>
              </a:ext>
            </a:extLst>
          </p:cNvPr>
          <p:cNvSpPr>
            <a:spLocks noGrp="1" noChangeArrowheads="1"/>
          </p:cNvSpPr>
          <p:nvPr>
            <p:ph type="title"/>
          </p:nvPr>
        </p:nvSpPr>
        <p:spPr/>
        <p:txBody>
          <a:bodyPr/>
          <a:lstStyle/>
          <a:p>
            <a:r>
              <a:rPr lang="el-GR" altLang="el-GR"/>
              <a:t>Η φύση των δομών δεδομένων</a:t>
            </a:r>
          </a:p>
        </p:txBody>
      </p:sp>
      <p:sp>
        <p:nvSpPr>
          <p:cNvPr id="932867" name="Rectangle 3">
            <a:extLst>
              <a:ext uri="{FF2B5EF4-FFF2-40B4-BE49-F238E27FC236}">
                <a16:creationId xmlns:a16="http://schemas.microsoft.com/office/drawing/2014/main" id="{BEBBBFB2-80B6-4894-996F-C01D502EAC28}"/>
              </a:ext>
            </a:extLst>
          </p:cNvPr>
          <p:cNvSpPr>
            <a:spLocks noGrp="1" noChangeArrowheads="1"/>
          </p:cNvSpPr>
          <p:nvPr>
            <p:ph type="body" idx="1"/>
          </p:nvPr>
        </p:nvSpPr>
        <p:spPr>
          <a:xfrm>
            <a:off x="685800" y="1371600"/>
            <a:ext cx="8001000" cy="4217988"/>
          </a:xfrm>
        </p:spPr>
        <p:txBody>
          <a:bodyPr/>
          <a:lstStyle/>
          <a:p>
            <a:r>
              <a:rPr lang="el-GR" altLang="el-GR" b="1"/>
              <a:t>Στατική</a:t>
            </a:r>
            <a:r>
              <a:rPr lang="el-GR" altLang="el-GR"/>
              <a:t> είναι η δομή της οποίας το μέγεθος δεν αλλάζει.</a:t>
            </a:r>
          </a:p>
          <a:p>
            <a:r>
              <a:rPr lang="el-GR" altLang="el-GR" b="1"/>
              <a:t>Δυναμική</a:t>
            </a:r>
            <a:r>
              <a:rPr lang="el-GR" altLang="el-GR"/>
              <a:t> είναι η δομή της οποίας το μέγεθος μπορεί να αλλάξει.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a:extLst>
              <a:ext uri="{FF2B5EF4-FFF2-40B4-BE49-F238E27FC236}">
                <a16:creationId xmlns:a16="http://schemas.microsoft.com/office/drawing/2014/main" id="{C613BA9C-DD68-407F-96D5-8953FA710108}"/>
              </a:ext>
            </a:extLst>
          </p:cNvPr>
          <p:cNvSpPr>
            <a:spLocks noGrp="1" noChangeArrowheads="1"/>
          </p:cNvSpPr>
          <p:nvPr>
            <p:ph type="title"/>
          </p:nvPr>
        </p:nvSpPr>
        <p:spPr/>
        <p:txBody>
          <a:bodyPr/>
          <a:lstStyle/>
          <a:p>
            <a:r>
              <a:rPr lang="el-GR" altLang="el-GR"/>
              <a:t>Πίνακες</a:t>
            </a:r>
          </a:p>
        </p:txBody>
      </p:sp>
      <p:sp>
        <p:nvSpPr>
          <p:cNvPr id="927747" name="Rectangle 3">
            <a:extLst>
              <a:ext uri="{FF2B5EF4-FFF2-40B4-BE49-F238E27FC236}">
                <a16:creationId xmlns:a16="http://schemas.microsoft.com/office/drawing/2014/main" id="{93A9A8BC-6740-4B4F-B2BC-66AEF9A90AB0}"/>
              </a:ext>
            </a:extLst>
          </p:cNvPr>
          <p:cNvSpPr>
            <a:spLocks noGrp="1" noChangeArrowheads="1"/>
          </p:cNvSpPr>
          <p:nvPr>
            <p:ph type="body" idx="1"/>
          </p:nvPr>
        </p:nvSpPr>
        <p:spPr/>
        <p:txBody>
          <a:bodyPr/>
          <a:lstStyle/>
          <a:p>
            <a:pPr>
              <a:lnSpc>
                <a:spcPct val="80000"/>
              </a:lnSpc>
            </a:pPr>
            <a:r>
              <a:rPr lang="el-GR" altLang="el-GR" sz="2400"/>
              <a:t>Μία ή περισσότερες διαστάσεις</a:t>
            </a:r>
          </a:p>
          <a:p>
            <a:pPr lvl="1">
              <a:lnSpc>
                <a:spcPct val="80000"/>
              </a:lnSpc>
            </a:pPr>
            <a:r>
              <a:rPr lang="el-GR" altLang="el-GR" sz="2000"/>
              <a:t>Κάθε διάσταση έχει όρια (π.χ. 1..10).</a:t>
            </a:r>
          </a:p>
          <a:p>
            <a:pPr lvl="1">
              <a:lnSpc>
                <a:spcPct val="80000"/>
              </a:lnSpc>
            </a:pPr>
            <a:r>
              <a:rPr lang="el-GR" altLang="el-GR" sz="2000"/>
              <a:t>Κάθε στοιχείο χαρακτηρίζεται από τη θέση του στον πίνακα, που αποτελείται από τόσες τιμές όσες και οι διαστάσεις.</a:t>
            </a:r>
          </a:p>
          <a:p>
            <a:pPr>
              <a:lnSpc>
                <a:spcPct val="80000"/>
              </a:lnSpc>
            </a:pPr>
            <a:r>
              <a:rPr lang="el-GR" altLang="el-GR" sz="2400"/>
              <a:t>Ομοειδή στοιχεία</a:t>
            </a:r>
          </a:p>
          <a:p>
            <a:pPr lvl="1">
              <a:lnSpc>
                <a:spcPct val="80000"/>
              </a:lnSpc>
            </a:pPr>
            <a:r>
              <a:rPr lang="el-GR" altLang="el-GR" sz="2000"/>
              <a:t>Όλα ακέραιοι ή όλα εγγραφές (συγκεκριμένου τύπου).</a:t>
            </a:r>
          </a:p>
          <a:p>
            <a:pPr>
              <a:lnSpc>
                <a:spcPct val="80000"/>
              </a:lnSpc>
            </a:pPr>
            <a:r>
              <a:rPr lang="el-GR" altLang="el-GR" sz="2400"/>
              <a:t>Στατική δομή</a:t>
            </a:r>
          </a:p>
          <a:p>
            <a:pPr lvl="1">
              <a:lnSpc>
                <a:spcPct val="80000"/>
              </a:lnSpc>
            </a:pPr>
            <a:r>
              <a:rPr lang="el-GR" altLang="el-GR" sz="2000"/>
              <a:t>Πρέπει να δηλωθεί εξ αρχής το μέγεθος του πίνακα.</a:t>
            </a:r>
          </a:p>
          <a:p>
            <a:pPr>
              <a:lnSpc>
                <a:spcPct val="80000"/>
              </a:lnSpc>
            </a:pPr>
            <a:r>
              <a:rPr lang="el-GR" altLang="el-GR" sz="2400"/>
              <a:t>Γραμμική δομή</a:t>
            </a:r>
          </a:p>
          <a:p>
            <a:pPr lvl="1">
              <a:lnSpc>
                <a:spcPct val="80000"/>
              </a:lnSpc>
            </a:pPr>
            <a:r>
              <a:rPr lang="el-GR" altLang="el-GR" sz="2000"/>
              <a:t>Υπάρχει «λογική» διάταξη των στοιχείων, δηλαδή κάθε στοιχείο έχει ένα επόμενο (πλην του τελευταίου) και ένα προηγούμενο (πλην του πρώτου).</a:t>
            </a:r>
          </a:p>
          <a:p>
            <a:pPr>
              <a:lnSpc>
                <a:spcPct val="80000"/>
              </a:lnSpc>
            </a:pPr>
            <a:r>
              <a:rPr lang="el-GR" altLang="el-GR" sz="2400"/>
              <a:t>Αποθήκευση στοιχείων σε συνεχόμενες θέσεις</a:t>
            </a:r>
          </a:p>
          <a:p>
            <a:pPr lvl="1">
              <a:lnSpc>
                <a:spcPct val="80000"/>
              </a:lnSpc>
            </a:pPr>
            <a:r>
              <a:rPr lang="el-GR" altLang="el-GR" sz="2000"/>
              <a:t>Τυχαία προσπέλαση (εύρεση κάθε στοιχείου με υπολογισμό).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a:extLst>
              <a:ext uri="{FF2B5EF4-FFF2-40B4-BE49-F238E27FC236}">
                <a16:creationId xmlns:a16="http://schemas.microsoft.com/office/drawing/2014/main" id="{47371567-24AD-4EF3-A5C3-97E48FDCD6AF}"/>
              </a:ext>
            </a:extLst>
          </p:cNvPr>
          <p:cNvSpPr>
            <a:spLocks noGrp="1" noChangeArrowheads="1"/>
          </p:cNvSpPr>
          <p:nvPr>
            <p:ph type="title"/>
          </p:nvPr>
        </p:nvSpPr>
        <p:spPr/>
        <p:txBody>
          <a:bodyPr/>
          <a:lstStyle/>
          <a:p>
            <a:r>
              <a:rPr lang="el-GR" altLang="el-GR"/>
              <a:t>8.2 Αποθήκευση ομοιογενών πινάκων</a:t>
            </a:r>
          </a:p>
        </p:txBody>
      </p:sp>
      <p:sp>
        <p:nvSpPr>
          <p:cNvPr id="931843" name="Rectangle 3">
            <a:extLst>
              <a:ext uri="{FF2B5EF4-FFF2-40B4-BE49-F238E27FC236}">
                <a16:creationId xmlns:a16="http://schemas.microsoft.com/office/drawing/2014/main" id="{90C6EC2F-A4D3-4E2F-814C-D1CAABDFD5F2}"/>
              </a:ext>
            </a:extLst>
          </p:cNvPr>
          <p:cNvSpPr>
            <a:spLocks noGrp="1" noChangeArrowheads="1"/>
          </p:cNvSpPr>
          <p:nvPr>
            <p:ph type="body" idx="1"/>
          </p:nvPr>
        </p:nvSpPr>
        <p:spPr>
          <a:xfrm>
            <a:off x="685800" y="1371600"/>
            <a:ext cx="5470525" cy="4865688"/>
          </a:xfrm>
        </p:spPr>
        <p:txBody>
          <a:bodyPr/>
          <a:lstStyle/>
          <a:p>
            <a:pPr>
              <a:lnSpc>
                <a:spcPct val="80000"/>
              </a:lnSpc>
            </a:pPr>
            <a:r>
              <a:rPr lang="el-GR" altLang="el-GR" sz="2800"/>
              <a:t>Απαιτεί ένα επαρκές τμήμα από συνεχόμενα κελιά μνήμης για να αποθηκεύσει όλα τα δεδομένα.</a:t>
            </a:r>
          </a:p>
          <a:p>
            <a:pPr>
              <a:lnSpc>
                <a:spcPct val="80000"/>
              </a:lnSpc>
            </a:pPr>
            <a:r>
              <a:rPr lang="el-GR" altLang="el-GR" sz="2800"/>
              <a:t>Δισδιάστατοι πίνακες</a:t>
            </a:r>
          </a:p>
          <a:p>
            <a:pPr lvl="1">
              <a:lnSpc>
                <a:spcPct val="80000"/>
              </a:lnSpc>
            </a:pPr>
            <a:r>
              <a:rPr lang="el-GR" altLang="el-GR" sz="2400" b="1"/>
              <a:t>Διάταξη κατά γραμμές</a:t>
            </a:r>
            <a:r>
              <a:rPr lang="el-GR" altLang="el-GR" sz="2400"/>
              <a:t> όπου κάθε γραμμή του πίνακα αποθηκεύεται μαζί.</a:t>
            </a:r>
          </a:p>
          <a:p>
            <a:pPr>
              <a:lnSpc>
                <a:spcPct val="80000"/>
              </a:lnSpc>
            </a:pPr>
            <a:r>
              <a:rPr lang="el-GR" altLang="el-GR" sz="2800"/>
              <a:t>Πολυώνυμο διεύθυνσης: </a:t>
            </a:r>
            <a:br>
              <a:rPr lang="en-US" altLang="el-GR" sz="2800"/>
            </a:br>
            <a:r>
              <a:rPr lang="el-GR" altLang="el-GR" sz="2000"/>
              <a:t>A[</a:t>
            </a:r>
            <a:r>
              <a:rPr lang="en-US" altLang="el-GR" sz="2000"/>
              <a:t>i</a:t>
            </a:r>
            <a:r>
              <a:rPr lang="el-GR" altLang="el-GR" sz="2000"/>
              <a:t>,</a:t>
            </a:r>
            <a:r>
              <a:rPr lang="en-US" altLang="el-GR" sz="2000"/>
              <a:t>j</a:t>
            </a:r>
            <a:r>
              <a:rPr lang="el-GR" altLang="el-GR" sz="2000"/>
              <a:t>] =</a:t>
            </a:r>
            <a:r>
              <a:rPr lang="en-US" altLang="el-GR" sz="2000"/>
              <a:t> x</a:t>
            </a:r>
            <a:r>
              <a:rPr lang="el-GR" altLang="el-GR" sz="2000"/>
              <a:t> </a:t>
            </a:r>
            <a:r>
              <a:rPr lang="en-US" altLang="el-GR" sz="2000"/>
              <a:t>+ </a:t>
            </a:r>
            <a:r>
              <a:rPr lang="el-GR" altLang="el-GR" sz="2000"/>
              <a:t>(</a:t>
            </a:r>
            <a:r>
              <a:rPr lang="en-US" altLang="el-GR" sz="2000"/>
              <a:t>i</a:t>
            </a:r>
            <a:r>
              <a:rPr lang="el-GR" altLang="el-GR" sz="2000"/>
              <a:t>-1)(# columns) + (</a:t>
            </a:r>
            <a:r>
              <a:rPr lang="en-US" altLang="el-GR" sz="2000"/>
              <a:t>j</a:t>
            </a:r>
            <a:r>
              <a:rPr lang="el-GR" altLang="el-GR" sz="2000"/>
              <a:t>-1)</a:t>
            </a:r>
            <a:endParaRPr lang="en-US" altLang="el-GR" sz="2000"/>
          </a:p>
          <a:p>
            <a:pPr>
              <a:lnSpc>
                <a:spcPct val="80000"/>
              </a:lnSpc>
              <a:buFontTx/>
              <a:buNone/>
            </a:pPr>
            <a:r>
              <a:rPr lang="en-US" altLang="el-GR" sz="2000"/>
              <a:t> 	x</a:t>
            </a:r>
            <a:r>
              <a:rPr lang="el-GR" altLang="el-GR" sz="2000"/>
              <a:t>: η διεύθυνση του κελιού A[1,1] </a:t>
            </a:r>
          </a:p>
          <a:p>
            <a:pPr lvl="1">
              <a:lnSpc>
                <a:spcPct val="80000"/>
              </a:lnSpc>
            </a:pPr>
            <a:r>
              <a:rPr lang="el-GR" altLang="el-GR" sz="2400" b="1"/>
              <a:t>Διάταξη κατά στήλες</a:t>
            </a:r>
            <a:r>
              <a:rPr lang="el-GR" altLang="el-GR" sz="2400"/>
              <a:t> στην οποία ο πίνακας αποθηκεύεται στήλη προς στήλη.</a:t>
            </a:r>
          </a:p>
        </p:txBody>
      </p:sp>
      <p:pic>
        <p:nvPicPr>
          <p:cNvPr id="931844" name="Picture 4">
            <a:extLst>
              <a:ext uri="{FF2B5EF4-FFF2-40B4-BE49-F238E27FC236}">
                <a16:creationId xmlns:a16="http://schemas.microsoft.com/office/drawing/2014/main" id="{09EBFFA5-4C21-4C3B-AEC5-6F8E7F57C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268413"/>
            <a:ext cx="2546350" cy="177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a:extLst>
              <a:ext uri="{FF2B5EF4-FFF2-40B4-BE49-F238E27FC236}">
                <a16:creationId xmlns:a16="http://schemas.microsoft.com/office/drawing/2014/main" id="{88F8B546-2FA6-457F-9366-5C4824B0F13E}"/>
              </a:ext>
            </a:extLst>
          </p:cNvPr>
          <p:cNvSpPr>
            <a:spLocks noGrp="1" noChangeArrowheads="1"/>
          </p:cNvSpPr>
          <p:nvPr>
            <p:ph type="title"/>
          </p:nvPr>
        </p:nvSpPr>
        <p:spPr/>
        <p:txBody>
          <a:bodyPr/>
          <a:lstStyle/>
          <a:p>
            <a:r>
              <a:rPr lang="el-GR" altLang="el-GR"/>
              <a:t>Συνδεδεμένες λίστες</a:t>
            </a:r>
          </a:p>
        </p:txBody>
      </p:sp>
      <p:sp>
        <p:nvSpPr>
          <p:cNvPr id="928771" name="Rectangle 3">
            <a:extLst>
              <a:ext uri="{FF2B5EF4-FFF2-40B4-BE49-F238E27FC236}">
                <a16:creationId xmlns:a16="http://schemas.microsoft.com/office/drawing/2014/main" id="{3BDA0C8A-6C4A-4287-B46C-96C93BF3E82F}"/>
              </a:ext>
            </a:extLst>
          </p:cNvPr>
          <p:cNvSpPr>
            <a:spLocks noGrp="1" noChangeArrowheads="1"/>
          </p:cNvSpPr>
          <p:nvPr>
            <p:ph type="body" idx="1"/>
          </p:nvPr>
        </p:nvSpPr>
        <p:spPr/>
        <p:txBody>
          <a:bodyPr/>
          <a:lstStyle/>
          <a:p>
            <a:pPr>
              <a:lnSpc>
                <a:spcPct val="90000"/>
              </a:lnSpc>
            </a:pPr>
            <a:r>
              <a:rPr lang="el-GR" altLang="el-GR" sz="2400"/>
              <a:t>Ομοειδή στοιχεία</a:t>
            </a:r>
          </a:p>
          <a:p>
            <a:pPr lvl="1">
              <a:lnSpc>
                <a:spcPct val="90000"/>
              </a:lnSpc>
            </a:pPr>
            <a:r>
              <a:rPr lang="el-GR" altLang="el-GR" sz="2000"/>
              <a:t>Αποτελούνται από 2 μέρη: Πληροφορία και Δείκτης. Η πληροφορία μπορεί να είναι ατομική ή ομαδική (εγγραφή).</a:t>
            </a:r>
          </a:p>
          <a:p>
            <a:pPr>
              <a:lnSpc>
                <a:spcPct val="90000"/>
              </a:lnSpc>
            </a:pPr>
            <a:r>
              <a:rPr lang="el-GR" altLang="el-GR" sz="2400"/>
              <a:t>Δυναμική δομή</a:t>
            </a:r>
          </a:p>
          <a:p>
            <a:pPr lvl="1">
              <a:lnSpc>
                <a:spcPct val="90000"/>
              </a:lnSpc>
            </a:pPr>
            <a:r>
              <a:rPr lang="el-GR" altLang="el-GR" sz="2000"/>
              <a:t>Μπορούμε να προσθαφαιρούμε στοιχεία χωρίς πρόβλημα.</a:t>
            </a:r>
          </a:p>
          <a:p>
            <a:pPr>
              <a:lnSpc>
                <a:spcPct val="90000"/>
              </a:lnSpc>
            </a:pPr>
            <a:r>
              <a:rPr lang="el-GR" altLang="el-GR" sz="2400"/>
              <a:t>Γραμμική δομή</a:t>
            </a:r>
          </a:p>
          <a:p>
            <a:pPr lvl="1">
              <a:lnSpc>
                <a:spcPct val="90000"/>
              </a:lnSpc>
            </a:pPr>
            <a:r>
              <a:rPr lang="el-GR" altLang="el-GR" sz="2000"/>
              <a:t>Υπάρχει «λογική» διάταξη των στοιχείων, δηλαδή κάθε στοιχείο έχει ένα επόμενο (πλην του τελευταίου) και ένα προηγούμενο (πλην του πρώτου).</a:t>
            </a:r>
          </a:p>
          <a:p>
            <a:pPr>
              <a:lnSpc>
                <a:spcPct val="90000"/>
              </a:lnSpc>
            </a:pPr>
            <a:r>
              <a:rPr lang="el-GR" altLang="el-GR" sz="2400"/>
              <a:t>Αποθήκευση στοιχείων σε διάσπαρτες θέσεις</a:t>
            </a:r>
          </a:p>
          <a:p>
            <a:pPr lvl="1">
              <a:lnSpc>
                <a:spcPct val="90000"/>
              </a:lnSpc>
            </a:pPr>
            <a:r>
              <a:rPr lang="el-GR" altLang="el-GR" sz="2000"/>
              <a:t>Σειριακή προσπέλαση (ξεκινάμε πάντα από την αρχή και μετακινούμαστε μέσω των δεικτών στον επόμενο κόμβο)</a:t>
            </a:r>
          </a:p>
        </p:txBody>
      </p:sp>
    </p:spTree>
  </p:cSld>
  <p:clrMapOvr>
    <a:masterClrMapping/>
  </p:clrMapOvr>
</p:sld>
</file>

<file path=ppt/theme/theme1.xml><?xml version="1.0" encoding="utf-8"?>
<a:theme xmlns:a="http://schemas.openxmlformats.org/drawingml/2006/main" name="Fireball">
  <a:themeElements>
    <a:clrScheme name="Fireball 4">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0066FF"/>
      </a:hlink>
      <a:folHlink>
        <a:srgbClr val="0000FF"/>
      </a:folHlink>
    </a:clrScheme>
    <a:fontScheme name="Fireba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l-GR" sz="2400" b="1" i="0" u="none" strike="noStrike" cap="none" normalizeH="0" baseline="0" smtClean="0">
            <a:ln>
              <a:noFill/>
            </a:ln>
            <a:solidFill>
              <a:srgbClr val="800000"/>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FFFFFF"/>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l-GR" sz="2400" b="1" i="0" u="none" strike="noStrike" cap="none" normalizeH="0" baseline="0" smtClean="0">
            <a:ln>
              <a:noFill/>
            </a:ln>
            <a:solidFill>
              <a:srgbClr val="800000"/>
            </a:solidFill>
            <a:effectLst/>
            <a:latin typeface="Times New Roman" panose="02020603050405020304" pitchFamily="18"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ireball 4">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0066FF"/>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Designs\FIREBALL.POT</Template>
  <TotalTime>6886</TotalTime>
  <Words>2260</Words>
  <Application>Microsoft Office PowerPoint</Application>
  <PresentationFormat>On-screen Show (4:3)</PresentationFormat>
  <Paragraphs>206</Paragraphs>
  <Slides>50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Times New Roman</vt:lpstr>
      <vt:lpstr>Fireball</vt:lpstr>
      <vt:lpstr>Εισαγωγή στους Υπολογιστές</vt:lpstr>
      <vt:lpstr>Περιεχόμενα</vt:lpstr>
      <vt:lpstr>Τύποι δεδομένων</vt:lpstr>
      <vt:lpstr>8.1 Δομές δεδομένων (data structures)</vt:lpstr>
      <vt:lpstr>Βασικές δομές δεδομένων</vt:lpstr>
      <vt:lpstr>Η φύση των δομών δεδομένων</vt:lpstr>
      <vt:lpstr>Πίνακες</vt:lpstr>
      <vt:lpstr>8.2 Αποθήκευση ομοιογενών πινάκων</vt:lpstr>
      <vt:lpstr>Συνδεδεμένες λίστες</vt:lpstr>
      <vt:lpstr>Ορολογία λιστών</vt:lpstr>
      <vt:lpstr>Ορολογία στοιβών</vt:lpstr>
      <vt:lpstr>Ειδικές λίστες - Στοίβα</vt:lpstr>
      <vt:lpstr>Ορολογία ουρών</vt:lpstr>
      <vt:lpstr>Ειδικές λίστες - Ουρά</vt:lpstr>
      <vt:lpstr>Αποθήκευση λιστών</vt:lpstr>
      <vt:lpstr>Δομές δεδομένων και μνήμη</vt:lpstr>
      <vt:lpstr>Μυθιστορήματα ταξινομημένα κατά τίτλο, αλλά συνδεδεμένα σύμφωνα με τον συγγραφέα (Σχήμα 8.3)</vt:lpstr>
      <vt:lpstr>Αποθήκευση του πίνακα ενδείξεων θερμοκρασίας στη μνήμη με αρχή τη διεύθυνση χ (Σχήμα 8.4)</vt:lpstr>
      <vt:lpstr>Ένας δισδιάστατος πίνακας με τέσσερις γραμμές και πέντε στήλες, αποθηκευμένες με διάταξη γραμμές (Σχήμα 8.5)</vt:lpstr>
      <vt:lpstr>Ονόματα αποθηκευμένα στη μνήμη με τη μορφή συνεχόμενης λίστας (Σχήμα 8.6)</vt:lpstr>
      <vt:lpstr>Η δομή μιας συνδεδεμένης λίστας (Σχήμα 8.7)</vt:lpstr>
      <vt:lpstr>Διαγραφή καταχώρισης από συνδεδεμένη λίστα (Σχήμα 8.8)</vt:lpstr>
      <vt:lpstr>Προσθήκη καταχώρισης σε συνδεδεμένη λίστα (Σχήμα 8.9)</vt:lpstr>
      <vt:lpstr>Αποθήκευση στοιβών και ουρών</vt:lpstr>
      <vt:lpstr>Μία στοίβα στη μνήμη (Σχήμα 8.10)</vt:lpstr>
      <vt:lpstr>Μια υλοποίηση ουράς με δείκτες αρχής και τέλους. Παρατηρήστε το πώς «γλιστράει» στη μνήμη η ουρά καθώς προστίθενται και αφαιρούνται καταχωρίσεις (Σχήμα 8.11)</vt:lpstr>
      <vt:lpstr>Ορολογία δένδρων</vt:lpstr>
      <vt:lpstr>Ορολογία δένδρων: κόμβοι</vt:lpstr>
      <vt:lpstr>Παράδειγμα οργανογράμματος (Σχήμα 8.1)</vt:lpstr>
      <vt:lpstr>Ορολογία δένδρων (Σχήμα 8.2)</vt:lpstr>
      <vt:lpstr>Αποθήκευση δυαδικών δένδρων</vt:lpstr>
      <vt:lpstr>Η δομή ενός κόμβου σε ένα δυαδικό δέντρο (Σχήμα 8.12)</vt:lpstr>
      <vt:lpstr>Η σχηματική και η πραγματική οργάνωση ενός δυαδικού δέντρου με τη χρήση ενός συστήματος αποθήκευσης συνδέσεων (Σχήμα 8.13)</vt:lpstr>
      <vt:lpstr>Ένα δέντρο που έχει αποθηκευτεί χωρίς δείκτες (Σχήμα 8.14)</vt:lpstr>
      <vt:lpstr>Η σχηματική αναπαράσταση ενός αραιού, μη ισορροπημένου δέντρου, και ο τρόπος που θα αποθηκευόταν χωρίς δείκτες (Σχήμα 8.15)</vt:lpstr>
      <vt:lpstr>Χειρισμός δομών δεδομένων</vt:lpstr>
      <vt:lpstr>Μια διαδικασία για την εκτύπωση μιας συνδεδεμένης λίστας (Σχήμα 8.16)</vt:lpstr>
      <vt:lpstr>Τα γράμματα Α έως Ν με τη μορφή διατεταγμένου δέντρου (Σχήμα 8.17)</vt:lpstr>
      <vt:lpstr> Η δυαδική αναζήτηση με τη μορφή που θα είχε αν η λίστα είχε υλοποιηθεί ως συνδεδεμένο δυαδικό κέντρο (Σχήμα 8.18)</vt:lpstr>
      <vt:lpstr>Τα προοδευτικά μικρότερα δέντρα που θα ερευνήσει η διαδικασία του Σχήματος 8.18 κατά την αναζήτηση του γράμματος Κ (Σχήμα 8.19)</vt:lpstr>
      <vt:lpstr>Εκτύπωση ενός δέντρου αναζήτησης σε αλφαβητική σειρά (Σχήμα 8.20)</vt:lpstr>
      <vt:lpstr>Μια διαδικασία για την εκτύπωση των δεδομένων ενός δυαδικού δέντρου (Σχήμα 8.21)</vt:lpstr>
      <vt:lpstr>Εισαγωγή της καταχώρισης Ν στη λίστα Β,Ε,Η,Θ,Κ,Λ,Ο,Ρ που έχει αποθηκευτεί ως δέντρο (Σχήμα 8.22)</vt:lpstr>
      <vt:lpstr>Μια διαδικασία για την εισαγωγή μιας νέας καταχώρισης σε μία λίστα που είναι αποθηκευμένη ως δυαδικό δέντρο (Σχήμα 8.23)</vt:lpstr>
      <vt:lpstr>8.4 Μια στοίβα ακεραίων υλοποιημένη σε Java και C# (Σχήμα 8.24)</vt:lpstr>
      <vt:lpstr>8.5 Προσαρμοσμένοι τύποι δεδομένων</vt:lpstr>
      <vt:lpstr>8.6 Δείκτες σε γλώσσα μηχανής</vt:lpstr>
      <vt:lpstr>Η πρώτη μας προσπάθεια να επεκτείνουμε τη γλώσσα μηχανής του Παραρτήματος Γ ώστε να εκμεταλλεύεται τους δείκτες (Σχήμα 8.25)</vt:lpstr>
      <vt:lpstr>Φόρτωση καταχωρητή από ένα κελί μνήμης το οποίο εντοπίζεται μέσω ενός δείκτη αποθηκευμένου σε κάποιο καταχωρητή (Σχήμα 8.26)</vt:lpstr>
      <vt:lpstr>Βιβλιογραφία</vt:lpstr>
    </vt:vector>
  </TitlesOfParts>
  <Company>ΤΜΗΥΠ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Διδακτορική Διατριβή</dc:title>
  <dc:creator>Θρασύβουλος Τσιάτσος</dc:creator>
  <cp:lastModifiedBy>Reviewer</cp:lastModifiedBy>
  <cp:revision>431</cp:revision>
  <cp:lastPrinted>2000-06-15T09:23:34Z</cp:lastPrinted>
  <dcterms:created xsi:type="dcterms:W3CDTF">1999-02-06T12:13:30Z</dcterms:created>
  <dcterms:modified xsi:type="dcterms:W3CDTF">2020-11-23T07:56:23Z</dcterms:modified>
</cp:coreProperties>
</file>